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D1019A1B-B93A-4011-B078-70043F7F88EF}">
          <p14:sldIdLst>
            <p14:sldId id="256"/>
          </p14:sldIdLst>
        </p14:section>
        <p14:section name="GitHub Nedir?" id="{36C2CD96-14C7-4A15-B5BD-C13032EF387B}">
          <p14:sldIdLst>
            <p14:sldId id="257"/>
            <p14:sldId id="258"/>
            <p14:sldId id="261"/>
          </p14:sldIdLst>
        </p14:section>
        <p14:section name="GitHub Ne Amaçla Kullanılır?" id="{6F2F319E-DE3F-4DAA-ABE2-AC5215A90B1E}">
          <p14:sldIdLst>
            <p14:sldId id="259"/>
            <p14:sldId id="260"/>
            <p14:sldId id="262"/>
          </p14:sldIdLst>
        </p14:section>
        <p14:section name="Github'in Yararları Nelerdir?" id="{66306658-6AD2-498D-9F3F-B8F72818BEB3}">
          <p14:sldIdLst>
            <p14:sldId id="263"/>
            <p14:sldId id="264"/>
            <p14:sldId id="265"/>
          </p14:sldIdLst>
        </p14:section>
        <p14:section name="GitHub İle Ortak Proje Nasıl Yazılır?" id="{2F94B14C-D721-413E-A4DB-4880A7C81DC5}">
          <p14:sldIdLst>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AE1"/>
    <a:srgbClr val="7186E1"/>
    <a:srgbClr val="1B2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9" d="100"/>
          <a:sy n="49" d="100"/>
        </p:scale>
        <p:origin x="1003" y="84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7493B3-4D26-0B21-85E1-EA5410F665F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100F479-BEFE-D577-399B-002B67197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366E62-C652-32E4-089F-023E9675E861}"/>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730AB5AC-1849-1753-201C-3239A828B04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6F80F7A-91BF-C51E-83EC-089167BA152C}"/>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147064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34F025-C21A-8068-BA2F-958367D8ADB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E2BD0AA-ABB9-8D5D-341C-447E4C5072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F6FA968-8272-3D0A-87B8-5B57DFFD7845}"/>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25088965-0EEF-D639-B5EB-DA60AAB0E4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C626B5-F693-6293-FC50-7FAC4119BB81}"/>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348563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11E6BFE-2911-FF43-8FC0-7E2965456A8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4434E51-7A26-4385-CEDA-15F3BC844B4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26B599-4B7D-5D8C-427F-19F3B38AE84C}"/>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BAED0163-DFAD-2F05-0043-CB739427345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A6459B4-E3C5-CF41-84B1-890B89E1B6F8}"/>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273284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C6E335-6D28-A9BA-53DB-26DD1242388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652CD67-CA31-F30E-2E7F-63F8F347810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8D244D5-B33B-85EA-3BBF-55125F0F5D39}"/>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E6A8DF5F-00BA-4DBD-2FB0-509C58B07AA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3483C9D-B1BF-B7A2-40A4-BE59533AF8B1}"/>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11956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79F392-8EAA-9C5E-3C75-B931A6F26A0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16006EE-8E73-6E00-E172-92B9BDDFF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7AE91DB-3F10-ADD7-8FC0-7726E0A8F567}"/>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6CC6CA78-F0C2-C459-49AE-34A810DDC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F13D2CC-EF40-0091-05AD-FF06F942994B}"/>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327474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468C1F-CDA9-4555-2290-4997CEF56E2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C66D21B-8BF3-D9C6-97A9-036F37E2A5C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47BC7F7-F4C5-51F9-C987-55CEB60E9AE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B5D1571-C954-8681-2A93-23882ACEA706}"/>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6" name="Alt Bilgi Yer Tutucusu 5">
            <a:extLst>
              <a:ext uri="{FF2B5EF4-FFF2-40B4-BE49-F238E27FC236}">
                <a16:creationId xmlns:a16="http://schemas.microsoft.com/office/drawing/2014/main" id="{9EA2C32A-B2BB-B64F-CD1B-29C23019712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54EFD6-35C4-9CE8-FEBD-C84A3DA32F50}"/>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396936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432D7B-E4FA-9E02-DCC2-E206443EEF4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3BD797C-2906-5CBE-6489-C38C46C9D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E64E68A-23B7-A10A-893C-FA5FF7A41FF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D3EDA08-54B4-5F4E-D918-6E27E88F7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DA17822-CA03-F0FA-75B7-03C0C965850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FF280EF-5061-05F7-DBB3-F4638D447A1D}"/>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8" name="Alt Bilgi Yer Tutucusu 7">
            <a:extLst>
              <a:ext uri="{FF2B5EF4-FFF2-40B4-BE49-F238E27FC236}">
                <a16:creationId xmlns:a16="http://schemas.microsoft.com/office/drawing/2014/main" id="{AC0CAD02-6658-8BA4-B8E0-24703DF1BA58}"/>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39EBA0D-3A64-40D5-B217-0CEB8FC8D26C}"/>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123881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14EEFC-A4D8-6F5F-F60E-D73D8F9641A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7EAE678-815B-6828-0C51-06151034D4F4}"/>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4" name="Alt Bilgi Yer Tutucusu 3">
            <a:extLst>
              <a:ext uri="{FF2B5EF4-FFF2-40B4-BE49-F238E27FC236}">
                <a16:creationId xmlns:a16="http://schemas.microsoft.com/office/drawing/2014/main" id="{768C5ADB-AA79-A2E9-94FF-BB21673149E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0EB952A-CCEA-802D-7CFA-185CF4AC2A1F}"/>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270840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7990D0F-1505-3BF8-5C46-2CE92427D073}"/>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3" name="Alt Bilgi Yer Tutucusu 2">
            <a:extLst>
              <a:ext uri="{FF2B5EF4-FFF2-40B4-BE49-F238E27FC236}">
                <a16:creationId xmlns:a16="http://schemas.microsoft.com/office/drawing/2014/main" id="{06FD437D-1814-4DC6-3B58-B8815A53668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5173607D-19A8-0834-6B29-78DD430F6E0A}"/>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34360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5CF0B7-2645-80DC-65FF-A3B87B5A0F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1FFDFD9-740E-1134-A28B-A30697E82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87E8374-6439-1A25-5D21-1D5A3D587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1463E1C-C337-2BB4-483B-D9667FAEC6DC}"/>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6" name="Alt Bilgi Yer Tutucusu 5">
            <a:extLst>
              <a:ext uri="{FF2B5EF4-FFF2-40B4-BE49-F238E27FC236}">
                <a16:creationId xmlns:a16="http://schemas.microsoft.com/office/drawing/2014/main" id="{DD5D9CCC-D214-E30C-3E6E-67ED3DD9236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909FE9F-F334-CC9F-37B6-4AE2D5E43713}"/>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136247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C0D15-5EB2-6DDA-51D0-C57D72C0932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2B01DFB-EBCB-8D23-99A5-0D3DC8DF5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2FA6FD72-CFAD-9F64-8A7B-8203BBABA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EEAD00F-5EF4-3136-75DA-EBEE42519E8E}"/>
              </a:ext>
            </a:extLst>
          </p:cNvPr>
          <p:cNvSpPr>
            <a:spLocks noGrp="1"/>
          </p:cNvSpPr>
          <p:nvPr>
            <p:ph type="dt" sz="half" idx="10"/>
          </p:nvPr>
        </p:nvSpPr>
        <p:spPr/>
        <p:txBody>
          <a:bodyPr/>
          <a:lstStyle/>
          <a:p>
            <a:fld id="{4D7428C1-5AED-4864-8D45-1102E3CBEAB4}" type="datetimeFigureOut">
              <a:rPr lang="tr-TR" smtClean="0"/>
              <a:t>8.10.2023</a:t>
            </a:fld>
            <a:endParaRPr lang="tr-TR"/>
          </a:p>
        </p:txBody>
      </p:sp>
      <p:sp>
        <p:nvSpPr>
          <p:cNvPr id="6" name="Alt Bilgi Yer Tutucusu 5">
            <a:extLst>
              <a:ext uri="{FF2B5EF4-FFF2-40B4-BE49-F238E27FC236}">
                <a16:creationId xmlns:a16="http://schemas.microsoft.com/office/drawing/2014/main" id="{13B0F298-2852-B879-0026-3BFFF2E1012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6EB965F-3923-DB5B-33DE-98F93EA8FF35}"/>
              </a:ext>
            </a:extLst>
          </p:cNvPr>
          <p:cNvSpPr>
            <a:spLocks noGrp="1"/>
          </p:cNvSpPr>
          <p:nvPr>
            <p:ph type="sldNum" sz="quarter" idx="12"/>
          </p:nvPr>
        </p:nvSpPr>
        <p:spPr/>
        <p:txBody>
          <a:bodyPr/>
          <a:lstStyle/>
          <a:p>
            <a:fld id="{AAF565E1-2424-4BFC-BEAF-9CB208CEBB2E}" type="slidenum">
              <a:rPr lang="tr-TR" smtClean="0"/>
              <a:t>‹#›</a:t>
            </a:fld>
            <a:endParaRPr lang="tr-TR"/>
          </a:p>
        </p:txBody>
      </p:sp>
    </p:spTree>
    <p:extLst>
      <p:ext uri="{BB962C8B-B14F-4D97-AF65-F5344CB8AC3E}">
        <p14:creationId xmlns:p14="http://schemas.microsoft.com/office/powerpoint/2010/main" val="74050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62CD8D7-9332-4FCF-69F4-F2DDD81E6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411980A-8E7B-1F93-DC41-C853940AE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07DCC0-8E93-A519-A9D5-4C9B1612F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428C1-5AED-4864-8D45-1102E3CBEAB4}" type="datetimeFigureOut">
              <a:rPr lang="tr-TR" smtClean="0"/>
              <a:t>8.10.2023</a:t>
            </a:fld>
            <a:endParaRPr lang="tr-TR"/>
          </a:p>
        </p:txBody>
      </p:sp>
      <p:sp>
        <p:nvSpPr>
          <p:cNvPr id="5" name="Alt Bilgi Yer Tutucusu 4">
            <a:extLst>
              <a:ext uri="{FF2B5EF4-FFF2-40B4-BE49-F238E27FC236}">
                <a16:creationId xmlns:a16="http://schemas.microsoft.com/office/drawing/2014/main" id="{313051AA-628B-E077-880F-333F55619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CC1D639-3052-A057-D1D0-5F12B3DAB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565E1-2424-4BFC-BEAF-9CB208CEBB2E}" type="slidenum">
              <a:rPr lang="tr-TR" smtClean="0"/>
              <a:t>‹#›</a:t>
            </a:fld>
            <a:endParaRPr lang="tr-TR"/>
          </a:p>
        </p:txBody>
      </p:sp>
    </p:spTree>
    <p:extLst>
      <p:ext uri="{BB962C8B-B14F-4D97-AF65-F5344CB8AC3E}">
        <p14:creationId xmlns:p14="http://schemas.microsoft.com/office/powerpoint/2010/main" val="560528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image" Target="../media/image3.png"/><Relationship Id="rId10" Type="http://schemas.openxmlformats.org/officeDocument/2006/relationships/slide" Target="slide11.xml"/><Relationship Id="rId4" Type="http://schemas.openxmlformats.org/officeDocument/2006/relationships/slide" Target="slide2.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D616CD-9827-7B18-E052-A98B455B09D3}"/>
              </a:ext>
            </a:extLst>
          </p:cNvPr>
          <p:cNvSpPr>
            <a:spLocks noGrp="1"/>
          </p:cNvSpPr>
          <p:nvPr>
            <p:ph type="ctrTitle"/>
          </p:nvPr>
        </p:nvSpPr>
        <p:spPr/>
        <p:txBody>
          <a:bodyPr/>
          <a:lstStyle/>
          <a:p>
            <a:endParaRPr lang="tr-TR"/>
          </a:p>
        </p:txBody>
      </p:sp>
      <p:sp>
        <p:nvSpPr>
          <p:cNvPr id="3" name="Alt Başlık 2">
            <a:extLst>
              <a:ext uri="{FF2B5EF4-FFF2-40B4-BE49-F238E27FC236}">
                <a16:creationId xmlns:a16="http://schemas.microsoft.com/office/drawing/2014/main" id="{F0AE1496-3284-2FD4-FC64-1C3507AF0283}"/>
              </a:ext>
            </a:extLst>
          </p:cNvPr>
          <p:cNvSpPr>
            <a:spLocks noGrp="1"/>
          </p:cNvSpPr>
          <p:nvPr>
            <p:ph type="subTitle" idx="1"/>
          </p:nvPr>
        </p:nvSpPr>
        <p:spPr/>
        <p:txBody>
          <a:bodyPr/>
          <a:lstStyle/>
          <a:p>
            <a:endParaRPr lang="tr-TR"/>
          </a:p>
        </p:txBody>
      </p:sp>
      <p:pic>
        <p:nvPicPr>
          <p:cNvPr id="5" name="Resim 4" descr="ekran görüntüsü, daire, meneviş mavisi, renklilik içeren bir resim">
            <a:extLst>
              <a:ext uri="{FF2B5EF4-FFF2-40B4-BE49-F238E27FC236}">
                <a16:creationId xmlns:a16="http://schemas.microsoft.com/office/drawing/2014/main" id="{FD7EC9B9-6426-A4E7-8258-9AF98681F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mc:Choice xmlns:psez="http://schemas.microsoft.com/office/powerpoint/2016/sectionzoom" Requires="psez">
          <p:graphicFrame>
            <p:nvGraphicFramePr>
              <p:cNvPr id="8" name="Bölüm Önizlemesi 7">
                <a:extLst>
                  <a:ext uri="{FF2B5EF4-FFF2-40B4-BE49-F238E27FC236}">
                    <a16:creationId xmlns:a16="http://schemas.microsoft.com/office/drawing/2014/main" id="{3B87F57F-D4BE-1871-6391-FFB55D4402A1}"/>
                  </a:ext>
                </a:extLst>
              </p:cNvPr>
              <p:cNvGraphicFramePr>
                <a:graphicFrameLocks noChangeAspect="1"/>
              </p:cNvGraphicFramePr>
              <p:nvPr>
                <p:extLst>
                  <p:ext uri="{D42A27DB-BD31-4B8C-83A1-F6EECF244321}">
                    <p14:modId xmlns:p14="http://schemas.microsoft.com/office/powerpoint/2010/main" val="4108911672"/>
                  </p:ext>
                </p:extLst>
              </p:nvPr>
            </p:nvGraphicFramePr>
            <p:xfrm>
              <a:off x="220718" y="3816732"/>
              <a:ext cx="4272456" cy="2403257"/>
            </p:xfrm>
            <a:graphic>
              <a:graphicData uri="http://schemas.microsoft.com/office/powerpoint/2016/sectionzoom">
                <psez:sectionZm>
                  <psez:sectionZmObj sectionId="{36C2CD96-14C7-4A15-B5BD-C13032EF387B}">
                    <psez:zmPr id="{11752F7C-CF8D-4851-9C16-695F369F8E94}" transitionDur="1000" showBg="0">
                      <p166:blipFill xmlns:p166="http://schemas.microsoft.com/office/powerpoint/2016/6/main">
                        <a:blip r:embed="rId3"/>
                        <a:stretch>
                          <a:fillRect/>
                        </a:stretch>
                      </p166:blipFill>
                      <p166:spPr xmlns:p166="http://schemas.microsoft.com/office/powerpoint/2016/6/main">
                        <a:xfrm>
                          <a:off x="0" y="0"/>
                          <a:ext cx="4272456" cy="2403257"/>
                        </a:xfrm>
                        <a:prstGeom prst="rect">
                          <a:avLst/>
                        </a:prstGeom>
                      </p166:spPr>
                    </psez:zmPr>
                  </psez:sectionZmObj>
                </psez:sectionZm>
              </a:graphicData>
            </a:graphic>
          </p:graphicFrame>
        </mc:Choice>
        <mc:Fallback>
          <p:pic>
            <p:nvPicPr>
              <p:cNvPr id="8" name="Bölüm Önizlemesi 7">
                <a:hlinkClick r:id="rId4" action="ppaction://hlinksldjump"/>
                <a:extLst>
                  <a:ext uri="{FF2B5EF4-FFF2-40B4-BE49-F238E27FC236}">
                    <a16:creationId xmlns:a16="http://schemas.microsoft.com/office/drawing/2014/main" id="{3B87F57F-D4BE-1871-6391-FFB55D4402A1}"/>
                  </a:ext>
                </a:extLst>
              </p:cNvPr>
              <p:cNvPicPr>
                <a:picLocks noGrp="1" noRot="1" noChangeAspect="1" noMove="1" noResize="1" noEditPoints="1" noAdjustHandles="1" noChangeArrowheads="1" noChangeShapeType="1"/>
              </p:cNvPicPr>
              <p:nvPr/>
            </p:nvPicPr>
            <p:blipFill>
              <a:blip r:embed="rId3"/>
              <a:stretch>
                <a:fillRect/>
              </a:stretch>
            </p:blipFill>
            <p:spPr>
              <a:xfrm>
                <a:off x="220718" y="3816732"/>
                <a:ext cx="4272456" cy="2403257"/>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4" name="Bölüm Önizlemesi 13">
                <a:extLst>
                  <a:ext uri="{FF2B5EF4-FFF2-40B4-BE49-F238E27FC236}">
                    <a16:creationId xmlns:a16="http://schemas.microsoft.com/office/drawing/2014/main" id="{F7886891-18A1-8A50-E3BE-2585417491EE}"/>
                  </a:ext>
                </a:extLst>
              </p:cNvPr>
              <p:cNvGraphicFramePr>
                <a:graphicFrameLocks noChangeAspect="1"/>
              </p:cNvGraphicFramePr>
              <p:nvPr>
                <p:extLst>
                  <p:ext uri="{D42A27DB-BD31-4B8C-83A1-F6EECF244321}">
                    <p14:modId xmlns:p14="http://schemas.microsoft.com/office/powerpoint/2010/main" val="1426803890"/>
                  </p:ext>
                </p:extLst>
              </p:nvPr>
            </p:nvGraphicFramePr>
            <p:xfrm>
              <a:off x="1602826" y="602701"/>
              <a:ext cx="4493174" cy="2527410"/>
            </p:xfrm>
            <a:graphic>
              <a:graphicData uri="http://schemas.microsoft.com/office/powerpoint/2016/sectionzoom">
                <psez:sectionZm>
                  <psez:sectionZmObj sectionId="{6F2F319E-DE3F-4DAA-ABE2-AC5215A90B1E}">
                    <psez:zmPr id="{60DDFD4D-FC40-499F-83D1-12FA0E1CE64B}" transitionDur="1000" showBg="0">
                      <p166:blipFill xmlns:p166="http://schemas.microsoft.com/office/powerpoint/2016/6/main">
                        <a:blip r:embed="rId5"/>
                        <a:stretch>
                          <a:fillRect/>
                        </a:stretch>
                      </p166:blipFill>
                      <p166:spPr xmlns:p166="http://schemas.microsoft.com/office/powerpoint/2016/6/main">
                        <a:xfrm>
                          <a:off x="0" y="0"/>
                          <a:ext cx="4493174" cy="2527410"/>
                        </a:xfrm>
                        <a:prstGeom prst="rect">
                          <a:avLst/>
                        </a:prstGeom>
                      </p166:spPr>
                    </psez:zmPr>
                  </psez:sectionZmObj>
                </psez:sectionZm>
              </a:graphicData>
            </a:graphic>
          </p:graphicFrame>
        </mc:Choice>
        <mc:Fallback>
          <p:pic>
            <p:nvPicPr>
              <p:cNvPr id="14" name="Bölüm Önizlemesi 13">
                <a:hlinkClick r:id="rId6" action="ppaction://hlinksldjump"/>
                <a:extLst>
                  <a:ext uri="{FF2B5EF4-FFF2-40B4-BE49-F238E27FC236}">
                    <a16:creationId xmlns:a16="http://schemas.microsoft.com/office/drawing/2014/main" id="{F7886891-18A1-8A50-E3BE-2585417491EE}"/>
                  </a:ext>
                </a:extLst>
              </p:cNvPr>
              <p:cNvPicPr>
                <a:picLocks noGrp="1" noRot="1" noChangeAspect="1" noMove="1" noResize="1" noEditPoints="1" noAdjustHandles="1" noChangeArrowheads="1" noChangeShapeType="1"/>
              </p:cNvPicPr>
              <p:nvPr/>
            </p:nvPicPr>
            <p:blipFill>
              <a:blip r:embed="rId5"/>
              <a:stretch>
                <a:fillRect/>
              </a:stretch>
            </p:blipFill>
            <p:spPr>
              <a:xfrm>
                <a:off x="1602826" y="602701"/>
                <a:ext cx="4493174" cy="2527410"/>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6" name="Bölüm Önizlemesi 15">
                <a:extLst>
                  <a:ext uri="{FF2B5EF4-FFF2-40B4-BE49-F238E27FC236}">
                    <a16:creationId xmlns:a16="http://schemas.microsoft.com/office/drawing/2014/main" id="{951574EC-A589-58BF-877B-5C9FA9E2CB48}"/>
                  </a:ext>
                </a:extLst>
              </p:cNvPr>
              <p:cNvGraphicFramePr>
                <a:graphicFrameLocks noChangeAspect="1"/>
              </p:cNvGraphicFramePr>
              <p:nvPr>
                <p:extLst>
                  <p:ext uri="{D42A27DB-BD31-4B8C-83A1-F6EECF244321}">
                    <p14:modId xmlns:p14="http://schemas.microsoft.com/office/powerpoint/2010/main" val="2427022614"/>
                  </p:ext>
                </p:extLst>
              </p:nvPr>
            </p:nvGraphicFramePr>
            <p:xfrm>
              <a:off x="6096000" y="602701"/>
              <a:ext cx="4305536" cy="2421864"/>
            </p:xfrm>
            <a:graphic>
              <a:graphicData uri="http://schemas.microsoft.com/office/powerpoint/2016/sectionzoom">
                <psez:sectionZm>
                  <psez:sectionZmObj sectionId="{66306658-6AD2-498D-9F3F-B8F72818BEB3}">
                    <psez:zmPr id="{A19062EB-690B-4C9F-846B-80AC51CB7CEC}" transitionDur="1000" showBg="0">
                      <p166:blipFill xmlns:p166="http://schemas.microsoft.com/office/powerpoint/2016/6/main">
                        <a:blip r:embed="rId7"/>
                        <a:stretch>
                          <a:fillRect/>
                        </a:stretch>
                      </p166:blipFill>
                      <p166:spPr xmlns:p166="http://schemas.microsoft.com/office/powerpoint/2016/6/main">
                        <a:xfrm>
                          <a:off x="0" y="0"/>
                          <a:ext cx="4305536" cy="2421864"/>
                        </a:xfrm>
                        <a:prstGeom prst="rect">
                          <a:avLst/>
                        </a:prstGeom>
                      </p166:spPr>
                    </psez:zmPr>
                  </psez:sectionZmObj>
                </psez:sectionZm>
              </a:graphicData>
            </a:graphic>
          </p:graphicFrame>
        </mc:Choice>
        <mc:Fallback>
          <p:pic>
            <p:nvPicPr>
              <p:cNvPr id="16" name="Bölüm Önizlemesi 15">
                <a:hlinkClick r:id="rId8" action="ppaction://hlinksldjump"/>
                <a:extLst>
                  <a:ext uri="{FF2B5EF4-FFF2-40B4-BE49-F238E27FC236}">
                    <a16:creationId xmlns:a16="http://schemas.microsoft.com/office/drawing/2014/main" id="{951574EC-A589-58BF-877B-5C9FA9E2CB48}"/>
                  </a:ext>
                </a:extLst>
              </p:cNvPr>
              <p:cNvPicPr>
                <a:picLocks noGrp="1" noRot="1" noChangeAspect="1" noMove="1" noResize="1" noEditPoints="1" noAdjustHandles="1" noChangeArrowheads="1" noChangeShapeType="1"/>
              </p:cNvPicPr>
              <p:nvPr/>
            </p:nvPicPr>
            <p:blipFill>
              <a:blip r:embed="rId7"/>
              <a:stretch>
                <a:fillRect/>
              </a:stretch>
            </p:blipFill>
            <p:spPr>
              <a:xfrm>
                <a:off x="6096000" y="602701"/>
                <a:ext cx="4305536" cy="2421864"/>
              </a:xfrm>
              <a:prstGeom prst="rect">
                <a:avLst/>
              </a:prstGeom>
            </p:spPr>
          </p:pic>
        </mc:Fallback>
      </mc:AlternateContent>
      <mc:AlternateContent xmlns:mc="http://schemas.openxmlformats.org/markup-compatibility/2006">
        <mc:Choice xmlns:psez="http://schemas.microsoft.com/office/powerpoint/2016/sectionzoom" Requires="psez">
          <p:graphicFrame>
            <p:nvGraphicFramePr>
              <p:cNvPr id="18" name="Bölüm Önizlemesi 17">
                <a:extLst>
                  <a:ext uri="{FF2B5EF4-FFF2-40B4-BE49-F238E27FC236}">
                    <a16:creationId xmlns:a16="http://schemas.microsoft.com/office/drawing/2014/main" id="{B38DE50B-D331-1C6B-FBFC-4DF68EA77ADB}"/>
                  </a:ext>
                </a:extLst>
              </p:cNvPr>
              <p:cNvGraphicFramePr>
                <a:graphicFrameLocks noChangeAspect="1"/>
              </p:cNvGraphicFramePr>
              <p:nvPr>
                <p:extLst>
                  <p:ext uri="{D42A27DB-BD31-4B8C-83A1-F6EECF244321}">
                    <p14:modId xmlns:p14="http://schemas.microsoft.com/office/powerpoint/2010/main" val="2178775876"/>
                  </p:ext>
                </p:extLst>
              </p:nvPr>
            </p:nvGraphicFramePr>
            <p:xfrm>
              <a:off x="7320456" y="3755860"/>
              <a:ext cx="4443448" cy="2499439"/>
            </p:xfrm>
            <a:graphic>
              <a:graphicData uri="http://schemas.microsoft.com/office/powerpoint/2016/sectionzoom">
                <psez:sectionZm>
                  <psez:sectionZmObj sectionId="{2F94B14C-D721-413E-A4DB-4880A7C81DC5}">
                    <psez:zmPr id="{7C056D0D-DFFB-4940-8B2F-F2903BB22DF9}" transitionDur="1000" showBg="0">
                      <p166:blipFill xmlns:p166="http://schemas.microsoft.com/office/powerpoint/2016/6/main">
                        <a:blip r:embed="rId9"/>
                        <a:stretch>
                          <a:fillRect/>
                        </a:stretch>
                      </p166:blipFill>
                      <p166:spPr xmlns:p166="http://schemas.microsoft.com/office/powerpoint/2016/6/main">
                        <a:xfrm>
                          <a:off x="0" y="0"/>
                          <a:ext cx="4443448" cy="2499439"/>
                        </a:xfrm>
                        <a:prstGeom prst="rect">
                          <a:avLst/>
                        </a:prstGeom>
                      </p166:spPr>
                    </psez:zmPr>
                  </psez:sectionZmObj>
                </psez:sectionZm>
              </a:graphicData>
            </a:graphic>
          </p:graphicFrame>
        </mc:Choice>
        <mc:Fallback>
          <p:pic>
            <p:nvPicPr>
              <p:cNvPr id="18" name="Bölüm Önizlemesi 17">
                <a:hlinkClick r:id="rId10" action="ppaction://hlinksldjump"/>
                <a:extLst>
                  <a:ext uri="{FF2B5EF4-FFF2-40B4-BE49-F238E27FC236}">
                    <a16:creationId xmlns:a16="http://schemas.microsoft.com/office/drawing/2014/main" id="{B38DE50B-D331-1C6B-FBFC-4DF68EA77ADB}"/>
                  </a:ext>
                </a:extLst>
              </p:cNvPr>
              <p:cNvPicPr>
                <a:picLocks noGrp="1" noRot="1" noChangeAspect="1" noMove="1" noResize="1" noEditPoints="1" noAdjustHandles="1" noChangeArrowheads="1" noChangeShapeType="1"/>
              </p:cNvPicPr>
              <p:nvPr/>
            </p:nvPicPr>
            <p:blipFill>
              <a:blip r:embed="rId9"/>
              <a:stretch>
                <a:fillRect/>
              </a:stretch>
            </p:blipFill>
            <p:spPr>
              <a:xfrm>
                <a:off x="7320456" y="3755860"/>
                <a:ext cx="4443448" cy="2499439"/>
              </a:xfrm>
              <a:prstGeom prst="rect">
                <a:avLst/>
              </a:prstGeom>
            </p:spPr>
          </p:pic>
        </mc:Fallback>
      </mc:AlternateContent>
      <p:sp>
        <p:nvSpPr>
          <p:cNvPr id="19" name="Metin kutusu 18">
            <a:extLst>
              <a:ext uri="{FF2B5EF4-FFF2-40B4-BE49-F238E27FC236}">
                <a16:creationId xmlns:a16="http://schemas.microsoft.com/office/drawing/2014/main" id="{33B981DA-5BEF-A921-F5DE-314FB9609644}"/>
              </a:ext>
            </a:extLst>
          </p:cNvPr>
          <p:cNvSpPr txBox="1"/>
          <p:nvPr/>
        </p:nvSpPr>
        <p:spPr>
          <a:xfrm>
            <a:off x="4871545" y="5642401"/>
            <a:ext cx="2370083" cy="830997"/>
          </a:xfrm>
          <a:prstGeom prst="rect">
            <a:avLst/>
          </a:prstGeom>
          <a:noFill/>
        </p:spPr>
        <p:txBody>
          <a:bodyPr wrap="square" rtlCol="0">
            <a:spAutoFit/>
          </a:bodyPr>
          <a:lstStyle/>
          <a:p>
            <a:pPr algn="ctr"/>
            <a:r>
              <a:rPr lang="tr-TR" sz="2400" b="1" dirty="0">
                <a:solidFill>
                  <a:schemeClr val="bg1"/>
                </a:solidFill>
                <a:effectLst>
                  <a:outerShdw blurRad="38100" dist="38100" dir="2700000" algn="tl">
                    <a:srgbClr val="000000">
                      <a:alpha val="43137"/>
                    </a:srgbClr>
                  </a:outerShdw>
                </a:effectLst>
                <a:latin typeface="Bahnschrift SemiBold" panose="020B0502040204020203" pitchFamily="34" charset="0"/>
              </a:rPr>
              <a:t>Atakan ÖZNUR</a:t>
            </a:r>
          </a:p>
          <a:p>
            <a:pPr algn="ctr"/>
            <a:r>
              <a:rPr lang="tr-TR" sz="2400" b="1" dirty="0">
                <a:solidFill>
                  <a:schemeClr val="bg1"/>
                </a:solidFill>
                <a:effectLst>
                  <a:outerShdw blurRad="38100" dist="38100" dir="2700000" algn="tl">
                    <a:srgbClr val="000000">
                      <a:alpha val="43137"/>
                    </a:srgbClr>
                  </a:outerShdw>
                </a:effectLst>
                <a:latin typeface="Bahnschrift SemiBold" panose="020B0502040204020203" pitchFamily="34" charset="0"/>
              </a:rPr>
              <a:t>231809062</a:t>
            </a:r>
          </a:p>
        </p:txBody>
      </p:sp>
    </p:spTree>
    <p:extLst>
      <p:ext uri="{BB962C8B-B14F-4D97-AF65-F5344CB8AC3E}">
        <p14:creationId xmlns:p14="http://schemas.microsoft.com/office/powerpoint/2010/main" val="346975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sp>
        <p:nvSpPr>
          <p:cNvPr id="2" name="Metin kutusu 1">
            <a:extLst>
              <a:ext uri="{FF2B5EF4-FFF2-40B4-BE49-F238E27FC236}">
                <a16:creationId xmlns:a16="http://schemas.microsoft.com/office/drawing/2014/main" id="{E30B0E39-8B7F-8461-5873-C56D4C4004C0}"/>
              </a:ext>
            </a:extLst>
          </p:cNvPr>
          <p:cNvSpPr txBox="1"/>
          <p:nvPr/>
        </p:nvSpPr>
        <p:spPr>
          <a:xfrm>
            <a:off x="4147973" y="205377"/>
            <a:ext cx="6763407" cy="646331"/>
          </a:xfrm>
          <a:prstGeom prst="rect">
            <a:avLst/>
          </a:prstGeom>
          <a:noFill/>
        </p:spPr>
        <p:txBody>
          <a:bodyPr wrap="square" rtlCol="0">
            <a:spAutoFit/>
          </a:bodyPr>
          <a:lstStyle/>
          <a:p>
            <a:r>
              <a:rPr lang="tr-TR" sz="3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Github'in</a:t>
            </a:r>
            <a:r>
              <a:rPr lang="tr-TR" sz="3600" dirty="0">
                <a:solidFill>
                  <a:schemeClr val="bg1"/>
                </a:solidFill>
                <a:effectLst>
                  <a:outerShdw blurRad="38100" dist="38100" dir="2700000" algn="tl">
                    <a:srgbClr val="000000">
                      <a:alpha val="43137"/>
                    </a:srgbClr>
                  </a:outerShdw>
                </a:effectLst>
                <a:latin typeface="Arial Rounded MT Bold" panose="020F0704030504030204" pitchFamily="34" charset="0"/>
              </a:rPr>
              <a:t> Yararları</a:t>
            </a:r>
            <a:endParaRPr lang="tr-TR" sz="3600" dirty="0">
              <a:latin typeface="Bahnschrift SemiBold" panose="020B0502040204020203" pitchFamily="34" charset="0"/>
            </a:endParaRPr>
          </a:p>
        </p:txBody>
      </p:sp>
      <p:sp>
        <p:nvSpPr>
          <p:cNvPr id="3" name="Metin kutusu 2">
            <a:extLst>
              <a:ext uri="{FF2B5EF4-FFF2-40B4-BE49-F238E27FC236}">
                <a16:creationId xmlns:a16="http://schemas.microsoft.com/office/drawing/2014/main" id="{D0517E06-6B74-9FE6-1EBA-453A51F4E646}"/>
              </a:ext>
            </a:extLst>
          </p:cNvPr>
          <p:cNvSpPr txBox="1"/>
          <p:nvPr/>
        </p:nvSpPr>
        <p:spPr>
          <a:xfrm>
            <a:off x="746234" y="884810"/>
            <a:ext cx="11140966" cy="5632311"/>
          </a:xfrm>
          <a:prstGeom prst="rect">
            <a:avLst/>
          </a:prstGeom>
          <a:noFill/>
        </p:spPr>
        <p:txBody>
          <a:bodyPr wrap="square" rtlCol="0">
            <a:spAutoFit/>
          </a:bodyPr>
          <a:lstStyle/>
          <a:p>
            <a:pPr algn="l">
              <a:buFont typeface="+mj-lt"/>
              <a:buAutoNum type="arabicPeriod"/>
            </a:pPr>
            <a:r>
              <a:rPr lang="tr-TR" b="1" i="0" dirty="0">
                <a:solidFill>
                  <a:srgbClr val="D1D5DB"/>
                </a:solidFill>
                <a:effectLst/>
                <a:latin typeface="Söhne"/>
              </a:rPr>
              <a:t>Kod Depolama ve Yönetim</a:t>
            </a:r>
            <a:r>
              <a:rPr lang="tr-TR" b="0" i="0" dirty="0">
                <a:solidFill>
                  <a:srgbClr val="D1D5DB"/>
                </a:solidFill>
                <a:effectLst/>
                <a:latin typeface="Söhne"/>
              </a:rPr>
              <a:t>: </a:t>
            </a:r>
            <a:r>
              <a:rPr lang="tr-TR" b="0" i="0" dirty="0" err="1">
                <a:solidFill>
                  <a:srgbClr val="D1D5DB"/>
                </a:solidFill>
                <a:effectLst/>
                <a:latin typeface="Söhne"/>
              </a:rPr>
              <a:t>GitHub</a:t>
            </a:r>
            <a:r>
              <a:rPr lang="tr-TR" b="0" i="0" dirty="0">
                <a:solidFill>
                  <a:srgbClr val="D1D5DB"/>
                </a:solidFill>
                <a:effectLst/>
                <a:latin typeface="Söhne"/>
              </a:rPr>
              <a:t>, geliştiricilerin kod tabanlarını merkezi bir konumda saklamalarını ve düzenlemelerini sağlar. Bu, kodun güvenli bir şekilde depolanmasını ve yönetilmesini kolaylaştırır.</a:t>
            </a:r>
          </a:p>
          <a:p>
            <a:pPr algn="l">
              <a:buFont typeface="+mj-lt"/>
              <a:buAutoNum type="arabicPeriod"/>
            </a:pPr>
            <a:r>
              <a:rPr lang="tr-TR" b="1" i="0" dirty="0">
                <a:solidFill>
                  <a:srgbClr val="D1D5DB"/>
                </a:solidFill>
                <a:effectLst/>
                <a:latin typeface="Söhne"/>
              </a:rPr>
              <a:t>İşbirliği ve Ekip Çalışması</a:t>
            </a:r>
            <a:r>
              <a:rPr lang="tr-TR" b="0" i="0" dirty="0">
                <a:solidFill>
                  <a:srgbClr val="D1D5DB"/>
                </a:solidFill>
                <a:effectLst/>
                <a:latin typeface="Söhne"/>
              </a:rPr>
              <a:t>: Çok sayıda geliştiricinin aynı projede işbirliği yapmasına olanak tanır. Ekipler, projeler üzerinde eş zamanlı olarak çalışabilir, kod incelemeleri yapabilir ve değişiklikleri birleştirebilir.</a:t>
            </a:r>
          </a:p>
          <a:p>
            <a:pPr algn="l">
              <a:buFont typeface="+mj-lt"/>
              <a:buAutoNum type="arabicPeriod"/>
            </a:pPr>
            <a:r>
              <a:rPr lang="tr-TR" b="1" i="0" dirty="0">
                <a:solidFill>
                  <a:srgbClr val="D1D5DB"/>
                </a:solidFill>
                <a:effectLst/>
                <a:latin typeface="Söhne"/>
              </a:rPr>
              <a:t>Kod İncelemesi ve Kalite Kontrolü</a:t>
            </a:r>
            <a:r>
              <a:rPr lang="tr-TR" b="0" i="0" dirty="0">
                <a:solidFill>
                  <a:srgbClr val="D1D5DB"/>
                </a:solidFill>
                <a:effectLst/>
                <a:latin typeface="Söhne"/>
              </a:rPr>
              <a:t>: Geliştiriciler, kod incelemeleri yaparak diğerlerinin yaptığı değişiklikleri gözden geçirebilir ve onaylayabilir. Bu, kod kalitesini artırır ve projenin tutarlılığını sağlar.</a:t>
            </a:r>
          </a:p>
          <a:p>
            <a:pPr algn="l">
              <a:buFont typeface="+mj-lt"/>
              <a:buAutoNum type="arabicPeriod"/>
            </a:pPr>
            <a:r>
              <a:rPr lang="tr-TR" b="1" i="0" dirty="0">
                <a:solidFill>
                  <a:srgbClr val="D1D5DB"/>
                </a:solidFill>
                <a:effectLst/>
                <a:latin typeface="Söhne"/>
              </a:rPr>
              <a:t>Hata Takibi ve İyileştirme</a:t>
            </a:r>
            <a:r>
              <a:rPr lang="tr-TR" b="0" i="0" dirty="0">
                <a:solidFill>
                  <a:srgbClr val="D1D5DB"/>
                </a:solidFill>
                <a:effectLst/>
                <a:latin typeface="Söhne"/>
              </a:rPr>
              <a:t>: Hatalar, geliştirmeler ve görevler gibi iş öğelerini izleyerek, projenin yönetimini ve iyileştirilmesini kolaylaştırır. Bu, hataların hızlı bir şekilde tespit edilmesini ve düzeltilmesini sağlar.</a:t>
            </a:r>
          </a:p>
          <a:p>
            <a:pPr algn="l">
              <a:buFont typeface="+mj-lt"/>
              <a:buAutoNum type="arabicPeriod"/>
            </a:pPr>
            <a:r>
              <a:rPr lang="tr-TR" b="1" i="0" dirty="0">
                <a:solidFill>
                  <a:srgbClr val="D1D5DB"/>
                </a:solidFill>
                <a:effectLst/>
                <a:latin typeface="Söhne"/>
              </a:rPr>
              <a:t>Proje İzleme ve Yönetim</a:t>
            </a:r>
            <a:r>
              <a:rPr lang="tr-TR" b="0" i="0" dirty="0">
                <a:solidFill>
                  <a:srgbClr val="D1D5DB"/>
                </a:solidFill>
                <a:effectLst/>
                <a:latin typeface="Söhne"/>
              </a:rPr>
              <a:t>: Proje yöneticileri, projenin ilerlemesini ve performansını izleyebilir, görevleri atayabilir, önceliklendirebilir ve proje hedeflerine ulaşmak için stratejiler belirleyebilir.</a:t>
            </a:r>
          </a:p>
          <a:p>
            <a:pPr algn="l">
              <a:buFont typeface="+mj-lt"/>
              <a:buAutoNum type="arabicPeriod"/>
            </a:pPr>
            <a:r>
              <a:rPr lang="tr-TR" b="1" i="0" dirty="0">
                <a:solidFill>
                  <a:srgbClr val="D1D5DB"/>
                </a:solidFill>
                <a:effectLst/>
                <a:latin typeface="Söhne"/>
              </a:rPr>
              <a:t>Versiyon Kontrolü</a:t>
            </a:r>
            <a:r>
              <a:rPr lang="tr-TR" b="0" i="0" dirty="0">
                <a:solidFill>
                  <a:srgbClr val="D1D5DB"/>
                </a:solidFill>
                <a:effectLst/>
                <a:latin typeface="Söhne"/>
              </a:rPr>
              <a:t>: </a:t>
            </a:r>
            <a:r>
              <a:rPr lang="tr-TR" b="0" i="0" dirty="0" err="1">
                <a:solidFill>
                  <a:srgbClr val="D1D5DB"/>
                </a:solidFill>
                <a:effectLst/>
                <a:latin typeface="Söhne"/>
              </a:rPr>
              <a:t>GitHub</a:t>
            </a:r>
            <a:r>
              <a:rPr lang="tr-TR" b="0" i="0" dirty="0">
                <a:solidFill>
                  <a:srgbClr val="D1D5DB"/>
                </a:solidFill>
                <a:effectLst/>
                <a:latin typeface="Söhne"/>
              </a:rPr>
              <a:t>, versiyon kontrol sistemi (VCS) sunar ve geliştiricilerin projenin farklı sürümlerini ve değişikliklerini takip etmelerine olanak sağlar. Bu, projenin geçmişini ve evrimini izlemenin yanı sıra, hata ayıklamayı da kolaylaştırır.</a:t>
            </a:r>
          </a:p>
          <a:p>
            <a:pPr algn="l">
              <a:buFont typeface="+mj-lt"/>
              <a:buAutoNum type="arabicPeriod"/>
            </a:pPr>
            <a:r>
              <a:rPr lang="tr-TR" b="1" i="0" dirty="0">
                <a:solidFill>
                  <a:srgbClr val="D1D5DB"/>
                </a:solidFill>
                <a:effectLst/>
                <a:latin typeface="Söhne"/>
              </a:rPr>
              <a:t>Açık Kaynak Katkıları ve Topluluk Oluşturma</a:t>
            </a:r>
            <a:r>
              <a:rPr lang="tr-TR" b="0" i="0" dirty="0">
                <a:solidFill>
                  <a:srgbClr val="D1D5DB"/>
                </a:solidFill>
                <a:effectLst/>
                <a:latin typeface="Söhne"/>
              </a:rPr>
              <a:t>: </a:t>
            </a:r>
            <a:r>
              <a:rPr lang="tr-TR" b="0" i="0" dirty="0" err="1">
                <a:solidFill>
                  <a:srgbClr val="D1D5DB"/>
                </a:solidFill>
                <a:effectLst/>
                <a:latin typeface="Söhne"/>
              </a:rPr>
              <a:t>GitHub</a:t>
            </a:r>
            <a:r>
              <a:rPr lang="tr-TR" b="0" i="0" dirty="0">
                <a:solidFill>
                  <a:srgbClr val="D1D5DB"/>
                </a:solidFill>
                <a:effectLst/>
                <a:latin typeface="Söhne"/>
              </a:rPr>
              <a:t>, açık kaynak projeleri için ideal bir platformdur. Açık kaynak projeler, topluluk üyelerinin katkıda bulunmasını ve projenin gelişmesine yardımcı olmasını teşvik eder. Bu, projenin çeşitliliğini artırabilir ve daha güçlü bir topluluk oluşturabilir.</a:t>
            </a:r>
          </a:p>
          <a:p>
            <a:pPr algn="l">
              <a:buFont typeface="+mj-lt"/>
              <a:buAutoNum type="arabicPeriod"/>
            </a:pPr>
            <a:r>
              <a:rPr lang="tr-TR" b="1" i="0" dirty="0">
                <a:solidFill>
                  <a:srgbClr val="D1D5DB"/>
                </a:solidFill>
                <a:effectLst/>
                <a:latin typeface="Söhne"/>
              </a:rPr>
              <a:t>Dokümantasyon ve Bilgi Paylaşımı</a:t>
            </a:r>
            <a:r>
              <a:rPr lang="tr-TR" b="0" i="0" dirty="0">
                <a:solidFill>
                  <a:srgbClr val="D1D5DB"/>
                </a:solidFill>
                <a:effectLst/>
                <a:latin typeface="Söhne"/>
              </a:rPr>
              <a:t>: Projelerin belgelenmesi ve bilgi paylaşımı için </a:t>
            </a:r>
            <a:r>
              <a:rPr lang="tr-TR" b="0" i="0" dirty="0" err="1">
                <a:solidFill>
                  <a:srgbClr val="D1D5DB"/>
                </a:solidFill>
                <a:effectLst/>
                <a:latin typeface="Söhne"/>
              </a:rPr>
              <a:t>GitHub</a:t>
            </a:r>
            <a:r>
              <a:rPr lang="tr-TR" b="0" i="0" dirty="0">
                <a:solidFill>
                  <a:srgbClr val="D1D5DB"/>
                </a:solidFill>
                <a:effectLst/>
                <a:latin typeface="Söhne"/>
              </a:rPr>
              <a:t> kullanılabilir. Geliştiriciler, projelerini açıklayan belgeler, wiki sayfaları ve rehberler oluşturabilir, böylece diğerlerine projelerini daha iyi anlatma ve kullanma imkanı sağlayabilirler</a:t>
            </a:r>
          </a:p>
          <a:p>
            <a:endParaRPr lang="tr-TR" dirty="0"/>
          </a:p>
        </p:txBody>
      </p:sp>
    </p:spTree>
    <p:extLst>
      <p:ext uri="{BB962C8B-B14F-4D97-AF65-F5344CB8AC3E}">
        <p14:creationId xmlns:p14="http://schemas.microsoft.com/office/powerpoint/2010/main" val="31750131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kış Çizelgesi: Bağlayıcı 4">
            <a:extLst>
              <a:ext uri="{FF2B5EF4-FFF2-40B4-BE49-F238E27FC236}">
                <a16:creationId xmlns:a16="http://schemas.microsoft.com/office/drawing/2014/main" id="{5908909D-A268-D127-C043-BBDADE9A1671}"/>
              </a:ext>
            </a:extLst>
          </p:cNvPr>
          <p:cNvSpPr/>
          <p:nvPr/>
        </p:nvSpPr>
        <p:spPr>
          <a:xfrm>
            <a:off x="2617075" y="97220"/>
            <a:ext cx="6957849" cy="6663560"/>
          </a:xfrm>
          <a:prstGeom prst="flowChartConnector">
            <a:avLst/>
          </a:prstGeom>
          <a:solidFill>
            <a:srgbClr val="535AE1">
              <a:alpha val="5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0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9" name="Grafik 8" descr="Işıklar Açık düz dolguyla">
            <a:extLst>
              <a:ext uri="{FF2B5EF4-FFF2-40B4-BE49-F238E27FC236}">
                <a16:creationId xmlns:a16="http://schemas.microsoft.com/office/drawing/2014/main" id="{5D615E8F-7F76-1431-7A2B-41CC5BF4C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0" name="Metin kutusu 9">
            <a:extLst>
              <a:ext uri="{FF2B5EF4-FFF2-40B4-BE49-F238E27FC236}">
                <a16:creationId xmlns:a16="http://schemas.microsoft.com/office/drawing/2014/main" id="{72A04A13-E5B3-5C7A-6D87-E000399D1630}"/>
              </a:ext>
            </a:extLst>
          </p:cNvPr>
          <p:cNvSpPr txBox="1"/>
          <p:nvPr/>
        </p:nvSpPr>
        <p:spPr>
          <a:xfrm>
            <a:off x="2815457" y="3525230"/>
            <a:ext cx="6561084" cy="1569660"/>
          </a:xfrm>
          <a:prstGeom prst="rect">
            <a:avLst/>
          </a:prstGeom>
          <a:noFill/>
        </p:spPr>
        <p:txBody>
          <a:bodyPr wrap="square" rtlCol="0">
            <a:spAutoFit/>
          </a:bodyPr>
          <a:lstStyle/>
          <a:p>
            <a:pPr algn="ctr"/>
            <a:r>
              <a:rPr lang="tr-TR" sz="48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4800" dirty="0">
                <a:solidFill>
                  <a:schemeClr val="bg1"/>
                </a:solidFill>
                <a:effectLst>
                  <a:outerShdw blurRad="38100" dist="38100" dir="2700000" algn="tl">
                    <a:srgbClr val="000000">
                      <a:alpha val="43137"/>
                    </a:srgbClr>
                  </a:outerShdw>
                </a:effectLst>
                <a:latin typeface="Arial Rounded MT Bold" panose="020F0704030504030204" pitchFamily="34" charset="0"/>
              </a:rPr>
              <a:t> ile Ortak Proje Nasıl Yazılır?</a:t>
            </a:r>
          </a:p>
        </p:txBody>
      </p:sp>
    </p:spTree>
    <p:extLst>
      <p:ext uri="{BB962C8B-B14F-4D97-AF65-F5344CB8AC3E}">
        <p14:creationId xmlns:p14="http://schemas.microsoft.com/office/powerpoint/2010/main" val="76804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pic>
        <p:nvPicPr>
          <p:cNvPr id="16" name="Grafik 15" descr="Işıklar Açık düz dolguyla">
            <a:extLst>
              <a:ext uri="{FF2B5EF4-FFF2-40B4-BE49-F238E27FC236}">
                <a16:creationId xmlns:a16="http://schemas.microsoft.com/office/drawing/2014/main" id="{E1F0F2C1-A1AB-67EE-76D6-51F69342E7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4116" y="172763"/>
            <a:ext cx="2144768" cy="2144768"/>
          </a:xfrm>
          <a:prstGeom prst="rect">
            <a:avLst/>
          </a:prstGeom>
        </p:spPr>
      </p:pic>
      <p:sp>
        <p:nvSpPr>
          <p:cNvPr id="21" name="Metin kutusu 20">
            <a:extLst>
              <a:ext uri="{FF2B5EF4-FFF2-40B4-BE49-F238E27FC236}">
                <a16:creationId xmlns:a16="http://schemas.microsoft.com/office/drawing/2014/main" id="{C28526D2-47F4-8ECB-33CF-7BC5442ED63A}"/>
              </a:ext>
            </a:extLst>
          </p:cNvPr>
          <p:cNvSpPr txBox="1"/>
          <p:nvPr/>
        </p:nvSpPr>
        <p:spPr>
          <a:xfrm>
            <a:off x="1556845" y="2477814"/>
            <a:ext cx="9459310" cy="707886"/>
          </a:xfrm>
          <a:prstGeom prst="rect">
            <a:avLst/>
          </a:prstGeom>
          <a:noFill/>
        </p:spPr>
        <p:txBody>
          <a:bodyPr wrap="square" rtlCol="0">
            <a:spAutoFit/>
          </a:bodyPr>
          <a:lstStyle/>
          <a:p>
            <a:pPr algn="ctr"/>
            <a:r>
              <a:rPr lang="tr-TR" sz="40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4000" dirty="0">
                <a:solidFill>
                  <a:schemeClr val="bg1"/>
                </a:solidFill>
                <a:effectLst>
                  <a:outerShdw blurRad="38100" dist="38100" dir="2700000" algn="tl">
                    <a:srgbClr val="000000">
                      <a:alpha val="43137"/>
                    </a:srgbClr>
                  </a:outerShdw>
                </a:effectLst>
                <a:latin typeface="Arial Rounded MT Bold" panose="020F0704030504030204" pitchFamily="34" charset="0"/>
              </a:rPr>
              <a:t> ile Ortak Proje Nasıl Yazılır?</a:t>
            </a:r>
          </a:p>
        </p:txBody>
      </p:sp>
      <p:sp>
        <p:nvSpPr>
          <p:cNvPr id="23" name="Metin kutusu 22">
            <a:extLst>
              <a:ext uri="{FF2B5EF4-FFF2-40B4-BE49-F238E27FC236}">
                <a16:creationId xmlns:a16="http://schemas.microsoft.com/office/drawing/2014/main" id="{4CD91C47-6671-088D-0D5E-AF542F7FEC3F}"/>
              </a:ext>
            </a:extLst>
          </p:cNvPr>
          <p:cNvSpPr txBox="1"/>
          <p:nvPr/>
        </p:nvSpPr>
        <p:spPr>
          <a:xfrm>
            <a:off x="1327340" y="4141765"/>
            <a:ext cx="9589870" cy="830997"/>
          </a:xfrm>
          <a:prstGeom prst="rect">
            <a:avLst/>
          </a:prstGeom>
          <a:noFill/>
        </p:spPr>
        <p:txBody>
          <a:bodyPr wrap="square" rtlCol="0">
            <a:spAutoFit/>
          </a:bodyPr>
          <a:lstStyle/>
          <a:p>
            <a:pPr algn="ctr"/>
            <a:r>
              <a:rPr lang="tr-TR" sz="2400" b="0" i="0" dirty="0" err="1">
                <a:solidFill>
                  <a:srgbClr val="D1D5DB"/>
                </a:solidFill>
                <a:effectLst/>
                <a:latin typeface="Söhne"/>
              </a:rPr>
              <a:t>GitHub</a:t>
            </a:r>
            <a:r>
              <a:rPr lang="tr-TR" sz="2400" b="0" i="0" dirty="0">
                <a:solidFill>
                  <a:srgbClr val="D1D5DB"/>
                </a:solidFill>
                <a:effectLst/>
                <a:latin typeface="Söhne"/>
              </a:rPr>
              <a:t> üzerinde ortak bir proje yazmak ve geliştirmek için adımları diğer adımda sıralı şekilde bulabilirsiniz.</a:t>
            </a:r>
            <a:endParaRPr lang="tr-T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1868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sp>
        <p:nvSpPr>
          <p:cNvPr id="2" name="Metin kutusu 1">
            <a:extLst>
              <a:ext uri="{FF2B5EF4-FFF2-40B4-BE49-F238E27FC236}">
                <a16:creationId xmlns:a16="http://schemas.microsoft.com/office/drawing/2014/main" id="{E30B0E39-8B7F-8461-5873-C56D4C4004C0}"/>
              </a:ext>
            </a:extLst>
          </p:cNvPr>
          <p:cNvSpPr txBox="1"/>
          <p:nvPr/>
        </p:nvSpPr>
        <p:spPr>
          <a:xfrm>
            <a:off x="2294703" y="174881"/>
            <a:ext cx="8044027" cy="584775"/>
          </a:xfrm>
          <a:prstGeom prst="rect">
            <a:avLst/>
          </a:prstGeom>
          <a:noFill/>
        </p:spPr>
        <p:txBody>
          <a:bodyPr wrap="square" rtlCol="0">
            <a:spAutoFit/>
          </a:bodyPr>
          <a:lstStyle/>
          <a:p>
            <a:pPr algn="ctr"/>
            <a:r>
              <a:rPr lang="tr-TR" sz="32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3200" dirty="0">
                <a:solidFill>
                  <a:schemeClr val="bg1"/>
                </a:solidFill>
                <a:effectLst>
                  <a:outerShdw blurRad="38100" dist="38100" dir="2700000" algn="tl">
                    <a:srgbClr val="000000">
                      <a:alpha val="43137"/>
                    </a:srgbClr>
                  </a:outerShdw>
                </a:effectLst>
                <a:latin typeface="Arial Rounded MT Bold" panose="020F0704030504030204" pitchFamily="34" charset="0"/>
              </a:rPr>
              <a:t> ile Ortak Proje Nasıl Yazılır?</a:t>
            </a:r>
          </a:p>
        </p:txBody>
      </p:sp>
      <p:sp>
        <p:nvSpPr>
          <p:cNvPr id="3" name="Metin kutusu 2">
            <a:extLst>
              <a:ext uri="{FF2B5EF4-FFF2-40B4-BE49-F238E27FC236}">
                <a16:creationId xmlns:a16="http://schemas.microsoft.com/office/drawing/2014/main" id="{D0517E06-6B74-9FE6-1EBA-453A51F4E646}"/>
              </a:ext>
            </a:extLst>
          </p:cNvPr>
          <p:cNvSpPr txBox="1"/>
          <p:nvPr/>
        </p:nvSpPr>
        <p:spPr>
          <a:xfrm>
            <a:off x="746234" y="884809"/>
            <a:ext cx="10983311" cy="5509200"/>
          </a:xfrm>
          <a:prstGeom prst="rect">
            <a:avLst/>
          </a:prstGeom>
          <a:noFill/>
        </p:spPr>
        <p:txBody>
          <a:bodyPr wrap="square" rtlCol="0">
            <a:spAutoFit/>
          </a:bodyPr>
          <a:lstStyle/>
          <a:p>
            <a:r>
              <a:rPr lang="tr-TR" sz="2200" b="1" i="0" dirty="0">
                <a:solidFill>
                  <a:schemeClr val="bg1"/>
                </a:solidFill>
                <a:effectLst/>
                <a:latin typeface="Söhne"/>
              </a:rPr>
              <a:t>1.GitHub Hesabı Oluşturun veya Giriş Yapın</a:t>
            </a:r>
            <a:r>
              <a:rPr lang="tr-TR" sz="2200" b="0" i="0" dirty="0">
                <a:solidFill>
                  <a:srgbClr val="D1D5DB"/>
                </a:solidFill>
                <a:effectLst/>
                <a:latin typeface="Söhne"/>
              </a:rPr>
              <a:t>: Eğer bir </a:t>
            </a:r>
            <a:r>
              <a:rPr lang="tr-TR" sz="2200" b="0" i="0" dirty="0" err="1">
                <a:solidFill>
                  <a:srgbClr val="D1D5DB"/>
                </a:solidFill>
                <a:effectLst/>
                <a:latin typeface="Söhne"/>
              </a:rPr>
              <a:t>GitHub</a:t>
            </a:r>
            <a:r>
              <a:rPr lang="tr-TR" sz="2200" b="0" i="0" dirty="0">
                <a:solidFill>
                  <a:srgbClr val="D1D5DB"/>
                </a:solidFill>
                <a:effectLst/>
                <a:latin typeface="Söhne"/>
              </a:rPr>
              <a:t> hesabınız yoksa, github.com adresinden bir hesap oluşturun. </a:t>
            </a:r>
            <a:r>
              <a:rPr lang="tr-TR" sz="2200" b="0" i="0" dirty="0" err="1">
                <a:solidFill>
                  <a:srgbClr val="D1D5DB"/>
                </a:solidFill>
                <a:effectLst/>
                <a:latin typeface="Söhne"/>
              </a:rPr>
              <a:t>Varolan</a:t>
            </a:r>
            <a:r>
              <a:rPr lang="tr-TR" sz="2200" b="0" i="0" dirty="0">
                <a:solidFill>
                  <a:srgbClr val="D1D5DB"/>
                </a:solidFill>
                <a:effectLst/>
                <a:latin typeface="Söhne"/>
              </a:rPr>
              <a:t> bir hesabınız varsa, giriş yapın.</a:t>
            </a:r>
          </a:p>
          <a:p>
            <a:r>
              <a:rPr lang="tr-TR" sz="2200" b="1" i="0" dirty="0">
                <a:solidFill>
                  <a:schemeClr val="bg1"/>
                </a:solidFill>
                <a:effectLst/>
                <a:latin typeface="Söhne"/>
              </a:rPr>
              <a:t>2.Yeni Bir Depo (</a:t>
            </a:r>
            <a:r>
              <a:rPr lang="tr-TR" sz="2200" b="1" i="0" dirty="0" err="1">
                <a:solidFill>
                  <a:schemeClr val="bg1"/>
                </a:solidFill>
                <a:effectLst/>
                <a:latin typeface="Söhne"/>
              </a:rPr>
              <a:t>Repository</a:t>
            </a:r>
            <a:r>
              <a:rPr lang="tr-TR" sz="2200" b="1" i="0" dirty="0">
                <a:solidFill>
                  <a:schemeClr val="bg1"/>
                </a:solidFill>
                <a:effectLst/>
                <a:latin typeface="Söhne"/>
              </a:rPr>
              <a:t>) Oluşturun</a:t>
            </a:r>
            <a:r>
              <a:rPr lang="tr-TR" sz="2200" b="0" i="0" dirty="0">
                <a:solidFill>
                  <a:srgbClr val="D1D5DB"/>
                </a:solidFill>
                <a:effectLst/>
                <a:latin typeface="Söhne"/>
              </a:rPr>
              <a:t>: Ana sayfada sağ üst köşede "New" (Yeni) butonuna tıklayarak yeni bir depo oluşturun. Depo adını ve açıklamasını ekleyin, gizlilik seçeneklerini belirleyin ve "</a:t>
            </a:r>
            <a:r>
              <a:rPr lang="tr-TR" sz="2200" b="0" i="0" dirty="0" err="1">
                <a:solidFill>
                  <a:srgbClr val="D1D5DB"/>
                </a:solidFill>
                <a:effectLst/>
                <a:latin typeface="Söhne"/>
              </a:rPr>
              <a:t>Create</a:t>
            </a:r>
            <a:r>
              <a:rPr lang="tr-TR" sz="2200" b="0" i="0" dirty="0">
                <a:solidFill>
                  <a:srgbClr val="D1D5DB"/>
                </a:solidFill>
                <a:effectLst/>
                <a:latin typeface="Söhne"/>
              </a:rPr>
              <a:t> </a:t>
            </a:r>
            <a:r>
              <a:rPr lang="tr-TR" sz="2200" b="0" i="0" dirty="0" err="1">
                <a:solidFill>
                  <a:srgbClr val="D1D5DB"/>
                </a:solidFill>
                <a:effectLst/>
                <a:latin typeface="Söhne"/>
              </a:rPr>
              <a:t>repository</a:t>
            </a:r>
            <a:r>
              <a:rPr lang="tr-TR" sz="2200" b="0" i="0" dirty="0">
                <a:solidFill>
                  <a:srgbClr val="D1D5DB"/>
                </a:solidFill>
                <a:effectLst/>
                <a:latin typeface="Söhne"/>
              </a:rPr>
              <a:t>" (Depo oluştur) butonuna tıklayarak depoyu oluşturun.</a:t>
            </a:r>
          </a:p>
          <a:p>
            <a:r>
              <a:rPr lang="tr-TR" sz="2200" b="1" i="0" dirty="0">
                <a:solidFill>
                  <a:schemeClr val="bg1"/>
                </a:solidFill>
                <a:effectLst/>
                <a:latin typeface="Söhne"/>
              </a:rPr>
              <a:t>3.Depoyu Bilgisayarınıza Klonlayın</a:t>
            </a:r>
            <a:r>
              <a:rPr lang="tr-TR" sz="2200" b="0" i="0" dirty="0">
                <a:solidFill>
                  <a:srgbClr val="D1D5DB"/>
                </a:solidFill>
                <a:effectLst/>
                <a:latin typeface="Söhne"/>
              </a:rPr>
              <a:t>: Oluşturduğunuz depoyu bilgisayarınıza klonlamak için, depo sayfasında sağ üst köşede bulunan "</a:t>
            </a:r>
            <a:r>
              <a:rPr lang="tr-TR" sz="2200" b="0" i="0" dirty="0" err="1">
                <a:solidFill>
                  <a:srgbClr val="D1D5DB"/>
                </a:solidFill>
                <a:effectLst/>
                <a:latin typeface="Söhne"/>
              </a:rPr>
              <a:t>Code</a:t>
            </a:r>
            <a:r>
              <a:rPr lang="tr-TR" sz="2200" b="0" i="0" dirty="0">
                <a:solidFill>
                  <a:srgbClr val="D1D5DB"/>
                </a:solidFill>
                <a:effectLst/>
                <a:latin typeface="Söhne"/>
              </a:rPr>
              <a:t>" butonuna tıklayın ve HTTPS veya SSH bağlantı seçeneklerinden birini seçerek URL'yi kopyalayın.</a:t>
            </a:r>
          </a:p>
          <a:p>
            <a:pPr algn="l"/>
            <a:r>
              <a:rPr lang="tr-TR" sz="2200" b="1" i="0" dirty="0">
                <a:solidFill>
                  <a:srgbClr val="D1D5DB"/>
                </a:solidFill>
                <a:effectLst/>
                <a:latin typeface="Söhne"/>
              </a:rPr>
              <a:t>4.Kodları ve Dosyaları Ekleyin:</a:t>
            </a:r>
            <a:endParaRPr lang="tr-TR" sz="2200" b="0" i="0" dirty="0">
              <a:solidFill>
                <a:srgbClr val="D1D5DB"/>
              </a:solidFill>
              <a:effectLst/>
              <a:latin typeface="Söhne"/>
            </a:endParaRPr>
          </a:p>
          <a:p>
            <a:pPr algn="l">
              <a:buFont typeface="Arial" panose="020B0604020202020204" pitchFamily="34" charset="0"/>
              <a:buChar char="•"/>
            </a:pPr>
            <a:r>
              <a:rPr lang="tr-TR" sz="2200" b="0" i="0" dirty="0">
                <a:solidFill>
                  <a:srgbClr val="D1D5DB"/>
                </a:solidFill>
                <a:effectLst/>
                <a:latin typeface="Söhne"/>
              </a:rPr>
              <a:t>Projeyi klonladıktan sonra, yerel bilgisayarınızda projenin dizinine gidin ve projenizi geliştirmek için gerekli dosyaları ve kodları ekleyin.</a:t>
            </a:r>
          </a:p>
          <a:p>
            <a:pPr algn="l"/>
            <a:r>
              <a:rPr lang="tr-TR" sz="2200" b="1" i="0" dirty="0">
                <a:solidFill>
                  <a:srgbClr val="D1D5DB"/>
                </a:solidFill>
                <a:effectLst/>
                <a:latin typeface="Söhne"/>
              </a:rPr>
              <a:t>5.Değişiklikleri Yerelde Kaydedin:</a:t>
            </a:r>
            <a:endParaRPr lang="tr-TR" sz="2200" b="0" i="0" dirty="0">
              <a:solidFill>
                <a:srgbClr val="D1D5DB"/>
              </a:solidFill>
              <a:effectLst/>
              <a:latin typeface="Söhne"/>
            </a:endParaRPr>
          </a:p>
          <a:p>
            <a:pPr algn="l">
              <a:buFont typeface="Arial" panose="020B0604020202020204" pitchFamily="34" charset="0"/>
              <a:buChar char="•"/>
            </a:pPr>
            <a:r>
              <a:rPr lang="tr-TR" sz="2200" b="0" i="0" dirty="0">
                <a:solidFill>
                  <a:srgbClr val="D1D5DB"/>
                </a:solidFill>
                <a:effectLst/>
                <a:latin typeface="Söhne"/>
              </a:rPr>
              <a:t>Yaptığınız değişiklikleri yerelde kaydedin ve bu değişiklikleri bir "</a:t>
            </a:r>
            <a:r>
              <a:rPr lang="tr-TR" sz="2200" b="0" i="0" dirty="0" err="1">
                <a:solidFill>
                  <a:srgbClr val="D1D5DB"/>
                </a:solidFill>
                <a:effectLst/>
                <a:latin typeface="Söhne"/>
              </a:rPr>
              <a:t>commit</a:t>
            </a:r>
            <a:r>
              <a:rPr lang="tr-TR" sz="2200" b="0" i="0" dirty="0">
                <a:solidFill>
                  <a:srgbClr val="D1D5DB"/>
                </a:solidFill>
                <a:effectLst/>
                <a:latin typeface="Söhne"/>
              </a:rPr>
              <a:t>" ile kaydedin. Bu, projede yaptığınız değişikliklerin bir görüntüsünü oluşturur.</a:t>
            </a:r>
          </a:p>
          <a:p>
            <a:r>
              <a:rPr lang="tr-TR" sz="2200" b="1" i="0" dirty="0">
                <a:solidFill>
                  <a:schemeClr val="bg1"/>
                </a:solidFill>
                <a:effectLst/>
                <a:latin typeface="Söhne"/>
              </a:rPr>
              <a:t>6.Kodları Düzenleyin ve Geliştirin</a:t>
            </a:r>
            <a:r>
              <a:rPr lang="tr-TR" sz="2200" b="0" i="0" dirty="0">
                <a:solidFill>
                  <a:srgbClr val="D1D5DB"/>
                </a:solidFill>
                <a:effectLst/>
                <a:latin typeface="Söhne"/>
              </a:rPr>
              <a:t>: Bilgisayarınıza klonladığınız depo içindeki dosyaları düzenleyin, yeni kodlar ekleyin veya mevcut kodları geliştirin.</a:t>
            </a:r>
            <a:endParaRPr lang="tr-TR" sz="2200" dirty="0">
              <a:solidFill>
                <a:schemeClr val="bg1"/>
              </a:solidFill>
            </a:endParaRPr>
          </a:p>
        </p:txBody>
      </p:sp>
    </p:spTree>
    <p:extLst>
      <p:ext uri="{BB962C8B-B14F-4D97-AF65-F5344CB8AC3E}">
        <p14:creationId xmlns:p14="http://schemas.microsoft.com/office/powerpoint/2010/main" val="3254365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sp>
        <p:nvSpPr>
          <p:cNvPr id="2" name="Metin kutusu 1">
            <a:extLst>
              <a:ext uri="{FF2B5EF4-FFF2-40B4-BE49-F238E27FC236}">
                <a16:creationId xmlns:a16="http://schemas.microsoft.com/office/drawing/2014/main" id="{E30B0E39-8B7F-8461-5873-C56D4C4004C0}"/>
              </a:ext>
            </a:extLst>
          </p:cNvPr>
          <p:cNvSpPr txBox="1"/>
          <p:nvPr/>
        </p:nvSpPr>
        <p:spPr>
          <a:xfrm>
            <a:off x="2294703" y="174881"/>
            <a:ext cx="8044027" cy="584775"/>
          </a:xfrm>
          <a:prstGeom prst="rect">
            <a:avLst/>
          </a:prstGeom>
          <a:noFill/>
        </p:spPr>
        <p:txBody>
          <a:bodyPr wrap="square" rtlCol="0">
            <a:spAutoFit/>
          </a:bodyPr>
          <a:lstStyle/>
          <a:p>
            <a:pPr algn="ctr"/>
            <a:r>
              <a:rPr lang="tr-TR" sz="32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3200" dirty="0">
                <a:solidFill>
                  <a:schemeClr val="bg1"/>
                </a:solidFill>
                <a:effectLst>
                  <a:outerShdw blurRad="38100" dist="38100" dir="2700000" algn="tl">
                    <a:srgbClr val="000000">
                      <a:alpha val="43137"/>
                    </a:srgbClr>
                  </a:outerShdw>
                </a:effectLst>
                <a:latin typeface="Arial Rounded MT Bold" panose="020F0704030504030204" pitchFamily="34" charset="0"/>
              </a:rPr>
              <a:t> ile Ortak Proje Nasıl Yazılır?</a:t>
            </a:r>
          </a:p>
        </p:txBody>
      </p:sp>
      <p:sp>
        <p:nvSpPr>
          <p:cNvPr id="3" name="Metin kutusu 2">
            <a:extLst>
              <a:ext uri="{FF2B5EF4-FFF2-40B4-BE49-F238E27FC236}">
                <a16:creationId xmlns:a16="http://schemas.microsoft.com/office/drawing/2014/main" id="{D0517E06-6B74-9FE6-1EBA-453A51F4E646}"/>
              </a:ext>
            </a:extLst>
          </p:cNvPr>
          <p:cNvSpPr txBox="1"/>
          <p:nvPr/>
        </p:nvSpPr>
        <p:spPr>
          <a:xfrm>
            <a:off x="746234" y="884809"/>
            <a:ext cx="10983311" cy="5632311"/>
          </a:xfrm>
          <a:prstGeom prst="rect">
            <a:avLst/>
          </a:prstGeom>
          <a:noFill/>
        </p:spPr>
        <p:txBody>
          <a:bodyPr wrap="square" rtlCol="0">
            <a:spAutoFit/>
          </a:bodyPr>
          <a:lstStyle/>
          <a:p>
            <a:pPr algn="l"/>
            <a:r>
              <a:rPr lang="tr-TR" sz="2400" b="1" i="0" dirty="0">
                <a:solidFill>
                  <a:srgbClr val="D1D5DB"/>
                </a:solidFill>
                <a:effectLst/>
                <a:latin typeface="Söhne"/>
              </a:rPr>
              <a:t>7.Pull </a:t>
            </a:r>
            <a:r>
              <a:rPr lang="tr-TR" sz="2400" b="1" i="0" dirty="0" err="1">
                <a:solidFill>
                  <a:srgbClr val="D1D5DB"/>
                </a:solidFill>
                <a:effectLst/>
                <a:latin typeface="Söhne"/>
              </a:rPr>
              <a:t>Request</a:t>
            </a:r>
            <a:r>
              <a:rPr lang="tr-TR" sz="2400" b="1" i="0" dirty="0">
                <a:solidFill>
                  <a:srgbClr val="D1D5DB"/>
                </a:solidFill>
                <a:effectLst/>
                <a:latin typeface="Söhne"/>
              </a:rPr>
              <a:t> (Çekme İsteği) Oluşturun:</a:t>
            </a:r>
            <a:endParaRPr lang="tr-TR" sz="2400" b="0" i="0" dirty="0">
              <a:solidFill>
                <a:srgbClr val="D1D5DB"/>
              </a:solidFill>
              <a:effectLst/>
              <a:latin typeface="Söhne"/>
            </a:endParaRPr>
          </a:p>
          <a:p>
            <a:pPr algn="l">
              <a:buFont typeface="Arial" panose="020B0604020202020204" pitchFamily="34" charset="0"/>
              <a:buChar char="•"/>
            </a:pPr>
            <a:r>
              <a:rPr lang="tr-TR" sz="2400" b="0" i="0" dirty="0" err="1">
                <a:solidFill>
                  <a:srgbClr val="D1D5DB"/>
                </a:solidFill>
                <a:effectLst/>
                <a:latin typeface="Söhne"/>
              </a:rPr>
              <a:t>GitHub</a:t>
            </a:r>
            <a:r>
              <a:rPr lang="tr-TR" sz="2400" b="0" i="0" dirty="0">
                <a:solidFill>
                  <a:srgbClr val="D1D5DB"/>
                </a:solidFill>
                <a:effectLst/>
                <a:latin typeface="Söhne"/>
              </a:rPr>
              <a:t> üzerinde "</a:t>
            </a:r>
            <a:r>
              <a:rPr lang="tr-TR" sz="2400" b="0" i="0" dirty="0" err="1">
                <a:solidFill>
                  <a:srgbClr val="D1D5DB"/>
                </a:solidFill>
                <a:effectLst/>
                <a:latin typeface="Söhne"/>
              </a:rPr>
              <a:t>Pull</a:t>
            </a:r>
            <a:r>
              <a:rPr lang="tr-TR" sz="2400" b="0" i="0" dirty="0">
                <a:solidFill>
                  <a:srgbClr val="D1D5DB"/>
                </a:solidFill>
                <a:effectLst/>
                <a:latin typeface="Söhne"/>
              </a:rPr>
              <a:t> </a:t>
            </a:r>
            <a:r>
              <a:rPr lang="tr-TR" sz="2400" b="0" i="0" dirty="0" err="1">
                <a:solidFill>
                  <a:srgbClr val="D1D5DB"/>
                </a:solidFill>
                <a:effectLst/>
                <a:latin typeface="Söhne"/>
              </a:rPr>
              <a:t>Request</a:t>
            </a:r>
            <a:r>
              <a:rPr lang="tr-TR" sz="2400" b="0" i="0" dirty="0">
                <a:solidFill>
                  <a:srgbClr val="D1D5DB"/>
                </a:solidFill>
                <a:effectLst/>
                <a:latin typeface="Söhne"/>
              </a:rPr>
              <a:t>" sekmesine gidin ve "New </a:t>
            </a:r>
            <a:r>
              <a:rPr lang="tr-TR" sz="2400" b="0" i="0" dirty="0" err="1">
                <a:solidFill>
                  <a:srgbClr val="D1D5DB"/>
                </a:solidFill>
                <a:effectLst/>
                <a:latin typeface="Söhne"/>
              </a:rPr>
              <a:t>Pull</a:t>
            </a:r>
            <a:r>
              <a:rPr lang="tr-TR" sz="2400" b="0" i="0" dirty="0">
                <a:solidFill>
                  <a:srgbClr val="D1D5DB"/>
                </a:solidFill>
                <a:effectLst/>
                <a:latin typeface="Söhne"/>
              </a:rPr>
              <a:t> </a:t>
            </a:r>
            <a:r>
              <a:rPr lang="tr-TR" sz="2400" b="0" i="0" dirty="0" err="1">
                <a:solidFill>
                  <a:srgbClr val="D1D5DB"/>
                </a:solidFill>
                <a:effectLst/>
                <a:latin typeface="Söhne"/>
              </a:rPr>
              <a:t>Request</a:t>
            </a:r>
            <a:r>
              <a:rPr lang="tr-TR" sz="2400" b="0" i="0" dirty="0">
                <a:solidFill>
                  <a:srgbClr val="D1D5DB"/>
                </a:solidFill>
                <a:effectLst/>
                <a:latin typeface="Söhne"/>
              </a:rPr>
              <a:t>" seçeneğine tıklayın.</a:t>
            </a:r>
          </a:p>
          <a:p>
            <a:pPr algn="l">
              <a:buFont typeface="Arial" panose="020B0604020202020204" pitchFamily="34" charset="0"/>
              <a:buChar char="•"/>
            </a:pPr>
            <a:r>
              <a:rPr lang="tr-TR" sz="2400" b="0" i="0" dirty="0">
                <a:solidFill>
                  <a:srgbClr val="D1D5DB"/>
                </a:solidFill>
                <a:effectLst/>
                <a:latin typeface="Söhne"/>
              </a:rPr>
              <a:t>Değişikliklerinizi hangi </a:t>
            </a:r>
            <a:r>
              <a:rPr lang="tr-TR" sz="2400" b="0" i="0" dirty="0" err="1">
                <a:solidFill>
                  <a:srgbClr val="D1D5DB"/>
                </a:solidFill>
                <a:effectLst/>
                <a:latin typeface="Söhne"/>
              </a:rPr>
              <a:t>branch'e</a:t>
            </a:r>
            <a:r>
              <a:rPr lang="tr-TR" sz="2400" b="0" i="0" dirty="0">
                <a:solidFill>
                  <a:srgbClr val="D1D5DB"/>
                </a:solidFill>
                <a:effectLst/>
                <a:latin typeface="Söhne"/>
              </a:rPr>
              <a:t> birleştirmek istediğinizi ve detayları belirtin.</a:t>
            </a:r>
          </a:p>
          <a:p>
            <a:r>
              <a:rPr lang="tr-TR" sz="2400" b="1" i="0" dirty="0">
                <a:solidFill>
                  <a:schemeClr val="bg1"/>
                </a:solidFill>
                <a:effectLst/>
                <a:latin typeface="Söhne"/>
              </a:rPr>
              <a:t>8.Pull </a:t>
            </a:r>
            <a:r>
              <a:rPr lang="tr-TR" sz="2400" b="1" i="0" dirty="0" err="1">
                <a:solidFill>
                  <a:schemeClr val="bg1"/>
                </a:solidFill>
                <a:effectLst/>
                <a:latin typeface="Söhne"/>
              </a:rPr>
              <a:t>Request</a:t>
            </a:r>
            <a:r>
              <a:rPr lang="tr-TR" sz="2400" b="1" i="0" dirty="0">
                <a:solidFill>
                  <a:schemeClr val="bg1"/>
                </a:solidFill>
                <a:effectLst/>
                <a:latin typeface="Söhne"/>
              </a:rPr>
              <a:t> (Çekme İsteği) Oluşturun</a:t>
            </a:r>
            <a:r>
              <a:rPr lang="tr-TR" sz="2400" b="0" i="0" dirty="0">
                <a:solidFill>
                  <a:srgbClr val="D1D5DB"/>
                </a:solidFill>
                <a:effectLst/>
                <a:latin typeface="Söhne"/>
              </a:rPr>
              <a:t>: Değişikliklerinizi ana projeye entegre etmek için bir </a:t>
            </a:r>
            <a:r>
              <a:rPr lang="tr-TR" sz="2400" b="0" i="0" dirty="0" err="1">
                <a:solidFill>
                  <a:srgbClr val="D1D5DB"/>
                </a:solidFill>
                <a:effectLst/>
                <a:latin typeface="Söhne"/>
              </a:rPr>
              <a:t>Pull</a:t>
            </a:r>
            <a:r>
              <a:rPr lang="tr-TR" sz="2400" b="0" i="0" dirty="0">
                <a:solidFill>
                  <a:srgbClr val="D1D5DB"/>
                </a:solidFill>
                <a:effectLst/>
                <a:latin typeface="Söhne"/>
              </a:rPr>
              <a:t> </a:t>
            </a:r>
            <a:r>
              <a:rPr lang="tr-TR" sz="2400" b="0" i="0" dirty="0" err="1">
                <a:solidFill>
                  <a:srgbClr val="D1D5DB"/>
                </a:solidFill>
                <a:effectLst/>
                <a:latin typeface="Söhne"/>
              </a:rPr>
              <a:t>Request</a:t>
            </a:r>
            <a:r>
              <a:rPr lang="tr-TR" sz="2400" b="0" i="0" dirty="0">
                <a:solidFill>
                  <a:srgbClr val="D1D5DB"/>
                </a:solidFill>
                <a:effectLst/>
                <a:latin typeface="Söhne"/>
              </a:rPr>
              <a:t> oluşturun. Bu, diğer katılımcıların değişikliklerinizi incelemesini ve onaylamasını sağlar.</a:t>
            </a:r>
          </a:p>
          <a:p>
            <a:r>
              <a:rPr lang="tr-TR" sz="2400" b="1" i="0" dirty="0">
                <a:solidFill>
                  <a:schemeClr val="bg1"/>
                </a:solidFill>
                <a:effectLst/>
                <a:latin typeface="Söhne"/>
              </a:rPr>
              <a:t>9.Değişiklikleri İnceleyin ve Birleştirin (</a:t>
            </a:r>
            <a:r>
              <a:rPr lang="tr-TR" sz="2400" b="1" i="0" dirty="0" err="1">
                <a:solidFill>
                  <a:schemeClr val="bg1"/>
                </a:solidFill>
                <a:effectLst/>
                <a:latin typeface="Söhne"/>
              </a:rPr>
              <a:t>Merge</a:t>
            </a:r>
            <a:r>
              <a:rPr lang="tr-TR" sz="2400" b="1" i="0" dirty="0">
                <a:solidFill>
                  <a:schemeClr val="bg1"/>
                </a:solidFill>
                <a:effectLst/>
                <a:latin typeface="Söhne"/>
              </a:rPr>
              <a:t>)</a:t>
            </a:r>
            <a:r>
              <a:rPr lang="tr-TR" sz="2400" b="0" i="0" dirty="0">
                <a:solidFill>
                  <a:schemeClr val="bg1"/>
                </a:solidFill>
                <a:effectLst/>
                <a:latin typeface="Söhne"/>
              </a:rPr>
              <a:t>: </a:t>
            </a:r>
            <a:r>
              <a:rPr lang="tr-TR" sz="2400" b="0" i="0" dirty="0">
                <a:solidFill>
                  <a:srgbClr val="D1D5DB"/>
                </a:solidFill>
                <a:effectLst/>
                <a:latin typeface="Söhne"/>
              </a:rPr>
              <a:t>Diğer katılımcılar tarafından yapılan değişiklikleri inceleyin ve uygunsa birleştirme işlemi yaparak ana projeye entegre edin.</a:t>
            </a:r>
          </a:p>
          <a:p>
            <a:endParaRPr lang="tr-TR" sz="2400" dirty="0">
              <a:solidFill>
                <a:srgbClr val="D1D5DB"/>
              </a:solidFill>
              <a:latin typeface="Söhne"/>
            </a:endParaRPr>
          </a:p>
          <a:p>
            <a:endParaRPr lang="tr-TR" sz="2400" dirty="0">
              <a:solidFill>
                <a:srgbClr val="D1D5DB"/>
              </a:solidFill>
              <a:latin typeface="Söhne"/>
            </a:endParaRPr>
          </a:p>
          <a:p>
            <a:pPr algn="ctr"/>
            <a:r>
              <a:rPr lang="tr-TR" sz="2400" b="0" i="0" dirty="0">
                <a:solidFill>
                  <a:srgbClr val="D1D5DB"/>
                </a:solidFill>
                <a:effectLst/>
                <a:latin typeface="Bahnschrift SemiBold" panose="020B0502040204020203" pitchFamily="34" charset="0"/>
              </a:rPr>
              <a:t>Bu adımlar, </a:t>
            </a:r>
            <a:r>
              <a:rPr lang="tr-TR" sz="2400" b="0" i="0" dirty="0" err="1">
                <a:solidFill>
                  <a:srgbClr val="D1D5DB"/>
                </a:solidFill>
                <a:effectLst/>
                <a:latin typeface="Bahnschrift SemiBold" panose="020B0502040204020203" pitchFamily="34" charset="0"/>
              </a:rPr>
              <a:t>GitHub</a:t>
            </a:r>
            <a:r>
              <a:rPr lang="tr-TR" sz="2400" b="0" i="0" dirty="0">
                <a:solidFill>
                  <a:srgbClr val="D1D5DB"/>
                </a:solidFill>
                <a:effectLst/>
                <a:latin typeface="Bahnschrift SemiBold" panose="020B0502040204020203" pitchFamily="34" charset="0"/>
              </a:rPr>
              <a:t> üzerinde ortak bir projeyi yazmak ve geliştirmek için temel süreci oluşturur. İşbirliği yaparak, proje katılımcılarının her biri kendi bilgisayarında çalışabilir, değişiklikleri takip edebilir ve projeyi daha iyi hale getirmek için birlikte çalışabilir.</a:t>
            </a:r>
            <a:endParaRPr lang="tr-TR" sz="2400" dirty="0">
              <a:solidFill>
                <a:srgbClr val="D1D5DB"/>
              </a:solidFill>
              <a:latin typeface="Bahnschrift SemiBold" panose="020B0502040204020203" pitchFamily="34" charset="0"/>
            </a:endParaRPr>
          </a:p>
        </p:txBody>
      </p:sp>
    </p:spTree>
    <p:extLst>
      <p:ext uri="{BB962C8B-B14F-4D97-AF65-F5344CB8AC3E}">
        <p14:creationId xmlns:p14="http://schemas.microsoft.com/office/powerpoint/2010/main" val="2007322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Akış Çizelgesi: Bağlayıcı 4">
            <a:extLst>
              <a:ext uri="{FF2B5EF4-FFF2-40B4-BE49-F238E27FC236}">
                <a16:creationId xmlns:a16="http://schemas.microsoft.com/office/drawing/2014/main" id="{5908909D-A268-D127-C043-BBDADE9A1671}"/>
              </a:ext>
            </a:extLst>
          </p:cNvPr>
          <p:cNvSpPr/>
          <p:nvPr/>
        </p:nvSpPr>
        <p:spPr>
          <a:xfrm>
            <a:off x="2617075" y="97220"/>
            <a:ext cx="6957849" cy="6663560"/>
          </a:xfrm>
          <a:prstGeom prst="flowChartConnector">
            <a:avLst/>
          </a:prstGeom>
          <a:solidFill>
            <a:srgbClr val="535AE1">
              <a:alpha val="5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0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9" name="Grafik 8" descr="Işıklar Açık düz dolguyla">
            <a:extLst>
              <a:ext uri="{FF2B5EF4-FFF2-40B4-BE49-F238E27FC236}">
                <a16:creationId xmlns:a16="http://schemas.microsoft.com/office/drawing/2014/main" id="{5D615E8F-7F76-1431-7A2B-41CC5BF4C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0" name="Metin kutusu 9">
            <a:extLst>
              <a:ext uri="{FF2B5EF4-FFF2-40B4-BE49-F238E27FC236}">
                <a16:creationId xmlns:a16="http://schemas.microsoft.com/office/drawing/2014/main" id="{72A04A13-E5B3-5C7A-6D87-E000399D1630}"/>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spTree>
    <p:extLst>
      <p:ext uri="{BB962C8B-B14F-4D97-AF65-F5344CB8AC3E}">
        <p14:creationId xmlns:p14="http://schemas.microsoft.com/office/powerpoint/2010/main" val="301772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5">
            <a:extLst>
              <a:ext uri="{BEBA8EAE-BF5A-486C-A8C5-ECC9F3942E4B}">
                <a14:imgProps xmlns:a14="http://schemas.microsoft.com/office/drawing/2010/main">
                  <a14:imgLayer r:embed="rId6">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pic>
        <p:nvPicPr>
          <p:cNvPr id="16" name="Grafik 15" descr="Işıklar Açık düz dolguyla">
            <a:extLst>
              <a:ext uri="{FF2B5EF4-FFF2-40B4-BE49-F238E27FC236}">
                <a16:creationId xmlns:a16="http://schemas.microsoft.com/office/drawing/2014/main" id="{E1F0F2C1-A1AB-67EE-76D6-51F69342E7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14116" y="172763"/>
            <a:ext cx="2144768" cy="2144768"/>
          </a:xfrm>
          <a:prstGeom prst="rect">
            <a:avLst/>
          </a:prstGeom>
        </p:spPr>
      </p:pic>
      <p:sp>
        <p:nvSpPr>
          <p:cNvPr id="21" name="Metin kutusu 20">
            <a:extLst>
              <a:ext uri="{FF2B5EF4-FFF2-40B4-BE49-F238E27FC236}">
                <a16:creationId xmlns:a16="http://schemas.microsoft.com/office/drawing/2014/main" id="{C28526D2-47F4-8ECB-33CF-7BC5442ED63A}"/>
              </a:ext>
            </a:extLst>
          </p:cNvPr>
          <p:cNvSpPr txBox="1"/>
          <p:nvPr/>
        </p:nvSpPr>
        <p:spPr>
          <a:xfrm>
            <a:off x="3121573" y="2279011"/>
            <a:ext cx="8469696" cy="1200329"/>
          </a:xfrm>
          <a:prstGeom prst="rect">
            <a:avLst/>
          </a:prstGeom>
          <a:noFill/>
        </p:spPr>
        <p:txBody>
          <a:bodyPr wrap="square" rtlCol="0">
            <a:spAutoFit/>
          </a:bodyPr>
          <a:lstStyle/>
          <a:p>
            <a:r>
              <a:rPr lang="tr-TR" sz="72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72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sp>
        <p:nvSpPr>
          <p:cNvPr id="23" name="Metin kutusu 22">
            <a:extLst>
              <a:ext uri="{FF2B5EF4-FFF2-40B4-BE49-F238E27FC236}">
                <a16:creationId xmlns:a16="http://schemas.microsoft.com/office/drawing/2014/main" id="{4CD91C47-6671-088D-0D5E-AF542F7FEC3F}"/>
              </a:ext>
            </a:extLst>
          </p:cNvPr>
          <p:cNvSpPr txBox="1"/>
          <p:nvPr/>
        </p:nvSpPr>
        <p:spPr>
          <a:xfrm>
            <a:off x="1887427" y="4034897"/>
            <a:ext cx="8469696" cy="1323439"/>
          </a:xfrm>
          <a:prstGeom prst="rect">
            <a:avLst/>
          </a:prstGeom>
          <a:noFill/>
        </p:spPr>
        <p:txBody>
          <a:bodyPr wrap="square" rtlCol="0">
            <a:spAutoFit/>
          </a:bodyPr>
          <a:lstStyle/>
          <a:p>
            <a:pPr algn="ctr"/>
            <a:r>
              <a:rPr lang="tr-TR" sz="2000" b="1" i="0" dirty="0" err="1">
                <a:solidFill>
                  <a:srgbClr val="D1D5DB"/>
                </a:solidFill>
                <a:effectLst>
                  <a:outerShdw blurRad="38100" dist="38100" dir="2700000" algn="tl">
                    <a:srgbClr val="000000">
                      <a:alpha val="43137"/>
                    </a:srgbClr>
                  </a:outerShdw>
                </a:effectLst>
                <a:latin typeface="Söhne"/>
              </a:rPr>
              <a:t>GitHub</a:t>
            </a:r>
            <a:r>
              <a:rPr lang="tr-TR" sz="2000" b="1" i="0" dirty="0">
                <a:solidFill>
                  <a:srgbClr val="D1D5DB"/>
                </a:solidFill>
                <a:effectLst>
                  <a:outerShdw blurRad="38100" dist="38100" dir="2700000" algn="tl">
                    <a:srgbClr val="000000">
                      <a:alpha val="43137"/>
                    </a:srgbClr>
                  </a:outerShdw>
                </a:effectLst>
                <a:latin typeface="Söhne"/>
              </a:rPr>
              <a:t>, yazılım geliştirme projelerini barındırmak, yönetmek ve işbirliği yapmak için kullanılan bir platformdur. 2008 yılında kurulmuş ve hızla popülerlik kazanmıştır. Temel olarak, yazılım geliştiricilerin kodlarını paylaşabileceği, işbirliği yapabileceği ve izleyebileceği bir yerdir.</a:t>
            </a:r>
            <a:endParaRPr lang="tr-TR" sz="2000" b="1" dirty="0">
              <a:effectLst>
                <a:outerShdw blurRad="38100" dist="38100" dir="2700000" algn="tl">
                  <a:srgbClr val="000000">
                    <a:alpha val="43137"/>
                  </a:srgbClr>
                </a:outerShdw>
              </a:effectLst>
            </a:endParaRPr>
          </a:p>
        </p:txBody>
      </p:sp>
      <p:sp useBgFill="1">
        <p:nvSpPr>
          <p:cNvPr id="32" name="Dikdörtgen: Köşeleri Yuvarlatılmış 31">
            <a:extLst>
              <a:ext uri="{FF2B5EF4-FFF2-40B4-BE49-F238E27FC236}">
                <a16:creationId xmlns:a16="http://schemas.microsoft.com/office/drawing/2014/main" id="{C9C71349-317C-EBE7-D501-E1035AC43890}"/>
              </a:ext>
            </a:extLst>
          </p:cNvPr>
          <p:cNvSpPr/>
          <p:nvPr/>
        </p:nvSpPr>
        <p:spPr>
          <a:xfrm>
            <a:off x="187316" y="0"/>
            <a:ext cx="599089" cy="35945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useBgFill="1">
        <p:nvSpPr>
          <p:cNvPr id="33" name="Dikdörtgen: Köşeleri Yuvarlatılmış 32">
            <a:extLst>
              <a:ext uri="{FF2B5EF4-FFF2-40B4-BE49-F238E27FC236}">
                <a16:creationId xmlns:a16="http://schemas.microsoft.com/office/drawing/2014/main" id="{EA2B5A2A-AEB8-0E9B-C9D4-2B760FD196ED}"/>
              </a:ext>
            </a:extLst>
          </p:cNvPr>
          <p:cNvSpPr/>
          <p:nvPr/>
        </p:nvSpPr>
        <p:spPr>
          <a:xfrm>
            <a:off x="962549" y="718224"/>
            <a:ext cx="599089" cy="35945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useBgFill="1">
        <p:nvSpPr>
          <p:cNvPr id="34" name="Dikdörtgen: Köşeleri Yuvarlatılmış 33">
            <a:extLst>
              <a:ext uri="{FF2B5EF4-FFF2-40B4-BE49-F238E27FC236}">
                <a16:creationId xmlns:a16="http://schemas.microsoft.com/office/drawing/2014/main" id="{D23CA007-FBD7-4E7A-6677-191D4FF785F4}"/>
              </a:ext>
            </a:extLst>
          </p:cNvPr>
          <p:cNvSpPr/>
          <p:nvPr/>
        </p:nvSpPr>
        <p:spPr>
          <a:xfrm>
            <a:off x="11317969" y="0"/>
            <a:ext cx="599089" cy="35945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useBgFill="1">
        <p:nvSpPr>
          <p:cNvPr id="35" name="Dikdörtgen: Köşeleri Yuvarlatılmış 34">
            <a:extLst>
              <a:ext uri="{FF2B5EF4-FFF2-40B4-BE49-F238E27FC236}">
                <a16:creationId xmlns:a16="http://schemas.microsoft.com/office/drawing/2014/main" id="{2473A9BC-7674-1DE6-A975-77C837B9A14A}"/>
              </a:ext>
            </a:extLst>
          </p:cNvPr>
          <p:cNvSpPr/>
          <p:nvPr/>
        </p:nvSpPr>
        <p:spPr>
          <a:xfrm>
            <a:off x="10496543" y="718224"/>
            <a:ext cx="599089" cy="35945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64756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75E-6 2.96296E-6 L -3.75E-6 0.25 " pathEditMode="relative" rAng="0" ptsTypes="AA">
                                      <p:cBhvr>
                                        <p:cTn id="6" dur="2000" fill="hold"/>
                                        <p:tgtEl>
                                          <p:spTgt spid="32"/>
                                        </p:tgtEl>
                                        <p:attrNameLst>
                                          <p:attrName>ppt_x</p:attrName>
                                          <p:attrName>ppt_y</p:attrName>
                                        </p:attrNameLst>
                                      </p:cBhvr>
                                      <p:rCtr x="0" y="12500"/>
                                    </p:animMotion>
                                  </p:childTnLst>
                                </p:cTn>
                              </p:par>
                              <p:par>
                                <p:cTn id="7" presetID="42" presetClass="path" presetSubtype="0" accel="50000" decel="50000" fill="hold" grpId="0" nodeType="withEffect">
                                  <p:stCondLst>
                                    <p:cond delay="0"/>
                                  </p:stCondLst>
                                  <p:childTnLst>
                                    <p:animMotion origin="layout" path="M -4.58333E-6 2.96296E-6 L -4.58333E-6 0.25 " pathEditMode="relative" rAng="0" ptsTypes="AA">
                                      <p:cBhvr>
                                        <p:cTn id="8" dur="2000" fill="hold"/>
                                        <p:tgtEl>
                                          <p:spTgt spid="34"/>
                                        </p:tgtEl>
                                        <p:attrNameLst>
                                          <p:attrName>ppt_x</p:attrName>
                                          <p:attrName>ppt_y</p:attrName>
                                        </p:attrNameLst>
                                      </p:cBhvr>
                                      <p:rCtr x="0" y="12500"/>
                                    </p:animMotion>
                                  </p:childTnLst>
                                </p:cTn>
                              </p:par>
                              <p:par>
                                <p:cTn id="9" presetID="42" presetClass="path" presetSubtype="0" accel="50000" decel="50000" fill="hold" grpId="0" nodeType="withEffect">
                                  <p:stCondLst>
                                    <p:cond delay="0"/>
                                  </p:stCondLst>
                                  <p:childTnLst>
                                    <p:animMotion origin="layout" path="M 4.375E-6 3.33333E-6 L 4.375E-6 0.25 " pathEditMode="relative" rAng="0" ptsTypes="AA">
                                      <p:cBhvr>
                                        <p:cTn id="10" dur="2000" fill="hold"/>
                                        <p:tgtEl>
                                          <p:spTgt spid="33"/>
                                        </p:tgtEl>
                                        <p:attrNameLst>
                                          <p:attrName>ppt_x</p:attrName>
                                          <p:attrName>ppt_y</p:attrName>
                                        </p:attrNameLst>
                                      </p:cBhvr>
                                      <p:rCtr x="0" y="12500"/>
                                    </p:animMotion>
                                  </p:childTnLst>
                                </p:cTn>
                              </p:par>
                              <p:par>
                                <p:cTn id="11" presetID="42" presetClass="path" presetSubtype="0" accel="50000" decel="50000" fill="hold" grpId="0" nodeType="withEffect">
                                  <p:stCondLst>
                                    <p:cond delay="0"/>
                                  </p:stCondLst>
                                  <p:childTnLst>
                                    <p:animMotion origin="layout" path="M 3.33333E-6 3.33333E-6 L 3.33333E-6 0.25 " pathEditMode="relative" rAng="0" ptsTypes="AA">
                                      <p:cBhvr>
                                        <p:cTn id="12" dur="2000" fill="hold"/>
                                        <p:tgtEl>
                                          <p:spTgt spid="35"/>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sp>
        <p:nvSpPr>
          <p:cNvPr id="2" name="Metin kutusu 1">
            <a:extLst>
              <a:ext uri="{FF2B5EF4-FFF2-40B4-BE49-F238E27FC236}">
                <a16:creationId xmlns:a16="http://schemas.microsoft.com/office/drawing/2014/main" id="{23374D50-6E36-A0D2-06D6-FF040FB93F45}"/>
              </a:ext>
            </a:extLst>
          </p:cNvPr>
          <p:cNvSpPr txBox="1"/>
          <p:nvPr/>
        </p:nvSpPr>
        <p:spPr>
          <a:xfrm>
            <a:off x="3494690" y="401362"/>
            <a:ext cx="6763407" cy="646331"/>
          </a:xfrm>
          <a:prstGeom prst="rect">
            <a:avLst/>
          </a:prstGeom>
          <a:noFill/>
        </p:spPr>
        <p:txBody>
          <a:bodyPr wrap="square" rtlCol="0">
            <a:spAutoFit/>
          </a:bodyPr>
          <a:lstStyle/>
          <a:p>
            <a:r>
              <a:rPr lang="tr-TR" sz="3600" b="0" i="0" dirty="0" err="1">
                <a:solidFill>
                  <a:srgbClr val="D1D5DB"/>
                </a:solidFill>
                <a:effectLst/>
                <a:latin typeface="Bahnschrift SemiBold" panose="020B0502040204020203" pitchFamily="34" charset="0"/>
              </a:rPr>
              <a:t>GitHub’in</a:t>
            </a:r>
            <a:r>
              <a:rPr lang="tr-TR" sz="3600" b="0" i="0" dirty="0">
                <a:solidFill>
                  <a:srgbClr val="D1D5DB"/>
                </a:solidFill>
                <a:effectLst/>
                <a:latin typeface="Bahnschrift SemiBold" panose="020B0502040204020203" pitchFamily="34" charset="0"/>
              </a:rPr>
              <a:t> Ana </a:t>
            </a:r>
            <a:r>
              <a:rPr lang="tr-TR" sz="3600" dirty="0">
                <a:solidFill>
                  <a:srgbClr val="D1D5DB"/>
                </a:solidFill>
                <a:latin typeface="Bahnschrift SemiBold" panose="020B0502040204020203" pitchFamily="34" charset="0"/>
              </a:rPr>
              <a:t>B</a:t>
            </a:r>
            <a:r>
              <a:rPr lang="tr-TR" sz="3600" b="0" i="0" dirty="0">
                <a:solidFill>
                  <a:srgbClr val="D1D5DB"/>
                </a:solidFill>
                <a:effectLst/>
                <a:latin typeface="Bahnschrift SemiBold" panose="020B0502040204020203" pitchFamily="34" charset="0"/>
              </a:rPr>
              <a:t>ileşenleri</a:t>
            </a:r>
            <a:endParaRPr lang="tr-TR" sz="3600" dirty="0">
              <a:latin typeface="Bahnschrift SemiBold" panose="020B0502040204020203" pitchFamily="34" charset="0"/>
            </a:endParaRPr>
          </a:p>
        </p:txBody>
      </p:sp>
      <p:sp>
        <p:nvSpPr>
          <p:cNvPr id="3" name="Metin kutusu 2">
            <a:extLst>
              <a:ext uri="{FF2B5EF4-FFF2-40B4-BE49-F238E27FC236}">
                <a16:creationId xmlns:a16="http://schemas.microsoft.com/office/drawing/2014/main" id="{21C0C451-62D8-3BDA-8CB4-7E13C64625E5}"/>
              </a:ext>
            </a:extLst>
          </p:cNvPr>
          <p:cNvSpPr txBox="1"/>
          <p:nvPr/>
        </p:nvSpPr>
        <p:spPr>
          <a:xfrm>
            <a:off x="835572" y="1491155"/>
            <a:ext cx="10815145" cy="4893647"/>
          </a:xfrm>
          <a:prstGeom prst="rect">
            <a:avLst/>
          </a:prstGeom>
          <a:noFill/>
        </p:spPr>
        <p:txBody>
          <a:bodyPr wrap="square" rtlCol="0">
            <a:spAutoFit/>
          </a:bodyPr>
          <a:lstStyle/>
          <a:p>
            <a:pPr algn="l">
              <a:buFont typeface="+mj-lt"/>
              <a:buAutoNum type="arabicPeriod"/>
            </a:pPr>
            <a:r>
              <a:rPr lang="tr-TR" sz="2400" b="1" i="0" dirty="0">
                <a:solidFill>
                  <a:srgbClr val="D1D5DB"/>
                </a:solidFill>
                <a:effectLst/>
                <a:latin typeface="Söhne"/>
              </a:rPr>
              <a:t>Depo (</a:t>
            </a:r>
            <a:r>
              <a:rPr lang="tr-TR" sz="2400" b="1" i="0" dirty="0" err="1">
                <a:solidFill>
                  <a:srgbClr val="D1D5DB"/>
                </a:solidFill>
                <a:effectLst/>
                <a:latin typeface="Söhne"/>
              </a:rPr>
              <a:t>Repository</a:t>
            </a:r>
            <a:r>
              <a:rPr lang="tr-TR" sz="2400" b="1" i="0" dirty="0">
                <a:solidFill>
                  <a:srgbClr val="D1D5DB"/>
                </a:solidFill>
                <a:effectLst/>
                <a:latin typeface="Söhne"/>
              </a:rPr>
              <a:t>):</a:t>
            </a:r>
            <a:r>
              <a:rPr lang="tr-TR" sz="2400" b="0" i="0" dirty="0">
                <a:solidFill>
                  <a:srgbClr val="D1D5DB"/>
                </a:solidFill>
                <a:effectLst/>
                <a:latin typeface="Söhne"/>
              </a:rPr>
              <a:t> Projelerinizi barındırdığınız yerdir. Bir depo, projenizin dosyalarını, belgelerini ve kod tabanını içerir.</a:t>
            </a:r>
          </a:p>
          <a:p>
            <a:pPr algn="l">
              <a:buFont typeface="+mj-lt"/>
              <a:buAutoNum type="arabicPeriod"/>
            </a:pPr>
            <a:r>
              <a:rPr lang="tr-TR" sz="2400" b="1" i="0" dirty="0" err="1">
                <a:solidFill>
                  <a:srgbClr val="D1D5DB"/>
                </a:solidFill>
                <a:effectLst/>
                <a:latin typeface="Söhne"/>
              </a:rPr>
              <a:t>Commit</a:t>
            </a:r>
            <a:r>
              <a:rPr lang="tr-TR" sz="2400" b="1" i="0" dirty="0">
                <a:solidFill>
                  <a:srgbClr val="D1D5DB"/>
                </a:solidFill>
                <a:effectLst/>
                <a:latin typeface="Söhne"/>
              </a:rPr>
              <a:t>:</a:t>
            </a:r>
            <a:r>
              <a:rPr lang="tr-TR" sz="2400" b="0" i="0" dirty="0">
                <a:solidFill>
                  <a:srgbClr val="D1D5DB"/>
                </a:solidFill>
                <a:effectLst/>
                <a:latin typeface="Söhne"/>
              </a:rPr>
              <a:t> Projede yapılan değişikliklerin kaydedildiği birimdir. Bir </a:t>
            </a:r>
            <a:r>
              <a:rPr lang="tr-TR" sz="2400" b="0" i="0" dirty="0" err="1">
                <a:solidFill>
                  <a:srgbClr val="D1D5DB"/>
                </a:solidFill>
                <a:effectLst/>
                <a:latin typeface="Söhne"/>
              </a:rPr>
              <a:t>commit</a:t>
            </a:r>
            <a:r>
              <a:rPr lang="tr-TR" sz="2400" b="0" i="0" dirty="0">
                <a:solidFill>
                  <a:srgbClr val="D1D5DB"/>
                </a:solidFill>
                <a:effectLst/>
                <a:latin typeface="Söhne"/>
              </a:rPr>
              <a:t>, belirli bir zaman diliminde yapılan değişikliklerin bir görüntüsünü temsil eder.</a:t>
            </a:r>
          </a:p>
          <a:p>
            <a:pPr algn="l">
              <a:buFont typeface="+mj-lt"/>
              <a:buAutoNum type="arabicPeriod"/>
            </a:pPr>
            <a:r>
              <a:rPr lang="tr-TR" sz="2400" b="1" i="0" dirty="0" err="1">
                <a:solidFill>
                  <a:srgbClr val="D1D5DB"/>
                </a:solidFill>
                <a:effectLst/>
                <a:latin typeface="Söhne"/>
              </a:rPr>
              <a:t>Branch</a:t>
            </a:r>
            <a:r>
              <a:rPr lang="tr-TR" sz="2400" b="1" i="0" dirty="0">
                <a:solidFill>
                  <a:srgbClr val="D1D5DB"/>
                </a:solidFill>
                <a:effectLst/>
                <a:latin typeface="Söhne"/>
              </a:rPr>
              <a:t>:</a:t>
            </a:r>
            <a:r>
              <a:rPr lang="tr-TR" sz="2400" b="0" i="0" dirty="0">
                <a:solidFill>
                  <a:srgbClr val="D1D5DB"/>
                </a:solidFill>
                <a:effectLst/>
                <a:latin typeface="Söhne"/>
              </a:rPr>
              <a:t> Ana kod tabanından ayrılan ve kendi üzerinde bağımsız olarak çalışabilen bir paralel geliştirme hattıdır. Geliştiriciler, kendi </a:t>
            </a:r>
            <a:r>
              <a:rPr lang="tr-TR" sz="2400" b="0" i="0" dirty="0" err="1">
                <a:solidFill>
                  <a:srgbClr val="D1D5DB"/>
                </a:solidFill>
                <a:effectLst/>
                <a:latin typeface="Söhne"/>
              </a:rPr>
              <a:t>branch'lerinde</a:t>
            </a:r>
            <a:r>
              <a:rPr lang="tr-TR" sz="2400" b="0" i="0" dirty="0">
                <a:solidFill>
                  <a:srgbClr val="D1D5DB"/>
                </a:solidFill>
                <a:effectLst/>
                <a:latin typeface="Söhne"/>
              </a:rPr>
              <a:t> değişiklikler yapabilir ve daha sonra bu değişiklikleri ana koda birleştirebilir.</a:t>
            </a:r>
          </a:p>
          <a:p>
            <a:pPr algn="l">
              <a:buFont typeface="+mj-lt"/>
              <a:buAutoNum type="arabicPeriod"/>
            </a:pPr>
            <a:r>
              <a:rPr lang="tr-TR" sz="2400" b="1" i="0" dirty="0" err="1">
                <a:solidFill>
                  <a:srgbClr val="D1D5DB"/>
                </a:solidFill>
                <a:effectLst/>
                <a:latin typeface="Söhne"/>
              </a:rPr>
              <a:t>Pull</a:t>
            </a:r>
            <a:r>
              <a:rPr lang="tr-TR" sz="2400" b="1" i="0" dirty="0">
                <a:solidFill>
                  <a:srgbClr val="D1D5DB"/>
                </a:solidFill>
                <a:effectLst/>
                <a:latin typeface="Söhne"/>
              </a:rPr>
              <a:t> </a:t>
            </a:r>
            <a:r>
              <a:rPr lang="tr-TR" sz="2400" b="1" i="0" dirty="0" err="1">
                <a:solidFill>
                  <a:srgbClr val="D1D5DB"/>
                </a:solidFill>
                <a:effectLst/>
                <a:latin typeface="Söhne"/>
              </a:rPr>
              <a:t>Request</a:t>
            </a:r>
            <a:r>
              <a:rPr lang="tr-TR" sz="2400" b="1" i="0" dirty="0">
                <a:solidFill>
                  <a:srgbClr val="D1D5DB"/>
                </a:solidFill>
                <a:effectLst/>
                <a:latin typeface="Söhne"/>
              </a:rPr>
              <a:t> (Çekme İsteği):</a:t>
            </a:r>
            <a:r>
              <a:rPr lang="tr-TR" sz="2400" b="0" i="0" dirty="0">
                <a:solidFill>
                  <a:srgbClr val="D1D5DB"/>
                </a:solidFill>
                <a:effectLst/>
                <a:latin typeface="Söhne"/>
              </a:rPr>
              <a:t> Bir </a:t>
            </a:r>
            <a:r>
              <a:rPr lang="tr-TR" sz="2400" b="0" i="0" dirty="0" err="1">
                <a:solidFill>
                  <a:srgbClr val="D1D5DB"/>
                </a:solidFill>
                <a:effectLst/>
                <a:latin typeface="Söhne"/>
              </a:rPr>
              <a:t>branch'te</a:t>
            </a:r>
            <a:r>
              <a:rPr lang="tr-TR" sz="2400" b="0" i="0" dirty="0">
                <a:solidFill>
                  <a:srgbClr val="D1D5DB"/>
                </a:solidFill>
                <a:effectLst/>
                <a:latin typeface="Söhne"/>
              </a:rPr>
              <a:t> yapılan değişikliklerin ana koda birleştirilmesi için talep edilen işlemdir. Diğer geliştiriciler bu değişiklikleri gözden geçirebilir, tartışabilir ve onaylayabilir.</a:t>
            </a:r>
          </a:p>
          <a:p>
            <a:pPr algn="l">
              <a:buFont typeface="+mj-lt"/>
              <a:buAutoNum type="arabicPeriod"/>
            </a:pPr>
            <a:r>
              <a:rPr lang="tr-TR" sz="2400" b="1" i="0" dirty="0" err="1">
                <a:solidFill>
                  <a:srgbClr val="D1D5DB"/>
                </a:solidFill>
                <a:effectLst/>
                <a:latin typeface="Söhne"/>
              </a:rPr>
              <a:t>Issues</a:t>
            </a:r>
            <a:r>
              <a:rPr lang="tr-TR" sz="2400" b="1" i="0" dirty="0">
                <a:solidFill>
                  <a:srgbClr val="D1D5DB"/>
                </a:solidFill>
                <a:effectLst/>
                <a:latin typeface="Söhne"/>
              </a:rPr>
              <a:t> (Sorunlar):</a:t>
            </a:r>
            <a:r>
              <a:rPr lang="tr-TR" sz="2400" b="0" i="0" dirty="0">
                <a:solidFill>
                  <a:srgbClr val="D1D5DB"/>
                </a:solidFill>
                <a:effectLst/>
                <a:latin typeface="Söhne"/>
              </a:rPr>
              <a:t> Projeyle ilgili sorunlar, hatalar, iyileştirmeler veya görevler için açılan takip numaralarıdır. Diğer geliştiricilerle işbirliği yapmak ve projenin gelişimini takip etmek için kullanılır.</a:t>
            </a:r>
          </a:p>
        </p:txBody>
      </p:sp>
      <p:sp>
        <p:nvSpPr>
          <p:cNvPr id="4" name="Akış Çizelgesi: Bağlayıcı 3">
            <a:extLst>
              <a:ext uri="{FF2B5EF4-FFF2-40B4-BE49-F238E27FC236}">
                <a16:creationId xmlns:a16="http://schemas.microsoft.com/office/drawing/2014/main" id="{9DF6D81F-D1AB-0549-BFE5-774C5F7AF751}"/>
              </a:ext>
            </a:extLst>
          </p:cNvPr>
          <p:cNvSpPr/>
          <p:nvPr/>
        </p:nvSpPr>
        <p:spPr>
          <a:xfrm>
            <a:off x="11425729" y="152876"/>
            <a:ext cx="498750" cy="408769"/>
          </a:xfrm>
          <a:prstGeom prst="flowChartConnector">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Akış Çizelgesi: Bağlayıcı 5">
            <a:extLst>
              <a:ext uri="{FF2B5EF4-FFF2-40B4-BE49-F238E27FC236}">
                <a16:creationId xmlns:a16="http://schemas.microsoft.com/office/drawing/2014/main" id="{8BC528E0-BEF9-A2DF-F16E-21182AD6CBE4}"/>
              </a:ext>
            </a:extLst>
          </p:cNvPr>
          <p:cNvSpPr/>
          <p:nvPr/>
        </p:nvSpPr>
        <p:spPr>
          <a:xfrm>
            <a:off x="110358" y="152875"/>
            <a:ext cx="498750" cy="408769"/>
          </a:xfrm>
          <a:prstGeom prst="flowChartConnector">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Akış Çizelgesi: Bağlayıcı 8">
            <a:extLst>
              <a:ext uri="{FF2B5EF4-FFF2-40B4-BE49-F238E27FC236}">
                <a16:creationId xmlns:a16="http://schemas.microsoft.com/office/drawing/2014/main" id="{ED3D758E-FA5C-74A8-9D45-4F39545DF945}"/>
              </a:ext>
            </a:extLst>
          </p:cNvPr>
          <p:cNvSpPr/>
          <p:nvPr/>
        </p:nvSpPr>
        <p:spPr>
          <a:xfrm>
            <a:off x="144763" y="6180417"/>
            <a:ext cx="498750" cy="408769"/>
          </a:xfrm>
          <a:prstGeom prst="flowChartConnector">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Akış Çizelgesi: Bağlayıcı 9">
            <a:extLst>
              <a:ext uri="{FF2B5EF4-FFF2-40B4-BE49-F238E27FC236}">
                <a16:creationId xmlns:a16="http://schemas.microsoft.com/office/drawing/2014/main" id="{8E0F7F67-52A7-E525-DB10-43151998C847}"/>
              </a:ext>
            </a:extLst>
          </p:cNvPr>
          <p:cNvSpPr/>
          <p:nvPr/>
        </p:nvSpPr>
        <p:spPr>
          <a:xfrm>
            <a:off x="11398960" y="6212631"/>
            <a:ext cx="498750" cy="408769"/>
          </a:xfrm>
          <a:prstGeom prst="flowChartConnector">
            <a:avLst/>
          </a:prstGeom>
          <a:solidFill>
            <a:schemeClr val="accent1">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33384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anim calcmode="lin" valueType="num">
                                      <p:cBhvr>
                                        <p:cTn id="18" dur="2000" fill="hold"/>
                                        <p:tgtEl>
                                          <p:spTgt spid="9"/>
                                        </p:tgtEl>
                                        <p:attrNameLst>
                                          <p:attrName>ppt_w</p:attrName>
                                        </p:attrNameLst>
                                      </p:cBhvr>
                                      <p:tavLst>
                                        <p:tav tm="0" fmla="#ppt_w*sin(2.5*pi*$)">
                                          <p:val>
                                            <p:fltVal val="0"/>
                                          </p:val>
                                        </p:tav>
                                        <p:tav tm="100000">
                                          <p:val>
                                            <p:fltVal val="1"/>
                                          </p:val>
                                        </p:tav>
                                      </p:tavLst>
                                    </p:anim>
                                    <p:anim calcmode="lin" valueType="num">
                                      <p:cBhvr>
                                        <p:cTn id="19" dur="2000" fill="hold"/>
                                        <p:tgtEl>
                                          <p:spTgt spid="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anim calcmode="lin" valueType="num">
                                      <p:cBhvr>
                                        <p:cTn id="23" dur="2000" fill="hold"/>
                                        <p:tgtEl>
                                          <p:spTgt spid="10"/>
                                        </p:tgtEl>
                                        <p:attrNameLst>
                                          <p:attrName>ppt_w</p:attrName>
                                        </p:attrNameLst>
                                      </p:cBhvr>
                                      <p:tavLst>
                                        <p:tav tm="0" fmla="#ppt_w*sin(2.5*pi*$)">
                                          <p:val>
                                            <p:fltVal val="0"/>
                                          </p:val>
                                        </p:tav>
                                        <p:tav tm="100000">
                                          <p:val>
                                            <p:fltVal val="1"/>
                                          </p:val>
                                        </p:tav>
                                      </p:tavLst>
                                    </p:anim>
                                    <p:anim calcmode="lin" valueType="num">
                                      <p:cBhvr>
                                        <p:cTn id="2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kış Çizelgesi: Bağlayıcı 4">
            <a:extLst>
              <a:ext uri="{FF2B5EF4-FFF2-40B4-BE49-F238E27FC236}">
                <a16:creationId xmlns:a16="http://schemas.microsoft.com/office/drawing/2014/main" id="{5908909D-A268-D127-C043-BBDADE9A1671}"/>
              </a:ext>
            </a:extLst>
          </p:cNvPr>
          <p:cNvSpPr/>
          <p:nvPr/>
        </p:nvSpPr>
        <p:spPr>
          <a:xfrm>
            <a:off x="2617075" y="97220"/>
            <a:ext cx="6957849" cy="6663560"/>
          </a:xfrm>
          <a:prstGeom prst="flowChartConnector">
            <a:avLst/>
          </a:prstGeom>
          <a:solidFill>
            <a:srgbClr val="535AE1">
              <a:alpha val="5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0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9" name="Grafik 8" descr="Işıklar Açık düz dolguyla">
            <a:extLst>
              <a:ext uri="{FF2B5EF4-FFF2-40B4-BE49-F238E27FC236}">
                <a16:creationId xmlns:a16="http://schemas.microsoft.com/office/drawing/2014/main" id="{5D615E8F-7F76-1431-7A2B-41CC5BF4C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0" name="Metin kutusu 9">
            <a:extLst>
              <a:ext uri="{FF2B5EF4-FFF2-40B4-BE49-F238E27FC236}">
                <a16:creationId xmlns:a16="http://schemas.microsoft.com/office/drawing/2014/main" id="{72A04A13-E5B3-5C7A-6D87-E000399D1630}"/>
              </a:ext>
            </a:extLst>
          </p:cNvPr>
          <p:cNvSpPr txBox="1"/>
          <p:nvPr/>
        </p:nvSpPr>
        <p:spPr>
          <a:xfrm>
            <a:off x="2815457" y="3525230"/>
            <a:ext cx="6561084" cy="1569660"/>
          </a:xfrm>
          <a:prstGeom prst="rect">
            <a:avLst/>
          </a:prstGeom>
          <a:noFill/>
        </p:spPr>
        <p:txBody>
          <a:bodyPr wrap="square" rtlCol="0">
            <a:spAutoFit/>
          </a:bodyPr>
          <a:lstStyle/>
          <a:p>
            <a:pPr algn="ctr"/>
            <a:r>
              <a:rPr lang="tr-TR" sz="48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4800" dirty="0">
                <a:solidFill>
                  <a:schemeClr val="bg1"/>
                </a:solidFill>
                <a:effectLst>
                  <a:outerShdw blurRad="38100" dist="38100" dir="2700000" algn="tl">
                    <a:srgbClr val="000000">
                      <a:alpha val="43137"/>
                    </a:srgbClr>
                  </a:outerShdw>
                </a:effectLst>
                <a:latin typeface="Arial Rounded MT Bold" panose="020F0704030504030204" pitchFamily="34" charset="0"/>
              </a:rPr>
              <a:t> Ne Amaçla Kullanılır?</a:t>
            </a:r>
          </a:p>
        </p:txBody>
      </p:sp>
    </p:spTree>
    <p:extLst>
      <p:ext uri="{BB962C8B-B14F-4D97-AF65-F5344CB8AC3E}">
        <p14:creationId xmlns:p14="http://schemas.microsoft.com/office/powerpoint/2010/main" val="350702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pic>
        <p:nvPicPr>
          <p:cNvPr id="16" name="Grafik 15" descr="Işıklar Açık düz dolguyla">
            <a:extLst>
              <a:ext uri="{FF2B5EF4-FFF2-40B4-BE49-F238E27FC236}">
                <a16:creationId xmlns:a16="http://schemas.microsoft.com/office/drawing/2014/main" id="{E1F0F2C1-A1AB-67EE-76D6-51F69342E7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4116" y="172763"/>
            <a:ext cx="2144768" cy="2144768"/>
          </a:xfrm>
          <a:prstGeom prst="rect">
            <a:avLst/>
          </a:prstGeom>
        </p:spPr>
      </p:pic>
      <p:sp>
        <p:nvSpPr>
          <p:cNvPr id="21" name="Metin kutusu 20">
            <a:extLst>
              <a:ext uri="{FF2B5EF4-FFF2-40B4-BE49-F238E27FC236}">
                <a16:creationId xmlns:a16="http://schemas.microsoft.com/office/drawing/2014/main" id="{C28526D2-47F4-8ECB-33CF-7BC5442ED63A}"/>
              </a:ext>
            </a:extLst>
          </p:cNvPr>
          <p:cNvSpPr txBox="1"/>
          <p:nvPr/>
        </p:nvSpPr>
        <p:spPr>
          <a:xfrm>
            <a:off x="1556845" y="2477814"/>
            <a:ext cx="9459310" cy="830997"/>
          </a:xfrm>
          <a:prstGeom prst="rect">
            <a:avLst/>
          </a:prstGeom>
          <a:noFill/>
        </p:spPr>
        <p:txBody>
          <a:bodyPr wrap="square" rtlCol="0">
            <a:spAutoFit/>
          </a:bodyPr>
          <a:lstStyle/>
          <a:p>
            <a:pPr algn="ctr"/>
            <a:r>
              <a:rPr lang="tr-TR" sz="48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4800" dirty="0">
                <a:solidFill>
                  <a:schemeClr val="bg1"/>
                </a:solidFill>
                <a:effectLst>
                  <a:outerShdw blurRad="38100" dist="38100" dir="2700000" algn="tl">
                    <a:srgbClr val="000000">
                      <a:alpha val="43137"/>
                    </a:srgbClr>
                  </a:outerShdw>
                </a:effectLst>
                <a:latin typeface="Arial Rounded MT Bold" panose="020F0704030504030204" pitchFamily="34" charset="0"/>
              </a:rPr>
              <a:t> Ne Amaçla Kullanılır?</a:t>
            </a:r>
          </a:p>
        </p:txBody>
      </p:sp>
      <p:sp>
        <p:nvSpPr>
          <p:cNvPr id="23" name="Metin kutusu 22">
            <a:extLst>
              <a:ext uri="{FF2B5EF4-FFF2-40B4-BE49-F238E27FC236}">
                <a16:creationId xmlns:a16="http://schemas.microsoft.com/office/drawing/2014/main" id="{4CD91C47-6671-088D-0D5E-AF542F7FEC3F}"/>
              </a:ext>
            </a:extLst>
          </p:cNvPr>
          <p:cNvSpPr txBox="1"/>
          <p:nvPr/>
        </p:nvSpPr>
        <p:spPr>
          <a:xfrm>
            <a:off x="1327340" y="4141765"/>
            <a:ext cx="9589870" cy="1200329"/>
          </a:xfrm>
          <a:prstGeom prst="rect">
            <a:avLst/>
          </a:prstGeom>
          <a:noFill/>
        </p:spPr>
        <p:txBody>
          <a:bodyPr wrap="square" rtlCol="0">
            <a:spAutoFit/>
          </a:bodyPr>
          <a:lstStyle/>
          <a:p>
            <a:pPr algn="ctr"/>
            <a:r>
              <a:rPr lang="tr-TR" sz="2400" b="0" i="0" dirty="0" err="1">
                <a:solidFill>
                  <a:srgbClr val="D1D5DB"/>
                </a:solidFill>
                <a:effectLst/>
                <a:latin typeface="Söhne"/>
              </a:rPr>
              <a:t>GitHub</a:t>
            </a:r>
            <a:r>
              <a:rPr lang="tr-TR" sz="2400" b="0" i="0" dirty="0">
                <a:solidFill>
                  <a:srgbClr val="D1D5DB"/>
                </a:solidFill>
                <a:effectLst/>
                <a:latin typeface="Söhne"/>
              </a:rPr>
              <a:t>, yazılım geliştirme süreçlerini kolaylaştırmak, kod tabanını paylaşmak, işbirliği yapmak, izlemek ve yönetmek amacıyla kullanılan bir platformdur.</a:t>
            </a:r>
            <a:endParaRPr lang="tr-T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6380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sp>
        <p:nvSpPr>
          <p:cNvPr id="2" name="Metin kutusu 1">
            <a:extLst>
              <a:ext uri="{FF2B5EF4-FFF2-40B4-BE49-F238E27FC236}">
                <a16:creationId xmlns:a16="http://schemas.microsoft.com/office/drawing/2014/main" id="{E30B0E39-8B7F-8461-5873-C56D4C4004C0}"/>
              </a:ext>
            </a:extLst>
          </p:cNvPr>
          <p:cNvSpPr txBox="1"/>
          <p:nvPr/>
        </p:nvSpPr>
        <p:spPr>
          <a:xfrm>
            <a:off x="3660227" y="238479"/>
            <a:ext cx="6763407" cy="646331"/>
          </a:xfrm>
          <a:prstGeom prst="rect">
            <a:avLst/>
          </a:prstGeom>
          <a:noFill/>
        </p:spPr>
        <p:txBody>
          <a:bodyPr wrap="square" rtlCol="0">
            <a:spAutoFit/>
          </a:bodyPr>
          <a:lstStyle/>
          <a:p>
            <a:r>
              <a:rPr lang="tr-TR" sz="3600" b="0" i="0" dirty="0" err="1">
                <a:solidFill>
                  <a:srgbClr val="D1D5DB"/>
                </a:solidFill>
                <a:effectLst/>
                <a:latin typeface="Bahnschrift SemiBold" panose="020B0502040204020203" pitchFamily="34" charset="0"/>
              </a:rPr>
              <a:t>GitHub’in</a:t>
            </a:r>
            <a:r>
              <a:rPr lang="tr-TR" sz="3600" b="0" i="0" dirty="0">
                <a:solidFill>
                  <a:srgbClr val="D1D5DB"/>
                </a:solidFill>
                <a:effectLst/>
                <a:latin typeface="Bahnschrift SemiBold" panose="020B0502040204020203" pitchFamily="34" charset="0"/>
              </a:rPr>
              <a:t> Ana </a:t>
            </a:r>
            <a:r>
              <a:rPr lang="tr-TR" sz="3600" dirty="0">
                <a:solidFill>
                  <a:srgbClr val="D1D5DB"/>
                </a:solidFill>
                <a:latin typeface="Bahnschrift SemiBold" panose="020B0502040204020203" pitchFamily="34" charset="0"/>
              </a:rPr>
              <a:t>A</a:t>
            </a:r>
            <a:r>
              <a:rPr lang="tr-TR" sz="3600" b="0" i="0" dirty="0">
                <a:solidFill>
                  <a:srgbClr val="D1D5DB"/>
                </a:solidFill>
                <a:effectLst/>
                <a:latin typeface="Bahnschrift SemiBold" panose="020B0502040204020203" pitchFamily="34" charset="0"/>
              </a:rPr>
              <a:t>maçları</a:t>
            </a:r>
            <a:endParaRPr lang="tr-TR" sz="3600" dirty="0">
              <a:latin typeface="Bahnschrift SemiBold" panose="020B0502040204020203" pitchFamily="34" charset="0"/>
            </a:endParaRPr>
          </a:p>
        </p:txBody>
      </p:sp>
      <p:sp>
        <p:nvSpPr>
          <p:cNvPr id="3" name="Metin kutusu 2">
            <a:extLst>
              <a:ext uri="{FF2B5EF4-FFF2-40B4-BE49-F238E27FC236}">
                <a16:creationId xmlns:a16="http://schemas.microsoft.com/office/drawing/2014/main" id="{D0517E06-6B74-9FE6-1EBA-453A51F4E646}"/>
              </a:ext>
            </a:extLst>
          </p:cNvPr>
          <p:cNvSpPr txBox="1"/>
          <p:nvPr/>
        </p:nvSpPr>
        <p:spPr>
          <a:xfrm>
            <a:off x="746234" y="884810"/>
            <a:ext cx="11077904" cy="5940088"/>
          </a:xfrm>
          <a:prstGeom prst="rect">
            <a:avLst/>
          </a:prstGeom>
          <a:noFill/>
        </p:spPr>
        <p:txBody>
          <a:bodyPr wrap="square" rtlCol="0">
            <a:spAutoFit/>
          </a:bodyPr>
          <a:lstStyle/>
          <a:p>
            <a:pPr algn="l">
              <a:buFont typeface="+mj-lt"/>
              <a:buAutoNum type="arabicPeriod"/>
            </a:pPr>
            <a:r>
              <a:rPr lang="tr-TR" sz="2000" b="1" i="0" dirty="0">
                <a:solidFill>
                  <a:srgbClr val="D1D5DB"/>
                </a:solidFill>
                <a:effectLst/>
                <a:latin typeface="Söhne"/>
              </a:rPr>
              <a:t>Kod Depolama ve Yönetim</a:t>
            </a:r>
            <a:r>
              <a:rPr lang="tr-TR" sz="2000" b="0" i="0" dirty="0">
                <a:solidFill>
                  <a:srgbClr val="D1D5DB"/>
                </a:solidFill>
                <a:effectLst/>
                <a:latin typeface="Söhne"/>
              </a:rPr>
              <a:t>: </a:t>
            </a:r>
            <a:r>
              <a:rPr lang="tr-TR" sz="2000" b="0" i="0" dirty="0" err="1">
                <a:solidFill>
                  <a:srgbClr val="D1D5DB"/>
                </a:solidFill>
                <a:effectLst/>
                <a:latin typeface="Söhne"/>
              </a:rPr>
              <a:t>GitHub</a:t>
            </a:r>
            <a:r>
              <a:rPr lang="tr-TR" sz="2000" b="0" i="0" dirty="0">
                <a:solidFill>
                  <a:srgbClr val="D1D5DB"/>
                </a:solidFill>
                <a:effectLst/>
                <a:latin typeface="Söhne"/>
              </a:rPr>
              <a:t>, geliştiricilerin kodlarını saklayabileceği ve yönetebileceği bir platform sunar. Projelerin kod tabanları, depolar (</a:t>
            </a:r>
            <a:r>
              <a:rPr lang="tr-TR" sz="2000" b="0" i="0" dirty="0" err="1">
                <a:solidFill>
                  <a:srgbClr val="D1D5DB"/>
                </a:solidFill>
                <a:effectLst/>
                <a:latin typeface="Söhne"/>
              </a:rPr>
              <a:t>repositories</a:t>
            </a:r>
            <a:r>
              <a:rPr lang="tr-TR" sz="2000" b="0" i="0" dirty="0">
                <a:solidFill>
                  <a:srgbClr val="D1D5DB"/>
                </a:solidFill>
                <a:effectLst/>
                <a:latin typeface="Söhne"/>
              </a:rPr>
              <a:t>) adı verilen yapılar içinde düzenlenir. Bu depolarda kod sürümleri, dosyalar, belgeler ve diğer projeye ait materyaller bulunur.</a:t>
            </a:r>
          </a:p>
          <a:p>
            <a:pPr algn="l">
              <a:buFont typeface="+mj-lt"/>
              <a:buAutoNum type="arabicPeriod"/>
            </a:pPr>
            <a:r>
              <a:rPr lang="tr-TR" sz="2000" b="1" i="0" dirty="0">
                <a:solidFill>
                  <a:srgbClr val="D1D5DB"/>
                </a:solidFill>
                <a:effectLst/>
                <a:latin typeface="Söhne"/>
              </a:rPr>
              <a:t>İşbirliği ve Ekip Çalışması</a:t>
            </a:r>
            <a:r>
              <a:rPr lang="tr-TR" sz="2000" b="0" i="0" dirty="0">
                <a:solidFill>
                  <a:srgbClr val="D1D5DB"/>
                </a:solidFill>
                <a:effectLst/>
                <a:latin typeface="Söhne"/>
              </a:rPr>
              <a:t>: Birden fazla geliştirici, aynı projede birlikte çalışabilir. </a:t>
            </a:r>
            <a:r>
              <a:rPr lang="tr-TR" sz="2000" b="0" i="0" dirty="0" err="1">
                <a:solidFill>
                  <a:srgbClr val="D1D5DB"/>
                </a:solidFill>
                <a:effectLst/>
                <a:latin typeface="Söhne"/>
              </a:rPr>
              <a:t>GitHub</a:t>
            </a:r>
            <a:r>
              <a:rPr lang="tr-TR" sz="2000" b="0" i="0" dirty="0">
                <a:solidFill>
                  <a:srgbClr val="D1D5DB"/>
                </a:solidFill>
                <a:effectLst/>
                <a:latin typeface="Söhne"/>
              </a:rPr>
              <a:t>, geliştiricilerin projeler üzerinde eş zamanlı çalışmasına ve değişiklikler yapmasına olanak tanır. İşbirliği araçları, projede çalışan ekiplerin iletişim kurmasını, kod incelemelerini gerçekleştirmesini ve değişiklikleri birleştirmesini sağlar.</a:t>
            </a:r>
          </a:p>
          <a:p>
            <a:pPr algn="l">
              <a:buFont typeface="+mj-lt"/>
              <a:buAutoNum type="arabicPeriod"/>
            </a:pPr>
            <a:r>
              <a:rPr lang="tr-TR" sz="2000" b="1" i="0" dirty="0">
                <a:solidFill>
                  <a:srgbClr val="D1D5DB"/>
                </a:solidFill>
                <a:effectLst/>
                <a:latin typeface="Söhne"/>
              </a:rPr>
              <a:t>Kod İncelemesi ve Kalite Kontrolü</a:t>
            </a:r>
            <a:r>
              <a:rPr lang="tr-TR" sz="2000" b="0" i="0" dirty="0">
                <a:solidFill>
                  <a:srgbClr val="D1D5DB"/>
                </a:solidFill>
                <a:effectLst/>
                <a:latin typeface="Söhne"/>
              </a:rPr>
              <a:t>: Geliştiriciler, diğerlerinin yaptığı değişiklikleri gözden geçirebilir ve değerlendirebilir. Bu şekilde, kod kalitesini artırmak, hataları tespit etmek ve geliştirmeler önermek için kod incelemeleri yapabilirler.</a:t>
            </a:r>
          </a:p>
          <a:p>
            <a:pPr algn="l">
              <a:buFont typeface="+mj-lt"/>
              <a:buAutoNum type="arabicPeriod"/>
            </a:pPr>
            <a:r>
              <a:rPr lang="tr-TR" sz="2000" b="1" i="0" dirty="0">
                <a:solidFill>
                  <a:srgbClr val="D1D5DB"/>
                </a:solidFill>
                <a:effectLst/>
                <a:latin typeface="Söhne"/>
              </a:rPr>
              <a:t>Hata Takibi ve İyileştirme</a:t>
            </a:r>
            <a:r>
              <a:rPr lang="tr-TR" sz="2000" b="0" i="0" dirty="0">
                <a:solidFill>
                  <a:srgbClr val="D1D5DB"/>
                </a:solidFill>
                <a:effectLst/>
                <a:latin typeface="Söhne"/>
              </a:rPr>
              <a:t>: </a:t>
            </a:r>
            <a:r>
              <a:rPr lang="tr-TR" sz="2000" b="0" i="0" dirty="0" err="1">
                <a:solidFill>
                  <a:srgbClr val="D1D5DB"/>
                </a:solidFill>
                <a:effectLst/>
                <a:latin typeface="Söhne"/>
              </a:rPr>
              <a:t>GitHub</a:t>
            </a:r>
            <a:r>
              <a:rPr lang="tr-TR" sz="2000" b="0" i="0" dirty="0">
                <a:solidFill>
                  <a:srgbClr val="D1D5DB"/>
                </a:solidFill>
                <a:effectLst/>
                <a:latin typeface="Söhne"/>
              </a:rPr>
              <a:t>, geliştiricilerin projelerindeki hataları, geliştirmeleri ve görevleri takip etmelerine olanak sağlar. Bu, projenin sürekli iyileştirilmesi ve hataların düzeltilmesi için önemli bir araçtır.</a:t>
            </a:r>
          </a:p>
          <a:p>
            <a:pPr algn="l">
              <a:buFont typeface="+mj-lt"/>
              <a:buAutoNum type="arabicPeriod"/>
            </a:pPr>
            <a:r>
              <a:rPr lang="tr-TR" sz="2000" b="1" i="0" dirty="0">
                <a:solidFill>
                  <a:srgbClr val="D1D5DB"/>
                </a:solidFill>
                <a:effectLst/>
                <a:latin typeface="Söhne"/>
              </a:rPr>
              <a:t>Proje İzleme ve Yönetim</a:t>
            </a:r>
            <a:r>
              <a:rPr lang="tr-TR" sz="2000" b="0" i="0" dirty="0">
                <a:solidFill>
                  <a:srgbClr val="D1D5DB"/>
                </a:solidFill>
                <a:effectLst/>
                <a:latin typeface="Söhne"/>
              </a:rPr>
              <a:t>: Proje yöneticileri ve ekipler, </a:t>
            </a:r>
            <a:r>
              <a:rPr lang="tr-TR" sz="2000" b="0" i="0" dirty="0" err="1">
                <a:solidFill>
                  <a:srgbClr val="D1D5DB"/>
                </a:solidFill>
                <a:effectLst/>
                <a:latin typeface="Söhne"/>
              </a:rPr>
              <a:t>GitHub</a:t>
            </a:r>
            <a:r>
              <a:rPr lang="tr-TR" sz="2000" b="0" i="0" dirty="0">
                <a:solidFill>
                  <a:srgbClr val="D1D5DB"/>
                </a:solidFill>
                <a:effectLst/>
                <a:latin typeface="Söhne"/>
              </a:rPr>
              <a:t> üzerinden proje ilerlemesini izleyebilir, görevleri planlayabilir ve projenin genel sağlığını yönetebilir.</a:t>
            </a:r>
          </a:p>
          <a:p>
            <a:pPr algn="l">
              <a:buFont typeface="+mj-lt"/>
              <a:buAutoNum type="arabicPeriod"/>
            </a:pPr>
            <a:r>
              <a:rPr lang="tr-TR" sz="2000" b="1" i="0" dirty="0">
                <a:solidFill>
                  <a:srgbClr val="D1D5DB"/>
                </a:solidFill>
                <a:effectLst/>
                <a:latin typeface="Söhne"/>
              </a:rPr>
              <a:t>Açık Kaynak Katkıları</a:t>
            </a:r>
            <a:r>
              <a:rPr lang="tr-TR" sz="2000" b="0" i="0" dirty="0">
                <a:solidFill>
                  <a:srgbClr val="D1D5DB"/>
                </a:solidFill>
                <a:effectLst/>
                <a:latin typeface="Söhne"/>
              </a:rPr>
              <a:t>: </a:t>
            </a:r>
            <a:r>
              <a:rPr lang="tr-TR" sz="2000" b="0" i="0" dirty="0" err="1">
                <a:solidFill>
                  <a:srgbClr val="D1D5DB"/>
                </a:solidFill>
                <a:effectLst/>
                <a:latin typeface="Söhne"/>
              </a:rPr>
              <a:t>GitHub</a:t>
            </a:r>
            <a:r>
              <a:rPr lang="tr-TR" sz="2000" b="0" i="0" dirty="0">
                <a:solidFill>
                  <a:srgbClr val="D1D5DB"/>
                </a:solidFill>
                <a:effectLst/>
                <a:latin typeface="Söhne"/>
              </a:rPr>
              <a:t>, açık kaynaklı yazılım projelerinin kolayca paylaşılmasına ve katkıda bulunulmasına olanak sağlar. Bu projeler, genellikle topluluklar tarafından geliştirilir ve katkı sağlamak isteyen diğer geliştiriciler için açıktır.</a:t>
            </a:r>
          </a:p>
          <a:p>
            <a:endParaRPr lang="tr-TR" sz="2000" dirty="0"/>
          </a:p>
        </p:txBody>
      </p:sp>
    </p:spTree>
    <p:extLst>
      <p:ext uri="{BB962C8B-B14F-4D97-AF65-F5344CB8AC3E}">
        <p14:creationId xmlns:p14="http://schemas.microsoft.com/office/powerpoint/2010/main" val="191976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kış Çizelgesi: Bağlayıcı 4">
            <a:extLst>
              <a:ext uri="{FF2B5EF4-FFF2-40B4-BE49-F238E27FC236}">
                <a16:creationId xmlns:a16="http://schemas.microsoft.com/office/drawing/2014/main" id="{5908909D-A268-D127-C043-BBDADE9A1671}"/>
              </a:ext>
            </a:extLst>
          </p:cNvPr>
          <p:cNvSpPr/>
          <p:nvPr/>
        </p:nvSpPr>
        <p:spPr>
          <a:xfrm>
            <a:off x="2617075" y="97220"/>
            <a:ext cx="6957849" cy="6663560"/>
          </a:xfrm>
          <a:prstGeom prst="flowChartConnector">
            <a:avLst/>
          </a:prstGeom>
          <a:solidFill>
            <a:srgbClr val="535AE1">
              <a:alpha val="50000"/>
            </a:srgbClr>
          </a:solid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0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9" name="Grafik 8" descr="Işıklar Açık düz dolguyla">
            <a:extLst>
              <a:ext uri="{FF2B5EF4-FFF2-40B4-BE49-F238E27FC236}">
                <a16:creationId xmlns:a16="http://schemas.microsoft.com/office/drawing/2014/main" id="{5D615E8F-7F76-1431-7A2B-41CC5BF4C6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0" name="Metin kutusu 9">
            <a:extLst>
              <a:ext uri="{FF2B5EF4-FFF2-40B4-BE49-F238E27FC236}">
                <a16:creationId xmlns:a16="http://schemas.microsoft.com/office/drawing/2014/main" id="{72A04A13-E5B3-5C7A-6D87-E000399D1630}"/>
              </a:ext>
            </a:extLst>
          </p:cNvPr>
          <p:cNvSpPr txBox="1"/>
          <p:nvPr/>
        </p:nvSpPr>
        <p:spPr>
          <a:xfrm>
            <a:off x="2815457" y="3525230"/>
            <a:ext cx="6561084" cy="1569660"/>
          </a:xfrm>
          <a:prstGeom prst="rect">
            <a:avLst/>
          </a:prstGeom>
          <a:noFill/>
        </p:spPr>
        <p:txBody>
          <a:bodyPr wrap="square" rtlCol="0">
            <a:spAutoFit/>
          </a:bodyPr>
          <a:lstStyle/>
          <a:p>
            <a:pPr algn="ctr"/>
            <a:r>
              <a:rPr lang="tr-TR" sz="48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Github'in</a:t>
            </a:r>
            <a:r>
              <a:rPr lang="tr-TR" sz="4800" dirty="0">
                <a:solidFill>
                  <a:schemeClr val="bg1"/>
                </a:solidFill>
                <a:effectLst>
                  <a:outerShdw blurRad="38100" dist="38100" dir="2700000" algn="tl">
                    <a:srgbClr val="000000">
                      <a:alpha val="43137"/>
                    </a:srgbClr>
                  </a:outerShdw>
                </a:effectLst>
                <a:latin typeface="Arial Rounded MT Bold" panose="020F0704030504030204" pitchFamily="34" charset="0"/>
              </a:rPr>
              <a:t> Yararları Nelerdir?</a:t>
            </a:r>
          </a:p>
        </p:txBody>
      </p:sp>
    </p:spTree>
    <p:extLst>
      <p:ext uri="{BB962C8B-B14F-4D97-AF65-F5344CB8AC3E}">
        <p14:creationId xmlns:p14="http://schemas.microsoft.com/office/powerpoint/2010/main" val="423145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kış Çizelgesi: Bağlayıcı 6">
            <a:extLst>
              <a:ext uri="{FF2B5EF4-FFF2-40B4-BE49-F238E27FC236}">
                <a16:creationId xmlns:a16="http://schemas.microsoft.com/office/drawing/2014/main" id="{946A0269-5771-DD54-FAB9-9FBCA1E838A9}"/>
              </a:ext>
            </a:extLst>
          </p:cNvPr>
          <p:cNvSpPr/>
          <p:nvPr/>
        </p:nvSpPr>
        <p:spPr>
          <a:xfrm>
            <a:off x="-2890346" y="-2543504"/>
            <a:ext cx="18025243" cy="11698013"/>
          </a:xfrm>
          <a:prstGeom prst="flowChartConnector">
            <a:avLst/>
          </a:prstGeom>
          <a:noFill/>
          <a:ln w="1270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66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pic>
        <p:nvPicPr>
          <p:cNvPr id="8" name="Grafik 7" descr="Işıklar Açık düz dolguyla">
            <a:extLst>
              <a:ext uri="{FF2B5EF4-FFF2-40B4-BE49-F238E27FC236}">
                <a16:creationId xmlns:a16="http://schemas.microsoft.com/office/drawing/2014/main" id="{CE47C413-D252-3E5E-AE34-DC357BF6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2322" y="561645"/>
            <a:ext cx="2867355" cy="2867355"/>
          </a:xfrm>
          <a:prstGeom prst="rect">
            <a:avLst/>
          </a:prstGeom>
        </p:spPr>
      </p:pic>
      <p:sp>
        <p:nvSpPr>
          <p:cNvPr id="13" name="Metin kutusu 12">
            <a:extLst>
              <a:ext uri="{FF2B5EF4-FFF2-40B4-BE49-F238E27FC236}">
                <a16:creationId xmlns:a16="http://schemas.microsoft.com/office/drawing/2014/main" id="{DCFF9ED8-2EC3-6A48-C359-271376B398EE}"/>
              </a:ext>
            </a:extLst>
          </p:cNvPr>
          <p:cNvSpPr txBox="1"/>
          <p:nvPr/>
        </p:nvSpPr>
        <p:spPr>
          <a:xfrm>
            <a:off x="3121573" y="3589283"/>
            <a:ext cx="7840717" cy="1107996"/>
          </a:xfrm>
          <a:prstGeom prst="rect">
            <a:avLst/>
          </a:prstGeom>
          <a:noFill/>
        </p:spPr>
        <p:txBody>
          <a:bodyPr wrap="square" rtlCol="0">
            <a:spAutoFit/>
          </a:bodyPr>
          <a:lstStyle/>
          <a:p>
            <a:r>
              <a:rPr lang="tr-TR" sz="66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a:t>
            </a:r>
            <a:r>
              <a:rPr lang="tr-TR" sz="6600" dirty="0">
                <a:solidFill>
                  <a:schemeClr val="bg1"/>
                </a:solidFill>
                <a:effectLst>
                  <a:outerShdw blurRad="38100" dist="38100" dir="2700000" algn="tl">
                    <a:srgbClr val="000000">
                      <a:alpha val="43137"/>
                    </a:srgbClr>
                  </a:outerShdw>
                </a:effectLst>
                <a:latin typeface="Arial Rounded MT Bold" panose="020F0704030504030204" pitchFamily="34" charset="0"/>
              </a:rPr>
              <a:t> Nedir?</a:t>
            </a:r>
          </a:p>
        </p:txBody>
      </p:sp>
      <p:pic>
        <p:nvPicPr>
          <p:cNvPr id="15" name="Resim 14">
            <a:extLst>
              <a:ext uri="{FF2B5EF4-FFF2-40B4-BE49-F238E27FC236}">
                <a16:creationId xmlns:a16="http://schemas.microsoft.com/office/drawing/2014/main" id="{BADD894E-3C18-9679-4A6D-43E7A0B6026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7813" b="7813"/>
          <a:stretch/>
        </p:blipFill>
        <p:spPr>
          <a:xfrm>
            <a:off x="-47297" y="0"/>
            <a:ext cx="12192000" cy="6858000"/>
          </a:xfrm>
          <a:prstGeom prst="rect">
            <a:avLst/>
          </a:prstGeom>
        </p:spPr>
      </p:pic>
      <p:pic>
        <p:nvPicPr>
          <p:cNvPr id="16" name="Grafik 15" descr="Işıklar Açık düz dolguyla">
            <a:extLst>
              <a:ext uri="{FF2B5EF4-FFF2-40B4-BE49-F238E27FC236}">
                <a16:creationId xmlns:a16="http://schemas.microsoft.com/office/drawing/2014/main" id="{E1F0F2C1-A1AB-67EE-76D6-51F69342E7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14116" y="172763"/>
            <a:ext cx="2144768" cy="2144768"/>
          </a:xfrm>
          <a:prstGeom prst="rect">
            <a:avLst/>
          </a:prstGeom>
        </p:spPr>
      </p:pic>
      <p:sp>
        <p:nvSpPr>
          <p:cNvPr id="21" name="Metin kutusu 20">
            <a:extLst>
              <a:ext uri="{FF2B5EF4-FFF2-40B4-BE49-F238E27FC236}">
                <a16:creationId xmlns:a16="http://schemas.microsoft.com/office/drawing/2014/main" id="{C28526D2-47F4-8ECB-33CF-7BC5442ED63A}"/>
              </a:ext>
            </a:extLst>
          </p:cNvPr>
          <p:cNvSpPr txBox="1"/>
          <p:nvPr/>
        </p:nvSpPr>
        <p:spPr>
          <a:xfrm>
            <a:off x="1556845" y="2477814"/>
            <a:ext cx="9459310" cy="830997"/>
          </a:xfrm>
          <a:prstGeom prst="rect">
            <a:avLst/>
          </a:prstGeom>
          <a:noFill/>
        </p:spPr>
        <p:txBody>
          <a:bodyPr wrap="square" rtlCol="0">
            <a:spAutoFit/>
          </a:bodyPr>
          <a:lstStyle/>
          <a:p>
            <a:pPr algn="ctr"/>
            <a:r>
              <a:rPr lang="tr-TR" sz="4800" dirty="0" err="1">
                <a:solidFill>
                  <a:schemeClr val="bg1"/>
                </a:solidFill>
                <a:effectLst>
                  <a:outerShdw blurRad="38100" dist="38100" dir="2700000" algn="tl">
                    <a:srgbClr val="000000">
                      <a:alpha val="43137"/>
                    </a:srgbClr>
                  </a:outerShdw>
                </a:effectLst>
                <a:latin typeface="Arial Rounded MT Bold" panose="020F0704030504030204" pitchFamily="34" charset="0"/>
              </a:rPr>
              <a:t>Github'in</a:t>
            </a:r>
            <a:r>
              <a:rPr lang="tr-TR" sz="4800" dirty="0">
                <a:solidFill>
                  <a:schemeClr val="bg1"/>
                </a:solidFill>
                <a:effectLst>
                  <a:outerShdw blurRad="38100" dist="38100" dir="2700000" algn="tl">
                    <a:srgbClr val="000000">
                      <a:alpha val="43137"/>
                    </a:srgbClr>
                  </a:outerShdw>
                </a:effectLst>
                <a:latin typeface="Arial Rounded MT Bold" panose="020F0704030504030204" pitchFamily="34" charset="0"/>
              </a:rPr>
              <a:t> Yararları Nelerdir?</a:t>
            </a:r>
          </a:p>
        </p:txBody>
      </p:sp>
      <p:sp>
        <p:nvSpPr>
          <p:cNvPr id="23" name="Metin kutusu 22">
            <a:extLst>
              <a:ext uri="{FF2B5EF4-FFF2-40B4-BE49-F238E27FC236}">
                <a16:creationId xmlns:a16="http://schemas.microsoft.com/office/drawing/2014/main" id="{4CD91C47-6671-088D-0D5E-AF542F7FEC3F}"/>
              </a:ext>
            </a:extLst>
          </p:cNvPr>
          <p:cNvSpPr txBox="1"/>
          <p:nvPr/>
        </p:nvSpPr>
        <p:spPr>
          <a:xfrm>
            <a:off x="1327340" y="4141765"/>
            <a:ext cx="9589870" cy="830997"/>
          </a:xfrm>
          <a:prstGeom prst="rect">
            <a:avLst/>
          </a:prstGeom>
          <a:noFill/>
        </p:spPr>
        <p:txBody>
          <a:bodyPr wrap="square" rtlCol="0">
            <a:spAutoFit/>
          </a:bodyPr>
          <a:lstStyle/>
          <a:p>
            <a:pPr algn="ctr"/>
            <a:r>
              <a:rPr lang="tr-TR" sz="2400" b="0" i="0" dirty="0" err="1">
                <a:solidFill>
                  <a:srgbClr val="D1D5DB"/>
                </a:solidFill>
                <a:effectLst/>
                <a:latin typeface="Söhne"/>
              </a:rPr>
              <a:t>GitHub'in</a:t>
            </a:r>
            <a:r>
              <a:rPr lang="tr-TR" sz="2400" b="0" i="0" dirty="0">
                <a:solidFill>
                  <a:srgbClr val="D1D5DB"/>
                </a:solidFill>
                <a:effectLst/>
                <a:latin typeface="Söhne"/>
              </a:rPr>
              <a:t> kullanıcılar ve yazılım geliştirme süreçleri için bir dizi önemli yararı bulunmaktadır</a:t>
            </a:r>
            <a:endParaRPr lang="tr-T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5512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1119</Words>
  <Application>Microsoft Office PowerPoint</Application>
  <PresentationFormat>Geniş ekran</PresentationFormat>
  <Paragraphs>63</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Arial Rounded MT Bold</vt:lpstr>
      <vt:lpstr>Bahnschrift SemiBold</vt:lpstr>
      <vt:lpstr>Calibri</vt:lpstr>
      <vt:lpstr>Calibri Light</vt:lpstr>
      <vt:lpstr>Söhne</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Atakan Öznur</dc:creator>
  <cp:lastModifiedBy>Atakan Öznur</cp:lastModifiedBy>
  <cp:revision>1</cp:revision>
  <dcterms:created xsi:type="dcterms:W3CDTF">2023-10-08T12:03:25Z</dcterms:created>
  <dcterms:modified xsi:type="dcterms:W3CDTF">2023-10-08T14:36:28Z</dcterms:modified>
</cp:coreProperties>
</file>