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76" r:id="rId4"/>
    <p:sldId id="274" r:id="rId5"/>
    <p:sldId id="275" r:id="rId6"/>
    <p:sldId id="277" r:id="rId7"/>
    <p:sldId id="258" r:id="rId8"/>
    <p:sldId id="259" r:id="rId9"/>
    <p:sldId id="260" r:id="rId10"/>
    <p:sldId id="278" r:id="rId11"/>
    <p:sldId id="261" r:id="rId12"/>
    <p:sldId id="262" r:id="rId13"/>
    <p:sldId id="279" r:id="rId14"/>
    <p:sldId id="263" r:id="rId15"/>
    <p:sldId id="264" r:id="rId16"/>
    <p:sldId id="280" r:id="rId17"/>
    <p:sldId id="265" r:id="rId18"/>
    <p:sldId id="266" r:id="rId19"/>
    <p:sldId id="267" r:id="rId20"/>
    <p:sldId id="268" r:id="rId21"/>
    <p:sldId id="269" r:id="rId22"/>
    <p:sldId id="270" r:id="rId23"/>
    <p:sldId id="271" r:id="rId24"/>
    <p:sldId id="272" r:id="rId25"/>
    <p:sldId id="281" r:id="rId26"/>
    <p:sldId id="282" r:id="rId27"/>
    <p:sldId id="283" r:id="rId28"/>
    <p:sldId id="285" r:id="rId29"/>
    <p:sldId id="286" r:id="rId30"/>
    <p:sldId id="284" r:id="rId31"/>
    <p:sldId id="287" r:id="rId32"/>
    <p:sldId id="288" r:id="rId33"/>
    <p:sldId id="289" r:id="rId34"/>
    <p:sldId id="290" r:id="rId35"/>
    <p:sldId id="291" r:id="rId3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6B6"/>
    <a:srgbClr val="04A6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p:restoredTop sz="96395"/>
  </p:normalViewPr>
  <p:slideViewPr>
    <p:cSldViewPr snapToGrid="0">
      <p:cViewPr varScale="1">
        <p:scale>
          <a:sx n="121" d="100"/>
          <a:sy n="121"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3DF82-99BE-BD46-AC7E-D46BB040FFE5}" type="doc">
      <dgm:prSet loTypeId="urn:microsoft.com/office/officeart/2005/8/layout/process1" loCatId="" qsTypeId="urn:microsoft.com/office/officeart/2005/8/quickstyle/simple1" qsCatId="simple" csTypeId="urn:microsoft.com/office/officeart/2005/8/colors/accent0_1" csCatId="mainScheme" phldr="1"/>
      <dgm:spPr/>
      <dgm:t>
        <a:bodyPr/>
        <a:lstStyle/>
        <a:p>
          <a:endParaRPr lang="en-US"/>
        </a:p>
      </dgm:t>
    </dgm:pt>
    <dgm:pt modelId="{B8560E8E-5AA2-F440-9CFC-02E63B23868C}">
      <dgm:prSet phldrT="[Text]" custT="1"/>
      <dgm:spPr/>
      <dgm:t>
        <a:bodyPr/>
        <a:lstStyle/>
        <a:p>
          <a:pPr algn="ctr"/>
          <a:r>
            <a:rPr lang="en-US" sz="2800" dirty="0">
              <a:latin typeface="+mn-lt"/>
              <a:cs typeface="Times New Roman" panose="02020603050405020304" pitchFamily="18" charset="0"/>
            </a:rPr>
            <a:t>Collecting Data</a:t>
          </a:r>
        </a:p>
      </dgm:t>
    </dgm:pt>
    <dgm:pt modelId="{D46A425C-A452-D24C-B79A-1723D01247B4}" type="parTrans" cxnId="{9A611A35-CEAF-4241-9159-846144E8676E}">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9CB5BC2F-C010-DC49-9F55-DE28EF529081}" type="sibTrans" cxnId="{9A611A35-CEAF-4241-9159-846144E8676E}">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D3FCB07-8690-0542-A946-2A49AA658A74}">
      <dgm:prSet phldrT="[Text]" custT="1"/>
      <dgm:spPr/>
      <dgm:t>
        <a:bodyPr/>
        <a:lstStyle/>
        <a:p>
          <a:pPr algn="ctr"/>
          <a:r>
            <a:rPr lang="en-US" sz="2800">
              <a:latin typeface="+mn-lt"/>
              <a:cs typeface="Times New Roman" panose="02020603050405020304" pitchFamily="18" charset="0"/>
            </a:rPr>
            <a:t>Modelling</a:t>
          </a:r>
        </a:p>
      </dgm:t>
    </dgm:pt>
    <dgm:pt modelId="{71396881-CBEC-6F49-890D-FA7F08D08726}" type="parTrans" cxnId="{6AC5215D-528A-6743-9E66-DA07F0BCC46F}">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F4977670-5905-6748-9BB8-B4307C572C90}" type="sibTrans" cxnId="{6AC5215D-528A-6743-9E66-DA07F0BCC46F}">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F0DBF745-9731-2F46-ABA2-CEB7E5D1F436}">
      <dgm:prSet phldrT="[Text]" custT="1"/>
      <dgm:spPr/>
      <dgm:t>
        <a:bodyPr/>
        <a:lstStyle/>
        <a:p>
          <a:pPr algn="ctr"/>
          <a:r>
            <a:rPr lang="en-US" sz="2800">
              <a:latin typeface="+mn-lt"/>
              <a:cs typeface="Times New Roman" panose="02020603050405020304" pitchFamily="18" charset="0"/>
            </a:rPr>
            <a:t>Evaluation</a:t>
          </a:r>
        </a:p>
      </dgm:t>
    </dgm:pt>
    <dgm:pt modelId="{1F56D879-E586-434A-B0A0-3A0145906371}" type="parTrans" cxnId="{44479FFF-5CB6-D14B-A1EA-7667F371B377}">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2AA79050-0B98-044A-88CC-2373875AEA1E}" type="sibTrans" cxnId="{44479FFF-5CB6-D14B-A1EA-7667F371B377}">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28D44315-0A82-AA47-A5FA-F33A89CB04B2}" type="pres">
      <dgm:prSet presAssocID="{C843DF82-99BE-BD46-AC7E-D46BB040FFE5}" presName="Name0" presStyleCnt="0">
        <dgm:presLayoutVars>
          <dgm:dir/>
          <dgm:resizeHandles val="exact"/>
        </dgm:presLayoutVars>
      </dgm:prSet>
      <dgm:spPr/>
    </dgm:pt>
    <dgm:pt modelId="{3BBD55CE-EA36-6541-95A3-4ECAB4792092}" type="pres">
      <dgm:prSet presAssocID="{B8560E8E-5AA2-F440-9CFC-02E63B23868C}" presName="node" presStyleLbl="node1" presStyleIdx="0" presStyleCnt="3">
        <dgm:presLayoutVars>
          <dgm:bulletEnabled val="1"/>
        </dgm:presLayoutVars>
      </dgm:prSet>
      <dgm:spPr/>
    </dgm:pt>
    <dgm:pt modelId="{BF381705-A514-A148-964B-7F567CC9B356}" type="pres">
      <dgm:prSet presAssocID="{9CB5BC2F-C010-DC49-9F55-DE28EF529081}" presName="sibTrans" presStyleLbl="sibTrans2D1" presStyleIdx="0" presStyleCnt="2"/>
      <dgm:spPr/>
    </dgm:pt>
    <dgm:pt modelId="{BB0FE456-E90D-1845-9EA1-EC81B160742C}" type="pres">
      <dgm:prSet presAssocID="{9CB5BC2F-C010-DC49-9F55-DE28EF529081}" presName="connectorText" presStyleLbl="sibTrans2D1" presStyleIdx="0" presStyleCnt="2"/>
      <dgm:spPr/>
    </dgm:pt>
    <dgm:pt modelId="{3BADEBD7-DA12-714D-848E-468381420600}" type="pres">
      <dgm:prSet presAssocID="{6D3FCB07-8690-0542-A946-2A49AA658A74}" presName="node" presStyleLbl="node1" presStyleIdx="1" presStyleCnt="3">
        <dgm:presLayoutVars>
          <dgm:bulletEnabled val="1"/>
        </dgm:presLayoutVars>
      </dgm:prSet>
      <dgm:spPr/>
    </dgm:pt>
    <dgm:pt modelId="{9F69ECB7-471A-BE4D-A736-9F60D15A64C4}" type="pres">
      <dgm:prSet presAssocID="{F4977670-5905-6748-9BB8-B4307C572C90}" presName="sibTrans" presStyleLbl="sibTrans2D1" presStyleIdx="1" presStyleCnt="2"/>
      <dgm:spPr/>
    </dgm:pt>
    <dgm:pt modelId="{6FFEBF1F-0E32-EA4B-AC83-951CF4EA3055}" type="pres">
      <dgm:prSet presAssocID="{F4977670-5905-6748-9BB8-B4307C572C90}" presName="connectorText" presStyleLbl="sibTrans2D1" presStyleIdx="1" presStyleCnt="2"/>
      <dgm:spPr/>
    </dgm:pt>
    <dgm:pt modelId="{71CFA468-29A9-354D-8C8E-697BF1DA3105}" type="pres">
      <dgm:prSet presAssocID="{F0DBF745-9731-2F46-ABA2-CEB7E5D1F436}" presName="node" presStyleLbl="node1" presStyleIdx="2" presStyleCnt="3">
        <dgm:presLayoutVars>
          <dgm:bulletEnabled val="1"/>
        </dgm:presLayoutVars>
      </dgm:prSet>
      <dgm:spPr/>
    </dgm:pt>
  </dgm:ptLst>
  <dgm:cxnLst>
    <dgm:cxn modelId="{AAD8FF12-5B42-AC4E-8FDF-1B789331C3F8}" type="presOf" srcId="{9CB5BC2F-C010-DC49-9F55-DE28EF529081}" destId="{BB0FE456-E90D-1845-9EA1-EC81B160742C}" srcOrd="1" destOrd="0" presId="urn:microsoft.com/office/officeart/2005/8/layout/process1"/>
    <dgm:cxn modelId="{9D4DA328-3152-6A43-B0C6-A24002123EA2}" type="presOf" srcId="{F4977670-5905-6748-9BB8-B4307C572C90}" destId="{9F69ECB7-471A-BE4D-A736-9F60D15A64C4}" srcOrd="0" destOrd="0" presId="urn:microsoft.com/office/officeart/2005/8/layout/process1"/>
    <dgm:cxn modelId="{E78E4D2C-A94A-6F48-8F05-C028E6DAE7A2}" type="presOf" srcId="{B8560E8E-5AA2-F440-9CFC-02E63B23868C}" destId="{3BBD55CE-EA36-6541-95A3-4ECAB4792092}" srcOrd="0" destOrd="0" presId="urn:microsoft.com/office/officeart/2005/8/layout/process1"/>
    <dgm:cxn modelId="{9A611A35-CEAF-4241-9159-846144E8676E}" srcId="{C843DF82-99BE-BD46-AC7E-D46BB040FFE5}" destId="{B8560E8E-5AA2-F440-9CFC-02E63B23868C}" srcOrd="0" destOrd="0" parTransId="{D46A425C-A452-D24C-B79A-1723D01247B4}" sibTransId="{9CB5BC2F-C010-DC49-9F55-DE28EF529081}"/>
    <dgm:cxn modelId="{44BA5446-F158-6C4B-B6D8-E267C104D14D}" type="presOf" srcId="{C843DF82-99BE-BD46-AC7E-D46BB040FFE5}" destId="{28D44315-0A82-AA47-A5FA-F33A89CB04B2}" srcOrd="0" destOrd="0" presId="urn:microsoft.com/office/officeart/2005/8/layout/process1"/>
    <dgm:cxn modelId="{6AC5215D-528A-6743-9E66-DA07F0BCC46F}" srcId="{C843DF82-99BE-BD46-AC7E-D46BB040FFE5}" destId="{6D3FCB07-8690-0542-A946-2A49AA658A74}" srcOrd="1" destOrd="0" parTransId="{71396881-CBEC-6F49-890D-FA7F08D08726}" sibTransId="{F4977670-5905-6748-9BB8-B4307C572C90}"/>
    <dgm:cxn modelId="{1D744168-4E03-EC47-8F48-06B9C82DBBA6}" type="presOf" srcId="{6D3FCB07-8690-0542-A946-2A49AA658A74}" destId="{3BADEBD7-DA12-714D-848E-468381420600}" srcOrd="0" destOrd="0" presId="urn:microsoft.com/office/officeart/2005/8/layout/process1"/>
    <dgm:cxn modelId="{1A4941B9-1258-CF41-AB57-2B5D6BCEFA05}" type="presOf" srcId="{9CB5BC2F-C010-DC49-9F55-DE28EF529081}" destId="{BF381705-A514-A148-964B-7F567CC9B356}" srcOrd="0" destOrd="0" presId="urn:microsoft.com/office/officeart/2005/8/layout/process1"/>
    <dgm:cxn modelId="{D535BCEC-A5BD-E745-AD28-28776D0E3B75}" type="presOf" srcId="{F0DBF745-9731-2F46-ABA2-CEB7E5D1F436}" destId="{71CFA468-29A9-354D-8C8E-697BF1DA3105}" srcOrd="0" destOrd="0" presId="urn:microsoft.com/office/officeart/2005/8/layout/process1"/>
    <dgm:cxn modelId="{5023D5EF-4BD0-7B45-B2BD-FF7E13C60620}" type="presOf" srcId="{F4977670-5905-6748-9BB8-B4307C572C90}" destId="{6FFEBF1F-0E32-EA4B-AC83-951CF4EA3055}" srcOrd="1" destOrd="0" presId="urn:microsoft.com/office/officeart/2005/8/layout/process1"/>
    <dgm:cxn modelId="{44479FFF-5CB6-D14B-A1EA-7667F371B377}" srcId="{C843DF82-99BE-BD46-AC7E-D46BB040FFE5}" destId="{F0DBF745-9731-2F46-ABA2-CEB7E5D1F436}" srcOrd="2" destOrd="0" parTransId="{1F56D879-E586-434A-B0A0-3A0145906371}" sibTransId="{2AA79050-0B98-044A-88CC-2373875AEA1E}"/>
    <dgm:cxn modelId="{455866F3-97B0-CD45-A774-AA3D736EFC56}" type="presParOf" srcId="{28D44315-0A82-AA47-A5FA-F33A89CB04B2}" destId="{3BBD55CE-EA36-6541-95A3-4ECAB4792092}" srcOrd="0" destOrd="0" presId="urn:microsoft.com/office/officeart/2005/8/layout/process1"/>
    <dgm:cxn modelId="{B6A5EAB3-68DB-2E4D-B290-284C711F8E45}" type="presParOf" srcId="{28D44315-0A82-AA47-A5FA-F33A89CB04B2}" destId="{BF381705-A514-A148-964B-7F567CC9B356}" srcOrd="1" destOrd="0" presId="urn:microsoft.com/office/officeart/2005/8/layout/process1"/>
    <dgm:cxn modelId="{54C6F96B-9981-7E47-8DD0-C392249F3C55}" type="presParOf" srcId="{BF381705-A514-A148-964B-7F567CC9B356}" destId="{BB0FE456-E90D-1845-9EA1-EC81B160742C}" srcOrd="0" destOrd="0" presId="urn:microsoft.com/office/officeart/2005/8/layout/process1"/>
    <dgm:cxn modelId="{558F68C4-B9DE-9249-8B4E-A712534D8DE7}" type="presParOf" srcId="{28D44315-0A82-AA47-A5FA-F33A89CB04B2}" destId="{3BADEBD7-DA12-714D-848E-468381420600}" srcOrd="2" destOrd="0" presId="urn:microsoft.com/office/officeart/2005/8/layout/process1"/>
    <dgm:cxn modelId="{D2AE7844-916E-544D-A239-1F5FECE9CA1E}" type="presParOf" srcId="{28D44315-0A82-AA47-A5FA-F33A89CB04B2}" destId="{9F69ECB7-471A-BE4D-A736-9F60D15A64C4}" srcOrd="3" destOrd="0" presId="urn:microsoft.com/office/officeart/2005/8/layout/process1"/>
    <dgm:cxn modelId="{EF4176D1-144A-764B-998D-1C848F2E1A7F}" type="presParOf" srcId="{9F69ECB7-471A-BE4D-A736-9F60D15A64C4}" destId="{6FFEBF1F-0E32-EA4B-AC83-951CF4EA3055}" srcOrd="0" destOrd="0" presId="urn:microsoft.com/office/officeart/2005/8/layout/process1"/>
    <dgm:cxn modelId="{CFE2A8D1-9893-1341-9667-92B5A3045FEE}" type="presParOf" srcId="{28D44315-0A82-AA47-A5FA-F33A89CB04B2}" destId="{71CFA468-29A9-354D-8C8E-697BF1DA3105}" srcOrd="4" destOrd="0" presId="urn:microsoft.com/office/officeart/2005/8/layout/process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D55CE-EA36-6541-95A3-4ECAB4792092}">
      <dsp:nvSpPr>
        <dsp:cNvPr id="0" name=""/>
        <dsp:cNvSpPr/>
      </dsp:nvSpPr>
      <dsp:spPr>
        <a:xfrm>
          <a:off x="9242"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n-lt"/>
              <a:cs typeface="Times New Roman" panose="02020603050405020304" pitchFamily="18" charset="0"/>
            </a:rPr>
            <a:t>Collecting Data</a:t>
          </a:r>
        </a:p>
      </dsp:txBody>
      <dsp:txXfrm>
        <a:off x="57787" y="1395494"/>
        <a:ext cx="2665308" cy="1560349"/>
      </dsp:txXfrm>
    </dsp:sp>
    <dsp:sp modelId="{BF381705-A514-A148-964B-7F567CC9B356}">
      <dsp:nvSpPr>
        <dsp:cNvPr id="0" name=""/>
        <dsp:cNvSpPr/>
      </dsp:nvSpPr>
      <dsp:spPr>
        <a:xfrm>
          <a:off x="3047880" y="1833131"/>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a:off x="3047880" y="1970146"/>
        <a:ext cx="409940" cy="411044"/>
      </dsp:txXfrm>
    </dsp:sp>
    <dsp:sp modelId="{3BADEBD7-DA12-714D-848E-468381420600}">
      <dsp:nvSpPr>
        <dsp:cNvPr id="0" name=""/>
        <dsp:cNvSpPr/>
      </dsp:nvSpPr>
      <dsp:spPr>
        <a:xfrm>
          <a:off x="3876600"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mn-lt"/>
              <a:cs typeface="Times New Roman" panose="02020603050405020304" pitchFamily="18" charset="0"/>
            </a:rPr>
            <a:t>Modelling</a:t>
          </a:r>
        </a:p>
      </dsp:txBody>
      <dsp:txXfrm>
        <a:off x="3925145" y="1395494"/>
        <a:ext cx="2665308" cy="1560349"/>
      </dsp:txXfrm>
    </dsp:sp>
    <dsp:sp modelId="{9F69ECB7-471A-BE4D-A736-9F60D15A64C4}">
      <dsp:nvSpPr>
        <dsp:cNvPr id="0" name=""/>
        <dsp:cNvSpPr/>
      </dsp:nvSpPr>
      <dsp:spPr>
        <a:xfrm>
          <a:off x="6915239" y="1833131"/>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a:off x="6915239" y="1970146"/>
        <a:ext cx="409940" cy="411044"/>
      </dsp:txXfrm>
    </dsp:sp>
    <dsp:sp modelId="{71CFA468-29A9-354D-8C8E-697BF1DA3105}">
      <dsp:nvSpPr>
        <dsp:cNvPr id="0" name=""/>
        <dsp:cNvSpPr/>
      </dsp:nvSpPr>
      <dsp:spPr>
        <a:xfrm>
          <a:off x="7743958"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mn-lt"/>
              <a:cs typeface="Times New Roman" panose="02020603050405020304" pitchFamily="18" charset="0"/>
            </a:rPr>
            <a:t>Evaluation</a:t>
          </a:r>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A7B27-AA87-A347-AB4F-5A1F29B7B12E}" type="datetimeFigureOut">
              <a:rPr lang="en-US" smtClean="0"/>
              <a:t>7/1/23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823AF-5229-4B42-B0D1-34D87B095BB5}" type="slidenum">
              <a:rPr lang="en-US" smtClean="0"/>
              <a:t>‹#›</a:t>
            </a:fld>
            <a:endParaRPr lang="en-US"/>
          </a:p>
        </p:txBody>
      </p:sp>
    </p:spTree>
    <p:extLst>
      <p:ext uri="{BB962C8B-B14F-4D97-AF65-F5344CB8AC3E}">
        <p14:creationId xmlns:p14="http://schemas.microsoft.com/office/powerpoint/2010/main" val="224414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 education and professional experience.</a:t>
            </a:r>
          </a:p>
        </p:txBody>
      </p:sp>
      <p:sp>
        <p:nvSpPr>
          <p:cNvPr id="4" name="Slide Number Placeholder 3"/>
          <p:cNvSpPr>
            <a:spLocks noGrp="1"/>
          </p:cNvSpPr>
          <p:nvPr>
            <p:ph type="sldNum" sz="quarter" idx="5"/>
          </p:nvPr>
        </p:nvSpPr>
        <p:spPr/>
        <p:txBody>
          <a:bodyPr/>
          <a:lstStyle/>
          <a:p>
            <a:fld id="{7A2823AF-5229-4B42-B0D1-34D87B095BB5}" type="slidenum">
              <a:rPr lang="en-US" smtClean="0"/>
              <a:t>1</a:t>
            </a:fld>
            <a:endParaRPr lang="en-US"/>
          </a:p>
        </p:txBody>
      </p:sp>
    </p:spTree>
    <p:extLst>
      <p:ext uri="{BB962C8B-B14F-4D97-AF65-F5344CB8AC3E}">
        <p14:creationId xmlns:p14="http://schemas.microsoft.com/office/powerpoint/2010/main" val="51587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 appreciation for Okan Bursa and Deniz </a:t>
            </a:r>
            <a:r>
              <a:rPr lang="en-US" dirty="0" err="1"/>
              <a:t>Kılınç</a:t>
            </a:r>
            <a:r>
              <a:rPr lang="en-US" dirty="0"/>
              <a:t>.</a:t>
            </a:r>
          </a:p>
        </p:txBody>
      </p:sp>
      <p:sp>
        <p:nvSpPr>
          <p:cNvPr id="4" name="Slide Number Placeholder 3"/>
          <p:cNvSpPr>
            <a:spLocks noGrp="1"/>
          </p:cNvSpPr>
          <p:nvPr>
            <p:ph type="sldNum" sz="quarter" idx="5"/>
          </p:nvPr>
        </p:nvSpPr>
        <p:spPr/>
        <p:txBody>
          <a:bodyPr/>
          <a:lstStyle/>
          <a:p>
            <a:fld id="{7A2823AF-5229-4B42-B0D1-34D87B095BB5}" type="slidenum">
              <a:rPr lang="en-US" smtClean="0"/>
              <a:t>3</a:t>
            </a:fld>
            <a:endParaRPr lang="en-US"/>
          </a:p>
        </p:txBody>
      </p:sp>
    </p:spTree>
    <p:extLst>
      <p:ext uri="{BB962C8B-B14F-4D97-AF65-F5344CB8AC3E}">
        <p14:creationId xmlns:p14="http://schemas.microsoft.com/office/powerpoint/2010/main" val="120774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jury members if they read/watch the movie or book. If not, shortly summarize it.</a:t>
            </a:r>
          </a:p>
        </p:txBody>
      </p:sp>
      <p:sp>
        <p:nvSpPr>
          <p:cNvPr id="4" name="Slide Number Placeholder 3"/>
          <p:cNvSpPr>
            <a:spLocks noGrp="1"/>
          </p:cNvSpPr>
          <p:nvPr>
            <p:ph type="sldNum" sz="quarter" idx="5"/>
          </p:nvPr>
        </p:nvSpPr>
        <p:spPr/>
        <p:txBody>
          <a:bodyPr/>
          <a:lstStyle/>
          <a:p>
            <a:fld id="{7A2823AF-5229-4B42-B0D1-34D87B095BB5}" type="slidenum">
              <a:rPr lang="en-US" smtClean="0"/>
              <a:t>4</a:t>
            </a:fld>
            <a:endParaRPr lang="en-US"/>
          </a:p>
        </p:txBody>
      </p:sp>
    </p:spTree>
    <p:extLst>
      <p:ext uri="{BB962C8B-B14F-4D97-AF65-F5344CB8AC3E}">
        <p14:creationId xmlns:p14="http://schemas.microsoft.com/office/powerpoint/2010/main" val="92994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jury members if they played any video games.</a:t>
            </a:r>
          </a:p>
        </p:txBody>
      </p:sp>
      <p:sp>
        <p:nvSpPr>
          <p:cNvPr id="4" name="Slide Number Placeholder 3"/>
          <p:cNvSpPr>
            <a:spLocks noGrp="1"/>
          </p:cNvSpPr>
          <p:nvPr>
            <p:ph type="sldNum" sz="quarter" idx="5"/>
          </p:nvPr>
        </p:nvSpPr>
        <p:spPr/>
        <p:txBody>
          <a:bodyPr/>
          <a:lstStyle/>
          <a:p>
            <a:fld id="{7A2823AF-5229-4B42-B0D1-34D87B095BB5}" type="slidenum">
              <a:rPr lang="en-US" smtClean="0"/>
              <a:t>5</a:t>
            </a:fld>
            <a:endParaRPr lang="en-US"/>
          </a:p>
        </p:txBody>
      </p:sp>
    </p:spTree>
    <p:extLst>
      <p:ext uri="{BB962C8B-B14F-4D97-AF65-F5344CB8AC3E}">
        <p14:creationId xmlns:p14="http://schemas.microsoft.com/office/powerpoint/2010/main" val="283740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jury members have not play </a:t>
            </a:r>
            <a:r>
              <a:rPr lang="en-US" dirty="0" err="1"/>
              <a:t>LoL</a:t>
            </a:r>
            <a:r>
              <a:rPr lang="en-US" dirty="0"/>
              <a:t>, shortly summarize the gameplay of a </a:t>
            </a:r>
            <a:r>
              <a:rPr lang="en-US" dirty="0" err="1"/>
              <a:t>LoL</a:t>
            </a:r>
            <a:r>
              <a:rPr lang="en-US" dirty="0"/>
              <a:t> match.</a:t>
            </a:r>
          </a:p>
        </p:txBody>
      </p:sp>
      <p:sp>
        <p:nvSpPr>
          <p:cNvPr id="4" name="Slide Number Placeholder 3"/>
          <p:cNvSpPr>
            <a:spLocks noGrp="1"/>
          </p:cNvSpPr>
          <p:nvPr>
            <p:ph type="sldNum" sz="quarter" idx="5"/>
          </p:nvPr>
        </p:nvSpPr>
        <p:spPr/>
        <p:txBody>
          <a:bodyPr/>
          <a:lstStyle/>
          <a:p>
            <a:fld id="{7A2823AF-5229-4B42-B0D1-34D87B095BB5}" type="slidenum">
              <a:rPr lang="en-US" smtClean="0"/>
              <a:t>6</a:t>
            </a:fld>
            <a:endParaRPr lang="en-US"/>
          </a:p>
        </p:txBody>
      </p:sp>
    </p:spTree>
    <p:extLst>
      <p:ext uri="{BB962C8B-B14F-4D97-AF65-F5344CB8AC3E}">
        <p14:creationId xmlns:p14="http://schemas.microsoft.com/office/powerpoint/2010/main" val="221722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Shortly summarize the process and add the experiments part.</a:t>
            </a:r>
          </a:p>
        </p:txBody>
      </p:sp>
      <p:sp>
        <p:nvSpPr>
          <p:cNvPr id="4" name="Slide Number Placeholder 3"/>
          <p:cNvSpPr>
            <a:spLocks noGrp="1"/>
          </p:cNvSpPr>
          <p:nvPr>
            <p:ph type="sldNum" sz="quarter" idx="5"/>
          </p:nvPr>
        </p:nvSpPr>
        <p:spPr/>
        <p:txBody>
          <a:bodyPr/>
          <a:lstStyle/>
          <a:p>
            <a:fld id="{7A2823AF-5229-4B42-B0D1-34D87B095BB5}" type="slidenum">
              <a:rPr lang="en-US" smtClean="0"/>
              <a:t>9</a:t>
            </a:fld>
            <a:endParaRPr lang="en-US"/>
          </a:p>
        </p:txBody>
      </p:sp>
    </p:spTree>
    <p:extLst>
      <p:ext uri="{BB962C8B-B14F-4D97-AF65-F5344CB8AC3E}">
        <p14:creationId xmlns:p14="http://schemas.microsoft.com/office/powerpoint/2010/main" val="383825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why we need the data? What is the data about and what should be the target.</a:t>
            </a:r>
          </a:p>
        </p:txBody>
      </p:sp>
      <p:sp>
        <p:nvSpPr>
          <p:cNvPr id="4" name="Slide Number Placeholder 3"/>
          <p:cNvSpPr>
            <a:spLocks noGrp="1"/>
          </p:cNvSpPr>
          <p:nvPr>
            <p:ph type="sldNum" sz="quarter" idx="5"/>
          </p:nvPr>
        </p:nvSpPr>
        <p:spPr/>
        <p:txBody>
          <a:bodyPr/>
          <a:lstStyle/>
          <a:p>
            <a:fld id="{7A2823AF-5229-4B42-B0D1-34D87B095BB5}" type="slidenum">
              <a:rPr lang="en-US" smtClean="0"/>
              <a:t>10</a:t>
            </a:fld>
            <a:endParaRPr lang="en-US"/>
          </a:p>
        </p:txBody>
      </p:sp>
    </p:spTree>
    <p:extLst>
      <p:ext uri="{BB962C8B-B14F-4D97-AF65-F5344CB8AC3E}">
        <p14:creationId xmlns:p14="http://schemas.microsoft.com/office/powerpoint/2010/main" val="47745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about the RIOT API and the APIs in it that is being used in this thesis.</a:t>
            </a:r>
          </a:p>
        </p:txBody>
      </p:sp>
      <p:sp>
        <p:nvSpPr>
          <p:cNvPr id="4" name="Slide Number Placeholder 3"/>
          <p:cNvSpPr>
            <a:spLocks noGrp="1"/>
          </p:cNvSpPr>
          <p:nvPr>
            <p:ph type="sldNum" sz="quarter" idx="5"/>
          </p:nvPr>
        </p:nvSpPr>
        <p:spPr/>
        <p:txBody>
          <a:bodyPr/>
          <a:lstStyle/>
          <a:p>
            <a:fld id="{7A2823AF-5229-4B42-B0D1-34D87B095BB5}" type="slidenum">
              <a:rPr lang="en-US" smtClean="0"/>
              <a:t>11</a:t>
            </a:fld>
            <a:endParaRPr lang="en-US"/>
          </a:p>
        </p:txBody>
      </p:sp>
    </p:spTree>
    <p:extLst>
      <p:ext uri="{BB962C8B-B14F-4D97-AF65-F5344CB8AC3E}">
        <p14:creationId xmlns:p14="http://schemas.microsoft.com/office/powerpoint/2010/main" val="135718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2823AF-5229-4B42-B0D1-34D87B095BB5}" type="slidenum">
              <a:rPr lang="en-US" smtClean="0"/>
              <a:t>13</a:t>
            </a:fld>
            <a:endParaRPr lang="en-US"/>
          </a:p>
        </p:txBody>
      </p:sp>
    </p:spTree>
    <p:extLst>
      <p:ext uri="{BB962C8B-B14F-4D97-AF65-F5344CB8AC3E}">
        <p14:creationId xmlns:p14="http://schemas.microsoft.com/office/powerpoint/2010/main" val="338769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0147-CB6A-9A14-AB1F-1F92F9E7AB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C30983CA-2BA9-549A-1A2D-7A377262BA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17CC359C-E06E-DDD8-B8F1-A30AAFDD9FD1}"/>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5" name="Footer Placeholder 4">
            <a:extLst>
              <a:ext uri="{FF2B5EF4-FFF2-40B4-BE49-F238E27FC236}">
                <a16:creationId xmlns:a16="http://schemas.microsoft.com/office/drawing/2014/main" id="{F47F79B3-DB64-4D51-99F1-EAB3CEA459F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DFF230E-E7AE-0D64-1F69-4AC81FF46354}"/>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388250186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BF25-DD90-843D-1C98-09F856D1CC04}"/>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9E047A3-E636-4143-8C1D-D62E7471E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4BBD578C-F87D-F2AD-5282-C0480A48BEEB}"/>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5" name="Footer Placeholder 4">
            <a:extLst>
              <a:ext uri="{FF2B5EF4-FFF2-40B4-BE49-F238E27FC236}">
                <a16:creationId xmlns:a16="http://schemas.microsoft.com/office/drawing/2014/main" id="{4305C8F2-3981-1BEA-2489-75D1CAEEDB5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1D9DF21-2B56-9FFB-D045-F1D635F2E4AE}"/>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3538032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DFD0C-16B0-87E8-A5EF-485BAFCB8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5847E746-0178-A238-E40D-5264C8C74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3F9E26C-C3EB-BDEC-25A4-8DE6780DB4A7}"/>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5" name="Footer Placeholder 4">
            <a:extLst>
              <a:ext uri="{FF2B5EF4-FFF2-40B4-BE49-F238E27FC236}">
                <a16:creationId xmlns:a16="http://schemas.microsoft.com/office/drawing/2014/main" id="{4EC795C9-6213-4D44-AA69-282FE3D6CE6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C5BC966-7740-FAD6-D210-AC1168875585}"/>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32006790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AAD3-8260-53EF-3DAF-D2FFC56C150F}"/>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B374DD2A-E216-C990-1933-4EB56861F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FF72CB7-F80C-4B57-2315-79C15EF6216D}"/>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5" name="Footer Placeholder 4">
            <a:extLst>
              <a:ext uri="{FF2B5EF4-FFF2-40B4-BE49-F238E27FC236}">
                <a16:creationId xmlns:a16="http://schemas.microsoft.com/office/drawing/2014/main" id="{23143C80-0CA9-9ECC-945E-36A642C25D8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5629E32-FD0A-8F7C-88E1-9788C8C64FA9}"/>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417144677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8981-2D79-C266-737B-59E8657CD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179638FF-3004-6817-225B-7C66C6B24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E0AF0-8833-5BA2-A867-8AC5E99D3747}"/>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5" name="Footer Placeholder 4">
            <a:extLst>
              <a:ext uri="{FF2B5EF4-FFF2-40B4-BE49-F238E27FC236}">
                <a16:creationId xmlns:a16="http://schemas.microsoft.com/office/drawing/2014/main" id="{3775E484-C787-9A26-AC49-03173979E1C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2DE4360-7BF4-7E6D-3242-5F14AF2A2A7D}"/>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199567271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BD48-F404-6D04-F422-6FAB52599F7B}"/>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4289DB1D-8A7A-503F-FFC1-3F2800078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147DD33C-C2F6-3164-C379-171A30A9D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8338A340-A62C-5D4F-4399-678F8592E19F}"/>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6" name="Footer Placeholder 5">
            <a:extLst>
              <a:ext uri="{FF2B5EF4-FFF2-40B4-BE49-F238E27FC236}">
                <a16:creationId xmlns:a16="http://schemas.microsoft.com/office/drawing/2014/main" id="{28BD3391-695A-44B3-984D-0846A61BE370}"/>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0D02017-D313-55F2-798D-316E86B4442D}"/>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140473932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8065-9A20-6B85-6775-1ACA69DCC75B}"/>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E7A4384D-18C4-E0EA-DEF8-CA4E4CE36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408995-62C8-5421-30DC-451B67806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DA52A3C0-DEF2-4D66-0A95-81F66228E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30D66-1571-6460-9011-DDB1FCE0A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7F7D0059-B366-FBD8-815F-3772300B0E45}"/>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8" name="Footer Placeholder 7">
            <a:extLst>
              <a:ext uri="{FF2B5EF4-FFF2-40B4-BE49-F238E27FC236}">
                <a16:creationId xmlns:a16="http://schemas.microsoft.com/office/drawing/2014/main" id="{858851B5-E62C-2838-F086-B445EF80F226}"/>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2FD8C534-C686-CF9C-7A0C-C5639CBEC17D}"/>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335554319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0756-28EA-9C4F-1F26-EEA12DE0E331}"/>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C62DD18B-BA52-F086-60FD-F61C05435FBC}"/>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4" name="Footer Placeholder 3">
            <a:extLst>
              <a:ext uri="{FF2B5EF4-FFF2-40B4-BE49-F238E27FC236}">
                <a16:creationId xmlns:a16="http://schemas.microsoft.com/office/drawing/2014/main" id="{174C03EB-291F-11C0-C63B-27EDD94ED445}"/>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53D1A848-D15E-86D3-45CE-585E2F716499}"/>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405450294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CC429-9878-B9DD-CAEA-5C3B1E7A230E}"/>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3" name="Footer Placeholder 2">
            <a:extLst>
              <a:ext uri="{FF2B5EF4-FFF2-40B4-BE49-F238E27FC236}">
                <a16:creationId xmlns:a16="http://schemas.microsoft.com/office/drawing/2014/main" id="{FBAAC6B4-F20F-8704-BF01-A78C9068B0CA}"/>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429D6387-6B01-D9D9-3D2F-70412AEFDE4A}"/>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124218442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4543-603D-A64F-4590-C86E37C59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2320FEA0-45B7-7CE2-F762-4B9E0DE52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03C0C6AB-FBD3-D898-E10D-BD168B19E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EBE34-3D4A-AB44-23AB-7ADCA36ED881}"/>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6" name="Footer Placeholder 5">
            <a:extLst>
              <a:ext uri="{FF2B5EF4-FFF2-40B4-BE49-F238E27FC236}">
                <a16:creationId xmlns:a16="http://schemas.microsoft.com/office/drawing/2014/main" id="{BF8FEC9B-3245-D104-CFE4-ABF2592A021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36B5EEB-1941-4303-D9A7-D672FCE52869}"/>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145552646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8353-9DCD-52A4-5596-E3A82D6E0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FF436AB5-ABCF-704D-A121-E490CBC22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6B6A944A-8524-18FF-559B-ADE65AF5D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CEA69-4277-4147-1816-E38B3B1489F8}"/>
              </a:ext>
            </a:extLst>
          </p:cNvPr>
          <p:cNvSpPr>
            <a:spLocks noGrp="1"/>
          </p:cNvSpPr>
          <p:nvPr>
            <p:ph type="dt" sz="half" idx="10"/>
          </p:nvPr>
        </p:nvSpPr>
        <p:spPr/>
        <p:txBody>
          <a:bodyPr/>
          <a:lstStyle/>
          <a:p>
            <a:fld id="{852FFA7C-3760-9F4A-BF96-B2CBC4A2ED22}" type="datetimeFigureOut">
              <a:rPr lang="en-TR" smtClean="0"/>
              <a:t>1.07.2023</a:t>
            </a:fld>
            <a:endParaRPr lang="en-TR"/>
          </a:p>
        </p:txBody>
      </p:sp>
      <p:sp>
        <p:nvSpPr>
          <p:cNvPr id="6" name="Footer Placeholder 5">
            <a:extLst>
              <a:ext uri="{FF2B5EF4-FFF2-40B4-BE49-F238E27FC236}">
                <a16:creationId xmlns:a16="http://schemas.microsoft.com/office/drawing/2014/main" id="{E75A2DD7-38D7-E2BD-5D66-AF8008BC948D}"/>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A435963-A81C-7F28-B036-358016968000}"/>
              </a:ext>
            </a:extLst>
          </p:cNvPr>
          <p:cNvSpPr>
            <a:spLocks noGrp="1"/>
          </p:cNvSpPr>
          <p:nvPr>
            <p:ph type="sldNum" sz="quarter" idx="12"/>
          </p:nvPr>
        </p:nvSpPr>
        <p:spPr/>
        <p:txBody>
          <a:bodyPr/>
          <a:lstStyle/>
          <a:p>
            <a:fld id="{D2C84375-F056-EF4D-80E4-DE855A404755}" type="slidenum">
              <a:rPr lang="en-TR" smtClean="0"/>
              <a:t>‹#›</a:t>
            </a:fld>
            <a:endParaRPr lang="en-TR"/>
          </a:p>
        </p:txBody>
      </p:sp>
    </p:spTree>
    <p:extLst>
      <p:ext uri="{BB962C8B-B14F-4D97-AF65-F5344CB8AC3E}">
        <p14:creationId xmlns:p14="http://schemas.microsoft.com/office/powerpoint/2010/main" val="364633682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D593E-48B6-3C35-4A99-370EBAA63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FE4109CF-8083-D7D8-F07E-89129625D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9863C34-BF25-C0AA-69DD-C8EB325DC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FFA7C-3760-9F4A-BF96-B2CBC4A2ED22}" type="datetimeFigureOut">
              <a:rPr lang="en-TR" smtClean="0"/>
              <a:t>1.07.2023</a:t>
            </a:fld>
            <a:endParaRPr lang="en-TR"/>
          </a:p>
        </p:txBody>
      </p:sp>
      <p:sp>
        <p:nvSpPr>
          <p:cNvPr id="5" name="Footer Placeholder 4">
            <a:extLst>
              <a:ext uri="{FF2B5EF4-FFF2-40B4-BE49-F238E27FC236}">
                <a16:creationId xmlns:a16="http://schemas.microsoft.com/office/drawing/2014/main" id="{239703F1-55DD-EE6C-5991-69CC064A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EDDE46EF-93F0-C1C4-1F73-BB61DCA7A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84375-F056-EF4D-80E4-DE855A404755}" type="slidenum">
              <a:rPr lang="en-TR" smtClean="0"/>
              <a:t>‹#›</a:t>
            </a:fld>
            <a:endParaRPr lang="en-TR"/>
          </a:p>
        </p:txBody>
      </p:sp>
    </p:spTree>
    <p:extLst>
      <p:ext uri="{BB962C8B-B14F-4D97-AF65-F5344CB8AC3E}">
        <p14:creationId xmlns:p14="http://schemas.microsoft.com/office/powerpoint/2010/main" val="1911050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8214-8D34-563E-5369-21EDE4DE5742}"/>
              </a:ext>
            </a:extLst>
          </p:cNvPr>
          <p:cNvSpPr>
            <a:spLocks noGrp="1"/>
          </p:cNvSpPr>
          <p:nvPr>
            <p:ph type="ctrTitle"/>
          </p:nvPr>
        </p:nvSpPr>
        <p:spPr/>
        <p:txBody>
          <a:bodyPr anchor="b">
            <a:normAutofit/>
          </a:bodyPr>
          <a:lstStyle/>
          <a:p>
            <a:r>
              <a:rPr lang="en-US" sz="4000" b="1" dirty="0">
                <a:effectLst/>
                <a:latin typeface="+mn-lt"/>
                <a:ea typeface="Calibri" panose="020F0502020204030204" pitchFamily="34" charset="0"/>
              </a:rPr>
              <a:t>PREDICTIVE E-SPORTS GAME ANALYSIS USING MACHINE LEARNING APPROACHES</a:t>
            </a:r>
            <a:endParaRPr lang="en-TR" sz="11500" dirty="0">
              <a:latin typeface="+mn-lt"/>
            </a:endParaRPr>
          </a:p>
        </p:txBody>
      </p:sp>
      <p:sp>
        <p:nvSpPr>
          <p:cNvPr id="3" name="Subtitle 2">
            <a:extLst>
              <a:ext uri="{FF2B5EF4-FFF2-40B4-BE49-F238E27FC236}">
                <a16:creationId xmlns:a16="http://schemas.microsoft.com/office/drawing/2014/main" id="{12640C3C-B949-8FA7-247E-C9ED6A0E4DB1}"/>
              </a:ext>
            </a:extLst>
          </p:cNvPr>
          <p:cNvSpPr>
            <a:spLocks noGrp="1"/>
          </p:cNvSpPr>
          <p:nvPr>
            <p:ph type="subTitle" idx="1"/>
          </p:nvPr>
        </p:nvSpPr>
        <p:spPr>
          <a:xfrm>
            <a:off x="1524000" y="4011539"/>
            <a:ext cx="9144000" cy="1655762"/>
          </a:xfrm>
        </p:spPr>
        <p:txBody>
          <a:bodyPr anchor="ctr">
            <a:normAutofit lnSpcReduction="10000"/>
          </a:bodyPr>
          <a:lstStyle/>
          <a:p>
            <a:r>
              <a:rPr lang="en-TR" dirty="0">
                <a:cs typeface="Times New Roman" panose="02020603050405020304" pitchFamily="18" charset="0"/>
              </a:rPr>
              <a:t>Atakan TUZCU</a:t>
            </a:r>
          </a:p>
          <a:p>
            <a:endParaRPr lang="en-TR" dirty="0">
              <a:cs typeface="Times New Roman" panose="02020603050405020304" pitchFamily="18" charset="0"/>
            </a:endParaRPr>
          </a:p>
          <a:p>
            <a:r>
              <a:rPr lang="en-TR" b="1" dirty="0">
                <a:cs typeface="Times New Roman" panose="02020603050405020304" pitchFamily="18" charset="0"/>
              </a:rPr>
              <a:t>Supervisor: </a:t>
            </a:r>
          </a:p>
          <a:p>
            <a:r>
              <a:rPr lang="en-TR" dirty="0">
                <a:cs typeface="Times New Roman" panose="02020603050405020304" pitchFamily="18" charset="0"/>
              </a:rPr>
              <a:t>Dr. Okan BURSA</a:t>
            </a:r>
          </a:p>
        </p:txBody>
      </p:sp>
      <p:pic>
        <p:nvPicPr>
          <p:cNvPr id="5" name="Picture 4" descr="A close-up of a logo&#10;&#10;Description automatically generated with medium confidence">
            <a:extLst>
              <a:ext uri="{FF2B5EF4-FFF2-40B4-BE49-F238E27FC236}">
                <a16:creationId xmlns:a16="http://schemas.microsoft.com/office/drawing/2014/main" id="{763DA58A-87D7-5C45-EE71-8797F74B7C65}"/>
              </a:ext>
            </a:extLst>
          </p:cNvPr>
          <p:cNvPicPr>
            <a:picLocks noChangeAspect="1"/>
          </p:cNvPicPr>
          <p:nvPr/>
        </p:nvPicPr>
        <p:blipFill>
          <a:blip r:embed="rId3"/>
          <a:stretch>
            <a:fillRect/>
          </a:stretch>
        </p:blipFill>
        <p:spPr>
          <a:xfrm>
            <a:off x="4359452" y="1190699"/>
            <a:ext cx="3462338" cy="850746"/>
          </a:xfrm>
          <a:prstGeom prst="rect">
            <a:avLst/>
          </a:prstGeom>
        </p:spPr>
      </p:pic>
      <p:sp>
        <p:nvSpPr>
          <p:cNvPr id="6" name="Rectangle 5">
            <a:extLst>
              <a:ext uri="{FF2B5EF4-FFF2-40B4-BE49-F238E27FC236}">
                <a16:creationId xmlns:a16="http://schemas.microsoft.com/office/drawing/2014/main" id="{08D860D9-78C1-18C9-2963-D5FF508ACBA4}"/>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FF3121C6-E454-5ABA-7645-C21A3316EAE0}"/>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9" name="Rectangle 8">
            <a:extLst>
              <a:ext uri="{FF2B5EF4-FFF2-40B4-BE49-F238E27FC236}">
                <a16:creationId xmlns:a16="http://schemas.microsoft.com/office/drawing/2014/main" id="{7AF4EED5-142C-CFC2-4166-CAF191079296}"/>
              </a:ext>
            </a:extLst>
          </p:cNvPr>
          <p:cNvSpPr/>
          <p:nvPr/>
        </p:nvSpPr>
        <p:spPr>
          <a:xfrm>
            <a:off x="-10758" y="-8536"/>
            <a:ext cx="718969" cy="6581457"/>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04CF71-7DD9-C0AD-5219-0FB4D6D28B7A}"/>
              </a:ext>
            </a:extLst>
          </p:cNvPr>
          <p:cNvSpPr/>
          <p:nvPr/>
        </p:nvSpPr>
        <p:spPr>
          <a:xfrm>
            <a:off x="11473031" y="-8537"/>
            <a:ext cx="718969" cy="6581457"/>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745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181267-ABF4-BD8F-5D69-936082BD68BE}"/>
              </a:ext>
            </a:extLst>
          </p:cNvPr>
          <p:cNvSpPr>
            <a:spLocks noGrp="1"/>
          </p:cNvSpPr>
          <p:nvPr>
            <p:ph type="title"/>
          </p:nvPr>
        </p:nvSpPr>
        <p:spPr/>
        <p:txBody>
          <a:bodyPr/>
          <a:lstStyle/>
          <a:p>
            <a:pPr algn="ctr"/>
            <a:r>
              <a:rPr lang="en-US" dirty="0">
                <a:latin typeface="+mn-lt"/>
                <a:cs typeface="Times New Roman" panose="02020603050405020304" pitchFamily="18" charset="0"/>
              </a:rPr>
              <a:t>Collecting Data</a:t>
            </a:r>
          </a:p>
        </p:txBody>
      </p:sp>
      <p:sp>
        <p:nvSpPr>
          <p:cNvPr id="6" name="Rectangle 5">
            <a:extLst>
              <a:ext uri="{FF2B5EF4-FFF2-40B4-BE49-F238E27FC236}">
                <a16:creationId xmlns:a16="http://schemas.microsoft.com/office/drawing/2014/main" id="{8F470FCE-F027-090C-A0E4-CDA06DEBFE7C}"/>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ACD866D8-0B92-8B6E-1182-07162A35889C}"/>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7639696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5905-5152-3169-A82B-E07C8C296029}"/>
              </a:ext>
            </a:extLst>
          </p:cNvPr>
          <p:cNvSpPr>
            <a:spLocks noGrp="1"/>
          </p:cNvSpPr>
          <p:nvPr>
            <p:ph type="title"/>
          </p:nvPr>
        </p:nvSpPr>
        <p:spPr/>
        <p:txBody>
          <a:bodyPr/>
          <a:lstStyle/>
          <a:p>
            <a:pPr algn="ctr"/>
            <a:r>
              <a:rPr lang="en-TR" dirty="0">
                <a:latin typeface="+mn-lt"/>
                <a:cs typeface="Times New Roman" panose="02020603050405020304" pitchFamily="18" charset="0"/>
              </a:rPr>
              <a:t>Data Retrieving </a:t>
            </a:r>
          </a:p>
        </p:txBody>
      </p:sp>
      <p:pic>
        <p:nvPicPr>
          <p:cNvPr id="6" name="Content Placeholder 5" descr="A diagram of a api&#10;&#10;Description automatically generated with medium confidence">
            <a:extLst>
              <a:ext uri="{FF2B5EF4-FFF2-40B4-BE49-F238E27FC236}">
                <a16:creationId xmlns:a16="http://schemas.microsoft.com/office/drawing/2014/main" id="{A8E00023-AB14-BC39-0B71-8A519ADD06F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09755" y="1825625"/>
            <a:ext cx="3972490" cy="4351338"/>
          </a:xfrm>
          <a:prstGeom prst="rect">
            <a:avLst/>
          </a:prstGeom>
        </p:spPr>
      </p:pic>
      <p:sp>
        <p:nvSpPr>
          <p:cNvPr id="7" name="Rectangle 6">
            <a:extLst>
              <a:ext uri="{FF2B5EF4-FFF2-40B4-BE49-F238E27FC236}">
                <a16:creationId xmlns:a16="http://schemas.microsoft.com/office/drawing/2014/main" id="{649254BB-37DA-6C2E-4A00-6A0D56D16C7F}"/>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8" name="Rectangle 7">
            <a:extLst>
              <a:ext uri="{FF2B5EF4-FFF2-40B4-BE49-F238E27FC236}">
                <a16:creationId xmlns:a16="http://schemas.microsoft.com/office/drawing/2014/main" id="{23F02A6C-53DF-347A-04CB-3BEB29C2C348}"/>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16485119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4171-1230-EB47-C832-FEEE00A4DAA8}"/>
              </a:ext>
            </a:extLst>
          </p:cNvPr>
          <p:cNvSpPr>
            <a:spLocks noGrp="1"/>
          </p:cNvSpPr>
          <p:nvPr>
            <p:ph type="title"/>
          </p:nvPr>
        </p:nvSpPr>
        <p:spPr/>
        <p:txBody>
          <a:bodyPr/>
          <a:lstStyle/>
          <a:p>
            <a:pPr algn="ctr"/>
            <a:r>
              <a:rPr lang="en-US" dirty="0">
                <a:latin typeface="+mn-lt"/>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10CDC2DF-A075-94B7-AF78-2F7087F72D11}"/>
              </a:ext>
            </a:extLst>
          </p:cNvPr>
          <p:cNvSpPr>
            <a:spLocks noGrp="1"/>
          </p:cNvSpPr>
          <p:nvPr>
            <p:ph idx="1"/>
          </p:nvPr>
        </p:nvSpPr>
        <p:spPr/>
        <p:txBody>
          <a:bodyPr>
            <a:normAutofit lnSpcReduction="10000"/>
          </a:bodyPr>
          <a:lstStyle/>
          <a:p>
            <a:pPr marL="0" indent="0" algn="just">
              <a:buNone/>
            </a:pPr>
            <a:r>
              <a:rPr lang="en-US" sz="4400" dirty="0">
                <a:cs typeface="Times New Roman" panose="02020603050405020304" pitchFamily="18" charset="0"/>
              </a:rPr>
              <a:t>T</a:t>
            </a:r>
            <a:r>
              <a:rPr lang="en-US" dirty="0">
                <a:cs typeface="Times New Roman" panose="02020603050405020304" pitchFamily="18" charset="0"/>
              </a:rPr>
              <a:t>he longest part of this research was the data preprocessing stage because RIOT API provides data as deeply nested structure. To operate predictive analysis, we need to flatten the data. </a:t>
            </a:r>
          </a:p>
          <a:p>
            <a:pPr marL="0" indent="0" algn="just">
              <a:buNone/>
            </a:pPr>
            <a:r>
              <a:rPr lang="en-US" sz="4400" dirty="0">
                <a:cs typeface="Times New Roman" panose="02020603050405020304" pitchFamily="18" charset="0"/>
              </a:rPr>
              <a:t>R</a:t>
            </a:r>
            <a:r>
              <a:rPr lang="en-US" dirty="0">
                <a:cs typeface="Times New Roman" panose="02020603050405020304" pitchFamily="18" charset="0"/>
              </a:rPr>
              <a:t>aw data came with too many attributes, and we had feature engineering over the attributes and reduce the attributes to 47. </a:t>
            </a:r>
          </a:p>
          <a:p>
            <a:pPr marL="0" indent="0" algn="just">
              <a:buNone/>
            </a:pPr>
            <a:r>
              <a:rPr lang="en-US" sz="4400" dirty="0">
                <a:cs typeface="Times New Roman" panose="02020603050405020304" pitchFamily="18" charset="0"/>
              </a:rPr>
              <a:t>A</a:t>
            </a:r>
            <a:r>
              <a:rPr lang="en-US" dirty="0">
                <a:cs typeface="Times New Roman" panose="02020603050405020304" pitchFamily="18" charset="0"/>
              </a:rPr>
              <a:t>t final, we operate standard preprocessing techniques to clean the data and group it as teams to have two different approaches: player-based dataset and team-based dataset.</a:t>
            </a:r>
          </a:p>
          <a:p>
            <a:pPr marL="0" indent="0" algn="just">
              <a:buNone/>
            </a:pPr>
            <a:r>
              <a:rPr lang="en-US" sz="4400" dirty="0">
                <a:cs typeface="Times New Roman" panose="02020603050405020304" pitchFamily="18" charset="0"/>
              </a:rPr>
              <a:t>W</a:t>
            </a:r>
            <a:r>
              <a:rPr lang="en-US" dirty="0">
                <a:cs typeface="Times New Roman" panose="02020603050405020304" pitchFamily="18" charset="0"/>
              </a:rPr>
              <a:t>e save the raw data and processed data as CSV after operations.</a:t>
            </a:r>
          </a:p>
        </p:txBody>
      </p:sp>
      <p:sp>
        <p:nvSpPr>
          <p:cNvPr id="6" name="Rectangle 5">
            <a:extLst>
              <a:ext uri="{FF2B5EF4-FFF2-40B4-BE49-F238E27FC236}">
                <a16:creationId xmlns:a16="http://schemas.microsoft.com/office/drawing/2014/main" id="{7D2D0CC4-7F27-85CC-202A-898DBBDA2589}"/>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2A4ACB40-EA82-B5F4-BFB8-6E79591EBAA5}"/>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25331948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D850-E298-E554-3FB3-15B879105D3B}"/>
              </a:ext>
            </a:extLst>
          </p:cNvPr>
          <p:cNvSpPr>
            <a:spLocks noGrp="1"/>
          </p:cNvSpPr>
          <p:nvPr>
            <p:ph type="title"/>
          </p:nvPr>
        </p:nvSpPr>
        <p:spPr/>
        <p:txBody>
          <a:bodyPr/>
          <a:lstStyle/>
          <a:p>
            <a:pPr algn="ctr"/>
            <a:r>
              <a:rPr lang="en-US" dirty="0">
                <a:latin typeface="+mn-lt"/>
                <a:cs typeface="Times New Roman" panose="02020603050405020304" pitchFamily="18" charset="0"/>
              </a:rPr>
              <a:t>Modelling</a:t>
            </a:r>
          </a:p>
        </p:txBody>
      </p:sp>
      <p:sp>
        <p:nvSpPr>
          <p:cNvPr id="4" name="Rectangle 3">
            <a:extLst>
              <a:ext uri="{FF2B5EF4-FFF2-40B4-BE49-F238E27FC236}">
                <a16:creationId xmlns:a16="http://schemas.microsoft.com/office/drawing/2014/main" id="{921CCEED-43AC-497C-867C-A61F72E442BF}"/>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5" name="Rectangle 4">
            <a:extLst>
              <a:ext uri="{FF2B5EF4-FFF2-40B4-BE49-F238E27FC236}">
                <a16:creationId xmlns:a16="http://schemas.microsoft.com/office/drawing/2014/main" id="{9D9AEB92-965D-6FF1-C87D-19B9BFF3BFF5}"/>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40931111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218E-46F0-E0AF-4F72-E0A7AF49DCCA}"/>
              </a:ext>
            </a:extLst>
          </p:cNvPr>
          <p:cNvSpPr>
            <a:spLocks noGrp="1"/>
          </p:cNvSpPr>
          <p:nvPr>
            <p:ph type="title"/>
          </p:nvPr>
        </p:nvSpPr>
        <p:spPr/>
        <p:txBody>
          <a:bodyPr/>
          <a:lstStyle/>
          <a:p>
            <a:pPr algn="ctr"/>
            <a:r>
              <a:rPr lang="en-US" dirty="0">
                <a:latin typeface="+mn-lt"/>
                <a:cs typeface="Times New Roman" panose="02020603050405020304" pitchFamily="18" charset="0"/>
              </a:rPr>
              <a:t>Machine Learning Approaches</a:t>
            </a:r>
          </a:p>
        </p:txBody>
      </p:sp>
      <p:sp>
        <p:nvSpPr>
          <p:cNvPr id="3" name="Content Placeholder 2">
            <a:extLst>
              <a:ext uri="{FF2B5EF4-FFF2-40B4-BE49-F238E27FC236}">
                <a16:creationId xmlns:a16="http://schemas.microsoft.com/office/drawing/2014/main" id="{4BCE25E1-4BC8-B831-F5A0-790C10973071}"/>
              </a:ext>
            </a:extLst>
          </p:cNvPr>
          <p:cNvSpPr>
            <a:spLocks noGrp="1"/>
          </p:cNvSpPr>
          <p:nvPr>
            <p:ph idx="1"/>
          </p:nvPr>
        </p:nvSpPr>
        <p:spPr/>
        <p:txBody>
          <a:bodyPr/>
          <a:lstStyle/>
          <a:p>
            <a:pPr algn="just"/>
            <a:r>
              <a:rPr lang="en-US" dirty="0">
                <a:cs typeface="Times New Roman" panose="02020603050405020304" pitchFamily="18" charset="0"/>
              </a:rPr>
              <a:t>Logistic Regression</a:t>
            </a:r>
          </a:p>
          <a:p>
            <a:pPr algn="just"/>
            <a:r>
              <a:rPr lang="en-US" dirty="0">
                <a:cs typeface="Times New Roman" panose="02020603050405020304" pitchFamily="18" charset="0"/>
              </a:rPr>
              <a:t>Naïve Bayes Classifier</a:t>
            </a:r>
          </a:p>
          <a:p>
            <a:pPr algn="just"/>
            <a:r>
              <a:rPr lang="en-US" dirty="0">
                <a:cs typeface="Times New Roman" panose="02020603050405020304" pitchFamily="18" charset="0"/>
              </a:rPr>
              <a:t>Decision Tree</a:t>
            </a:r>
          </a:p>
          <a:p>
            <a:pPr algn="just"/>
            <a:r>
              <a:rPr lang="en-US" dirty="0">
                <a:cs typeface="Times New Roman" panose="02020603050405020304" pitchFamily="18" charset="0"/>
              </a:rPr>
              <a:t>Random Forest</a:t>
            </a:r>
          </a:p>
          <a:p>
            <a:pPr algn="just"/>
            <a:r>
              <a:rPr lang="en-US" dirty="0">
                <a:cs typeface="Times New Roman" panose="02020603050405020304" pitchFamily="18" charset="0"/>
              </a:rPr>
              <a:t>Gradient Boosting</a:t>
            </a:r>
          </a:p>
          <a:p>
            <a:pPr algn="just"/>
            <a:r>
              <a:rPr lang="en-US" dirty="0">
                <a:cs typeface="Times New Roman" panose="02020603050405020304" pitchFamily="18" charset="0"/>
              </a:rPr>
              <a:t>AdaBoost</a:t>
            </a:r>
          </a:p>
          <a:p>
            <a:pPr algn="just"/>
            <a:r>
              <a:rPr lang="en-US" dirty="0" err="1">
                <a:cs typeface="Times New Roman" panose="02020603050405020304" pitchFamily="18" charset="0"/>
              </a:rPr>
              <a:t>LightGBM</a:t>
            </a:r>
            <a:endParaRPr lang="en-US" dirty="0">
              <a:cs typeface="Times New Roman" panose="02020603050405020304" pitchFamily="18" charset="0"/>
            </a:endParaRPr>
          </a:p>
        </p:txBody>
      </p:sp>
      <p:sp>
        <p:nvSpPr>
          <p:cNvPr id="6" name="Rectangle 5">
            <a:extLst>
              <a:ext uri="{FF2B5EF4-FFF2-40B4-BE49-F238E27FC236}">
                <a16:creationId xmlns:a16="http://schemas.microsoft.com/office/drawing/2014/main" id="{80937873-5AE8-D891-4119-44FA1EAF14D7}"/>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E79CA92D-91FF-A67F-AE3E-B12C748432EB}"/>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35483374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AC7C-7CCD-36F0-3D14-1EABD4EFAD37}"/>
              </a:ext>
            </a:extLst>
          </p:cNvPr>
          <p:cNvSpPr>
            <a:spLocks noGrp="1"/>
          </p:cNvSpPr>
          <p:nvPr>
            <p:ph type="title"/>
          </p:nvPr>
        </p:nvSpPr>
        <p:spPr/>
        <p:txBody>
          <a:bodyPr/>
          <a:lstStyle/>
          <a:p>
            <a:pPr algn="ctr"/>
            <a:r>
              <a:rPr lang="en-US" dirty="0">
                <a:latin typeface="+mn-lt"/>
                <a:cs typeface="Times New Roman" panose="02020603050405020304" pitchFamily="18" charset="0"/>
              </a:rPr>
              <a:t>Models Evaluation Metrics</a:t>
            </a:r>
          </a:p>
        </p:txBody>
      </p:sp>
      <p:sp>
        <p:nvSpPr>
          <p:cNvPr id="3" name="Content Placeholder 2">
            <a:extLst>
              <a:ext uri="{FF2B5EF4-FFF2-40B4-BE49-F238E27FC236}">
                <a16:creationId xmlns:a16="http://schemas.microsoft.com/office/drawing/2014/main" id="{AC12A7E2-907C-C5CB-E141-F93D1F3CE6AD}"/>
              </a:ext>
            </a:extLst>
          </p:cNvPr>
          <p:cNvSpPr>
            <a:spLocks noGrp="1"/>
          </p:cNvSpPr>
          <p:nvPr>
            <p:ph sz="half" idx="1"/>
          </p:nvPr>
        </p:nvSpPr>
        <p:spPr>
          <a:xfrm>
            <a:off x="838200" y="1825625"/>
            <a:ext cx="10515600" cy="390450"/>
          </a:xfrm>
        </p:spPr>
        <p:txBody>
          <a:bodyPr>
            <a:normAutofit fontScale="92500" lnSpcReduction="20000"/>
          </a:bodyPr>
          <a:lstStyle/>
          <a:p>
            <a:pPr marL="0" indent="0" algn="ctr">
              <a:buNone/>
            </a:pPr>
            <a:r>
              <a:rPr lang="en-US" dirty="0">
                <a:cs typeface="Times New Roman" panose="02020603050405020304" pitchFamily="18" charset="0"/>
              </a:rPr>
              <a:t>Confusion Matrix</a:t>
            </a:r>
          </a:p>
          <a:p>
            <a:endParaRPr lang="en-US"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6F591A06-44BF-889A-8536-8722CD0AD4AB}"/>
                  </a:ext>
                </a:extLst>
              </p:cNvPr>
              <p:cNvSpPr>
                <a:spLocks noGrp="1"/>
              </p:cNvSpPr>
              <p:nvPr>
                <p:ph sz="half" idx="2"/>
              </p:nvPr>
            </p:nvSpPr>
            <p:spPr>
              <a:xfrm>
                <a:off x="838200" y="3736199"/>
                <a:ext cx="10515600" cy="2440764"/>
              </a:xfrm>
            </p:spPr>
            <p:txBody>
              <a:bodyPr numCol="2">
                <a:normAutofit fontScale="92500" lnSpcReduction="20000"/>
              </a:bodyPr>
              <a:lstStyle/>
              <a:p>
                <a14:m>
                  <m:oMath xmlns:m="http://schemas.openxmlformats.org/officeDocument/2006/math">
                    <m:r>
                      <a:rPr lang="en-US"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𝑝𝑟𝑒𝑐𝑖𝑠𝑖𝑜𝑛</m:t>
                    </m:r>
                    <m:r>
                      <a:rPr lang="en-US"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TR"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en-US"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𝑇𝑃</m:t>
                        </m:r>
                        <m:r>
                          <a:rPr lang="en-US"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𝐹𝑃</m:t>
                        </m:r>
                      </m:den>
                    </m:f>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r>
                      <a:rPr lang="en-US"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TR" i="1">
                            <a:solidFill>
                              <a:srgbClr val="000000"/>
                            </a:solidFill>
                            <a:effectLst/>
                            <a:latin typeface="Cambria Math" panose="02040503050406030204" pitchFamily="18" charset="0"/>
                            <a:ea typeface="Times New Roman" panose="020206030504050203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𝐹𝑁</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en>
                    </m:f>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𝑎𝑐𝑐𝑢𝑟𝑎𝑐𝑦</m:t>
                    </m:r>
                    <m:r>
                      <a:rPr lang="en-US"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TR" i="1">
                            <a:solidFill>
                              <a:srgbClr val="000000"/>
                            </a:solidFill>
                            <a:effectLst/>
                            <a:latin typeface="Cambria Math" panose="02040503050406030204" pitchFamily="18" charset="0"/>
                            <a:ea typeface="Times New Roman" panose="020206030504050203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𝑇𝑁</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1</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𝑠𝑐𝑜𝑟𝑒</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TR" i="1">
                            <a:effectLst/>
                            <a:latin typeface="Cambria Math" panose="02040503050406030204" pitchFamily="18" charset="0"/>
                            <a:ea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den>
                    </m:f>
                  </m:oMath>
                </a14:m>
                <a:endParaRPr lang="en-US" dirty="0">
                  <a:latin typeface="Times New Roman" panose="02020603050405020304" pitchFamily="18" charset="0"/>
                  <a:cs typeface="Times New Roman" panose="02020603050405020304" pitchFamily="18" charset="0"/>
                </a:endParaRPr>
              </a:p>
            </p:txBody>
          </p:sp>
        </mc:Choice>
        <mc:Fallback>
          <p:sp>
            <p:nvSpPr>
              <p:cNvPr id="7" name="Content Placeholder 6">
                <a:extLst>
                  <a:ext uri="{FF2B5EF4-FFF2-40B4-BE49-F238E27FC236}">
                    <a16:creationId xmlns:a16="http://schemas.microsoft.com/office/drawing/2014/main" id="{6F591A06-44BF-889A-8536-8722CD0AD4AB}"/>
                  </a:ext>
                </a:extLst>
              </p:cNvPr>
              <p:cNvSpPr>
                <a:spLocks noGrp="1" noRot="1" noChangeAspect="1" noMove="1" noResize="1" noEditPoints="1" noAdjustHandles="1" noChangeArrowheads="1" noChangeShapeType="1" noTextEdit="1"/>
              </p:cNvSpPr>
              <p:nvPr>
                <p:ph sz="half" idx="2"/>
              </p:nvPr>
            </p:nvSpPr>
            <p:spPr>
              <a:xfrm>
                <a:off x="838200" y="3736199"/>
                <a:ext cx="10515600" cy="2440764"/>
              </a:xfrm>
              <a:blipFill>
                <a:blip r:embed="rId2"/>
                <a:stretch>
                  <a:fillRect l="-965"/>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241B9152-6EF6-B16B-EAB1-42484DECAB7C}"/>
              </a:ext>
            </a:extLst>
          </p:cNvPr>
          <p:cNvGraphicFramePr>
            <a:graphicFrameLocks noGrp="1"/>
          </p:cNvGraphicFramePr>
          <p:nvPr>
            <p:extLst>
              <p:ext uri="{D42A27DB-BD31-4B8C-83A1-F6EECF244321}">
                <p14:modId xmlns:p14="http://schemas.microsoft.com/office/powerpoint/2010/main" val="2158808950"/>
              </p:ext>
            </p:extLst>
          </p:nvPr>
        </p:nvGraphicFramePr>
        <p:xfrm>
          <a:off x="3653622" y="2302257"/>
          <a:ext cx="4884756" cy="1147828"/>
        </p:xfrm>
        <a:graphic>
          <a:graphicData uri="http://schemas.openxmlformats.org/drawingml/2006/table">
            <a:tbl>
              <a:tblPr firstRow="1" firstCol="1" bandRow="1">
                <a:tableStyleId>{5940675A-B579-460E-94D1-54222C63F5DA}</a:tableStyleId>
              </a:tblPr>
              <a:tblGrid>
                <a:gridCol w="1220761">
                  <a:extLst>
                    <a:ext uri="{9D8B030D-6E8A-4147-A177-3AD203B41FA5}">
                      <a16:colId xmlns:a16="http://schemas.microsoft.com/office/drawing/2014/main" val="1096615748"/>
                    </a:ext>
                  </a:extLst>
                </a:gridCol>
                <a:gridCol w="1220761">
                  <a:extLst>
                    <a:ext uri="{9D8B030D-6E8A-4147-A177-3AD203B41FA5}">
                      <a16:colId xmlns:a16="http://schemas.microsoft.com/office/drawing/2014/main" val="3142622930"/>
                    </a:ext>
                  </a:extLst>
                </a:gridCol>
                <a:gridCol w="1221617">
                  <a:extLst>
                    <a:ext uri="{9D8B030D-6E8A-4147-A177-3AD203B41FA5}">
                      <a16:colId xmlns:a16="http://schemas.microsoft.com/office/drawing/2014/main" val="3096466518"/>
                    </a:ext>
                  </a:extLst>
                </a:gridCol>
                <a:gridCol w="1221617">
                  <a:extLst>
                    <a:ext uri="{9D8B030D-6E8A-4147-A177-3AD203B41FA5}">
                      <a16:colId xmlns:a16="http://schemas.microsoft.com/office/drawing/2014/main" val="164009828"/>
                    </a:ext>
                  </a:extLst>
                </a:gridCol>
              </a:tblGrid>
              <a:tr h="0">
                <a:tc rowSpan="2" gridSpan="2">
                  <a:txBody>
                    <a:bodyPr/>
                    <a:lstStyle/>
                    <a:p>
                      <a:pPr algn="ctr">
                        <a:lnSpc>
                          <a:spcPct val="150000"/>
                        </a:lnSpc>
                      </a:pPr>
                      <a:r>
                        <a:rPr lang="en-US" sz="1400" dirty="0">
                          <a:effectLst/>
                          <a:latin typeface="+mn-lt"/>
                          <a:cs typeface="Times New Roman" panose="02020603050405020304" pitchFamily="18" charset="0"/>
                        </a:rPr>
                        <a:t> </a:t>
                      </a:r>
                      <a:endParaRPr lang="en-TR" sz="1400" dirty="0">
                        <a:effectLst/>
                        <a:latin typeface="+mn-lt"/>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gridSpan="2">
                  <a:txBody>
                    <a:bodyPr/>
                    <a:lstStyle/>
                    <a:p>
                      <a:pPr algn="ctr">
                        <a:lnSpc>
                          <a:spcPct val="150000"/>
                        </a:lnSpc>
                      </a:pPr>
                      <a:r>
                        <a:rPr lang="en-US" sz="1400">
                          <a:effectLst/>
                          <a:latin typeface="+mn-lt"/>
                          <a:cs typeface="Times New Roman" panose="02020603050405020304" pitchFamily="18" charset="0"/>
                        </a:rPr>
                        <a:t>Predicted Classes</a:t>
                      </a:r>
                      <a:endParaRPr lang="en-TR" sz="140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52093763"/>
                  </a:ext>
                </a:extLst>
              </a:tr>
              <a:tr h="0">
                <a:tc gridSpan="2" vMerge="1">
                  <a:txBody>
                    <a:bodyPr/>
                    <a:lstStyle/>
                    <a:p>
                      <a:endParaRPr lang="en-US"/>
                    </a:p>
                  </a:txBody>
                  <a:tcPr/>
                </a:tc>
                <a:tc hMerge="1" vMerge="1">
                  <a:txBody>
                    <a:bodyPr/>
                    <a:lstStyle/>
                    <a:p>
                      <a:endParaRPr lang="en-US"/>
                    </a:p>
                  </a:txBody>
                  <a:tcPr/>
                </a:tc>
                <a:tc>
                  <a:txBody>
                    <a:bodyPr/>
                    <a:lstStyle/>
                    <a:p>
                      <a:pPr algn="ctr">
                        <a:lnSpc>
                          <a:spcPct val="150000"/>
                        </a:lnSpc>
                      </a:pPr>
                      <a:r>
                        <a:rPr lang="en-US" sz="1400">
                          <a:effectLst/>
                          <a:latin typeface="+mn-lt"/>
                          <a:cs typeface="Times New Roman" panose="02020603050405020304" pitchFamily="18" charset="0"/>
                        </a:rPr>
                        <a:t>Positive</a:t>
                      </a:r>
                      <a:endParaRPr lang="en-TR"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400">
                          <a:effectLst/>
                          <a:latin typeface="+mn-lt"/>
                          <a:cs typeface="Times New Roman" panose="02020603050405020304" pitchFamily="18" charset="0"/>
                        </a:rPr>
                        <a:t>Negative</a:t>
                      </a:r>
                      <a:endParaRPr lang="en-TR"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40392"/>
                  </a:ext>
                </a:extLst>
              </a:tr>
              <a:tr h="0">
                <a:tc rowSpan="2">
                  <a:txBody>
                    <a:bodyPr/>
                    <a:lstStyle/>
                    <a:p>
                      <a:pPr algn="ctr">
                        <a:lnSpc>
                          <a:spcPct val="150000"/>
                        </a:lnSpc>
                      </a:pPr>
                      <a:r>
                        <a:rPr lang="en-US" sz="1400" dirty="0">
                          <a:effectLst/>
                          <a:latin typeface="+mn-lt"/>
                          <a:cs typeface="Times New Roman" panose="02020603050405020304" pitchFamily="18" charset="0"/>
                        </a:rPr>
                        <a:t>Actual Classes</a:t>
                      </a:r>
                      <a:endParaRPr lang="en-TR"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400">
                          <a:effectLst/>
                          <a:latin typeface="+mn-lt"/>
                          <a:cs typeface="Times New Roman" panose="02020603050405020304" pitchFamily="18" charset="0"/>
                        </a:rPr>
                        <a:t>Positive</a:t>
                      </a:r>
                      <a:endParaRPr lang="en-TR"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400">
                          <a:effectLst/>
                          <a:latin typeface="+mn-lt"/>
                          <a:cs typeface="Times New Roman" panose="02020603050405020304" pitchFamily="18" charset="0"/>
                        </a:rPr>
                        <a:t>TP</a:t>
                      </a:r>
                      <a:endParaRPr lang="en-TR"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400">
                          <a:effectLst/>
                          <a:latin typeface="+mn-lt"/>
                          <a:cs typeface="Times New Roman" panose="02020603050405020304" pitchFamily="18" charset="0"/>
                        </a:rPr>
                        <a:t>FN</a:t>
                      </a:r>
                      <a:endParaRPr lang="en-TR"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3575956"/>
                  </a:ext>
                </a:extLst>
              </a:tr>
              <a:tr h="0">
                <a:tc vMerge="1">
                  <a:txBody>
                    <a:bodyPr/>
                    <a:lstStyle/>
                    <a:p>
                      <a:endParaRPr lang="en-US"/>
                    </a:p>
                  </a:txBody>
                  <a:tcPr/>
                </a:tc>
                <a:tc>
                  <a:txBody>
                    <a:bodyPr/>
                    <a:lstStyle/>
                    <a:p>
                      <a:pPr algn="ctr">
                        <a:lnSpc>
                          <a:spcPct val="150000"/>
                        </a:lnSpc>
                      </a:pPr>
                      <a:r>
                        <a:rPr lang="en-US" sz="1400" dirty="0">
                          <a:effectLst/>
                          <a:latin typeface="+mn-lt"/>
                          <a:cs typeface="Times New Roman" panose="02020603050405020304" pitchFamily="18" charset="0"/>
                        </a:rPr>
                        <a:t>Negative</a:t>
                      </a:r>
                      <a:endParaRPr lang="en-TR"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400" dirty="0">
                          <a:effectLst/>
                          <a:latin typeface="+mn-lt"/>
                          <a:cs typeface="Times New Roman" panose="02020603050405020304" pitchFamily="18" charset="0"/>
                        </a:rPr>
                        <a:t>FP</a:t>
                      </a:r>
                      <a:endParaRPr lang="en-TR"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400" dirty="0">
                          <a:effectLst/>
                          <a:latin typeface="+mn-lt"/>
                          <a:cs typeface="Times New Roman" panose="02020603050405020304" pitchFamily="18" charset="0"/>
                        </a:rPr>
                        <a:t>TN</a:t>
                      </a:r>
                      <a:endParaRPr lang="en-TR"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639649"/>
                  </a:ext>
                </a:extLst>
              </a:tr>
            </a:tbl>
          </a:graphicData>
        </a:graphic>
      </p:graphicFrame>
      <p:sp>
        <p:nvSpPr>
          <p:cNvPr id="9" name="Rectangle 8">
            <a:extLst>
              <a:ext uri="{FF2B5EF4-FFF2-40B4-BE49-F238E27FC236}">
                <a16:creationId xmlns:a16="http://schemas.microsoft.com/office/drawing/2014/main" id="{6C492CE8-2940-D9A5-FF00-04F4D74BC808}"/>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10" name="Rectangle 9">
            <a:extLst>
              <a:ext uri="{FF2B5EF4-FFF2-40B4-BE49-F238E27FC236}">
                <a16:creationId xmlns:a16="http://schemas.microsoft.com/office/drawing/2014/main" id="{F22AE3C9-38DB-9C09-4D8F-4A38F998523E}"/>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40361636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976C-20E5-71F7-753A-60B7DA49B5BC}"/>
              </a:ext>
            </a:extLst>
          </p:cNvPr>
          <p:cNvSpPr>
            <a:spLocks noGrp="1"/>
          </p:cNvSpPr>
          <p:nvPr>
            <p:ph type="title"/>
          </p:nvPr>
        </p:nvSpPr>
        <p:spPr/>
        <p:txBody>
          <a:bodyPr/>
          <a:lstStyle/>
          <a:p>
            <a:pPr algn="ctr"/>
            <a:r>
              <a:rPr lang="en-US" dirty="0">
                <a:latin typeface="+mn-lt"/>
                <a:cs typeface="Times New Roman" panose="02020603050405020304" pitchFamily="18" charset="0"/>
              </a:rPr>
              <a:t>Evaluation</a:t>
            </a:r>
          </a:p>
        </p:txBody>
      </p:sp>
      <p:sp>
        <p:nvSpPr>
          <p:cNvPr id="4" name="Rectangle 3">
            <a:extLst>
              <a:ext uri="{FF2B5EF4-FFF2-40B4-BE49-F238E27FC236}">
                <a16:creationId xmlns:a16="http://schemas.microsoft.com/office/drawing/2014/main" id="{74FE6C06-3A26-6E35-E43D-E0803630F43E}"/>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149C4887-0537-98B2-681D-D5B3A89D99AF}"/>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2643682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7D8F-1C98-CA7B-0C0C-E7D910B2033C}"/>
              </a:ext>
            </a:extLst>
          </p:cNvPr>
          <p:cNvSpPr>
            <a:spLocks noGrp="1"/>
          </p:cNvSpPr>
          <p:nvPr>
            <p:ph type="title"/>
          </p:nvPr>
        </p:nvSpPr>
        <p:spPr/>
        <p:txBody>
          <a:bodyPr/>
          <a:lstStyle/>
          <a:p>
            <a:pPr algn="ctr"/>
            <a:r>
              <a:rPr lang="en-US" dirty="0">
                <a:latin typeface="+mn-lt"/>
                <a:cs typeface="Times New Roman" panose="02020603050405020304" pitchFamily="18" charset="0"/>
              </a:rPr>
              <a:t>Results of Logistic Regression</a:t>
            </a:r>
          </a:p>
        </p:txBody>
      </p:sp>
      <p:sp>
        <p:nvSpPr>
          <p:cNvPr id="8" name="Rectangle 7">
            <a:extLst>
              <a:ext uri="{FF2B5EF4-FFF2-40B4-BE49-F238E27FC236}">
                <a16:creationId xmlns:a16="http://schemas.microsoft.com/office/drawing/2014/main" id="{97E182BE-C60A-BDEE-4F73-F8F7D5CA7C61}"/>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9" name="Rectangle 8">
            <a:extLst>
              <a:ext uri="{FF2B5EF4-FFF2-40B4-BE49-F238E27FC236}">
                <a16:creationId xmlns:a16="http://schemas.microsoft.com/office/drawing/2014/main" id="{ECAF3791-4C44-0650-F792-4EB38F8D5EAC}"/>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pic>
        <p:nvPicPr>
          <p:cNvPr id="15" name="Content Placeholder 14">
            <a:extLst>
              <a:ext uri="{FF2B5EF4-FFF2-40B4-BE49-F238E27FC236}">
                <a16:creationId xmlns:a16="http://schemas.microsoft.com/office/drawing/2014/main" id="{D849BFBB-89C7-D518-D300-C7EB413B4730}"/>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26656138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9B19-7443-294F-3FF0-5567E736633B}"/>
              </a:ext>
            </a:extLst>
          </p:cNvPr>
          <p:cNvSpPr>
            <a:spLocks noGrp="1"/>
          </p:cNvSpPr>
          <p:nvPr>
            <p:ph type="title"/>
          </p:nvPr>
        </p:nvSpPr>
        <p:spPr/>
        <p:txBody>
          <a:bodyPr/>
          <a:lstStyle/>
          <a:p>
            <a:pPr algn="ctr"/>
            <a:r>
              <a:rPr lang="en-US" dirty="0">
                <a:latin typeface="+mn-lt"/>
                <a:cs typeface="Times New Roman" panose="02020603050405020304" pitchFamily="18" charset="0"/>
              </a:rPr>
              <a:t>Results of Naïve Bayes Classifier </a:t>
            </a:r>
          </a:p>
        </p:txBody>
      </p:sp>
      <p:sp>
        <p:nvSpPr>
          <p:cNvPr id="6" name="Rectangle 5">
            <a:extLst>
              <a:ext uri="{FF2B5EF4-FFF2-40B4-BE49-F238E27FC236}">
                <a16:creationId xmlns:a16="http://schemas.microsoft.com/office/drawing/2014/main" id="{2C6DE992-A824-8E3F-574E-41692E85C382}"/>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2C9A2A70-B6C8-14A5-7CC6-47670BE6BB00}"/>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pic>
        <p:nvPicPr>
          <p:cNvPr id="9" name="Content Placeholder 8" descr="A picture containing text, screenshot, diagram, rectangle&#10;&#10;Description automatically generated">
            <a:extLst>
              <a:ext uri="{FF2B5EF4-FFF2-40B4-BE49-F238E27FC236}">
                <a16:creationId xmlns:a16="http://schemas.microsoft.com/office/drawing/2014/main" id="{F0DA8177-EC1F-0E54-033E-F6094BC712CB}"/>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147158348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355B-395B-1D5F-D292-54B12A2F0298}"/>
              </a:ext>
            </a:extLst>
          </p:cNvPr>
          <p:cNvSpPr>
            <a:spLocks noGrp="1"/>
          </p:cNvSpPr>
          <p:nvPr>
            <p:ph type="title"/>
          </p:nvPr>
        </p:nvSpPr>
        <p:spPr/>
        <p:txBody>
          <a:bodyPr/>
          <a:lstStyle/>
          <a:p>
            <a:pPr algn="ctr"/>
            <a:r>
              <a:rPr lang="en-US" dirty="0">
                <a:latin typeface="+mn-lt"/>
                <a:cs typeface="Times New Roman" panose="02020603050405020304" pitchFamily="18" charset="0"/>
              </a:rPr>
              <a:t>Results of Decision Tree</a:t>
            </a:r>
          </a:p>
        </p:txBody>
      </p:sp>
      <p:sp>
        <p:nvSpPr>
          <p:cNvPr id="6" name="Rectangle 5">
            <a:extLst>
              <a:ext uri="{FF2B5EF4-FFF2-40B4-BE49-F238E27FC236}">
                <a16:creationId xmlns:a16="http://schemas.microsoft.com/office/drawing/2014/main" id="{0533A036-9149-A49B-7556-EDCF496278BC}"/>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1C1DF7BB-442E-D65A-F11F-3EA549638D8F}"/>
              </a:ext>
            </a:extLst>
          </p:cNvPr>
          <p:cNvSpPr/>
          <p:nvPr/>
        </p:nvSpPr>
        <p:spPr>
          <a:xfrm>
            <a:off x="-10759" y="0"/>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pic>
        <p:nvPicPr>
          <p:cNvPr id="8" name="Content Placeholder 7" descr="A picture containing screenshot, text, diagram, line&#10;&#10;Description automatically generated">
            <a:extLst>
              <a:ext uri="{FF2B5EF4-FFF2-40B4-BE49-F238E27FC236}">
                <a16:creationId xmlns:a16="http://schemas.microsoft.com/office/drawing/2014/main" id="{8CACB786-736D-D70C-488D-7C2E6F59EC8D}"/>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31809175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BA48-3437-8138-3912-18DF875F3176}"/>
              </a:ext>
            </a:extLst>
          </p:cNvPr>
          <p:cNvSpPr>
            <a:spLocks noGrp="1"/>
          </p:cNvSpPr>
          <p:nvPr>
            <p:ph type="title"/>
          </p:nvPr>
        </p:nvSpPr>
        <p:spPr/>
        <p:txBody>
          <a:bodyPr/>
          <a:lstStyle/>
          <a:p>
            <a:pPr algn="ctr"/>
            <a:r>
              <a:rPr lang="en-TR" dirty="0">
                <a:latin typeface="+mn-lt"/>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94A3389-D38E-2E75-AE3E-DE314C93E845}"/>
              </a:ext>
            </a:extLst>
          </p:cNvPr>
          <p:cNvSpPr>
            <a:spLocks noGrp="1"/>
          </p:cNvSpPr>
          <p:nvPr>
            <p:ph idx="1"/>
          </p:nvPr>
        </p:nvSpPr>
        <p:spPr/>
        <p:txBody>
          <a:bodyPr/>
          <a:lstStyle/>
          <a:p>
            <a:r>
              <a:rPr lang="en-TR" dirty="0">
                <a:cs typeface="Times New Roman" panose="02020603050405020304" pitchFamily="18" charset="0"/>
              </a:rPr>
              <a:t>Introduction</a:t>
            </a:r>
          </a:p>
          <a:p>
            <a:r>
              <a:rPr lang="en-TR" dirty="0">
                <a:cs typeface="Times New Roman" panose="02020603050405020304" pitchFamily="18" charset="0"/>
              </a:rPr>
              <a:t>Collecting Data</a:t>
            </a:r>
          </a:p>
          <a:p>
            <a:r>
              <a:rPr lang="en-TR" dirty="0">
                <a:cs typeface="Times New Roman" panose="02020603050405020304" pitchFamily="18" charset="0"/>
              </a:rPr>
              <a:t>Modelling</a:t>
            </a:r>
          </a:p>
          <a:p>
            <a:r>
              <a:rPr lang="en-TR" dirty="0">
                <a:cs typeface="Times New Roman" panose="02020603050405020304" pitchFamily="18" charset="0"/>
              </a:rPr>
              <a:t>Evaluation</a:t>
            </a:r>
          </a:p>
          <a:p>
            <a:r>
              <a:rPr lang="en-TR" dirty="0">
                <a:cs typeface="Times New Roman" panose="02020603050405020304" pitchFamily="18" charset="0"/>
              </a:rPr>
              <a:t>Experiments</a:t>
            </a:r>
          </a:p>
          <a:p>
            <a:r>
              <a:rPr lang="en-TR" dirty="0">
                <a:cs typeface="Times New Roman" panose="02020603050405020304" pitchFamily="18" charset="0"/>
              </a:rPr>
              <a:t>Conclusion</a:t>
            </a:r>
          </a:p>
        </p:txBody>
      </p:sp>
      <p:sp>
        <p:nvSpPr>
          <p:cNvPr id="6" name="Rectangle 5">
            <a:extLst>
              <a:ext uri="{FF2B5EF4-FFF2-40B4-BE49-F238E27FC236}">
                <a16:creationId xmlns:a16="http://schemas.microsoft.com/office/drawing/2014/main" id="{CAD35ACF-09E6-4BDC-19B6-9C64080432F5}"/>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7" name="Rectangle 6">
            <a:extLst>
              <a:ext uri="{FF2B5EF4-FFF2-40B4-BE49-F238E27FC236}">
                <a16:creationId xmlns:a16="http://schemas.microsoft.com/office/drawing/2014/main" id="{8F445CAA-0012-1ADC-7A88-EE66649C62BB}"/>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365571547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B84B-6B5F-DD3D-A01F-F750A7CCA26C}"/>
              </a:ext>
            </a:extLst>
          </p:cNvPr>
          <p:cNvSpPr>
            <a:spLocks noGrp="1"/>
          </p:cNvSpPr>
          <p:nvPr>
            <p:ph type="title"/>
          </p:nvPr>
        </p:nvSpPr>
        <p:spPr/>
        <p:txBody>
          <a:bodyPr/>
          <a:lstStyle/>
          <a:p>
            <a:pPr algn="ctr"/>
            <a:r>
              <a:rPr lang="en-US" dirty="0">
                <a:latin typeface="+mn-lt"/>
                <a:cs typeface="Times New Roman" panose="02020603050405020304" pitchFamily="18" charset="0"/>
              </a:rPr>
              <a:t>Results of Random Forest</a:t>
            </a:r>
          </a:p>
        </p:txBody>
      </p:sp>
      <p:sp>
        <p:nvSpPr>
          <p:cNvPr id="6" name="Rectangle 5">
            <a:extLst>
              <a:ext uri="{FF2B5EF4-FFF2-40B4-BE49-F238E27FC236}">
                <a16:creationId xmlns:a16="http://schemas.microsoft.com/office/drawing/2014/main" id="{B5337A6B-8318-7A2F-4C59-6F5C7BCA3010}"/>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3898D48D-5AA0-A4C6-F538-66E896E16494}"/>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pic>
        <p:nvPicPr>
          <p:cNvPr id="8" name="Content Placeholder 7" descr="A picture containing screenshot, text, diagram, line&#10;&#10;Description automatically generated">
            <a:extLst>
              <a:ext uri="{FF2B5EF4-FFF2-40B4-BE49-F238E27FC236}">
                <a16:creationId xmlns:a16="http://schemas.microsoft.com/office/drawing/2014/main" id="{A98ECD08-1EC4-9FCF-CFA3-F59A57D61270}"/>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7867800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2899-AD0F-DB0A-32A4-112EF95C0C43}"/>
              </a:ext>
            </a:extLst>
          </p:cNvPr>
          <p:cNvSpPr>
            <a:spLocks noGrp="1"/>
          </p:cNvSpPr>
          <p:nvPr>
            <p:ph type="title"/>
          </p:nvPr>
        </p:nvSpPr>
        <p:spPr/>
        <p:txBody>
          <a:bodyPr/>
          <a:lstStyle/>
          <a:p>
            <a:pPr algn="ctr"/>
            <a:r>
              <a:rPr lang="en-US" dirty="0">
                <a:latin typeface="+mn-lt"/>
                <a:cs typeface="Times New Roman" panose="02020603050405020304" pitchFamily="18" charset="0"/>
              </a:rPr>
              <a:t>Results of Gradient Boosting</a:t>
            </a:r>
          </a:p>
        </p:txBody>
      </p:sp>
      <p:sp>
        <p:nvSpPr>
          <p:cNvPr id="6" name="Rectangle 5">
            <a:extLst>
              <a:ext uri="{FF2B5EF4-FFF2-40B4-BE49-F238E27FC236}">
                <a16:creationId xmlns:a16="http://schemas.microsoft.com/office/drawing/2014/main" id="{1B372837-2AE6-5FA5-E540-72746C7C5690}"/>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2F136B0A-78E5-A574-8140-51EF85F25506}"/>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pic>
        <p:nvPicPr>
          <p:cNvPr id="8" name="Content Placeholder 7" descr="A picture containing screenshot, text, diagram, rectangle&#10;&#10;Description automatically generated">
            <a:extLst>
              <a:ext uri="{FF2B5EF4-FFF2-40B4-BE49-F238E27FC236}">
                <a16:creationId xmlns:a16="http://schemas.microsoft.com/office/drawing/2014/main" id="{522CDA06-4A1A-BE58-4194-0D8BAAD71E5F}"/>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11880455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2CD0-759B-9932-B896-9512A4599B32}"/>
              </a:ext>
            </a:extLst>
          </p:cNvPr>
          <p:cNvSpPr>
            <a:spLocks noGrp="1"/>
          </p:cNvSpPr>
          <p:nvPr>
            <p:ph type="title"/>
          </p:nvPr>
        </p:nvSpPr>
        <p:spPr/>
        <p:txBody>
          <a:bodyPr/>
          <a:lstStyle/>
          <a:p>
            <a:pPr algn="ctr"/>
            <a:r>
              <a:rPr lang="en-US" dirty="0">
                <a:latin typeface="+mn-lt"/>
                <a:cs typeface="Times New Roman" panose="02020603050405020304" pitchFamily="18" charset="0"/>
              </a:rPr>
              <a:t>Results of AdaBoost</a:t>
            </a:r>
          </a:p>
        </p:txBody>
      </p:sp>
      <p:sp>
        <p:nvSpPr>
          <p:cNvPr id="6" name="Rectangle 5">
            <a:extLst>
              <a:ext uri="{FF2B5EF4-FFF2-40B4-BE49-F238E27FC236}">
                <a16:creationId xmlns:a16="http://schemas.microsoft.com/office/drawing/2014/main" id="{C3AC9055-C6A7-82FA-F2A0-F230AF5BFD7A}"/>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8F565FC9-6F01-B05E-4E7C-644A6A3E0C60}"/>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pic>
        <p:nvPicPr>
          <p:cNvPr id="8" name="Content Placeholder 7" descr="A picture containing screenshot, text, diagram, line&#10;&#10;Description automatically generated">
            <a:extLst>
              <a:ext uri="{FF2B5EF4-FFF2-40B4-BE49-F238E27FC236}">
                <a16:creationId xmlns:a16="http://schemas.microsoft.com/office/drawing/2014/main" id="{3B68234F-5F37-DEF4-85BE-5FFDABEBCBC6}"/>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255534296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96A-95CB-5032-DD97-29774608530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 of </a:t>
            </a:r>
            <a:r>
              <a:rPr lang="en-US" dirty="0" err="1">
                <a:latin typeface="Times New Roman" panose="02020603050405020304" pitchFamily="18" charset="0"/>
                <a:cs typeface="Times New Roman" panose="02020603050405020304" pitchFamily="18" charset="0"/>
              </a:rPr>
              <a:t>LightGBM</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1AA2B4-5B9D-4026-E63E-848B0C154E6A}"/>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57EE0ED4-16B1-5AD5-ECC0-4176170CB205}"/>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Department of Computer Engineering</a:t>
            </a:r>
          </a:p>
        </p:txBody>
      </p:sp>
      <p:pic>
        <p:nvPicPr>
          <p:cNvPr id="8" name="Content Placeholder 7" descr="A picture containing screenshot, text, diagram, rectangle&#10;&#10;Description automatically generated">
            <a:extLst>
              <a:ext uri="{FF2B5EF4-FFF2-40B4-BE49-F238E27FC236}">
                <a16:creationId xmlns:a16="http://schemas.microsoft.com/office/drawing/2014/main" id="{DB65A345-E4E1-8B9A-639B-3EAFB661D0C5}"/>
              </a:ext>
            </a:extLst>
          </p:cNvPr>
          <p:cNvPicPr>
            <a:picLocks noGrp="1" noChangeAspect="1"/>
          </p:cNvPicPr>
          <p:nvPr>
            <p:ph idx="1"/>
          </p:nvPr>
        </p:nvPicPr>
        <p:blipFill>
          <a:blip r:embed="rId2"/>
          <a:stretch>
            <a:fillRect/>
          </a:stretch>
        </p:blipFill>
        <p:spPr>
          <a:xfrm>
            <a:off x="1187450" y="2077244"/>
            <a:ext cx="9817100" cy="3848100"/>
          </a:xfrm>
          <a:prstGeom prst="rect">
            <a:avLst/>
          </a:prstGeom>
        </p:spPr>
      </p:pic>
    </p:spTree>
    <p:extLst>
      <p:ext uri="{BB962C8B-B14F-4D97-AF65-F5344CB8AC3E}">
        <p14:creationId xmlns:p14="http://schemas.microsoft.com/office/powerpoint/2010/main" val="236020294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EF1C-0816-3983-A00F-19BDEBA6D45B}"/>
              </a:ext>
            </a:extLst>
          </p:cNvPr>
          <p:cNvSpPr>
            <a:spLocks noGrp="1"/>
          </p:cNvSpPr>
          <p:nvPr>
            <p:ph type="title"/>
          </p:nvPr>
        </p:nvSpPr>
        <p:spPr/>
        <p:txBody>
          <a:bodyPr/>
          <a:lstStyle/>
          <a:p>
            <a:pPr algn="ctr"/>
            <a:r>
              <a:rPr lang="en-US" dirty="0">
                <a:latin typeface="+mn-lt"/>
                <a:cs typeface="Times New Roman" panose="02020603050405020304" pitchFamily="18" charset="0"/>
              </a:rPr>
              <a:t>Comparative Metrics</a:t>
            </a:r>
          </a:p>
        </p:txBody>
      </p:sp>
      <p:graphicFrame>
        <p:nvGraphicFramePr>
          <p:cNvPr id="10" name="Table 10">
            <a:extLst>
              <a:ext uri="{FF2B5EF4-FFF2-40B4-BE49-F238E27FC236}">
                <a16:creationId xmlns:a16="http://schemas.microsoft.com/office/drawing/2014/main" id="{FD21DB74-4699-49EC-0C94-0CFF5A47365E}"/>
              </a:ext>
            </a:extLst>
          </p:cNvPr>
          <p:cNvGraphicFramePr>
            <a:graphicFrameLocks noGrp="1"/>
          </p:cNvGraphicFramePr>
          <p:nvPr>
            <p:ph idx="1"/>
            <p:extLst>
              <p:ext uri="{D42A27DB-BD31-4B8C-83A1-F6EECF244321}">
                <p14:modId xmlns:p14="http://schemas.microsoft.com/office/powerpoint/2010/main" val="3686347510"/>
              </p:ext>
            </p:extLst>
          </p:nvPr>
        </p:nvGraphicFramePr>
        <p:xfrm>
          <a:off x="838200" y="1825625"/>
          <a:ext cx="10419767" cy="2992120"/>
        </p:xfrm>
        <a:graphic>
          <a:graphicData uri="http://schemas.openxmlformats.org/drawingml/2006/table">
            <a:tbl>
              <a:tblPr firstRow="1" bandRow="1">
                <a:tableStyleId>{5940675A-B579-460E-94D1-54222C63F5DA}</a:tableStyleId>
              </a:tblPr>
              <a:tblGrid>
                <a:gridCol w="2722581">
                  <a:extLst>
                    <a:ext uri="{9D8B030D-6E8A-4147-A177-3AD203B41FA5}">
                      <a16:colId xmlns:a16="http://schemas.microsoft.com/office/drawing/2014/main" val="3696395938"/>
                    </a:ext>
                  </a:extLst>
                </a:gridCol>
                <a:gridCol w="3905026">
                  <a:extLst>
                    <a:ext uri="{9D8B030D-6E8A-4147-A177-3AD203B41FA5}">
                      <a16:colId xmlns:a16="http://schemas.microsoft.com/office/drawing/2014/main" val="2830760977"/>
                    </a:ext>
                  </a:extLst>
                </a:gridCol>
                <a:gridCol w="3792160">
                  <a:extLst>
                    <a:ext uri="{9D8B030D-6E8A-4147-A177-3AD203B41FA5}">
                      <a16:colId xmlns:a16="http://schemas.microsoft.com/office/drawing/2014/main" val="3715406793"/>
                    </a:ext>
                  </a:extLst>
                </a:gridCol>
              </a:tblGrid>
              <a:tr h="370840">
                <a:tc>
                  <a:txBody>
                    <a:bodyPr/>
                    <a:lstStyle/>
                    <a:p>
                      <a:pPr algn="ctr"/>
                      <a:r>
                        <a:rPr lang="en-US" sz="2000" b="1" dirty="0">
                          <a:latin typeface="+mn-lt"/>
                          <a:cs typeface="Times New Roman" panose="02020603050405020304" pitchFamily="18" charset="0"/>
                        </a:rPr>
                        <a:t>MODEL NAME</a:t>
                      </a:r>
                    </a:p>
                  </a:txBody>
                  <a:tcPr/>
                </a:tc>
                <a:tc>
                  <a:txBody>
                    <a:bodyPr/>
                    <a:lstStyle/>
                    <a:p>
                      <a:pPr algn="ctr"/>
                      <a:r>
                        <a:rPr lang="en-US" b="1" dirty="0">
                          <a:latin typeface="+mn-lt"/>
                          <a:cs typeface="Times New Roman" panose="02020603050405020304" pitchFamily="18" charset="0"/>
                        </a:rPr>
                        <a:t>F1-Scores for Player Based Dataset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mn-lt"/>
                          <a:cs typeface="Times New Roman" panose="02020603050405020304" pitchFamily="18" charset="0"/>
                        </a:rPr>
                        <a:t>F1-Scores for Team Based Dataset</a:t>
                      </a:r>
                    </a:p>
                  </a:txBody>
                  <a:tcPr/>
                </a:tc>
                <a:extLst>
                  <a:ext uri="{0D108BD9-81ED-4DB2-BD59-A6C34878D82A}">
                    <a16:rowId xmlns:a16="http://schemas.microsoft.com/office/drawing/2014/main" val="2435414828"/>
                  </a:ext>
                </a:extLst>
              </a:tr>
              <a:tr h="370840">
                <a:tc>
                  <a:txBody>
                    <a:bodyPr/>
                    <a:lstStyle/>
                    <a:p>
                      <a:pPr algn="ctr"/>
                      <a:r>
                        <a:rPr lang="en-US" sz="2000" dirty="0">
                          <a:effectLst/>
                          <a:latin typeface="+mn-lt"/>
                          <a:ea typeface="Times New Roman" panose="02020603050405020304" pitchFamily="18" charset="0"/>
                          <a:cs typeface="Times New Roman" panose="02020603050405020304" pitchFamily="18" charset="0"/>
                        </a:rPr>
                        <a:t>AdaBoost</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0.947</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b="1" u="sng" dirty="0">
                          <a:effectLst/>
                          <a:latin typeface="+mn-lt"/>
                          <a:ea typeface="Times New Roman" panose="02020603050405020304" pitchFamily="18" charset="0"/>
                          <a:cs typeface="Times New Roman" panose="02020603050405020304" pitchFamily="18" charset="0"/>
                        </a:rPr>
                        <a:t>0.969</a:t>
                      </a:r>
                      <a:endParaRPr lang="en-TR" sz="2000" u="sng" dirty="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130969052"/>
                  </a:ext>
                </a:extLst>
              </a:tr>
              <a:tr h="370840">
                <a:tc>
                  <a:txBody>
                    <a:bodyPr/>
                    <a:lstStyle/>
                    <a:p>
                      <a:pPr algn="ctr"/>
                      <a:r>
                        <a:rPr lang="en-US" sz="2000" dirty="0">
                          <a:effectLst/>
                          <a:latin typeface="+mn-lt"/>
                          <a:ea typeface="Times New Roman" panose="02020603050405020304" pitchFamily="18" charset="0"/>
                          <a:cs typeface="Times New Roman" panose="02020603050405020304" pitchFamily="18" charset="0"/>
                        </a:rPr>
                        <a:t>Decision Tree</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0.932</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0.946</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51483067"/>
                  </a:ext>
                </a:extLst>
              </a:tr>
              <a:tr h="370840">
                <a:tc>
                  <a:txBody>
                    <a:bodyPr/>
                    <a:lstStyle/>
                    <a:p>
                      <a:pPr algn="ctr"/>
                      <a:r>
                        <a:rPr lang="en-US" sz="2000" dirty="0">
                          <a:effectLst/>
                          <a:latin typeface="+mn-lt"/>
                          <a:ea typeface="Times New Roman" panose="02020603050405020304" pitchFamily="18" charset="0"/>
                          <a:cs typeface="Times New Roman" panose="02020603050405020304" pitchFamily="18" charset="0"/>
                        </a:rPr>
                        <a:t>Gradient Boosting</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0.935</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0.955</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718454749"/>
                  </a:ext>
                </a:extLst>
              </a:tr>
              <a:tr h="370840">
                <a:tc>
                  <a:txBody>
                    <a:bodyPr/>
                    <a:lstStyle/>
                    <a:p>
                      <a:pPr algn="ctr"/>
                      <a:r>
                        <a:rPr lang="en-US" sz="2000" dirty="0" err="1">
                          <a:effectLst/>
                          <a:latin typeface="+mn-lt"/>
                          <a:ea typeface="Times New Roman" panose="02020603050405020304" pitchFamily="18" charset="0"/>
                          <a:cs typeface="Times New Roman" panose="02020603050405020304" pitchFamily="18" charset="0"/>
                        </a:rPr>
                        <a:t>LightGBM</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b="1" u="sng" dirty="0">
                          <a:effectLst/>
                          <a:latin typeface="+mn-lt"/>
                          <a:ea typeface="Times New Roman" panose="02020603050405020304" pitchFamily="18" charset="0"/>
                          <a:cs typeface="Times New Roman" panose="02020603050405020304" pitchFamily="18" charset="0"/>
                        </a:rPr>
                        <a:t>0.950</a:t>
                      </a:r>
                      <a:endParaRPr lang="en-TR" sz="2000" u="sng"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a:effectLst/>
                          <a:latin typeface="+mn-lt"/>
                          <a:ea typeface="Times New Roman" panose="02020603050405020304" pitchFamily="18" charset="0"/>
                          <a:cs typeface="Times New Roman" panose="02020603050405020304" pitchFamily="18" charset="0"/>
                        </a:rPr>
                        <a:t>0.965</a:t>
                      </a:r>
                      <a:endParaRPr lang="en-TR" sz="200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32225388"/>
                  </a:ext>
                </a:extLst>
              </a:tr>
              <a:tr h="370840">
                <a:tc>
                  <a:txBody>
                    <a:bodyPr/>
                    <a:lstStyle/>
                    <a:p>
                      <a:pPr algn="ctr"/>
                      <a:r>
                        <a:rPr lang="en-US" sz="2000" dirty="0">
                          <a:effectLst/>
                          <a:latin typeface="+mn-lt"/>
                          <a:ea typeface="Times New Roman" panose="02020603050405020304" pitchFamily="18" charset="0"/>
                          <a:cs typeface="Times New Roman" panose="02020603050405020304" pitchFamily="18" charset="0"/>
                        </a:rPr>
                        <a:t>Logistic Regression</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0.936</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0.960</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19574356"/>
                  </a:ext>
                </a:extLst>
              </a:tr>
              <a:tr h="370840">
                <a:tc>
                  <a:txBody>
                    <a:bodyPr/>
                    <a:lstStyle/>
                    <a:p>
                      <a:pPr algn="ctr"/>
                      <a:r>
                        <a:rPr lang="en-US" sz="2000" dirty="0">
                          <a:effectLst/>
                          <a:latin typeface="+mn-lt"/>
                          <a:ea typeface="Times New Roman" panose="02020603050405020304" pitchFamily="18" charset="0"/>
                          <a:cs typeface="Times New Roman" panose="02020603050405020304" pitchFamily="18" charset="0"/>
                        </a:rPr>
                        <a:t>Naive Bayes Classifier</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0.821</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0.861</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8113355"/>
                  </a:ext>
                </a:extLst>
              </a:tr>
              <a:tr h="370840">
                <a:tc>
                  <a:txBody>
                    <a:bodyPr/>
                    <a:lstStyle/>
                    <a:p>
                      <a:pPr algn="ctr"/>
                      <a:r>
                        <a:rPr lang="en-US" sz="2000" dirty="0">
                          <a:effectLst/>
                          <a:latin typeface="+mn-lt"/>
                          <a:ea typeface="Times New Roman" panose="02020603050405020304" pitchFamily="18" charset="0"/>
                          <a:cs typeface="Times New Roman" panose="02020603050405020304" pitchFamily="18" charset="0"/>
                        </a:rPr>
                        <a:t>Random Forest</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0.946</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dirty="0">
                          <a:effectLst/>
                          <a:latin typeface="+mn-lt"/>
                          <a:ea typeface="Times New Roman" panose="02020603050405020304" pitchFamily="18" charset="0"/>
                          <a:cs typeface="Times New Roman" panose="02020603050405020304" pitchFamily="18" charset="0"/>
                        </a:rPr>
                        <a:t>0.956</a:t>
                      </a:r>
                      <a:endParaRPr lang="en-TR" sz="2000" dirty="0">
                        <a:effectLst/>
                        <a:latin typeface="+mn-lt"/>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37268149"/>
                  </a:ext>
                </a:extLst>
              </a:tr>
            </a:tbl>
          </a:graphicData>
        </a:graphic>
      </p:graphicFrame>
      <p:sp>
        <p:nvSpPr>
          <p:cNvPr id="6" name="Rectangle 5">
            <a:extLst>
              <a:ext uri="{FF2B5EF4-FFF2-40B4-BE49-F238E27FC236}">
                <a16:creationId xmlns:a16="http://schemas.microsoft.com/office/drawing/2014/main" id="{EF718487-E3FD-3A7C-9212-C4E3C2E10BB2}"/>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17D5983E-E357-1965-C612-A83D299883F1}"/>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156466383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F6CC-E51A-0CBD-EFFA-8232194C114C}"/>
              </a:ext>
            </a:extLst>
          </p:cNvPr>
          <p:cNvSpPr>
            <a:spLocks noGrp="1"/>
          </p:cNvSpPr>
          <p:nvPr>
            <p:ph type="title"/>
          </p:nvPr>
        </p:nvSpPr>
        <p:spPr/>
        <p:txBody>
          <a:bodyPr/>
          <a:lstStyle/>
          <a:p>
            <a:pPr algn="ctr"/>
            <a:r>
              <a:rPr lang="en-US" dirty="0">
                <a:latin typeface="+mn-lt"/>
                <a:cs typeface="Times New Roman" panose="02020603050405020304" pitchFamily="18" charset="0"/>
              </a:rPr>
              <a:t>Experiments</a:t>
            </a:r>
          </a:p>
        </p:txBody>
      </p:sp>
      <p:sp>
        <p:nvSpPr>
          <p:cNvPr id="4" name="Rectangle 3">
            <a:extLst>
              <a:ext uri="{FF2B5EF4-FFF2-40B4-BE49-F238E27FC236}">
                <a16:creationId xmlns:a16="http://schemas.microsoft.com/office/drawing/2014/main" id="{6F49BC47-BFEA-6140-3FF0-47C694FA747E}"/>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E54A7942-3003-A3DA-41FB-F81D6F63FA78}"/>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173836193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730EAA-27D5-463B-7CA7-596AF779A576}"/>
              </a:ext>
            </a:extLst>
          </p:cNvPr>
          <p:cNvSpPr>
            <a:spLocks noGrp="1"/>
          </p:cNvSpPr>
          <p:nvPr>
            <p:ph type="title"/>
          </p:nvPr>
        </p:nvSpPr>
        <p:spPr/>
        <p:txBody>
          <a:bodyPr/>
          <a:lstStyle/>
          <a:p>
            <a:pPr algn="ctr"/>
            <a:r>
              <a:rPr lang="en-US" dirty="0">
                <a:latin typeface="+mn-lt"/>
                <a:cs typeface="Times New Roman" panose="02020603050405020304" pitchFamily="18" charset="0"/>
              </a:rPr>
              <a:t>Feature Selection</a:t>
            </a:r>
          </a:p>
        </p:txBody>
      </p:sp>
      <p:sp>
        <p:nvSpPr>
          <p:cNvPr id="5" name="Content Placeholder 4">
            <a:extLst>
              <a:ext uri="{FF2B5EF4-FFF2-40B4-BE49-F238E27FC236}">
                <a16:creationId xmlns:a16="http://schemas.microsoft.com/office/drawing/2014/main" id="{CAC49DD0-D9C6-1901-0DAC-6B6E7ECBC637}"/>
              </a:ext>
            </a:extLst>
          </p:cNvPr>
          <p:cNvSpPr>
            <a:spLocks noGrp="1"/>
          </p:cNvSpPr>
          <p:nvPr>
            <p:ph idx="1"/>
          </p:nvPr>
        </p:nvSpPr>
        <p:spPr/>
        <p:txBody>
          <a:bodyPr>
            <a:normAutofit/>
          </a:bodyPr>
          <a:lstStyle/>
          <a:p>
            <a:pPr marL="0" indent="0" algn="just">
              <a:buNone/>
            </a:pPr>
            <a:r>
              <a:rPr lang="en-US" sz="4400" dirty="0">
                <a:effectLst/>
                <a:ea typeface="Calibri" panose="020F0502020204030204" pitchFamily="34" charset="0"/>
              </a:rPr>
              <a:t>C</a:t>
            </a:r>
            <a:r>
              <a:rPr lang="en-US" dirty="0">
                <a:effectLst/>
                <a:ea typeface="Calibri" panose="020F0502020204030204" pitchFamily="34" charset="0"/>
                <a:cs typeface="Times New Roman" panose="02020603050405020304" pitchFamily="18" charset="0"/>
              </a:rPr>
              <a:t>omplexity of a classification or regression model is related to the attributes of input data. Feature selection is a method that is being used to create a subset from a dataset to reduce the dimensions. Using feature selection, the aim is to reduce the running time by creating a simpler dataset. </a:t>
            </a:r>
          </a:p>
          <a:p>
            <a:pPr marL="0" indent="0" algn="just">
              <a:buNone/>
            </a:pPr>
            <a:r>
              <a:rPr lang="en-US" sz="4400" dirty="0">
                <a:cs typeface="Times New Roman" panose="02020603050405020304" pitchFamily="18" charset="0"/>
              </a:rPr>
              <a:t>A</a:t>
            </a:r>
            <a:r>
              <a:rPr lang="en-US" dirty="0">
                <a:cs typeface="Times New Roman" panose="02020603050405020304" pitchFamily="18" charset="0"/>
              </a:rPr>
              <a:t>daBoost had the best performance with the highest F1-score on the model training phase, that was the reason we did selected this model’s feature importance. </a:t>
            </a:r>
          </a:p>
        </p:txBody>
      </p:sp>
      <p:sp>
        <p:nvSpPr>
          <p:cNvPr id="6" name="Rectangle 5">
            <a:extLst>
              <a:ext uri="{FF2B5EF4-FFF2-40B4-BE49-F238E27FC236}">
                <a16:creationId xmlns:a16="http://schemas.microsoft.com/office/drawing/2014/main" id="{24073F08-2563-F4AE-D79F-AA034FDA14A0}"/>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7" name="Rectangle 6">
            <a:extLst>
              <a:ext uri="{FF2B5EF4-FFF2-40B4-BE49-F238E27FC236}">
                <a16:creationId xmlns:a16="http://schemas.microsoft.com/office/drawing/2014/main" id="{AD45075A-7599-9B11-DCA8-1A72448BFE4E}"/>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40190289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320B-10D7-523F-3C4E-62797FCCD559}"/>
              </a:ext>
            </a:extLst>
          </p:cNvPr>
          <p:cNvSpPr>
            <a:spLocks noGrp="1"/>
          </p:cNvSpPr>
          <p:nvPr>
            <p:ph type="title"/>
          </p:nvPr>
        </p:nvSpPr>
        <p:spPr/>
        <p:txBody>
          <a:bodyPr/>
          <a:lstStyle/>
          <a:p>
            <a:pPr algn="ctr"/>
            <a:r>
              <a:rPr lang="en-US" dirty="0">
                <a:latin typeface="+mn-lt"/>
                <a:cs typeface="Times New Roman" panose="02020603050405020304" pitchFamily="18" charset="0"/>
              </a:rPr>
              <a:t>10 Most Important Features</a:t>
            </a:r>
          </a:p>
        </p:txBody>
      </p:sp>
      <p:pic>
        <p:nvPicPr>
          <p:cNvPr id="4" name="Content Placeholder 3">
            <a:extLst>
              <a:ext uri="{FF2B5EF4-FFF2-40B4-BE49-F238E27FC236}">
                <a16:creationId xmlns:a16="http://schemas.microsoft.com/office/drawing/2014/main" id="{C0CACAE7-E1A3-3A84-F830-F31717ACF180}"/>
              </a:ext>
            </a:extLst>
          </p:cNvPr>
          <p:cNvPicPr>
            <a:picLocks noGrp="1" noChangeAspect="1"/>
          </p:cNvPicPr>
          <p:nvPr>
            <p:ph idx="1"/>
          </p:nvPr>
        </p:nvPicPr>
        <p:blipFill>
          <a:blip r:embed="rId2"/>
          <a:stretch>
            <a:fillRect/>
          </a:stretch>
        </p:blipFill>
        <p:spPr>
          <a:xfrm>
            <a:off x="3561771" y="1825625"/>
            <a:ext cx="5068457" cy="4351338"/>
          </a:xfrm>
          <a:prstGeom prst="rect">
            <a:avLst/>
          </a:prstGeom>
        </p:spPr>
      </p:pic>
      <p:sp>
        <p:nvSpPr>
          <p:cNvPr id="5" name="Rectangle 4">
            <a:extLst>
              <a:ext uri="{FF2B5EF4-FFF2-40B4-BE49-F238E27FC236}">
                <a16:creationId xmlns:a16="http://schemas.microsoft.com/office/drawing/2014/main" id="{DD50CEBA-7221-15E3-ED14-F2A6620DCC50}"/>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6" name="Rectangle 5">
            <a:extLst>
              <a:ext uri="{FF2B5EF4-FFF2-40B4-BE49-F238E27FC236}">
                <a16:creationId xmlns:a16="http://schemas.microsoft.com/office/drawing/2014/main" id="{6B9C9009-5B44-0C21-4AEB-B4618CB9D13D}"/>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63634828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B97C-DF42-E97D-B05F-81C28E4C80F8}"/>
              </a:ext>
            </a:extLst>
          </p:cNvPr>
          <p:cNvSpPr>
            <a:spLocks noGrp="1"/>
          </p:cNvSpPr>
          <p:nvPr>
            <p:ph type="title"/>
          </p:nvPr>
        </p:nvSpPr>
        <p:spPr/>
        <p:txBody>
          <a:bodyPr/>
          <a:lstStyle/>
          <a:p>
            <a:r>
              <a:rPr lang="en-US" dirty="0">
                <a:latin typeface="+mn-lt"/>
                <a:cs typeface="Times New Roman" panose="02020603050405020304" pitchFamily="18" charset="0"/>
              </a:rPr>
              <a:t>Correlation Between 10 Important Features</a:t>
            </a:r>
          </a:p>
        </p:txBody>
      </p:sp>
      <p:pic>
        <p:nvPicPr>
          <p:cNvPr id="4" name="Content Placeholder 3">
            <a:extLst>
              <a:ext uri="{FF2B5EF4-FFF2-40B4-BE49-F238E27FC236}">
                <a16:creationId xmlns:a16="http://schemas.microsoft.com/office/drawing/2014/main" id="{B0DD7130-7C26-42AD-83FC-18C1E0D4E7A2}"/>
              </a:ext>
            </a:extLst>
          </p:cNvPr>
          <p:cNvPicPr>
            <a:picLocks noGrp="1" noChangeAspect="1"/>
          </p:cNvPicPr>
          <p:nvPr>
            <p:ph idx="1"/>
          </p:nvPr>
        </p:nvPicPr>
        <p:blipFill>
          <a:blip r:embed="rId2"/>
          <a:stretch>
            <a:fillRect/>
          </a:stretch>
        </p:blipFill>
        <p:spPr>
          <a:xfrm>
            <a:off x="4022873" y="1825625"/>
            <a:ext cx="4146254" cy="4351338"/>
          </a:xfrm>
          <a:prstGeom prst="rect">
            <a:avLst/>
          </a:prstGeom>
        </p:spPr>
      </p:pic>
      <p:sp>
        <p:nvSpPr>
          <p:cNvPr id="5" name="Rectangle 4">
            <a:extLst>
              <a:ext uri="{FF2B5EF4-FFF2-40B4-BE49-F238E27FC236}">
                <a16:creationId xmlns:a16="http://schemas.microsoft.com/office/drawing/2014/main" id="{2E2BB950-7ABE-DD1C-CCC4-9C40752A253D}"/>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6" name="Rectangle 5">
            <a:extLst>
              <a:ext uri="{FF2B5EF4-FFF2-40B4-BE49-F238E27FC236}">
                <a16:creationId xmlns:a16="http://schemas.microsoft.com/office/drawing/2014/main" id="{941F758D-9997-FA12-A624-1C0036C94F25}"/>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213662441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C109-3D44-899D-07B2-7F6977C85D37}"/>
              </a:ext>
            </a:extLst>
          </p:cNvPr>
          <p:cNvSpPr>
            <a:spLocks noGrp="1"/>
          </p:cNvSpPr>
          <p:nvPr>
            <p:ph type="title"/>
          </p:nvPr>
        </p:nvSpPr>
        <p:spPr/>
        <p:txBody>
          <a:bodyPr/>
          <a:lstStyle/>
          <a:p>
            <a:pPr algn="ctr"/>
            <a:r>
              <a:rPr lang="en-US" dirty="0">
                <a:latin typeface="+mn-lt"/>
                <a:cs typeface="Times New Roman" panose="02020603050405020304" pitchFamily="18" charset="0"/>
              </a:rPr>
              <a:t>Selected Features</a:t>
            </a:r>
          </a:p>
        </p:txBody>
      </p:sp>
      <p:sp>
        <p:nvSpPr>
          <p:cNvPr id="3" name="Content Placeholder 2">
            <a:extLst>
              <a:ext uri="{FF2B5EF4-FFF2-40B4-BE49-F238E27FC236}">
                <a16:creationId xmlns:a16="http://schemas.microsoft.com/office/drawing/2014/main" id="{399EC85E-48F1-5DFB-67C0-353F739670C9}"/>
              </a:ext>
            </a:extLst>
          </p:cNvPr>
          <p:cNvSpPr>
            <a:spLocks noGrp="1"/>
          </p:cNvSpPr>
          <p:nvPr>
            <p:ph idx="1"/>
          </p:nvPr>
        </p:nvSpPr>
        <p:spPr/>
        <p:txBody>
          <a:bodyPr>
            <a:normAutofit/>
          </a:bodyPr>
          <a:lstStyle/>
          <a:p>
            <a:r>
              <a:rPr lang="en-US" dirty="0" err="1">
                <a:cs typeface="Times New Roman" panose="02020603050405020304" pitchFamily="18" charset="0"/>
              </a:rPr>
              <a:t>turretsLost</a:t>
            </a:r>
            <a:endParaRPr lang="en-US" dirty="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deaths</a:t>
            </a:r>
            <a:r>
              <a:rPr lang="en-TR" dirty="0">
                <a:effectLst/>
                <a:cs typeface="Times New Roman" panose="02020603050405020304" pitchFamily="18" charset="0"/>
              </a:rPr>
              <a:t> </a:t>
            </a:r>
            <a:endParaRPr lang="en-US" dirty="0">
              <a:effectLst/>
              <a:cs typeface="Times New Roman" panose="02020603050405020304" pitchFamily="18" charset="0"/>
            </a:endParaRPr>
          </a:p>
          <a:p>
            <a:r>
              <a:rPr lang="en-US" dirty="0" err="1">
                <a:effectLst/>
                <a:ea typeface="Calibri" panose="020F0502020204030204" pitchFamily="34" charset="0"/>
                <a:cs typeface="Times New Roman" panose="02020603050405020304" pitchFamily="18" charset="0"/>
              </a:rPr>
              <a:t>inhibitorTakedowns</a:t>
            </a:r>
            <a:r>
              <a:rPr lang="en-TR" dirty="0">
                <a:effectLst/>
                <a:cs typeface="Times New Roman" panose="02020603050405020304" pitchFamily="18" charset="0"/>
              </a:rPr>
              <a:t> </a:t>
            </a:r>
            <a:endParaRPr lang="en-US" dirty="0">
              <a:cs typeface="Times New Roman" panose="02020603050405020304" pitchFamily="18" charset="0"/>
            </a:endParaRPr>
          </a:p>
          <a:p>
            <a:r>
              <a:rPr lang="en-US" dirty="0" err="1">
                <a:effectLst/>
                <a:ea typeface="Calibri" panose="020F0502020204030204" pitchFamily="34" charset="0"/>
                <a:cs typeface="Times New Roman" panose="02020603050405020304" pitchFamily="18" charset="0"/>
              </a:rPr>
              <a:t>damageDealtToBuildings</a:t>
            </a:r>
            <a:r>
              <a:rPr lang="en-TR" dirty="0">
                <a:effectLst/>
                <a:cs typeface="Times New Roman" panose="02020603050405020304" pitchFamily="18" charset="0"/>
              </a:rPr>
              <a:t> </a:t>
            </a:r>
            <a:endParaRPr lang="en-US" dirty="0">
              <a:effectLst/>
              <a:cs typeface="Times New Roman" panose="02020603050405020304" pitchFamily="18" charset="0"/>
            </a:endParaRPr>
          </a:p>
          <a:p>
            <a:r>
              <a:rPr lang="en-US" dirty="0" err="1">
                <a:effectLst/>
                <a:ea typeface="Calibri" panose="020F0502020204030204" pitchFamily="34" charset="0"/>
                <a:cs typeface="Times New Roman" panose="02020603050405020304" pitchFamily="18" charset="0"/>
              </a:rPr>
              <a:t>totalHeal</a:t>
            </a:r>
            <a:r>
              <a:rPr lang="en-TR" dirty="0">
                <a:effectLst/>
                <a:cs typeface="Times New Roman" panose="02020603050405020304" pitchFamily="18" charset="0"/>
              </a:rPr>
              <a:t> </a:t>
            </a:r>
            <a:endParaRPr lang="en-US" dirty="0">
              <a:effectLst/>
              <a:cs typeface="Times New Roman" panose="02020603050405020304" pitchFamily="18" charset="0"/>
            </a:endParaRPr>
          </a:p>
          <a:p>
            <a:r>
              <a:rPr lang="en-US" dirty="0" err="1">
                <a:effectLst/>
                <a:ea typeface="Calibri" panose="020F0502020204030204" pitchFamily="34" charset="0"/>
                <a:cs typeface="Times New Roman" panose="02020603050405020304" pitchFamily="18" charset="0"/>
              </a:rPr>
              <a:t>largestKillingSpree</a:t>
            </a:r>
            <a:r>
              <a:rPr lang="en-TR" dirty="0">
                <a:effectLst/>
                <a:cs typeface="Times New Roman" panose="02020603050405020304" pitchFamily="18" charset="0"/>
              </a:rPr>
              <a:t> </a:t>
            </a:r>
            <a:endParaRPr lang="en-US" dirty="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kills</a:t>
            </a:r>
            <a:r>
              <a:rPr lang="en-TR" dirty="0">
                <a:effectLst/>
                <a:cs typeface="Times New Roman" panose="02020603050405020304" pitchFamily="18" charset="0"/>
              </a:rPr>
              <a:t> </a:t>
            </a:r>
          </a:p>
        </p:txBody>
      </p:sp>
      <p:sp>
        <p:nvSpPr>
          <p:cNvPr id="4" name="Rectangle 3">
            <a:extLst>
              <a:ext uri="{FF2B5EF4-FFF2-40B4-BE49-F238E27FC236}">
                <a16:creationId xmlns:a16="http://schemas.microsoft.com/office/drawing/2014/main" id="{2A679F45-1A35-5B94-6D26-9154423E2C69}"/>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5ED04988-3EBA-275A-AABF-40541D316561}"/>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343227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469A-85C1-9A7B-EFFA-BE06EBC686CD}"/>
              </a:ext>
            </a:extLst>
          </p:cNvPr>
          <p:cNvSpPr>
            <a:spLocks noGrp="1"/>
          </p:cNvSpPr>
          <p:nvPr>
            <p:ph type="title"/>
          </p:nvPr>
        </p:nvSpPr>
        <p:spPr/>
        <p:txBody>
          <a:bodyPr/>
          <a:lstStyle/>
          <a:p>
            <a:pPr algn="ctr"/>
            <a:r>
              <a:rPr lang="en-US" dirty="0">
                <a:latin typeface="+mn-lt"/>
                <a:cs typeface="Times New Roman" panose="02020603050405020304" pitchFamily="18" charset="0"/>
              </a:rPr>
              <a:t>Introduction</a:t>
            </a:r>
          </a:p>
        </p:txBody>
      </p:sp>
      <p:sp>
        <p:nvSpPr>
          <p:cNvPr id="6" name="Rectangle 5">
            <a:extLst>
              <a:ext uri="{FF2B5EF4-FFF2-40B4-BE49-F238E27FC236}">
                <a16:creationId xmlns:a16="http://schemas.microsoft.com/office/drawing/2014/main" id="{7F9D132C-B1F1-F771-01F3-1D3B0EF34ED1}"/>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9D038C58-1019-0608-8D90-30A446DE4E22}"/>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145849352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2E30-0CA3-56FA-72F4-0008E1C89DC1}"/>
              </a:ext>
            </a:extLst>
          </p:cNvPr>
          <p:cNvSpPr>
            <a:spLocks noGrp="1"/>
          </p:cNvSpPr>
          <p:nvPr>
            <p:ph type="title"/>
          </p:nvPr>
        </p:nvSpPr>
        <p:spPr/>
        <p:txBody>
          <a:bodyPr/>
          <a:lstStyle/>
          <a:p>
            <a:pPr algn="ctr"/>
            <a:r>
              <a:rPr lang="en-US" dirty="0">
                <a:latin typeface="+mn-lt"/>
                <a:cs typeface="Times New Roman" panose="02020603050405020304" pitchFamily="18" charset="0"/>
              </a:rPr>
              <a:t>Comparative Metrics After Feature Selection</a:t>
            </a:r>
          </a:p>
        </p:txBody>
      </p:sp>
      <p:graphicFrame>
        <p:nvGraphicFramePr>
          <p:cNvPr id="6" name="Table 6">
            <a:extLst>
              <a:ext uri="{FF2B5EF4-FFF2-40B4-BE49-F238E27FC236}">
                <a16:creationId xmlns:a16="http://schemas.microsoft.com/office/drawing/2014/main" id="{D799DCB0-84D2-D183-4E93-3EEB29396A51}"/>
              </a:ext>
            </a:extLst>
          </p:cNvPr>
          <p:cNvGraphicFramePr>
            <a:graphicFrameLocks noGrp="1"/>
          </p:cNvGraphicFramePr>
          <p:nvPr>
            <p:ph idx="1"/>
            <p:extLst>
              <p:ext uri="{D42A27DB-BD31-4B8C-83A1-F6EECF244321}">
                <p14:modId xmlns:p14="http://schemas.microsoft.com/office/powerpoint/2010/main" val="1867787819"/>
              </p:ext>
            </p:extLst>
          </p:nvPr>
        </p:nvGraphicFramePr>
        <p:xfrm>
          <a:off x="524527" y="1858571"/>
          <a:ext cx="11132186" cy="3332480"/>
        </p:xfrm>
        <a:graphic>
          <a:graphicData uri="http://schemas.openxmlformats.org/drawingml/2006/table">
            <a:tbl>
              <a:tblPr firstRow="1" bandRow="1">
                <a:tableStyleId>{5940675A-B579-460E-94D1-54222C63F5DA}</a:tableStyleId>
              </a:tblPr>
              <a:tblGrid>
                <a:gridCol w="2152650">
                  <a:extLst>
                    <a:ext uri="{9D8B030D-6E8A-4147-A177-3AD203B41FA5}">
                      <a16:colId xmlns:a16="http://schemas.microsoft.com/office/drawing/2014/main" val="900224946"/>
                    </a:ext>
                  </a:extLst>
                </a:gridCol>
                <a:gridCol w="2386648">
                  <a:extLst>
                    <a:ext uri="{9D8B030D-6E8A-4147-A177-3AD203B41FA5}">
                      <a16:colId xmlns:a16="http://schemas.microsoft.com/office/drawing/2014/main" val="1350712947"/>
                    </a:ext>
                  </a:extLst>
                </a:gridCol>
                <a:gridCol w="2103120">
                  <a:extLst>
                    <a:ext uri="{9D8B030D-6E8A-4147-A177-3AD203B41FA5}">
                      <a16:colId xmlns:a16="http://schemas.microsoft.com/office/drawing/2014/main" val="4230374731"/>
                    </a:ext>
                  </a:extLst>
                </a:gridCol>
                <a:gridCol w="2386648">
                  <a:extLst>
                    <a:ext uri="{9D8B030D-6E8A-4147-A177-3AD203B41FA5}">
                      <a16:colId xmlns:a16="http://schemas.microsoft.com/office/drawing/2014/main" val="2563903525"/>
                    </a:ext>
                  </a:extLst>
                </a:gridCol>
                <a:gridCol w="2103120">
                  <a:extLst>
                    <a:ext uri="{9D8B030D-6E8A-4147-A177-3AD203B41FA5}">
                      <a16:colId xmlns:a16="http://schemas.microsoft.com/office/drawing/2014/main" val="1393710592"/>
                    </a:ext>
                  </a:extLst>
                </a:gridCol>
              </a:tblGrid>
              <a:tr h="274274">
                <a:tc rowSpan="2">
                  <a:txBody>
                    <a:bodyPr/>
                    <a:lstStyle/>
                    <a:p>
                      <a:pPr algn="ctr"/>
                      <a:r>
                        <a:rPr lang="en-US" sz="1800" b="1" dirty="0">
                          <a:latin typeface="+mn-lt"/>
                          <a:cs typeface="Times New Roman" panose="02020603050405020304" pitchFamily="18" charset="0"/>
                        </a:rPr>
                        <a:t>MODEL NAME</a:t>
                      </a:r>
                    </a:p>
                  </a:txBody>
                  <a:tcPr anchor="b"/>
                </a:tc>
                <a:tc gridSpan="2">
                  <a:txBody>
                    <a:bodyPr/>
                    <a:lstStyle/>
                    <a:p>
                      <a:pPr algn="ctr"/>
                      <a:r>
                        <a:rPr lang="en-US" sz="1800" b="1" dirty="0">
                          <a:latin typeface="+mn-lt"/>
                          <a:cs typeface="Times New Roman" panose="02020603050405020304" pitchFamily="18" charset="0"/>
                        </a:rPr>
                        <a:t>Player Based </a:t>
                      </a:r>
                      <a:r>
                        <a:rPr lang="en-US" sz="1800" b="1" dirty="0" err="1">
                          <a:latin typeface="+mn-lt"/>
                          <a:cs typeface="Times New Roman" panose="02020603050405020304" pitchFamily="18" charset="0"/>
                        </a:rPr>
                        <a:t>DataSet</a:t>
                      </a:r>
                      <a:endParaRPr lang="en-US" sz="1800" b="1" dirty="0">
                        <a:latin typeface="+mn-lt"/>
                        <a:cs typeface="Times New Roman" panose="02020603050405020304" pitchFamily="18" charset="0"/>
                      </a:endParaRPr>
                    </a:p>
                  </a:txBody>
                  <a:tcPr/>
                </a:tc>
                <a:tc hMerge="1">
                  <a:txBody>
                    <a:bodyPr/>
                    <a:lstStyle/>
                    <a:p>
                      <a:endParaRPr lang="en-US" dirty="0"/>
                    </a:p>
                  </a:txBody>
                  <a:tcPr/>
                </a:tc>
                <a:tc gridSpan="2">
                  <a:txBody>
                    <a:bodyPr/>
                    <a:lstStyle/>
                    <a:p>
                      <a:pPr algn="ctr"/>
                      <a:r>
                        <a:rPr lang="en-US" sz="1800" b="1" dirty="0">
                          <a:latin typeface="+mn-lt"/>
                          <a:cs typeface="Times New Roman" panose="02020603050405020304" pitchFamily="18" charset="0"/>
                        </a:rPr>
                        <a:t>Team Based </a:t>
                      </a:r>
                      <a:r>
                        <a:rPr lang="en-US" sz="1800" b="1" dirty="0" err="1">
                          <a:latin typeface="+mn-lt"/>
                          <a:cs typeface="Times New Roman" panose="02020603050405020304" pitchFamily="18" charset="0"/>
                        </a:rPr>
                        <a:t>DataSet</a:t>
                      </a:r>
                      <a:endParaRPr lang="en-US" sz="1800" b="1" dirty="0">
                        <a:latin typeface="+mn-lt"/>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3441624803"/>
                  </a:ext>
                </a:extLst>
              </a:tr>
              <a:tr h="370840">
                <a:tc vMerge="1">
                  <a:txBody>
                    <a:bodyPr/>
                    <a:lstStyle/>
                    <a:p>
                      <a:endParaRPr lang="en-US" dirty="0"/>
                    </a:p>
                  </a:txBody>
                  <a:tcPr/>
                </a:tc>
                <a:tc>
                  <a:txBody>
                    <a:bodyPr/>
                    <a:lstStyle/>
                    <a:p>
                      <a:pPr algn="ctr"/>
                      <a:r>
                        <a:rPr lang="en-US" sz="1800" b="1" dirty="0">
                          <a:latin typeface="+mn-lt"/>
                          <a:cs typeface="Times New Roman" panose="02020603050405020304" pitchFamily="18" charset="0"/>
                        </a:rPr>
                        <a:t>F1-Scores Without FS</a:t>
                      </a:r>
                    </a:p>
                  </a:txBody>
                  <a:tcPr/>
                </a:tc>
                <a:tc>
                  <a:txBody>
                    <a:bodyPr/>
                    <a:lstStyle/>
                    <a:p>
                      <a:pPr algn="ctr"/>
                      <a:r>
                        <a:rPr lang="en-US" sz="1800" b="1" dirty="0">
                          <a:latin typeface="+mn-lt"/>
                          <a:cs typeface="Times New Roman" panose="02020603050405020304" pitchFamily="18" charset="0"/>
                        </a:rPr>
                        <a:t>F1-Scores With FS</a:t>
                      </a:r>
                    </a:p>
                  </a:txBody>
                  <a:tcPr/>
                </a:tc>
                <a:tc>
                  <a:txBody>
                    <a:bodyPr/>
                    <a:lstStyle/>
                    <a:p>
                      <a:pPr algn="ctr"/>
                      <a:r>
                        <a:rPr lang="en-US" sz="1800" b="1" dirty="0">
                          <a:latin typeface="+mn-lt"/>
                          <a:cs typeface="Times New Roman" panose="02020603050405020304" pitchFamily="18" charset="0"/>
                        </a:rPr>
                        <a:t>F1-Scores Without FS</a:t>
                      </a:r>
                    </a:p>
                  </a:txBody>
                  <a:tcPr/>
                </a:tc>
                <a:tc>
                  <a:txBody>
                    <a:bodyPr/>
                    <a:lstStyle/>
                    <a:p>
                      <a:pPr algn="ctr"/>
                      <a:r>
                        <a:rPr lang="en-US" sz="1800" b="1" dirty="0">
                          <a:latin typeface="+mn-lt"/>
                          <a:cs typeface="Times New Roman" panose="02020603050405020304" pitchFamily="18" charset="0"/>
                        </a:rPr>
                        <a:t>F1-ScoresWith FS</a:t>
                      </a:r>
                    </a:p>
                  </a:txBody>
                  <a:tcPr/>
                </a:tc>
                <a:extLst>
                  <a:ext uri="{0D108BD9-81ED-4DB2-BD59-A6C34878D82A}">
                    <a16:rowId xmlns:a16="http://schemas.microsoft.com/office/drawing/2014/main" val="3107617324"/>
                  </a:ext>
                </a:extLst>
              </a:tr>
              <a:tr h="370840">
                <a:tc>
                  <a:txBody>
                    <a:bodyPr/>
                    <a:lstStyle/>
                    <a:p>
                      <a:pPr algn="l"/>
                      <a:r>
                        <a:rPr lang="en-US" sz="1800" kern="1200" dirty="0">
                          <a:solidFill>
                            <a:schemeClr val="tx1"/>
                          </a:solidFill>
                          <a:effectLst/>
                          <a:latin typeface="+mn-lt"/>
                          <a:ea typeface="+mn-ea"/>
                          <a:cs typeface="Times New Roman" panose="02020603050405020304" pitchFamily="18" charset="0"/>
                        </a:rPr>
                        <a:t>AdaBoost</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0.947</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0.899</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kern="1200" dirty="0">
                          <a:solidFill>
                            <a:schemeClr val="tx1"/>
                          </a:solidFill>
                          <a:effectLst/>
                          <a:latin typeface="+mn-lt"/>
                          <a:ea typeface="+mn-ea"/>
                          <a:cs typeface="Times New Roman" panose="02020603050405020304" pitchFamily="18" charset="0"/>
                        </a:rPr>
                        <a:t>0.969</a:t>
                      </a:r>
                      <a:endParaRPr lang="en-US" sz="1800" u="sng"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Times New Roman" panose="02020603050405020304" pitchFamily="18" charset="0"/>
                        </a:rPr>
                        <a:t>0.960</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extLst>
                  <a:ext uri="{0D108BD9-81ED-4DB2-BD59-A6C34878D82A}">
                    <a16:rowId xmlns:a16="http://schemas.microsoft.com/office/drawing/2014/main" val="802415149"/>
                  </a:ext>
                </a:extLst>
              </a:tr>
              <a:tr h="370840">
                <a:tc>
                  <a:txBody>
                    <a:bodyPr/>
                    <a:lstStyle/>
                    <a:p>
                      <a:pPr algn="l"/>
                      <a:r>
                        <a:rPr lang="en-US" sz="1800" kern="1200" dirty="0">
                          <a:solidFill>
                            <a:schemeClr val="tx1"/>
                          </a:solidFill>
                          <a:effectLst/>
                          <a:latin typeface="+mn-lt"/>
                          <a:ea typeface="+mn-ea"/>
                          <a:cs typeface="Times New Roman" panose="02020603050405020304" pitchFamily="18" charset="0"/>
                        </a:rPr>
                        <a:t>Decision Tree</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0.932</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0.872</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marL="95250" indent="0" algn="l">
                        <a:tabLst/>
                      </a:pPr>
                      <a:r>
                        <a:rPr lang="en-US" sz="1800" b="1" u="sng" dirty="0">
                          <a:effectLst/>
                          <a:latin typeface="+mn-lt"/>
                          <a:ea typeface="Times New Roman" panose="02020603050405020304" pitchFamily="18" charset="0"/>
                          <a:cs typeface="Times New Roman" panose="02020603050405020304" pitchFamily="18" charset="0"/>
                        </a:rPr>
                        <a:t>0.946</a:t>
                      </a:r>
                      <a:endParaRPr lang="en-TR" sz="1800" u="sng"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l"/>
                      <a:r>
                        <a:rPr lang="en-US" sz="1800" kern="1200" dirty="0">
                          <a:solidFill>
                            <a:schemeClr val="tx1"/>
                          </a:solidFill>
                          <a:effectLst/>
                          <a:latin typeface="+mn-lt"/>
                          <a:ea typeface="+mn-ea"/>
                          <a:cs typeface="Times New Roman" panose="02020603050405020304" pitchFamily="18" charset="0"/>
                        </a:rPr>
                        <a:t>0.945</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extLst>
                  <a:ext uri="{0D108BD9-81ED-4DB2-BD59-A6C34878D82A}">
                    <a16:rowId xmlns:a16="http://schemas.microsoft.com/office/drawing/2014/main" val="3723956560"/>
                  </a:ext>
                </a:extLst>
              </a:tr>
              <a:tr h="370840">
                <a:tc>
                  <a:txBody>
                    <a:bodyPr/>
                    <a:lstStyle/>
                    <a:p>
                      <a:pPr algn="l"/>
                      <a:r>
                        <a:rPr lang="en-US" sz="1800" kern="1200" dirty="0">
                          <a:solidFill>
                            <a:schemeClr val="tx1"/>
                          </a:solidFill>
                          <a:effectLst/>
                          <a:latin typeface="+mn-lt"/>
                          <a:ea typeface="+mn-ea"/>
                          <a:cs typeface="Times New Roman" panose="02020603050405020304" pitchFamily="18" charset="0"/>
                        </a:rPr>
                        <a:t>Gradient Boosting</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0.935</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0.911</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0" u="none" kern="1200" dirty="0">
                          <a:solidFill>
                            <a:schemeClr val="tx1"/>
                          </a:solidFill>
                          <a:effectLst/>
                          <a:latin typeface="+mn-lt"/>
                          <a:ea typeface="+mn-ea"/>
                          <a:cs typeface="Times New Roman" panose="02020603050405020304" pitchFamily="18" charset="0"/>
                        </a:rPr>
                        <a:t>0.955</a:t>
                      </a:r>
                      <a:r>
                        <a:rPr lang="en-TR" sz="1800"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0.960</a:t>
                      </a:r>
                      <a:r>
                        <a:rPr lang="en-TR" sz="1800" b="1" u="sng" dirty="0">
                          <a:effectLst/>
                          <a:latin typeface="+mn-lt"/>
                          <a:cs typeface="Times New Roman" panose="02020603050405020304" pitchFamily="18" charset="0"/>
                        </a:rPr>
                        <a:t> </a:t>
                      </a:r>
                      <a:endParaRPr lang="en-US" sz="1800" b="1" u="sng" dirty="0">
                        <a:latin typeface="+mn-lt"/>
                        <a:cs typeface="Times New Roman" panose="02020603050405020304" pitchFamily="18" charset="0"/>
                      </a:endParaRPr>
                    </a:p>
                  </a:txBody>
                  <a:tcPr/>
                </a:tc>
                <a:extLst>
                  <a:ext uri="{0D108BD9-81ED-4DB2-BD59-A6C34878D82A}">
                    <a16:rowId xmlns:a16="http://schemas.microsoft.com/office/drawing/2014/main" val="3426179423"/>
                  </a:ext>
                </a:extLst>
              </a:tr>
              <a:tr h="370840">
                <a:tc>
                  <a:txBody>
                    <a:bodyPr/>
                    <a:lstStyle/>
                    <a:p>
                      <a:pPr algn="l"/>
                      <a:r>
                        <a:rPr lang="en-US" sz="1800" kern="1200" dirty="0" err="1">
                          <a:solidFill>
                            <a:schemeClr val="tx1"/>
                          </a:solidFill>
                          <a:effectLst/>
                          <a:latin typeface="+mn-lt"/>
                          <a:ea typeface="+mn-ea"/>
                          <a:cs typeface="Times New Roman" panose="02020603050405020304" pitchFamily="18" charset="0"/>
                        </a:rPr>
                        <a:t>LightGBM</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0.950</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0.950</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0.965</a:t>
                      </a:r>
                      <a:r>
                        <a:rPr lang="en-TR" sz="1800"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0.965</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extLst>
                  <a:ext uri="{0D108BD9-81ED-4DB2-BD59-A6C34878D82A}">
                    <a16:rowId xmlns:a16="http://schemas.microsoft.com/office/drawing/2014/main" val="1382122537"/>
                  </a:ext>
                </a:extLst>
              </a:tr>
              <a:tr h="370840">
                <a:tc>
                  <a:txBody>
                    <a:bodyPr/>
                    <a:lstStyle/>
                    <a:p>
                      <a:pPr algn="l"/>
                      <a:r>
                        <a:rPr lang="en-US" sz="1800" kern="1200" dirty="0">
                          <a:solidFill>
                            <a:schemeClr val="tx1"/>
                          </a:solidFill>
                          <a:effectLst/>
                          <a:latin typeface="+mn-lt"/>
                          <a:ea typeface="+mn-ea"/>
                          <a:cs typeface="Times New Roman" panose="02020603050405020304" pitchFamily="18" charset="0"/>
                        </a:rPr>
                        <a:t>Logistic Regression</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0.936</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0.880</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0.960</a:t>
                      </a:r>
                      <a:r>
                        <a:rPr lang="en-TR" sz="1800"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0.956</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extLst>
                  <a:ext uri="{0D108BD9-81ED-4DB2-BD59-A6C34878D82A}">
                    <a16:rowId xmlns:a16="http://schemas.microsoft.com/office/drawing/2014/main" val="3403960777"/>
                  </a:ext>
                </a:extLst>
              </a:tr>
              <a:tr h="370840">
                <a:tc>
                  <a:txBody>
                    <a:bodyPr/>
                    <a:lstStyle/>
                    <a:p>
                      <a:pPr algn="l"/>
                      <a:r>
                        <a:rPr lang="en-US" sz="1800" dirty="0">
                          <a:effectLst/>
                          <a:latin typeface="+mn-lt"/>
                          <a:ea typeface="Times New Roman" panose="02020603050405020304" pitchFamily="18" charset="0"/>
                          <a:cs typeface="Times New Roman" panose="02020603050405020304" pitchFamily="18" charset="0"/>
                        </a:rPr>
                        <a:t>Naive Bayes Classifier</a:t>
                      </a:r>
                      <a:endParaRPr lang="en-TR" sz="1800" dirty="0">
                        <a:effectLst/>
                        <a:latin typeface="+mn-lt"/>
                        <a:ea typeface="Times New Roman" panose="02020603050405020304" pitchFamily="18" charset="0"/>
                        <a:cs typeface="Times New Roman" panose="02020603050405020304" pitchFamily="18" charset="0"/>
                      </a:endParaRPr>
                    </a:p>
                  </a:txBody>
                  <a:tcPr marL="0" marR="0" marT="0" marB="0" anchor="ctr"/>
                </a:tc>
                <a:tc>
                  <a:txBody>
                    <a:bodyPr/>
                    <a:lstStyle/>
                    <a:p>
                      <a:pPr algn="l"/>
                      <a:r>
                        <a:rPr lang="en-US" sz="1800" kern="1200" dirty="0">
                          <a:solidFill>
                            <a:schemeClr val="tx1"/>
                          </a:solidFill>
                          <a:effectLst/>
                          <a:latin typeface="+mn-lt"/>
                          <a:ea typeface="+mn-ea"/>
                          <a:cs typeface="Times New Roman" panose="02020603050405020304" pitchFamily="18" charset="0"/>
                        </a:rPr>
                        <a:t>0.821</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0.851</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0.861</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0.898</a:t>
                      </a:r>
                      <a:r>
                        <a:rPr lang="en-TR" sz="1800"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extLst>
                  <a:ext uri="{0D108BD9-81ED-4DB2-BD59-A6C34878D82A}">
                    <a16:rowId xmlns:a16="http://schemas.microsoft.com/office/drawing/2014/main" val="1946879496"/>
                  </a:ext>
                </a:extLst>
              </a:tr>
              <a:tr h="370840">
                <a:tc>
                  <a:txBody>
                    <a:bodyPr/>
                    <a:lstStyle/>
                    <a:p>
                      <a:pPr algn="l"/>
                      <a:r>
                        <a:rPr lang="en-US" sz="1800" kern="1200" dirty="0">
                          <a:solidFill>
                            <a:schemeClr val="tx1"/>
                          </a:solidFill>
                          <a:effectLst/>
                          <a:latin typeface="+mn-lt"/>
                          <a:ea typeface="+mn-ea"/>
                          <a:cs typeface="Times New Roman" panose="02020603050405020304" pitchFamily="18" charset="0"/>
                        </a:rPr>
                        <a:t>Random Forest</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0.946</a:t>
                      </a:r>
                      <a:r>
                        <a:rPr lang="en-TR"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0.912</a:t>
                      </a:r>
                      <a:r>
                        <a:rPr lang="en-TR"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tc>
                  <a:txBody>
                    <a:bodyPr/>
                    <a:lstStyle/>
                    <a:p>
                      <a:pPr algn="l"/>
                      <a:r>
                        <a:rPr lang="en-US" sz="1800" b="1" u="sng" kern="1200" dirty="0">
                          <a:solidFill>
                            <a:schemeClr val="tx1"/>
                          </a:solidFill>
                          <a:effectLst/>
                          <a:latin typeface="+mn-lt"/>
                          <a:ea typeface="+mn-ea"/>
                          <a:cs typeface="Times New Roman" panose="02020603050405020304" pitchFamily="18" charset="0"/>
                        </a:rPr>
                        <a:t>0.956</a:t>
                      </a:r>
                      <a:r>
                        <a:rPr lang="en-TR" sz="1800" u="sng" dirty="0">
                          <a:effectLst/>
                          <a:latin typeface="+mn-lt"/>
                          <a:cs typeface="Times New Roman" panose="02020603050405020304" pitchFamily="18" charset="0"/>
                        </a:rPr>
                        <a:t> </a:t>
                      </a:r>
                      <a:endParaRPr lang="en-US" sz="1800" u="sng" dirty="0">
                        <a:latin typeface="+mn-lt"/>
                        <a:cs typeface="Times New Roman" panose="02020603050405020304" pitchFamily="18" charset="0"/>
                      </a:endParaRPr>
                    </a:p>
                  </a:txBody>
                  <a:tcPr/>
                </a:tc>
                <a:tc>
                  <a:txBody>
                    <a:bodyPr/>
                    <a:lstStyle/>
                    <a:p>
                      <a:pPr algn="l"/>
                      <a:r>
                        <a:rPr lang="en-US" sz="1800" kern="1200" dirty="0">
                          <a:solidFill>
                            <a:schemeClr val="tx1"/>
                          </a:solidFill>
                          <a:effectLst/>
                          <a:latin typeface="+mn-lt"/>
                          <a:ea typeface="+mn-ea"/>
                          <a:cs typeface="Times New Roman" panose="02020603050405020304" pitchFamily="18" charset="0"/>
                        </a:rPr>
                        <a:t>0.956</a:t>
                      </a:r>
                      <a:r>
                        <a:rPr lang="en-TR" sz="1800" dirty="0">
                          <a:effectLst/>
                          <a:latin typeface="+mn-lt"/>
                          <a:cs typeface="Times New Roman" panose="02020603050405020304" pitchFamily="18" charset="0"/>
                        </a:rPr>
                        <a:t> </a:t>
                      </a:r>
                      <a:endParaRPr lang="en-US" sz="1800" dirty="0">
                        <a:latin typeface="+mn-lt"/>
                        <a:cs typeface="Times New Roman" panose="02020603050405020304" pitchFamily="18" charset="0"/>
                      </a:endParaRPr>
                    </a:p>
                  </a:txBody>
                  <a:tcPr/>
                </a:tc>
                <a:extLst>
                  <a:ext uri="{0D108BD9-81ED-4DB2-BD59-A6C34878D82A}">
                    <a16:rowId xmlns:a16="http://schemas.microsoft.com/office/drawing/2014/main" val="2047564133"/>
                  </a:ext>
                </a:extLst>
              </a:tr>
            </a:tbl>
          </a:graphicData>
        </a:graphic>
      </p:graphicFrame>
      <p:sp>
        <p:nvSpPr>
          <p:cNvPr id="4" name="Rectangle 3">
            <a:extLst>
              <a:ext uri="{FF2B5EF4-FFF2-40B4-BE49-F238E27FC236}">
                <a16:creationId xmlns:a16="http://schemas.microsoft.com/office/drawing/2014/main" id="{672F9567-9E80-82CB-FEA1-07E2C69DDAA8}"/>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5" name="Rectangle 4">
            <a:extLst>
              <a:ext uri="{FF2B5EF4-FFF2-40B4-BE49-F238E27FC236}">
                <a16:creationId xmlns:a16="http://schemas.microsoft.com/office/drawing/2014/main" id="{F306A099-23B8-B0CA-B17B-A55428C8034C}"/>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196925416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0D4E-587A-46C5-0781-D923DEDA56D3}"/>
              </a:ext>
            </a:extLst>
          </p:cNvPr>
          <p:cNvSpPr>
            <a:spLocks noGrp="1"/>
          </p:cNvSpPr>
          <p:nvPr>
            <p:ph type="title"/>
          </p:nvPr>
        </p:nvSpPr>
        <p:spPr/>
        <p:txBody>
          <a:bodyPr/>
          <a:lstStyle/>
          <a:p>
            <a:pPr algn="ctr"/>
            <a:r>
              <a:rPr lang="en-US" dirty="0">
                <a:latin typeface="+mn-lt"/>
                <a:cs typeface="Times New Roman" panose="02020603050405020304" pitchFamily="18" charset="0"/>
              </a:rPr>
              <a:t>Conclusion</a:t>
            </a:r>
          </a:p>
        </p:txBody>
      </p:sp>
      <p:sp>
        <p:nvSpPr>
          <p:cNvPr id="4" name="Rectangle 3">
            <a:extLst>
              <a:ext uri="{FF2B5EF4-FFF2-40B4-BE49-F238E27FC236}">
                <a16:creationId xmlns:a16="http://schemas.microsoft.com/office/drawing/2014/main" id="{97A88C89-8E02-CDC2-60F2-AA99834CEF7D}"/>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FC35AEB4-63F3-85C4-FE6C-D3B8F44AB8F8}"/>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74920983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B653-1A03-A621-8506-11B8833D7884}"/>
              </a:ext>
            </a:extLst>
          </p:cNvPr>
          <p:cNvSpPr>
            <a:spLocks noGrp="1"/>
          </p:cNvSpPr>
          <p:nvPr>
            <p:ph type="title"/>
          </p:nvPr>
        </p:nvSpPr>
        <p:spPr/>
        <p:txBody>
          <a:bodyPr/>
          <a:lstStyle/>
          <a:p>
            <a:pPr algn="ctr"/>
            <a:r>
              <a:rPr lang="en-US" dirty="0">
                <a:latin typeface="+mn-lt"/>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3FE172B3-1FF4-0793-6294-EDB1DA161B03}"/>
              </a:ext>
            </a:extLst>
          </p:cNvPr>
          <p:cNvSpPr>
            <a:spLocks noGrp="1"/>
          </p:cNvSpPr>
          <p:nvPr>
            <p:ph idx="1"/>
          </p:nvPr>
        </p:nvSpPr>
        <p:spPr>
          <a:xfrm>
            <a:off x="609221" y="1909614"/>
            <a:ext cx="10962798" cy="4351338"/>
          </a:xfrm>
        </p:spPr>
        <p:txBody>
          <a:bodyPr/>
          <a:lstStyle/>
          <a:p>
            <a:pPr algn="just"/>
            <a:r>
              <a:rPr lang="en-US" dirty="0">
                <a:cs typeface="Times New Roman" panose="02020603050405020304" pitchFamily="18" charset="0"/>
              </a:rPr>
              <a:t>Data has been retrieved from RIOT API</a:t>
            </a:r>
          </a:p>
          <a:p>
            <a:pPr algn="just"/>
            <a:r>
              <a:rPr lang="en-US" dirty="0">
                <a:cs typeface="Times New Roman" panose="02020603050405020304" pitchFamily="18" charset="0"/>
              </a:rPr>
              <a:t>Two different approach used to build datasets: team-based, player-based</a:t>
            </a:r>
          </a:p>
          <a:p>
            <a:pPr algn="just"/>
            <a:r>
              <a:rPr lang="en-US" dirty="0">
                <a:cs typeface="Times New Roman" panose="02020603050405020304" pitchFamily="18" charset="0"/>
              </a:rPr>
              <a:t>7 machine learning models have been evaluated</a:t>
            </a:r>
          </a:p>
          <a:p>
            <a:pPr algn="just"/>
            <a:r>
              <a:rPr lang="en-US" dirty="0">
                <a:cs typeface="Times New Roman" panose="02020603050405020304" pitchFamily="18" charset="0"/>
              </a:rPr>
              <a:t>Comparison of models have been done using metrics of confusion matrix</a:t>
            </a:r>
          </a:p>
          <a:p>
            <a:pPr algn="just"/>
            <a:r>
              <a:rPr lang="en-US" dirty="0">
                <a:cs typeface="Times New Roman" panose="02020603050405020304" pitchFamily="18" charset="0"/>
              </a:rPr>
              <a:t>Experiments operated using feature selection</a:t>
            </a:r>
          </a:p>
          <a:p>
            <a:pPr algn="just"/>
            <a:r>
              <a:rPr lang="en-US" dirty="0">
                <a:cs typeface="Times New Roman" panose="02020603050405020304" pitchFamily="18" charset="0"/>
              </a:rPr>
              <a:t>7 most important features have been stated out</a:t>
            </a:r>
          </a:p>
          <a:p>
            <a:pPr algn="just"/>
            <a:r>
              <a:rPr lang="en-US" dirty="0">
                <a:cs typeface="Times New Roman" panose="02020603050405020304" pitchFamily="18" charset="0"/>
              </a:rPr>
              <a:t>Results of metrics compared for experiments</a:t>
            </a:r>
          </a:p>
        </p:txBody>
      </p:sp>
      <p:sp>
        <p:nvSpPr>
          <p:cNvPr id="4" name="Rectangle 3">
            <a:extLst>
              <a:ext uri="{FF2B5EF4-FFF2-40B4-BE49-F238E27FC236}">
                <a16:creationId xmlns:a16="http://schemas.microsoft.com/office/drawing/2014/main" id="{BDFEB9C2-D055-36AD-7139-1096FF74CB2B}"/>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CDD4933F-594C-09A3-4D74-595E98D8FC2A}"/>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20868861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6512-5364-3460-FE84-7FC9F7C0BCC4}"/>
              </a:ext>
            </a:extLst>
          </p:cNvPr>
          <p:cNvSpPr>
            <a:spLocks noGrp="1"/>
          </p:cNvSpPr>
          <p:nvPr>
            <p:ph type="title"/>
          </p:nvPr>
        </p:nvSpPr>
        <p:spPr/>
        <p:txBody>
          <a:bodyPr/>
          <a:lstStyle/>
          <a:p>
            <a:pPr algn="ctr"/>
            <a:r>
              <a:rPr lang="en-US" dirty="0">
                <a:latin typeface="+mn-lt"/>
                <a:cs typeface="Times New Roman" panose="02020603050405020304" pitchFamily="18" charset="0"/>
              </a:rPr>
              <a:t>Discussions</a:t>
            </a:r>
          </a:p>
        </p:txBody>
      </p:sp>
      <p:sp>
        <p:nvSpPr>
          <p:cNvPr id="3" name="Content Placeholder 2">
            <a:extLst>
              <a:ext uri="{FF2B5EF4-FFF2-40B4-BE49-F238E27FC236}">
                <a16:creationId xmlns:a16="http://schemas.microsoft.com/office/drawing/2014/main" id="{771BCFD2-3ABA-0562-5AD5-DBFF9E4334AE}"/>
              </a:ext>
            </a:extLst>
          </p:cNvPr>
          <p:cNvSpPr>
            <a:spLocks noGrp="1"/>
          </p:cNvSpPr>
          <p:nvPr>
            <p:ph idx="1"/>
          </p:nvPr>
        </p:nvSpPr>
        <p:spPr/>
        <p:txBody>
          <a:bodyPr>
            <a:normAutofit/>
          </a:bodyPr>
          <a:lstStyle/>
          <a:p>
            <a:pPr marL="0" indent="0" algn="just">
              <a:buNone/>
            </a:pPr>
            <a:r>
              <a:rPr lang="en-US" sz="4400" dirty="0">
                <a:effectLst/>
                <a:ea typeface="Calibri" panose="020F0502020204030204" pitchFamily="34" charset="0"/>
              </a:rPr>
              <a:t>O</a:t>
            </a:r>
            <a:r>
              <a:rPr lang="en-US" dirty="0">
                <a:effectLst/>
                <a:ea typeface="Calibri" panose="020F0502020204030204" pitchFamily="34" charset="0"/>
              </a:rPr>
              <a:t>utput of the AdaBoost model, 7 important attributes have been put forward which are “</a:t>
            </a:r>
            <a:r>
              <a:rPr lang="en-US" dirty="0" err="1">
                <a:effectLst/>
                <a:ea typeface="Calibri" panose="020F0502020204030204" pitchFamily="34" charset="0"/>
              </a:rPr>
              <a:t>turretsLost</a:t>
            </a:r>
            <a:r>
              <a:rPr lang="en-US" dirty="0">
                <a:effectLst/>
                <a:ea typeface="Calibri" panose="020F0502020204030204" pitchFamily="34" charset="0"/>
              </a:rPr>
              <a:t>, deaths, </a:t>
            </a:r>
            <a:r>
              <a:rPr lang="en-US" dirty="0" err="1">
                <a:effectLst/>
                <a:ea typeface="Calibri" panose="020F0502020204030204" pitchFamily="34" charset="0"/>
              </a:rPr>
              <a:t>inhibitorTakedowns</a:t>
            </a:r>
            <a:r>
              <a:rPr lang="en-US" dirty="0">
                <a:effectLst/>
                <a:ea typeface="Calibri" panose="020F0502020204030204" pitchFamily="34" charset="0"/>
              </a:rPr>
              <a:t>, </a:t>
            </a:r>
            <a:r>
              <a:rPr lang="en-US" dirty="0" err="1">
                <a:effectLst/>
                <a:ea typeface="Calibri" panose="020F0502020204030204" pitchFamily="34" charset="0"/>
              </a:rPr>
              <a:t>damageDealtToBuildings</a:t>
            </a:r>
            <a:r>
              <a:rPr lang="en-US" dirty="0">
                <a:effectLst/>
                <a:ea typeface="Calibri" panose="020F0502020204030204" pitchFamily="34" charset="0"/>
              </a:rPr>
              <a:t>, </a:t>
            </a:r>
            <a:r>
              <a:rPr lang="en-US" dirty="0" err="1">
                <a:effectLst/>
                <a:ea typeface="Calibri" panose="020F0502020204030204" pitchFamily="34" charset="0"/>
              </a:rPr>
              <a:t>totalHeal</a:t>
            </a:r>
            <a:r>
              <a:rPr lang="en-US" dirty="0">
                <a:effectLst/>
                <a:ea typeface="Calibri" panose="020F0502020204030204" pitchFamily="34" charset="0"/>
              </a:rPr>
              <a:t>, </a:t>
            </a:r>
            <a:r>
              <a:rPr lang="en-US" dirty="0" err="1">
                <a:effectLst/>
                <a:ea typeface="Calibri" panose="020F0502020204030204" pitchFamily="34" charset="0"/>
              </a:rPr>
              <a:t>largestKillingSpree</a:t>
            </a:r>
            <a:r>
              <a:rPr lang="en-US" dirty="0">
                <a:effectLst/>
                <a:ea typeface="Calibri" panose="020F0502020204030204" pitchFamily="34" charset="0"/>
              </a:rPr>
              <a:t>, kills” are the key factors for building a strategy in gameplay.</a:t>
            </a:r>
            <a:endParaRPr lang="en-US" dirty="0"/>
          </a:p>
        </p:txBody>
      </p:sp>
      <p:sp>
        <p:nvSpPr>
          <p:cNvPr id="4" name="Rectangle 3">
            <a:extLst>
              <a:ext uri="{FF2B5EF4-FFF2-40B4-BE49-F238E27FC236}">
                <a16:creationId xmlns:a16="http://schemas.microsoft.com/office/drawing/2014/main" id="{D75692BB-BCBE-86E8-11BB-1AE3159ED964}"/>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D594551E-E529-FAF5-A17C-25E279D950EE}"/>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209742979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0761-5ADB-7E35-205C-8F8A5E62492F}"/>
              </a:ext>
            </a:extLst>
          </p:cNvPr>
          <p:cNvSpPr>
            <a:spLocks noGrp="1"/>
          </p:cNvSpPr>
          <p:nvPr>
            <p:ph type="title"/>
          </p:nvPr>
        </p:nvSpPr>
        <p:spPr/>
        <p:txBody>
          <a:bodyPr/>
          <a:lstStyle/>
          <a:p>
            <a:pPr algn="ctr"/>
            <a:r>
              <a:rPr lang="en-US" dirty="0">
                <a:latin typeface="+mn-lt"/>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846D1170-CA35-F5E3-698A-4538B21BDDD6}"/>
              </a:ext>
            </a:extLst>
          </p:cNvPr>
          <p:cNvSpPr>
            <a:spLocks noGrp="1"/>
          </p:cNvSpPr>
          <p:nvPr>
            <p:ph idx="1"/>
          </p:nvPr>
        </p:nvSpPr>
        <p:spPr/>
        <p:txBody>
          <a:bodyPr/>
          <a:lstStyle/>
          <a:p>
            <a:pPr marL="0" indent="0" algn="just">
              <a:buNone/>
            </a:pPr>
            <a:r>
              <a:rPr lang="en-US" sz="4400" dirty="0">
                <a:effectLst/>
                <a:ea typeface="Calibri" panose="020F0502020204030204" pitchFamily="34" charset="0"/>
              </a:rPr>
              <a:t>S</a:t>
            </a:r>
            <a:r>
              <a:rPr lang="en-US" dirty="0">
                <a:effectLst/>
                <a:ea typeface="Calibri" panose="020F0502020204030204" pitchFamily="34" charset="0"/>
              </a:rPr>
              <a:t>ome other machine learning approaches like SVM, or some deep learning models can be applied for the future works. Also, data span can be enlarged as we eliminated many attributes while retrieving the data. </a:t>
            </a:r>
            <a:endParaRPr lang="en-TR" dirty="0">
              <a:effectLst/>
              <a:ea typeface="Calibri" panose="020F0502020204030204" pitchFamily="34" charset="0"/>
            </a:endParaRPr>
          </a:p>
          <a:p>
            <a:pPr marL="0" indent="0" algn="just">
              <a:buNone/>
            </a:pPr>
            <a:r>
              <a:rPr lang="en-US" sz="4400" dirty="0">
                <a:effectLst/>
                <a:ea typeface="Calibri" panose="020F0502020204030204" pitchFamily="34" charset="0"/>
              </a:rPr>
              <a:t>R</a:t>
            </a:r>
            <a:r>
              <a:rPr lang="en-US" dirty="0">
                <a:effectLst/>
                <a:ea typeface="Calibri" panose="020F0502020204030204" pitchFamily="34" charset="0"/>
              </a:rPr>
              <a:t>IOT API provides game data by timeline. As a future work, the problem can be evaluated as time-series analysis and build some LSTM models and compare the performances.</a:t>
            </a:r>
            <a:endParaRPr lang="en-TR" dirty="0">
              <a:effectLst/>
              <a:ea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FF890B84-1414-1686-81A4-B20BD95F630B}"/>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5" name="Rectangle 4">
            <a:extLst>
              <a:ext uri="{FF2B5EF4-FFF2-40B4-BE49-F238E27FC236}">
                <a16:creationId xmlns:a16="http://schemas.microsoft.com/office/drawing/2014/main" id="{6D5CF234-5543-B8B1-55E5-0CCFAEF2EFA0}"/>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Tree>
    <p:extLst>
      <p:ext uri="{BB962C8B-B14F-4D97-AF65-F5344CB8AC3E}">
        <p14:creationId xmlns:p14="http://schemas.microsoft.com/office/powerpoint/2010/main" val="357620879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99C47BC-F0A6-8AF1-EE7B-47B82F43FDB1}"/>
              </a:ext>
            </a:extLst>
          </p:cNvPr>
          <p:cNvSpPr>
            <a:spLocks noGrp="1"/>
          </p:cNvSpPr>
          <p:nvPr>
            <p:ph type="title"/>
          </p:nvPr>
        </p:nvSpPr>
        <p:spPr/>
        <p:txBody>
          <a:bodyPr/>
          <a:lstStyle/>
          <a:p>
            <a:pPr algn="r"/>
            <a:r>
              <a:rPr lang="en-US" dirty="0">
                <a:latin typeface="+mn-lt"/>
                <a:cs typeface="Times New Roman" panose="02020603050405020304" pitchFamily="18" charset="0"/>
              </a:rPr>
              <a:t>Thanks for your time.</a:t>
            </a:r>
            <a:br>
              <a:rPr lang="en-US" dirty="0">
                <a:latin typeface="+mn-lt"/>
                <a:cs typeface="Times New Roman" panose="02020603050405020304" pitchFamily="18" charset="0"/>
                <a:sym typeface="Wingdings" pitchFamily="2" charset="2"/>
              </a:rPr>
            </a:br>
            <a:r>
              <a:rPr lang="en-US" sz="2800" dirty="0">
                <a:latin typeface="+mn-lt"/>
                <a:cs typeface="Times New Roman" panose="02020603050405020304" pitchFamily="18" charset="0"/>
                <a:sym typeface="Wingdings" pitchFamily="2" charset="2"/>
              </a:rPr>
              <a:t>-Atakan TUZCU</a:t>
            </a:r>
            <a:endParaRPr lang="en-US" dirty="0">
              <a:latin typeface="+mn-lt"/>
              <a:cs typeface="Times New Roman" panose="02020603050405020304" pitchFamily="18" charset="0"/>
            </a:endParaRPr>
          </a:p>
        </p:txBody>
      </p:sp>
      <p:sp>
        <p:nvSpPr>
          <p:cNvPr id="4" name="Rectangle 3">
            <a:extLst>
              <a:ext uri="{FF2B5EF4-FFF2-40B4-BE49-F238E27FC236}">
                <a16:creationId xmlns:a16="http://schemas.microsoft.com/office/drawing/2014/main" id="{25F5B67F-9249-F87C-F57E-29F57D5AEEE6}"/>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5" name="Rectangle 4">
            <a:extLst>
              <a:ext uri="{FF2B5EF4-FFF2-40B4-BE49-F238E27FC236}">
                <a16:creationId xmlns:a16="http://schemas.microsoft.com/office/drawing/2014/main" id="{A1B92F11-C887-4671-FD17-CD2CC28B50F5}"/>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
        <p:nvSpPr>
          <p:cNvPr id="6" name="Rectangle 5">
            <a:extLst>
              <a:ext uri="{FF2B5EF4-FFF2-40B4-BE49-F238E27FC236}">
                <a16:creationId xmlns:a16="http://schemas.microsoft.com/office/drawing/2014/main" id="{35AD6D90-7016-6B86-0F89-5DDAF9460162}"/>
              </a:ext>
            </a:extLst>
          </p:cNvPr>
          <p:cNvSpPr/>
          <p:nvPr/>
        </p:nvSpPr>
        <p:spPr>
          <a:xfrm>
            <a:off x="-10758" y="-8536"/>
            <a:ext cx="718969" cy="6581457"/>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Times New Roman" panose="02020603050405020304" pitchFamily="18" charset="0"/>
            </a:endParaRPr>
          </a:p>
        </p:txBody>
      </p:sp>
      <p:sp>
        <p:nvSpPr>
          <p:cNvPr id="7" name="Rectangle 6">
            <a:extLst>
              <a:ext uri="{FF2B5EF4-FFF2-40B4-BE49-F238E27FC236}">
                <a16:creationId xmlns:a16="http://schemas.microsoft.com/office/drawing/2014/main" id="{CC944B2A-1523-AE58-5A74-2B377CB19320}"/>
              </a:ext>
            </a:extLst>
          </p:cNvPr>
          <p:cNvSpPr/>
          <p:nvPr/>
        </p:nvSpPr>
        <p:spPr>
          <a:xfrm>
            <a:off x="11473031" y="-8537"/>
            <a:ext cx="718969" cy="6581457"/>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Times New Roman" panose="02020603050405020304" pitchFamily="18" charset="0"/>
            </a:endParaRPr>
          </a:p>
        </p:txBody>
      </p:sp>
    </p:spTree>
    <p:extLst>
      <p:ext uri="{BB962C8B-B14F-4D97-AF65-F5344CB8AC3E}">
        <p14:creationId xmlns:p14="http://schemas.microsoft.com/office/powerpoint/2010/main" val="21821252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C762-2182-4B7A-0A96-4E5B13C3D8BD}"/>
              </a:ext>
            </a:extLst>
          </p:cNvPr>
          <p:cNvSpPr>
            <a:spLocks noGrp="1"/>
          </p:cNvSpPr>
          <p:nvPr>
            <p:ph type="title"/>
          </p:nvPr>
        </p:nvSpPr>
        <p:spPr/>
        <p:txBody>
          <a:bodyPr/>
          <a:lstStyle/>
          <a:p>
            <a:pPr algn="ctr"/>
            <a:r>
              <a:rPr lang="en-US" dirty="0">
                <a:latin typeface="+mn-lt"/>
                <a:cs typeface="Times New Roman" panose="02020603050405020304" pitchFamily="18" charset="0"/>
              </a:rPr>
              <a:t>Sport Analytics</a:t>
            </a:r>
          </a:p>
        </p:txBody>
      </p:sp>
      <p:sp>
        <p:nvSpPr>
          <p:cNvPr id="3" name="Content Placeholder 2">
            <a:extLst>
              <a:ext uri="{FF2B5EF4-FFF2-40B4-BE49-F238E27FC236}">
                <a16:creationId xmlns:a16="http://schemas.microsoft.com/office/drawing/2014/main" id="{9CA0FAB9-F8C5-3352-7B4E-90DE91F8F355}"/>
              </a:ext>
            </a:extLst>
          </p:cNvPr>
          <p:cNvSpPr>
            <a:spLocks noGrp="1"/>
          </p:cNvSpPr>
          <p:nvPr>
            <p:ph sz="half" idx="1"/>
          </p:nvPr>
        </p:nvSpPr>
        <p:spPr/>
        <p:txBody>
          <a:bodyPr>
            <a:normAutofit/>
          </a:bodyPr>
          <a:lstStyle/>
          <a:p>
            <a:pPr marL="0" indent="0" algn="just">
              <a:buNone/>
            </a:pPr>
            <a:r>
              <a:rPr lang="en-TR" sz="4400" dirty="0">
                <a:cs typeface="Times New Roman" panose="02020603050405020304" pitchFamily="18" charset="0"/>
              </a:rPr>
              <a:t>S</a:t>
            </a:r>
            <a:r>
              <a:rPr lang="en-TR" dirty="0">
                <a:cs typeface="Times New Roman" panose="02020603050405020304" pitchFamily="18" charset="0"/>
              </a:rPr>
              <a:t>port analytics have made a huge impact on the field and the book based on true story named “Moneyball” showed with a story that the game analytics make a team bop to the top from the deespest bottom for the baseball games.</a:t>
            </a:r>
          </a:p>
        </p:txBody>
      </p:sp>
      <p:pic>
        <p:nvPicPr>
          <p:cNvPr id="1026" name="Picture 2">
            <a:extLst>
              <a:ext uri="{FF2B5EF4-FFF2-40B4-BE49-F238E27FC236}">
                <a16:creationId xmlns:a16="http://schemas.microsoft.com/office/drawing/2014/main" id="{BA17E422-D381-6CFF-2C18-954859D44BC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799513" y="1690688"/>
            <a:ext cx="2554287" cy="39219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2EC92A-BAAA-E04E-2327-49DCE3A81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948" y="2145834"/>
            <a:ext cx="2644228" cy="3920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25E1AB7-EEDA-9FEA-A8AC-942A79002D2E}"/>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8" name="Rectangle 7">
            <a:extLst>
              <a:ext uri="{FF2B5EF4-FFF2-40B4-BE49-F238E27FC236}">
                <a16:creationId xmlns:a16="http://schemas.microsoft.com/office/drawing/2014/main" id="{CA5E35F9-8344-2559-3362-1568D519BC86}"/>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4347037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A809-073F-EEE2-340B-2ECC6AB1A19D}"/>
              </a:ext>
            </a:extLst>
          </p:cNvPr>
          <p:cNvSpPr>
            <a:spLocks noGrp="1"/>
          </p:cNvSpPr>
          <p:nvPr>
            <p:ph type="title"/>
          </p:nvPr>
        </p:nvSpPr>
        <p:spPr/>
        <p:txBody>
          <a:bodyPr/>
          <a:lstStyle/>
          <a:p>
            <a:pPr algn="ctr"/>
            <a:r>
              <a:rPr lang="en-US" dirty="0">
                <a:latin typeface="+mn-lt"/>
                <a:cs typeface="Times New Roman" panose="02020603050405020304" pitchFamily="18" charset="0"/>
              </a:rPr>
              <a:t>Electronic Sports (aka: e-Sports)</a:t>
            </a:r>
          </a:p>
        </p:txBody>
      </p:sp>
      <p:sp>
        <p:nvSpPr>
          <p:cNvPr id="3" name="Content Placeholder 2">
            <a:extLst>
              <a:ext uri="{FF2B5EF4-FFF2-40B4-BE49-F238E27FC236}">
                <a16:creationId xmlns:a16="http://schemas.microsoft.com/office/drawing/2014/main" id="{96A0F0F2-8005-32D5-F4A9-4068BC48CAB3}"/>
              </a:ext>
            </a:extLst>
          </p:cNvPr>
          <p:cNvSpPr>
            <a:spLocks noGrp="1"/>
          </p:cNvSpPr>
          <p:nvPr>
            <p:ph idx="1"/>
          </p:nvPr>
        </p:nvSpPr>
        <p:spPr/>
        <p:txBody>
          <a:bodyPr/>
          <a:lstStyle/>
          <a:p>
            <a:pPr marL="0" indent="0" algn="just">
              <a:buNone/>
            </a:pPr>
            <a:r>
              <a:rPr lang="en-TR" sz="4400" dirty="0">
                <a:cs typeface="Times New Roman" panose="02020603050405020304" pitchFamily="18" charset="0"/>
              </a:rPr>
              <a:t>E</a:t>
            </a:r>
            <a:r>
              <a:rPr lang="en-TR" dirty="0">
                <a:cs typeface="Times New Roman" panose="02020603050405020304" pitchFamily="18" charset="0"/>
              </a:rPr>
              <a:t>-Sports are the challanging video games can be played usually multiple players. Worldwide tournaments can be held annualy for such games. Nowadays e-Sports tournaments are the new generation of gaming emerge. Counter Strike: Global Offensive, League of Legends, Heartstone, Warcraft, Mobile Legends: Bang Bang are the examples of the.</a:t>
            </a:r>
          </a:p>
          <a:p>
            <a:endParaRPr lang="en-US" dirty="0"/>
          </a:p>
        </p:txBody>
      </p:sp>
      <p:sp>
        <p:nvSpPr>
          <p:cNvPr id="6" name="Rectangle 5">
            <a:extLst>
              <a:ext uri="{FF2B5EF4-FFF2-40B4-BE49-F238E27FC236}">
                <a16:creationId xmlns:a16="http://schemas.microsoft.com/office/drawing/2014/main" id="{BB6D9A08-E57E-0B4C-7AE6-ACA11BBA637A}"/>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6609FC16-4915-0234-E838-0D28A3ADD4B4}"/>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41232070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1F41-EEB5-D498-BD68-F816A5B04B1B}"/>
              </a:ext>
            </a:extLst>
          </p:cNvPr>
          <p:cNvSpPr>
            <a:spLocks noGrp="1"/>
          </p:cNvSpPr>
          <p:nvPr>
            <p:ph type="title"/>
          </p:nvPr>
        </p:nvSpPr>
        <p:spPr/>
        <p:txBody>
          <a:bodyPr/>
          <a:lstStyle/>
          <a:p>
            <a:pPr algn="ctr"/>
            <a:r>
              <a:rPr lang="en-US" dirty="0">
                <a:latin typeface="+mn-lt"/>
                <a:cs typeface="Times New Roman" panose="02020603050405020304" pitchFamily="18" charset="0"/>
              </a:rPr>
              <a:t>League of Legends</a:t>
            </a:r>
          </a:p>
        </p:txBody>
      </p:sp>
      <p:pic>
        <p:nvPicPr>
          <p:cNvPr id="8" name="Content Placeholder 7" descr="A picture containing text, screenshot, font, colorfulness&#10;&#10;Description automatically generated">
            <a:extLst>
              <a:ext uri="{FF2B5EF4-FFF2-40B4-BE49-F238E27FC236}">
                <a16:creationId xmlns:a16="http://schemas.microsoft.com/office/drawing/2014/main" id="{6ACD44D5-0FB7-BD03-87B5-5344B712600E}"/>
              </a:ext>
            </a:extLst>
          </p:cNvPr>
          <p:cNvPicPr>
            <a:picLocks noGrp="1" noChangeAspect="1"/>
          </p:cNvPicPr>
          <p:nvPr>
            <p:ph sz="half" idx="1"/>
          </p:nvPr>
        </p:nvPicPr>
        <p:blipFill>
          <a:blip r:embed="rId3"/>
          <a:stretch>
            <a:fillRect/>
          </a:stretch>
        </p:blipFill>
        <p:spPr>
          <a:xfrm>
            <a:off x="1295400" y="1825625"/>
            <a:ext cx="3960000" cy="3960000"/>
          </a:xfrm>
        </p:spPr>
      </p:pic>
      <p:sp>
        <p:nvSpPr>
          <p:cNvPr id="5" name="Content Placeholder 4">
            <a:extLst>
              <a:ext uri="{FF2B5EF4-FFF2-40B4-BE49-F238E27FC236}">
                <a16:creationId xmlns:a16="http://schemas.microsoft.com/office/drawing/2014/main" id="{0B08B913-4792-9FE7-C530-1EC373F71D55}"/>
              </a:ext>
            </a:extLst>
          </p:cNvPr>
          <p:cNvSpPr>
            <a:spLocks noGrp="1"/>
          </p:cNvSpPr>
          <p:nvPr>
            <p:ph sz="half" idx="2"/>
          </p:nvPr>
        </p:nvSpPr>
        <p:spPr/>
        <p:txBody>
          <a:bodyPr/>
          <a:lstStyle/>
          <a:p>
            <a:pPr marL="0" indent="0" algn="just">
              <a:buNone/>
            </a:pPr>
            <a:r>
              <a:rPr lang="en-US" sz="4400" dirty="0">
                <a:cs typeface="Times New Roman" panose="02020603050405020304" pitchFamily="18" charset="0"/>
              </a:rPr>
              <a:t>L</a:t>
            </a:r>
            <a:r>
              <a:rPr lang="en-US" dirty="0">
                <a:cs typeface="Times New Roman" panose="02020603050405020304" pitchFamily="18" charset="0"/>
              </a:rPr>
              <a:t>eague of Legends is the one of the most popular multiplayer online battle arena games in the e-Sports field which is developed and provided by RIOT Games</a:t>
            </a:r>
          </a:p>
          <a:p>
            <a:pPr marL="0" indent="0" algn="just">
              <a:buNone/>
            </a:pPr>
            <a:r>
              <a:rPr lang="en-US" sz="4400" dirty="0">
                <a:cs typeface="Times New Roman" panose="02020603050405020304" pitchFamily="18" charset="0"/>
              </a:rPr>
              <a:t>T</a:t>
            </a:r>
            <a:r>
              <a:rPr lang="en-US" dirty="0">
                <a:cs typeface="Times New Roman" panose="02020603050405020304" pitchFamily="18" charset="0"/>
              </a:rPr>
              <a:t>he nature of the game-play, a League of Legends match ends with a victory of one of the two teams.</a:t>
            </a:r>
          </a:p>
        </p:txBody>
      </p:sp>
      <p:sp>
        <p:nvSpPr>
          <p:cNvPr id="9" name="Rectangle 8">
            <a:extLst>
              <a:ext uri="{FF2B5EF4-FFF2-40B4-BE49-F238E27FC236}">
                <a16:creationId xmlns:a16="http://schemas.microsoft.com/office/drawing/2014/main" id="{F27A4568-6B23-64E2-C115-A396D314D5DA}"/>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10" name="Rectangle 9">
            <a:extLst>
              <a:ext uri="{FF2B5EF4-FFF2-40B4-BE49-F238E27FC236}">
                <a16:creationId xmlns:a16="http://schemas.microsoft.com/office/drawing/2014/main" id="{23B0AA5A-62DE-1993-2650-D89629758317}"/>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22672401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E4DC-BC6B-1AED-2CE8-0EFAC992B35D}"/>
              </a:ext>
            </a:extLst>
          </p:cNvPr>
          <p:cNvSpPr>
            <a:spLocks noGrp="1"/>
          </p:cNvSpPr>
          <p:nvPr>
            <p:ph type="title"/>
          </p:nvPr>
        </p:nvSpPr>
        <p:spPr/>
        <p:txBody>
          <a:bodyPr/>
          <a:lstStyle/>
          <a:p>
            <a:pPr algn="ctr"/>
            <a:r>
              <a:rPr lang="en-TR" dirty="0">
                <a:latin typeface="+mn-lt"/>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6B034272-29A4-C43A-9326-0106C479100B}"/>
              </a:ext>
            </a:extLst>
          </p:cNvPr>
          <p:cNvSpPr>
            <a:spLocks noGrp="1"/>
          </p:cNvSpPr>
          <p:nvPr>
            <p:ph idx="1"/>
          </p:nvPr>
        </p:nvSpPr>
        <p:spPr/>
        <p:txBody>
          <a:bodyPr>
            <a:normAutofit/>
          </a:bodyPr>
          <a:lstStyle/>
          <a:p>
            <a:pPr marL="0" indent="0" algn="just">
              <a:buNone/>
            </a:pPr>
            <a:r>
              <a:rPr lang="en-US" sz="4400" dirty="0">
                <a:effectLst/>
                <a:ea typeface="Calibri" panose="020F0502020204030204" pitchFamily="34" charset="0"/>
              </a:rPr>
              <a:t>B</a:t>
            </a:r>
            <a:r>
              <a:rPr lang="en-US" dirty="0">
                <a:effectLst/>
                <a:ea typeface="Calibri" panose="020F0502020204030204" pitchFamily="34" charset="0"/>
              </a:rPr>
              <a:t>y the nature of the gameplay, as in most MOBA games, League of Legends ends with one team’s victory and the other team’s defeat, there’s no draw status for this game. </a:t>
            </a:r>
          </a:p>
          <a:p>
            <a:pPr marL="0" indent="0" algn="just">
              <a:buNone/>
            </a:pPr>
            <a:r>
              <a:rPr lang="en-US" sz="4800" dirty="0"/>
              <a:t>E</a:t>
            </a:r>
            <a:r>
              <a:rPr lang="en-US" dirty="0"/>
              <a:t>ach action performed during the game effects the game result, as these actions dynamically change the attributes of the match data.</a:t>
            </a:r>
          </a:p>
          <a:p>
            <a:pPr marL="0" indent="0" algn="just">
              <a:buNone/>
            </a:pPr>
            <a:r>
              <a:rPr lang="en-US" sz="4400" dirty="0"/>
              <a:t>T</a:t>
            </a:r>
            <a:r>
              <a:rPr lang="en-US" dirty="0"/>
              <a:t>hese nature make the League of Legends game, perfect application instance for multivariate statistical analysis building a binary classification problem.</a:t>
            </a:r>
            <a:endParaRPr lang="en-TR" dirty="0"/>
          </a:p>
        </p:txBody>
      </p:sp>
      <p:sp>
        <p:nvSpPr>
          <p:cNvPr id="6" name="Rectangle 5">
            <a:extLst>
              <a:ext uri="{FF2B5EF4-FFF2-40B4-BE49-F238E27FC236}">
                <a16:creationId xmlns:a16="http://schemas.microsoft.com/office/drawing/2014/main" id="{784EC3F5-A24E-E702-0B7B-A0FDFC1160CE}"/>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EF48512D-83AE-18BA-1052-F4F38CB652BD}"/>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9340278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6E09-E182-D0BB-B2F9-A86F3048E322}"/>
              </a:ext>
            </a:extLst>
          </p:cNvPr>
          <p:cNvSpPr>
            <a:spLocks noGrp="1"/>
          </p:cNvSpPr>
          <p:nvPr>
            <p:ph type="title"/>
          </p:nvPr>
        </p:nvSpPr>
        <p:spPr/>
        <p:txBody>
          <a:bodyPr/>
          <a:lstStyle/>
          <a:p>
            <a:pPr algn="ctr"/>
            <a:r>
              <a:rPr lang="en-TR" dirty="0">
                <a:latin typeface="+mn-lt"/>
                <a:cs typeface="Times New Roman" panose="02020603050405020304" pitchFamily="18" charset="0"/>
              </a:rPr>
              <a:t>Purpose and Contribution</a:t>
            </a:r>
          </a:p>
        </p:txBody>
      </p:sp>
      <p:sp>
        <p:nvSpPr>
          <p:cNvPr id="3" name="Content Placeholder 2">
            <a:extLst>
              <a:ext uri="{FF2B5EF4-FFF2-40B4-BE49-F238E27FC236}">
                <a16:creationId xmlns:a16="http://schemas.microsoft.com/office/drawing/2014/main" id="{BCA71B4C-A082-85BA-809C-2E26DA02D196}"/>
              </a:ext>
            </a:extLst>
          </p:cNvPr>
          <p:cNvSpPr>
            <a:spLocks noGrp="1"/>
          </p:cNvSpPr>
          <p:nvPr>
            <p:ph idx="1"/>
          </p:nvPr>
        </p:nvSpPr>
        <p:spPr/>
        <p:txBody>
          <a:bodyPr/>
          <a:lstStyle/>
          <a:p>
            <a:pPr marL="0" indent="0" algn="just">
              <a:buNone/>
            </a:pPr>
            <a:r>
              <a:rPr lang="en-TR" sz="4400" dirty="0">
                <a:cs typeface="Times New Roman" panose="02020603050405020304" pitchFamily="18" charset="0"/>
              </a:rPr>
              <a:t>I</a:t>
            </a:r>
            <a:r>
              <a:rPr lang="en-TR" dirty="0">
                <a:cs typeface="Times New Roman" panose="02020603050405020304" pitchFamily="18" charset="0"/>
              </a:rPr>
              <a:t>n this research, a deep analysis over the game data and experimental studies has been done. To provide this task, we have retrieved the data and give it a structure to analyze. </a:t>
            </a:r>
          </a:p>
          <a:p>
            <a:pPr marL="0" indent="0" algn="just">
              <a:buNone/>
            </a:pPr>
            <a:r>
              <a:rPr lang="en-TR" sz="4400" dirty="0">
                <a:cs typeface="Times New Roman" panose="02020603050405020304" pitchFamily="18" charset="0"/>
              </a:rPr>
              <a:t>A</a:t>
            </a:r>
            <a:r>
              <a:rPr lang="en-TR" dirty="0">
                <a:cs typeface="Times New Roman" panose="02020603050405020304" pitchFamily="18" charset="0"/>
              </a:rPr>
              <a:t>s the results of this thesis, we get a brand new data-set that other researchers can use, preprocessing stages have been operated which future researches can use this methodology to create their  datasets, data retrieving tool is being shared, and at last exploratory data analysis have been operated to find importance of strategies.</a:t>
            </a:r>
          </a:p>
        </p:txBody>
      </p:sp>
      <p:sp>
        <p:nvSpPr>
          <p:cNvPr id="6" name="Rectangle 5">
            <a:extLst>
              <a:ext uri="{FF2B5EF4-FFF2-40B4-BE49-F238E27FC236}">
                <a16:creationId xmlns:a16="http://schemas.microsoft.com/office/drawing/2014/main" id="{008F5A69-82FE-D9C1-07E0-8A363A32C480}"/>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7" name="Rectangle 6">
            <a:extLst>
              <a:ext uri="{FF2B5EF4-FFF2-40B4-BE49-F238E27FC236}">
                <a16:creationId xmlns:a16="http://schemas.microsoft.com/office/drawing/2014/main" id="{E1594549-14A3-8DC6-78F0-237D93EA6772}"/>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35810401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A456-F778-935A-9F70-1EC40CC5B419}"/>
              </a:ext>
            </a:extLst>
          </p:cNvPr>
          <p:cNvSpPr>
            <a:spLocks noGrp="1"/>
          </p:cNvSpPr>
          <p:nvPr>
            <p:ph type="title"/>
          </p:nvPr>
        </p:nvSpPr>
        <p:spPr/>
        <p:txBody>
          <a:bodyPr/>
          <a:lstStyle/>
          <a:p>
            <a:pPr algn="ctr"/>
            <a:r>
              <a:rPr lang="en-TR" dirty="0">
                <a:latin typeface="+mn-lt"/>
                <a:cs typeface="Times New Roman" panose="02020603050405020304" pitchFamily="18" charset="0"/>
              </a:rPr>
              <a:t>Methodology</a:t>
            </a:r>
          </a:p>
        </p:txBody>
      </p:sp>
      <p:graphicFrame>
        <p:nvGraphicFramePr>
          <p:cNvPr id="6" name="Content Placeholder 5">
            <a:extLst>
              <a:ext uri="{FF2B5EF4-FFF2-40B4-BE49-F238E27FC236}">
                <a16:creationId xmlns:a16="http://schemas.microsoft.com/office/drawing/2014/main" id="{E3FCED65-2E50-EFA9-3A39-070BABC5057A}"/>
              </a:ext>
            </a:extLst>
          </p:cNvPr>
          <p:cNvGraphicFramePr>
            <a:graphicFrameLocks noGrp="1"/>
          </p:cNvGraphicFramePr>
          <p:nvPr>
            <p:ph idx="1"/>
            <p:extLst>
              <p:ext uri="{D42A27DB-BD31-4B8C-83A1-F6EECF244321}">
                <p14:modId xmlns:p14="http://schemas.microsoft.com/office/powerpoint/2010/main" val="20346164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E4EAD38-A0BB-FBBE-B8C4-DC3490DE768B}"/>
              </a:ext>
            </a:extLst>
          </p:cNvPr>
          <p:cNvSpPr/>
          <p:nvPr/>
        </p:nvSpPr>
        <p:spPr>
          <a:xfrm>
            <a:off x="-10758" y="6260952"/>
            <a:ext cx="12202758"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İzmir University of Bakırçay</a:t>
            </a:r>
          </a:p>
        </p:txBody>
      </p:sp>
      <p:sp>
        <p:nvSpPr>
          <p:cNvPr id="8" name="Rectangle 7">
            <a:extLst>
              <a:ext uri="{FF2B5EF4-FFF2-40B4-BE49-F238E27FC236}">
                <a16:creationId xmlns:a16="http://schemas.microsoft.com/office/drawing/2014/main" id="{C507E94A-FCFB-AA96-D0B5-533927FF898B}"/>
              </a:ext>
            </a:extLst>
          </p:cNvPr>
          <p:cNvSpPr/>
          <p:nvPr/>
        </p:nvSpPr>
        <p:spPr>
          <a:xfrm>
            <a:off x="-10759" y="-8535"/>
            <a:ext cx="12202759" cy="629322"/>
          </a:xfrm>
          <a:prstGeom prst="rect">
            <a:avLst/>
          </a:prstGeom>
          <a:solidFill>
            <a:srgbClr val="04A6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Times New Roman" panose="02020603050405020304" pitchFamily="18" charset="0"/>
              </a:rPr>
              <a:t>Department of Computer Engineering</a:t>
            </a:r>
          </a:p>
        </p:txBody>
      </p:sp>
    </p:spTree>
    <p:extLst>
      <p:ext uri="{BB962C8B-B14F-4D97-AF65-F5344CB8AC3E}">
        <p14:creationId xmlns:p14="http://schemas.microsoft.com/office/powerpoint/2010/main" val="161590643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1348</Words>
  <Application>Microsoft Macintosh PowerPoint</Application>
  <PresentationFormat>Widescreen</PresentationFormat>
  <Paragraphs>259</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PREDICTIVE E-SPORTS GAME ANALYSIS USING MACHINE LEARNING APPROACHES</vt:lpstr>
      <vt:lpstr>Outline</vt:lpstr>
      <vt:lpstr>Introduction</vt:lpstr>
      <vt:lpstr>Sport Analytics</vt:lpstr>
      <vt:lpstr>Electronic Sports (aka: e-Sports)</vt:lpstr>
      <vt:lpstr>League of Legends</vt:lpstr>
      <vt:lpstr>Problem Definition</vt:lpstr>
      <vt:lpstr>Purpose and Contribution</vt:lpstr>
      <vt:lpstr>Methodology</vt:lpstr>
      <vt:lpstr>Collecting Data</vt:lpstr>
      <vt:lpstr>Data Retrieving </vt:lpstr>
      <vt:lpstr>Data Preprocessing</vt:lpstr>
      <vt:lpstr>Modelling</vt:lpstr>
      <vt:lpstr>Machine Learning Approaches</vt:lpstr>
      <vt:lpstr>Models Evaluation Metrics</vt:lpstr>
      <vt:lpstr>Evaluation</vt:lpstr>
      <vt:lpstr>Results of Logistic Regression</vt:lpstr>
      <vt:lpstr>Results of Naïve Bayes Classifier </vt:lpstr>
      <vt:lpstr>Results of Decision Tree</vt:lpstr>
      <vt:lpstr>Results of Random Forest</vt:lpstr>
      <vt:lpstr>Results of Gradient Boosting</vt:lpstr>
      <vt:lpstr>Results of AdaBoost</vt:lpstr>
      <vt:lpstr>Results of LightGBM</vt:lpstr>
      <vt:lpstr>Comparative Metrics</vt:lpstr>
      <vt:lpstr>Experiments</vt:lpstr>
      <vt:lpstr>Feature Selection</vt:lpstr>
      <vt:lpstr>10 Most Important Features</vt:lpstr>
      <vt:lpstr>Correlation Between 10 Important Features</vt:lpstr>
      <vt:lpstr>Selected Features</vt:lpstr>
      <vt:lpstr>Comparative Metrics After Feature Selection</vt:lpstr>
      <vt:lpstr>Conclusion</vt:lpstr>
      <vt:lpstr>Summary</vt:lpstr>
      <vt:lpstr>Discussions</vt:lpstr>
      <vt:lpstr>Future Works</vt:lpstr>
      <vt:lpstr>Thanks for your time. -Atakan TUZCU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Atakan TUZCU</dc:creator>
  <cp:lastModifiedBy>Atakan TUZCU</cp:lastModifiedBy>
  <cp:revision>16</cp:revision>
  <dcterms:created xsi:type="dcterms:W3CDTF">2023-06-29T20:41:32Z</dcterms:created>
  <dcterms:modified xsi:type="dcterms:W3CDTF">2023-07-02T01:49:30Z</dcterms:modified>
</cp:coreProperties>
</file>