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97" y="-20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6120" cy="456839"/>
          </a:xfrm>
          <a:prstGeom prst="rect">
            <a:avLst/>
          </a:prstGeom>
          <a:noFill/>
          <a:ln>
            <a:noFill/>
          </a:ln>
        </p:spPr>
        <p:txBody>
          <a:bodyPr vert="horz" wrap="square" lIns="78840" tIns="39600" rIns="78840" bIns="396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78ADB33-9445-435A-96C7-6041C2E52BCF}" type="slidenum">
              <a:t>‹#›</a:t>
            </a:fld>
            <a:endParaRPr lang="ru-RU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2407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0C459C7-B54C-4B33-AA01-D6B59008F59E}" type="datetime1">
              <a:rPr lang="ru-RU"/>
              <a:pPr lvl="0"/>
              <a:t>13.10.2013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799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lvl="0" rtl="0" hangingPunct="0">
              <a:buNone/>
              <a:tabLst/>
              <a:defRPr lang="ru-RU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292C65E-3B52-44C1-81C4-F8A6B1374A8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96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1pPr>
    <a:lvl2pPr marL="457200" marR="0" lvl="1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2pPr>
    <a:lvl3pPr marL="914400" marR="0" lvl="2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3pPr>
    <a:lvl4pPr marL="1371599" marR="0" lvl="3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4pPr>
    <a:lvl5pPr marL="1828800" marR="0" lvl="4" indent="0" algn="l" rtl="0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spc="0" baseline="0">
        <a:ln>
          <a:noFill/>
        </a:ln>
        <a:solidFill>
          <a:srgbClr val="000000"/>
        </a:solidFill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2AF5F8B-0293-48A6-B8B7-322D0F35D4DF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13.10.2013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4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80B4EA3-1DDB-474B-9F15-C3D81E4B2146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13.10.2013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9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3AE381C-62D5-485D-882F-31B699C735DB}" type="datetime1"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t>13.10.2013</a:t>
            </a:fld>
            <a:endParaRPr lang="ru-RU" sz="1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200" y="685799"/>
            <a:ext cx="551196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5159"/>
          </a:xfrm>
        </p:spPr>
        <p:txBody>
          <a:bodyPr lIns="0" tIns="0" rIns="0" bIns="0"/>
          <a:lstStyle/>
          <a:p>
            <a:pPr marL="216000" hangingPunct="0"/>
            <a:endParaRPr lang="ru-RU" sz="200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799" y="1766160"/>
            <a:ext cx="7772400" cy="1218960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0" y="3412800"/>
            <a:ext cx="3505319" cy="58320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0" y="107316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3351960" y="211680"/>
            <a:ext cx="208404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151560" y="143640"/>
            <a:ext cx="1396079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7740360" y="136440"/>
            <a:ext cx="109800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/>
          <p:nvPr/>
        </p:nvSpPr>
        <p:spPr>
          <a:xfrm>
            <a:off x="5436000" y="3996000"/>
            <a:ext cx="3505319" cy="58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601"/>
              </a:spcBef>
              <a:spcAft>
                <a:spcPts val="1165"/>
              </a:spcAft>
              <a:buNone/>
              <a:tabLst/>
            </a:pPr>
            <a:r>
              <a:rPr lang="en-US" sz="2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9" name="Text Placeholder 8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904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478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0" y="5292360"/>
            <a:ext cx="88343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BFDECD4-7131-4297-8520-F212F5A88A31}" type="datetime1">
              <a:rPr lang="ru-RU"/>
              <a:pPr lvl="0"/>
              <a:t>13.10.2013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spc="0" baseline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1C2A74F-CDD9-4653-A897-24B78BBFBB78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0"/>
            <a:ext cx="8229600" cy="3753720"/>
          </a:xfrm>
        </p:spPr>
        <p:txBody>
          <a:bodyPr anchor="t" anchorCtr="0"/>
          <a:lstStyle>
            <a:lvl1pPr marL="432000" indent="-324000" algn="l">
              <a:spcAft>
                <a:spcPts val="1414"/>
              </a:spcAft>
              <a:buSzPct val="45000"/>
              <a:buFont typeface="StarSymbol"/>
              <a:buChar char="●"/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20"/>
            <a:ext cx="8046360" cy="3299040"/>
          </a:xfrm>
        </p:spPr>
        <p:txBody>
          <a:bodyPr lIns="0" tIns="0" rIns="0" bIns="0"/>
          <a:lstStyle>
            <a:lvl1pPr hangingPunct="0">
              <a:spcAft>
                <a:spcPts val="1417"/>
              </a:spcAft>
              <a:defRPr lang="ru-RU" sz="3200">
                <a:ln>
                  <a:noFill/>
                </a:ln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799" y="1765800"/>
            <a:ext cx="7772400" cy="1218960"/>
          </a:xfrm>
        </p:spPr>
        <p:txBody>
          <a:bodyPr/>
          <a:lstStyle>
            <a:lvl1pPr>
              <a:buSzPct val="45000"/>
              <a:buFont typeface="StarSymbol"/>
              <a:buChar char="●"/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409000" y="3412800"/>
            <a:ext cx="3505319" cy="1453680"/>
          </a:xfrm>
        </p:spPr>
        <p:txBody>
          <a:bodyPr/>
          <a:lstStyle>
            <a:lvl1pPr marL="0" indent="0">
              <a:spcBef>
                <a:spcPts val="601"/>
              </a:spcBef>
              <a:buNone/>
              <a:defRPr lang="ru-RU" sz="2400">
                <a:ln>
                  <a:noFill/>
                </a:ln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spc="0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pic>
        <p:nvPicPr>
          <p:cNvPr id="5" name="Picture 2" descr="C:\Users\grechist\sync\disser\pic\iscalare-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51600" y="211320"/>
            <a:ext cx="246672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C:\Users\grechist\sync\disser\pic\frtk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200" y="143280"/>
            <a:ext cx="1600200" cy="6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542719" y="136080"/>
            <a:ext cx="1295280" cy="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/>
          <p:cNvSpPr txBox="1">
            <a:spLocks noGrp="1"/>
          </p:cNvSpPr>
          <p:nvPr>
            <p:ph type="body" idx="4294967295"/>
          </p:nvPr>
        </p:nvSpPr>
        <p:spPr>
          <a:xfrm>
            <a:off x="457200" y="1329480"/>
            <a:ext cx="8229240" cy="3754079"/>
          </a:xfrm>
        </p:spPr>
        <p:txBody>
          <a:bodyPr lIns="0" tIns="0" rIns="0" bIns="0"/>
          <a:lstStyle>
            <a:lvl1pPr hangingPunct="0">
              <a:buNone/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60" y="360"/>
            <a:ext cx="9144000" cy="56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0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2000"/>
            <a:ext cx="8229600" cy="37497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rtl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spc="0" baseline="0">
          <a:ln>
            <a:noFill/>
          </a:ln>
          <a:solidFill>
            <a:srgbClr val="000000"/>
          </a:solidFill>
          <a:latin typeface="Constantia" pitchFamily="18"/>
          <a:ea typeface="Microsoft YaHei" pitchFamily="2"/>
          <a:cs typeface="Mangal" pitchFamily="2"/>
        </a:defRPr>
      </a:lvl1pPr>
    </p:titleStyle>
    <p:bodyStyle>
      <a:lvl1pPr marL="432000" marR="0" lvl="0" indent="-324000" algn="l" rtl="0" hangingPunct="1">
        <a:lnSpc>
          <a:spcPct val="100000"/>
        </a:lnSpc>
        <a:spcBef>
          <a:spcPts val="0"/>
        </a:spcBef>
        <a:spcAft>
          <a:spcPts val="1165"/>
        </a:spcAft>
        <a:buSzPct val="45000"/>
        <a:buFont typeface="StarSymbol"/>
        <a:buChar char="●"/>
        <a:tabLst/>
        <a:defRPr lang="en-US" sz="265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1pPr>
      <a:lvl2pPr marL="864000" marR="0" lvl="1" indent="-324000" algn="l" rtl="0" hangingPunct="1">
        <a:lnSpc>
          <a:spcPct val="100000"/>
        </a:lnSpc>
        <a:spcBef>
          <a:spcPts val="0"/>
        </a:spcBef>
        <a:spcAft>
          <a:spcPts val="930"/>
        </a:spcAft>
        <a:buSzPct val="45000"/>
        <a:buFont typeface="StarSymbol"/>
        <a:buChar char="●"/>
        <a:tabLst/>
        <a:defRPr lang="en-US" sz="232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2pPr>
      <a:lvl3pPr marL="1296000" marR="0" lvl="2" indent="-288000" algn="l" rtl="0" hangingPunct="1">
        <a:lnSpc>
          <a:spcPct val="100000"/>
        </a:lnSpc>
        <a:spcBef>
          <a:spcPts val="0"/>
        </a:spcBef>
        <a:spcAft>
          <a:spcPts val="694"/>
        </a:spcAft>
        <a:buSzPct val="75000"/>
        <a:buFont typeface="StarSymbol"/>
        <a:buChar char="–"/>
        <a:tabLst/>
        <a:defRPr lang="en-US" sz="199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3pPr>
      <a:lvl4pPr marL="1728000" marR="0" lvl="3" indent="-216000" algn="l" rtl="0" hangingPunct="1">
        <a:lnSpc>
          <a:spcPct val="100000"/>
        </a:lnSpc>
        <a:spcBef>
          <a:spcPts val="0"/>
        </a:spcBef>
        <a:spcAft>
          <a:spcPts val="459"/>
        </a:spcAft>
        <a:buSzPct val="45000"/>
        <a:buFont typeface="StarSymbol"/>
        <a:buChar char="●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4pPr>
      <a:lvl5pPr marL="2160000" marR="0" lvl="4" indent="-216000" algn="l" rtl="0" hangingPunct="1">
        <a:lnSpc>
          <a:spcPct val="100000"/>
        </a:lnSpc>
        <a:spcBef>
          <a:spcPts val="0"/>
        </a:spcBef>
        <a:spcAft>
          <a:spcPts val="224"/>
        </a:spcAft>
        <a:buSzPct val="75000"/>
        <a:buFont typeface="StarSymbol"/>
        <a:buChar char="–"/>
        <a:tabLst/>
        <a:defRPr lang="en-US" sz="1660" b="0" i="0" u="none" strike="noStrike" kern="1200" spc="0" baseline="0">
          <a:solidFill>
            <a:srgbClr val="000000"/>
          </a:solidFill>
          <a:latin typeface="Arial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tool.org/docs/24110/Xed/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tc.ku.edu/~kulkarni/teaching/EECS700-VM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ochs.sourceforge.net/" TargetMode="External"/><Relationship Id="rId4" Type="http://schemas.openxmlformats.org/officeDocument/2006/relationships/hyperlink" Target="ftp://ftp.sics.se/pub/SICS-reports/Reports/SICS-R--97-03--SE.ps.Z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 dirty="0">
                <a:latin typeface="DejaVu Sans" pitchFamily="34"/>
              </a:rPr>
              <a:t>Моделирование центрального процессора с помощью интерпретации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4951800" y="4043879"/>
            <a:ext cx="4038479" cy="821520"/>
          </a:xfrm>
          <a:solidFill>
            <a:srgbClr val="FFFFFF"/>
          </a:solidFill>
        </p:spPr>
        <p:txBody>
          <a:bodyPr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spcBef>
                <a:spcPts val="799"/>
              </a:spcBef>
              <a:spcAft>
                <a:spcPts val="0"/>
              </a:spcAft>
              <a:buNone/>
            </a:pPr>
            <a:r>
              <a:rPr lang="ru-RU" sz="3200" dirty="0" err="1" smtClean="0"/>
              <a:t>Юлюгин</a:t>
            </a:r>
            <a:r>
              <a:rPr lang="ru-RU" sz="3200" dirty="0" smtClean="0"/>
              <a:t> Евгений</a:t>
            </a:r>
            <a:endParaRPr lang="ru-RU" sz="3200" dirty="0"/>
          </a:p>
          <a:p>
            <a:pPr lv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/>
                <a:cs typeface="Courier New" pitchFamily="49"/>
              </a:rPr>
              <a:t> </a:t>
            </a:r>
            <a:r>
              <a:rPr lang="en-US" sz="1400" b="1" dirty="0" smtClean="0">
                <a:latin typeface="Courier New" pitchFamily="49"/>
                <a:cs typeface="Courier New" pitchFamily="49"/>
                <a:hlinkClick r:id="rId3"/>
              </a:rPr>
              <a:t>yulyugin@gmail.com</a:t>
            </a:r>
            <a:endParaRPr lang="en-US" sz="1400" b="1" dirty="0">
              <a:latin typeface="Courier New" pitchFamily="49"/>
              <a:cs typeface="Courier New" pitchFamily="49"/>
              <a:hlinkClick r:id="rId3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3840" y="1072800"/>
            <a:ext cx="861048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000" y="4968000"/>
            <a:ext cx="2304000" cy="355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DejaVu Sans" pitchFamily="34"/>
              </a:defRPr>
            </a:pPr>
            <a:r>
              <a:rPr lang="ru-RU" sz="18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25.02.2013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 (</a:t>
            </a:r>
            <a:r>
              <a:rPr lang="en-US"/>
              <a:t>2/</a:t>
            </a:r>
            <a:r>
              <a:rPr lang="ru-RU"/>
              <a:t>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B2D3998-C9AC-4D55-BA71-F34DFA7510B5}" type="slidenum">
              <a:t>10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16920" y="1140480"/>
            <a:ext cx="3034800" cy="5093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spcAft>
                <a:spcPts val="1165"/>
              </a:spcAft>
              <a:buNone/>
            </a:pPr>
            <a:r>
              <a:rPr lang="ru-RU" sz="2200">
                <a:latin typeface="DejaVu Sans" pitchFamily="34"/>
                <a:ea typeface="DejaVu Sans" pitchFamily="34"/>
                <a:cs typeface="DejaVu Sans" pitchFamily="34"/>
              </a:rPr>
              <a:t>Таблица опкодов</a:t>
            </a:r>
          </a:p>
        </p:txBody>
      </p:sp>
      <p:sp>
        <p:nvSpPr>
          <p:cNvPr id="6" name="Content Placeholder 5"/>
          <p:cNvSpPr txBox="1"/>
          <p:nvPr/>
        </p:nvSpPr>
        <p:spPr>
          <a:xfrm>
            <a:off x="3636000" y="1548000"/>
            <a:ext cx="5184720" cy="503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10800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1165"/>
              </a:spcAft>
              <a:buNone/>
              <a:tabLst/>
            </a:pPr>
            <a:r>
              <a:rPr lang="ru-RU" sz="2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Таблицы префиксных кодов</a:t>
            </a:r>
          </a:p>
        </p:txBody>
      </p:sp>
      <p:sp>
        <p:nvSpPr>
          <p:cNvPr id="7" name="Bent Arrow 12"/>
          <p:cNvSpPr/>
          <p:nvPr/>
        </p:nvSpPr>
        <p:spPr>
          <a:xfrm flipV="1">
            <a:off x="5436000" y="3636000"/>
            <a:ext cx="936000" cy="64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8750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ight Arrow 14"/>
          <p:cNvSpPr/>
          <p:nvPr/>
        </p:nvSpPr>
        <p:spPr>
          <a:xfrm>
            <a:off x="7884360" y="3851999"/>
            <a:ext cx="720000" cy="288000"/>
          </a:xfrm>
          <a:custGeom>
            <a:avLst>
              <a:gd name="f0" fmla="val 1728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0 21600"/>
              <a:gd name="f15" fmla="pin 0 f1 108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8"/>
              <a:gd name="f24" fmla="+- 21600 0 f17"/>
              <a:gd name="f25" fmla="*/ 0 f19 1"/>
              <a:gd name="f26" fmla="*/ 21600 f19 1"/>
              <a:gd name="f27" fmla="*/ f18 f12 1"/>
              <a:gd name="f28" fmla="*/ f17 f11 1"/>
              <a:gd name="f29" fmla="+- f22 0 f3"/>
              <a:gd name="f30" fmla="*/ f24 f18 1"/>
              <a:gd name="f31" fmla="*/ f25 1 f19"/>
              <a:gd name="f32" fmla="*/ f26 1 f19"/>
              <a:gd name="f33" fmla="*/ f23 f12 1"/>
              <a:gd name="f34" fmla="*/ f30 1 10800"/>
              <a:gd name="f35" fmla="*/ f31 f11 1"/>
              <a:gd name="f36" fmla="*/ f31 f12 1"/>
              <a:gd name="f37" fmla="*/ f32 f12 1"/>
              <a:gd name="f38" fmla="+- f17 f34 0"/>
              <a:gd name="f39" fmla="*/ f38 f11 1"/>
            </a:gdLst>
            <a:ahLst>
              <a:ahXY gdRefX="f0" minX="f7" maxX="f8" gdRefY="f1" minY="f7" maxY="f9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8" y="f36"/>
              </a:cxn>
              <a:cxn ang="f29">
                <a:pos x="f28" y="f37"/>
              </a:cxn>
            </a:cxnLst>
            <a:rect l="f35" t="f27" r="f39" b="f33"/>
            <a:pathLst>
              <a:path w="21600" h="21600">
                <a:moveTo>
                  <a:pt x="f7" y="f18"/>
                </a:moveTo>
                <a:lnTo>
                  <a:pt x="f17" y="f18"/>
                </a:lnTo>
                <a:lnTo>
                  <a:pt x="f17" y="f7"/>
                </a:lnTo>
                <a:lnTo>
                  <a:pt x="f8" y="f9"/>
                </a:lnTo>
                <a:lnTo>
                  <a:pt x="f17" y="f8"/>
                </a:lnTo>
                <a:lnTo>
                  <a:pt x="f17" y="f23"/>
                </a:lnTo>
                <a:lnTo>
                  <a:pt x="f7" y="f2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20" y="1621439"/>
            <a:ext cx="1877400" cy="195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839" y="3102840"/>
            <a:ext cx="187740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840" y="2042280"/>
            <a:ext cx="1877400" cy="1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Bent Arrow 12"/>
          <p:cNvSpPr/>
          <p:nvPr/>
        </p:nvSpPr>
        <p:spPr>
          <a:xfrm flipV="1">
            <a:off x="5435640" y="3636000"/>
            <a:ext cx="936000" cy="648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8750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3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8880" y="3614759"/>
            <a:ext cx="664560" cy="15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200" y="3797279"/>
            <a:ext cx="1877400" cy="15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Bent Arrow 11"/>
          <p:cNvSpPr/>
          <p:nvPr/>
        </p:nvSpPr>
        <p:spPr>
          <a:xfrm>
            <a:off x="5436000" y="2268000"/>
            <a:ext cx="936000" cy="100799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0"/>
              <a:gd name="f12" fmla="abs f4"/>
              <a:gd name="f13" fmla="abs f5"/>
              <a:gd name="f14" fmla="abs f6"/>
              <a:gd name="f15" fmla="*/ f11 f0 1"/>
              <a:gd name="f16" fmla="?: f12 f4 1"/>
              <a:gd name="f17" fmla="?: f13 f5 1"/>
              <a:gd name="f18" fmla="?: f14 f6 1"/>
              <a:gd name="f19" fmla="*/ f15 1 f3"/>
              <a:gd name="f20" fmla="*/ f16 1 21600"/>
              <a:gd name="f21" fmla="*/ f17 1 21600"/>
              <a:gd name="f22" fmla="*/ 21600 f16 1"/>
              <a:gd name="f23" fmla="*/ 21600 f17 1"/>
              <a:gd name="f24" fmla="+- f19 0 f1"/>
              <a:gd name="f25" fmla="min f21 f20"/>
              <a:gd name="f26" fmla="*/ f22 1 f18"/>
              <a:gd name="f27" fmla="*/ f23 1 f18"/>
              <a:gd name="f28" fmla="val f26"/>
              <a:gd name="f29" fmla="val f27"/>
              <a:gd name="f30" fmla="*/ f7 f25 1"/>
              <a:gd name="f31" fmla="+- f29 0 f7"/>
              <a:gd name="f32" fmla="+- f28 0 f7"/>
              <a:gd name="f33" fmla="*/ f28 f25 1"/>
              <a:gd name="f34" fmla="*/ f29 f25 1"/>
              <a:gd name="f35" fmla="min f32 f31"/>
              <a:gd name="f36" fmla="*/ f35 f9 1"/>
              <a:gd name="f37" fmla="*/ f35 f10 1"/>
              <a:gd name="f38" fmla="*/ f36 1 100000"/>
              <a:gd name="f39" fmla="*/ f37 1 100000"/>
              <a:gd name="f40" fmla="*/ f38 1 2"/>
              <a:gd name="f41" fmla="+- f28 0 f38"/>
              <a:gd name="f42" fmla="+- f39 0 f38"/>
              <a:gd name="f43" fmla="*/ f39 f25 1"/>
              <a:gd name="f44" fmla="*/ f38 f25 1"/>
              <a:gd name="f45" fmla="+- f38 0 f40"/>
              <a:gd name="f46" fmla="max f42 0"/>
              <a:gd name="f47" fmla="*/ f41 f25 1"/>
              <a:gd name="f48" fmla="*/ f40 f25 1"/>
              <a:gd name="f49" fmla="+- f38 f46 0"/>
              <a:gd name="f50" fmla="+- f45 f38 0"/>
              <a:gd name="f51" fmla="+- f45 f39 0"/>
              <a:gd name="f52" fmla="*/ f45 f25 1"/>
              <a:gd name="f53" fmla="*/ f46 f25 1"/>
              <a:gd name="f54" fmla="+- f50 f45 0"/>
              <a:gd name="f55" fmla="*/ f51 f25 1"/>
              <a:gd name="f56" fmla="*/ f50 f25 1"/>
              <a:gd name="f57" fmla="*/ f49 f25 1"/>
              <a:gd name="f58" fmla="*/ f54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7" y="f30"/>
              </a:cxn>
              <a:cxn ang="f24">
                <a:pos x="f47" y="f58"/>
              </a:cxn>
              <a:cxn ang="f24">
                <a:pos x="f48" y="f34"/>
              </a:cxn>
              <a:cxn ang="f24">
                <a:pos x="f33" y="f44"/>
              </a:cxn>
            </a:cxnLst>
            <a:rect l="f30" t="f30" r="f33" b="f34"/>
            <a:pathLst>
              <a:path>
                <a:moveTo>
                  <a:pt x="f30" y="f34"/>
                </a:moveTo>
                <a:lnTo>
                  <a:pt x="f30" y="f55"/>
                </a:lnTo>
                <a:arcTo wR="f43" hR="f43" stAng="f0" swAng="f1"/>
                <a:lnTo>
                  <a:pt x="f47" y="f52"/>
                </a:lnTo>
                <a:lnTo>
                  <a:pt x="f47" y="f30"/>
                </a:lnTo>
                <a:lnTo>
                  <a:pt x="f33" y="f44"/>
                </a:lnTo>
                <a:lnTo>
                  <a:pt x="f47" y="f58"/>
                </a:lnTo>
                <a:lnTo>
                  <a:pt x="f47" y="f56"/>
                </a:lnTo>
                <a:lnTo>
                  <a:pt x="f57" y="f56"/>
                </a:lnTo>
                <a:arcTo wR="f53" hR="f53" stAng="f2" swAng="f8"/>
                <a:lnTo>
                  <a:pt x="f44" y="f34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 (3</a:t>
            </a:r>
            <a:r>
              <a:rPr lang="en-US"/>
              <a:t>/</a:t>
            </a:r>
            <a:r>
              <a:rPr lang="ru-RU"/>
              <a:t>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C7CCE8-4C75-49E7-A985-AC04EE5F80C6}" type="slidenum">
              <a:t>11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1182600"/>
            <a:ext cx="85788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Код декодера редко пишется вручную, он генерируется по описаниям</a:t>
            </a:r>
          </a:p>
          <a:p>
            <a:pPr marL="108000" lvl="0" indent="0" algn="ctr">
              <a:spcAft>
                <a:spcPts val="1165"/>
              </a:spcAft>
              <a:buNone/>
            </a:pPr>
            <a:r>
              <a:rPr lang="ru-RU" sz="2650" b="1">
                <a:latin typeface="Courier New" pitchFamily="49"/>
                <a:cs typeface="Courier New" pitchFamily="49"/>
              </a:rPr>
              <a:t>110011</a:t>
            </a:r>
            <a:r>
              <a:rPr lang="en-US" sz="2650" b="1">
                <a:solidFill>
                  <a:srgbClr val="808019"/>
                </a:solidFill>
                <a:latin typeface="Courier New" pitchFamily="49"/>
                <a:cs typeface="Courier New" pitchFamily="49"/>
              </a:rPr>
              <a:t>XXX</a:t>
            </a:r>
            <a:r>
              <a:rPr lang="en-US" sz="2650" b="1">
                <a:solidFill>
                  <a:srgbClr val="FF00FF"/>
                </a:solidFill>
                <a:latin typeface="Courier New" pitchFamily="49"/>
                <a:cs typeface="Courier New" pitchFamily="49"/>
              </a:rPr>
              <a:t>YYYY</a:t>
            </a:r>
            <a:r>
              <a:rPr lang="en-US" sz="2650" b="1">
                <a:latin typeface="Courier New" pitchFamily="49"/>
                <a:cs typeface="Courier New" pitchFamily="49"/>
              </a:rPr>
              <a:t>__ =&gt; sqrtpd </a:t>
            </a:r>
            <a:r>
              <a:rPr lang="en-US" sz="2650" b="1">
                <a:solidFill>
                  <a:srgbClr val="B3B300"/>
                </a:solidFill>
                <a:latin typeface="Courier New" pitchFamily="49"/>
                <a:cs typeface="Courier New" pitchFamily="49"/>
              </a:rPr>
              <a:t>X</a:t>
            </a:r>
            <a:r>
              <a:rPr lang="en-US" sz="2650" b="1">
                <a:latin typeface="Courier New" pitchFamily="49"/>
                <a:cs typeface="Courier New" pitchFamily="49"/>
              </a:rPr>
              <a:t> </a:t>
            </a:r>
            <a:r>
              <a:rPr lang="en-US" sz="2650" b="1">
                <a:solidFill>
                  <a:srgbClr val="FF00FF"/>
                </a:solidFill>
                <a:latin typeface="Courier New" pitchFamily="49"/>
                <a:cs typeface="Courier New" pitchFamily="49"/>
              </a:rPr>
              <a:t>Y</a:t>
            </a:r>
          </a:p>
          <a:p>
            <a:pPr marL="565200" lvl="0" indent="-45720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В общем случае – классическая задача построения синтаксического анализатора</a:t>
            </a:r>
          </a:p>
          <a:p>
            <a:pPr marL="565200" lvl="0" indent="-45720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Пример декодера – </a:t>
            </a:r>
            <a:r>
              <a:rPr lang="en-US" sz="2400">
                <a:latin typeface="DejaVu Sans" pitchFamily="34"/>
                <a:ea typeface="DejaVu Sans" pitchFamily="34"/>
                <a:cs typeface="DejaVu Sans" pitchFamily="34"/>
              </a:rPr>
              <a:t>XED (X86 encoder-decoder)</a:t>
            </a:r>
          </a:p>
          <a:p>
            <a:pPr marL="997200" lvl="1" indent="-457200">
              <a:spcAft>
                <a:spcPts val="930"/>
              </a:spcAft>
              <a:buSzPct val="45000"/>
              <a:buChar char="●"/>
            </a:pPr>
            <a:r>
              <a:rPr lang="en-US" sz="2100" b="1">
                <a:latin typeface="Courier New" pitchFamily="49"/>
                <a:cs typeface="Courier New" pitchFamily="49"/>
                <a:hlinkClick r:id="rId3"/>
              </a:rPr>
              <a:t>http://www.pintool.org/docs/24110/Xed/html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Пример: Itanium 2.3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DA077F-8608-4C94-8371-FA51049C48D0}" type="slidenum">
              <a:t>12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600" y="1099080"/>
            <a:ext cx="9143640" cy="411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 rot="5400000">
            <a:off x="-2368800" y="7282800"/>
            <a:ext cx="4598640" cy="23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0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Intel® Itanium® Architecture Software Developer’s Manual, p 3:296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Дизассемблирование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6A4926-A450-467B-8EF8-B6A5AC3AF3AC}" type="slidenum">
              <a:t>13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1182600"/>
            <a:ext cx="8578800" cy="1337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Перевод инструкции из машинного представления в вид, понятный для человека (в мнемонику)</a:t>
            </a:r>
          </a:p>
        </p:txBody>
      </p:sp>
      <p:sp>
        <p:nvSpPr>
          <p:cNvPr id="6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387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Закодирование (encoding)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77200" y="3335400"/>
            <a:ext cx="8434800" cy="17766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ea typeface="DejaVu Sans" pitchFamily="34"/>
                <a:cs typeface="DejaVu Sans" pitchFamily="34"/>
              </a:rPr>
              <a:t>Перевод инструкции из мнемонической записи в машинный код</a:t>
            </a:r>
          </a:p>
          <a:p>
            <a:pPr lvl="0">
              <a:spcAft>
                <a:spcPts val="1165"/>
              </a:spcAft>
            </a:pPr>
            <a:r>
              <a:rPr lang="ru-RU" sz="2400">
                <a:latin typeface="DejaVu Sans" pitchFamily="34"/>
                <a:cs typeface="Courier New" pitchFamily="49"/>
              </a:rPr>
              <a:t>Перевод инструкции из декодированной структуры  в машинный код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800"/>
              <a:t>Декодирование</a:t>
            </a:r>
            <a:r>
              <a:rPr lang="en-US" sz="3800"/>
              <a:t>:</a:t>
            </a:r>
            <a:r>
              <a:rPr lang="ru-RU" sz="3800"/>
              <a:t> суровая реальность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4848D3-6EFC-48F0-96C0-13A453C4618D}" type="slidenum">
              <a:t>14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60000" y="1326600"/>
            <a:ext cx="8424000" cy="35892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Переменная длина инструкций</a:t>
            </a:r>
          </a:p>
          <a:p>
            <a:pPr marL="864000" lvl="0">
              <a:lnSpc>
                <a:spcPct val="70000"/>
              </a:lnSpc>
            </a:pPr>
            <a:r>
              <a:rPr lang="en-US" sz="2100">
                <a:latin typeface="DejaVu Sans" pitchFamily="34"/>
              </a:rPr>
              <a:t>IA-32: </a:t>
            </a:r>
            <a:r>
              <a:rPr lang="ru-RU" sz="2100">
                <a:latin typeface="DejaVu Sans" pitchFamily="34"/>
              </a:rPr>
              <a:t>от 8 до 128 бит</a:t>
            </a:r>
          </a:p>
          <a:p>
            <a:pPr marL="864000" lvl="0">
              <a:lnSpc>
                <a:spcPct val="70000"/>
              </a:lnSpc>
            </a:pPr>
            <a:r>
              <a:rPr lang="ru-RU" sz="2100">
                <a:latin typeface="DejaVu Sans" pitchFamily="34"/>
              </a:rPr>
              <a:t>Сколько байт пытаться декодировать за один раз?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Не префиксный код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Зависимость смысла от префикса, режима работы процессора</a:t>
            </a:r>
          </a:p>
          <a:p>
            <a:pPr marL="864000" lvl="0">
              <a:lnSpc>
                <a:spcPct val="70000"/>
              </a:lnSpc>
            </a:pPr>
            <a:r>
              <a:rPr lang="ru-RU" sz="2100">
                <a:latin typeface="DejaVu Sans" pitchFamily="34"/>
              </a:rPr>
              <a:t>Пример: </a:t>
            </a:r>
            <a:r>
              <a:rPr lang="ru-RU" sz="2100" b="1">
                <a:latin typeface="Courier New" pitchFamily="49"/>
                <a:cs typeface="Courier New" pitchFamily="49"/>
              </a:rPr>
              <a:t>0</a:t>
            </a:r>
            <a:r>
              <a:rPr lang="en-US" sz="2100" b="1">
                <a:latin typeface="Courier New" pitchFamily="49"/>
                <a:cs typeface="Courier New" pitchFamily="49"/>
              </a:rPr>
              <a:t>x</a:t>
            </a:r>
            <a:r>
              <a:rPr lang="ru-RU" sz="2100" b="1">
                <a:latin typeface="Courier New" pitchFamily="49"/>
                <a:cs typeface="Courier New" pitchFamily="49"/>
              </a:rPr>
              <a:t>48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Полное несоответствие какому-либо здравому смыслу</a:t>
            </a:r>
          </a:p>
        </p:txBody>
      </p:sp>
      <p:grpSp>
        <p:nvGrpSpPr>
          <p:cNvPr id="39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40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41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2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43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4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45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6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47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8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49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Исполнение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943DE41-992D-46F6-822D-9F96F6A1D0E7}" type="slidenum">
              <a:t>15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94640" y="1272240"/>
            <a:ext cx="750924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300" b="1">
                <a:latin typeface="DejaVu Sans" pitchFamily="34"/>
                <a:ea typeface="DejaVu Sans" pitchFamily="34"/>
                <a:cs typeface="DejaVu Sans" pitchFamily="34"/>
              </a:rPr>
              <a:t>И.</a:t>
            </a:r>
            <a:r>
              <a:rPr lang="ru-RU" sz="2300">
                <a:latin typeface="DejaVu Sans" pitchFamily="34"/>
                <a:ea typeface="DejaVu Sans" pitchFamily="34"/>
                <a:cs typeface="DejaVu Sans" pitchFamily="34"/>
              </a:rPr>
              <a:t> пишется на языке высокого уровня – переносимость между платформами.</a:t>
            </a:r>
          </a:p>
          <a:p>
            <a:pPr lvl="1">
              <a:lnSpc>
                <a:spcPct val="70000"/>
              </a:lnSpc>
              <a:spcAft>
                <a:spcPts val="930"/>
              </a:spcAft>
              <a:buSzPct val="45000"/>
              <a:buChar char="●"/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Почему бы не написать на ассемблере – ведь будет работать быстрее?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300">
                <a:latin typeface="DejaVu Sans" pitchFamily="34"/>
                <a:ea typeface="DejaVu Sans" pitchFamily="34"/>
                <a:cs typeface="DejaVu Sans" pitchFamily="34"/>
              </a:rPr>
              <a:t>Часто используются генераторы кода по описанию</a:t>
            </a:r>
          </a:p>
          <a:p>
            <a:pPr lvl="1">
              <a:lnSpc>
                <a:spcPct val="70000"/>
              </a:lnSpc>
              <a:spcAft>
                <a:spcPts val="930"/>
              </a:spcAft>
              <a:buSzPct val="45000"/>
              <a:buChar char="●"/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Слишком много рутинной работы…</a:t>
            </a:r>
          </a:p>
          <a:p>
            <a:pPr lvl="0">
              <a:lnSpc>
                <a:spcPct val="70000"/>
              </a:lnSpc>
              <a:spcAft>
                <a:spcPts val="1165"/>
              </a:spcAft>
            </a:pPr>
            <a:r>
              <a:rPr lang="ru-RU" sz="2300">
                <a:latin typeface="DejaVu Sans" pitchFamily="34"/>
                <a:ea typeface="DejaVu Sans" pitchFamily="34"/>
                <a:cs typeface="DejaVu Sans" pitchFamily="34"/>
              </a:rPr>
              <a:t>Ситуации исключений возникают в 1% случаев, но код для их симуляции пишется долго</a:t>
            </a:r>
          </a:p>
          <a:p>
            <a:pPr lvl="1">
              <a:lnSpc>
                <a:spcPct val="70000"/>
              </a:lnSpc>
              <a:spcAft>
                <a:spcPts val="930"/>
              </a:spcAft>
              <a:buSzPct val="45000"/>
              <a:buChar char="●"/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Но для начала зачастую достаточно реализовать лишь общий случай.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39391" y="4179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118261">
              <a:off x="8389271" y="4577870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38755" y="4803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035342">
              <a:off x="7814798" y="4182262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Запись результата в память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9914912-BEE3-4105-98C5-F710EFCBD2C5}" type="slidenum">
              <a:t>16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827640" y="1290600"/>
            <a:ext cx="752436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  <a:buNone/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«Обычная» запись в память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Невыровненный адрес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Граница страниц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Попытка изменить регион памяти «только для чтения»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Часть результата может быть записана, а затем случится исключение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49254" y="4191237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747701">
              <a:off x="8358917" y="4571835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44920" y="48199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05372" y="455432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590252">
              <a:off x="7839652" y="4200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Продвижение </a:t>
            </a:r>
            <a:r>
              <a:rPr lang="en-US" b="1">
                <a:latin typeface="Courier New" pitchFamily="49"/>
                <a:cs typeface="Courier New" pitchFamily="49"/>
              </a:rPr>
              <a:t>$PC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7B94501-766B-4EF9-8F95-5AAD18934045}" type="slidenum">
              <a:t>17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518759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Для большинства команд – увеличение счётчика на длину обработанной инструкции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ru-RU" sz="2100">
                <a:latin typeface="DejaVu Sans" pitchFamily="34"/>
              </a:rPr>
              <a:t>Пример исключения из правил: </a:t>
            </a:r>
            <a:r>
              <a:rPr lang="en-US" sz="2100" b="1">
                <a:latin typeface="Courier New" pitchFamily="49"/>
              </a:rPr>
              <a:t>REP MOVS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500">
                <a:latin typeface="DejaVu Sans" pitchFamily="34"/>
              </a:rPr>
              <a:t>Явное изменение </a:t>
            </a:r>
            <a:r>
              <a:rPr lang="en-US" sz="2500">
                <a:latin typeface="DejaVu Sans" pitchFamily="34"/>
              </a:rPr>
              <a:t>PC - </a:t>
            </a:r>
            <a:r>
              <a:rPr lang="ru-RU" sz="2500">
                <a:latin typeface="DejaVu Sans" pitchFamily="34"/>
              </a:rPr>
              <a:t>команды управления исполнением: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en-US" sz="2100">
                <a:latin typeface="DejaVu Sans" pitchFamily="34"/>
              </a:rPr>
              <a:t>(Un)conditional (In)direct Jump/Branch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en-US" sz="2100">
                <a:latin typeface="DejaVu Sans" pitchFamily="34"/>
              </a:rPr>
              <a:t>Call/Return (subroutine)</a:t>
            </a:r>
          </a:p>
          <a:p>
            <a:pPr lvl="1">
              <a:lnSpc>
                <a:spcPct val="90000"/>
              </a:lnSpc>
              <a:spcAft>
                <a:spcPts val="930"/>
              </a:spcAft>
              <a:buSzPct val="45000"/>
              <a:buChar char="●"/>
            </a:pPr>
            <a:r>
              <a:rPr lang="ru-RU" sz="2100">
                <a:latin typeface="DejaVu Sans" pitchFamily="34"/>
              </a:rPr>
              <a:t>Исключения (ловушки)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18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19"/>
            <p:cNvSpPr/>
            <p:nvPr/>
          </p:nvSpPr>
          <p:spPr>
            <a:xfrm rot="2160000">
              <a:off x="8239391" y="4179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20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21"/>
            <p:cNvSpPr/>
            <p:nvPr/>
          </p:nvSpPr>
          <p:spPr>
            <a:xfrm rot="4320000">
              <a:off x="8259128" y="46482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22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23"/>
            <p:cNvSpPr/>
            <p:nvPr/>
          </p:nvSpPr>
          <p:spPr>
            <a:xfrm>
              <a:off x="8044920" y="480348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24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25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26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27"/>
            <p:cNvSpPr/>
            <p:nvPr/>
          </p:nvSpPr>
          <p:spPr>
            <a:xfrm rot="2160000">
              <a:off x="7775351" y="4233718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За и против И.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C49351F-21EE-4131-8CAE-2C19CEC212F3}" type="slidenum">
              <a:t>18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650">
                <a:solidFill>
                  <a:srgbClr val="00B050"/>
                </a:solidFill>
                <a:latin typeface="DejaVu Sans" pitchFamily="34"/>
              </a:rPr>
              <a:t>Пишется на «нормальном» языке – код переносим и читабелен</a:t>
            </a:r>
          </a:p>
          <a:p>
            <a:pPr lvl="0">
              <a:spcAft>
                <a:spcPts val="1165"/>
              </a:spcAft>
            </a:pPr>
            <a:r>
              <a:rPr lang="ru-RU" sz="2650">
                <a:solidFill>
                  <a:srgbClr val="00B050"/>
                </a:solidFill>
                <a:latin typeface="DejaVu Sans" pitchFamily="34"/>
              </a:rPr>
              <a:t>Простая структура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>
                <a:solidFill>
                  <a:srgbClr val="00B050"/>
                </a:solidFill>
                <a:latin typeface="DejaVu Sans" pitchFamily="34"/>
              </a:rPr>
              <a:t>Надёжность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>
                <a:solidFill>
                  <a:srgbClr val="00B050"/>
                </a:solidFill>
                <a:latin typeface="DejaVu Sans" pitchFamily="34"/>
              </a:rPr>
              <a:t>Расширяемость</a:t>
            </a:r>
          </a:p>
          <a:p>
            <a:pPr lvl="1">
              <a:spcAft>
                <a:spcPts val="930"/>
              </a:spcAft>
              <a:buSzPct val="45000"/>
              <a:buChar char="●"/>
            </a:pPr>
            <a:r>
              <a:rPr lang="ru-RU" sz="2320">
                <a:solidFill>
                  <a:srgbClr val="00B050"/>
                </a:solidFill>
                <a:latin typeface="DejaVu Sans" pitchFamily="34"/>
              </a:rPr>
              <a:t>Возможность переиспользования кода</a:t>
            </a:r>
          </a:p>
          <a:p>
            <a:pPr lvl="0">
              <a:spcAft>
                <a:spcPts val="1165"/>
              </a:spcAft>
            </a:pPr>
            <a:r>
              <a:rPr lang="ru-RU" sz="2650">
                <a:solidFill>
                  <a:srgbClr val="FF0000"/>
                </a:solidFill>
                <a:latin typeface="DejaVu Sans" pitchFamily="34"/>
              </a:rPr>
              <a:t>Скорость работы: от невысокой до совсем черепашьей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Куда тратится время?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A444C37-3AF2-49B7-8671-86854401261E}" type="slidenum">
              <a:t>19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395640" y="1332000"/>
            <a:ext cx="5436360" cy="3851999"/>
          </a:xfrm>
          <a:solidFill>
            <a:srgbClr val="FFFFFF"/>
          </a:solidFill>
          <a:ln w="25560">
            <a:solidFill>
              <a:srgbClr val="FFFFFF"/>
            </a:solidFill>
            <a:prstDash val="solid"/>
          </a:ln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while (</a:t>
            </a:r>
            <a:r>
              <a:rPr lang="ru-RU" sz="1700" b="1">
                <a:latin typeface="Courier New" pitchFamily="49"/>
                <a:cs typeface="Courier New" pitchFamily="49"/>
              </a:rPr>
              <a:t>!</a:t>
            </a:r>
            <a:r>
              <a:rPr lang="en-US" sz="1700" b="1">
                <a:latin typeface="Courier New" pitchFamily="49"/>
                <a:cs typeface="Courier New" pitchFamily="49"/>
              </a:rPr>
              <a:t>interruption) {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raw_code = fetch(PC);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(opcode, operands) =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decode</a:t>
            </a:r>
            <a:r>
              <a:rPr lang="en-US" sz="1700" b="1">
                <a:latin typeface="Courier New" pitchFamily="49"/>
                <a:cs typeface="Courier New" pitchFamily="49"/>
              </a:rPr>
              <a:t>(raw_code);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switch</a:t>
            </a:r>
            <a:r>
              <a:rPr lang="en-US" sz="1700" b="1">
                <a:latin typeface="Courier New" pitchFamily="49"/>
                <a:cs typeface="Courier New" pitchFamily="49"/>
              </a:rPr>
              <a:t> opcode {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case opcode1: func1(operands);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ru-RU" sz="1700" b="1">
                <a:latin typeface="Courier New" pitchFamily="49"/>
                <a:cs typeface="Courier New" pitchFamily="49"/>
              </a:rPr>
              <a:t>       </a:t>
            </a:r>
            <a:r>
              <a:rPr lang="en-US" sz="1700" b="1">
                <a:latin typeface="Courier New" pitchFamily="49"/>
                <a:cs typeface="Courier New" pitchFamily="49"/>
              </a:rPr>
              <a:t> PC++;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break</a:t>
            </a:r>
            <a:r>
              <a:rPr lang="en-US" sz="1700" b="1">
                <a:latin typeface="Courier New" pitchFamily="49"/>
                <a:cs typeface="Courier New" pitchFamily="49"/>
              </a:rPr>
              <a:t>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case opcode2: func2(operands);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ru-RU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       </a:t>
            </a:r>
            <a:r>
              <a:rPr lang="en-US" sz="1700" b="1">
                <a:latin typeface="Courier New" pitchFamily="49"/>
                <a:cs typeface="Courier New" pitchFamily="49"/>
              </a:rPr>
              <a:t>PC++;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 break</a:t>
            </a:r>
            <a:r>
              <a:rPr lang="en-US" sz="1700" b="1">
                <a:latin typeface="Courier New" pitchFamily="49"/>
                <a:cs typeface="Courier New" pitchFamily="49"/>
              </a:rPr>
              <a:t>;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	...</a:t>
            </a:r>
          </a:p>
          <a:p>
            <a:pPr marL="540000" lvl="1" indent="0">
              <a:lnSpc>
                <a:spcPct val="70000"/>
              </a:lnSpc>
              <a:spcAft>
                <a:spcPts val="930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}</a:t>
            </a:r>
          </a:p>
          <a:p>
            <a:pPr marL="108000" lvl="0" indent="0">
              <a:lnSpc>
                <a:spcPct val="70000"/>
              </a:lnSpc>
              <a:spcAft>
                <a:spcPts val="1165"/>
              </a:spcAft>
              <a:buNone/>
            </a:pPr>
            <a:r>
              <a:rPr lang="en-US" sz="1700" b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  <p:sp>
        <p:nvSpPr>
          <p:cNvPr id="6" name="Rounded Rectangle 7"/>
          <p:cNvSpPr/>
          <p:nvPr/>
        </p:nvSpPr>
        <p:spPr>
          <a:xfrm>
            <a:off x="6071399" y="212364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7" name="Rounded Rectangle 8"/>
          <p:cNvSpPr/>
          <p:nvPr/>
        </p:nvSpPr>
        <p:spPr>
          <a:xfrm>
            <a:off x="6071399" y="28267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Switch</a:t>
            </a:r>
          </a:p>
        </p:txBody>
      </p:sp>
      <p:sp>
        <p:nvSpPr>
          <p:cNvPr id="8" name="Rounded Rectangle 9"/>
          <p:cNvSpPr/>
          <p:nvPr/>
        </p:nvSpPr>
        <p:spPr>
          <a:xfrm>
            <a:off x="7506360" y="2859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7506360" y="244980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7506360" y="3291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Op2</a:t>
            </a:r>
          </a:p>
        </p:txBody>
      </p:sp>
      <p:cxnSp>
        <p:nvCxnSpPr>
          <p:cNvPr id="11" name="Elbow Connector 13"/>
          <p:cNvCxnSpPr>
            <a:stCxn id="7" idx="1"/>
            <a:endCxn id="9" idx="3"/>
          </p:cNvCxnSpPr>
          <p:nvPr/>
        </p:nvCxnSpPr>
        <p:spPr>
          <a:xfrm flipV="1">
            <a:off x="7079398" y="2629800"/>
            <a:ext cx="426962" cy="37692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2" name="Elbow Connector 15"/>
          <p:cNvCxnSpPr>
            <a:stCxn id="7" idx="1"/>
            <a:endCxn id="8" idx="3"/>
          </p:cNvCxnSpPr>
          <p:nvPr/>
        </p:nvCxnSpPr>
        <p:spPr>
          <a:xfrm>
            <a:off x="7079398" y="3006720"/>
            <a:ext cx="426962" cy="32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3" name="Elbow Connector 17"/>
          <p:cNvCxnSpPr>
            <a:stCxn id="7" idx="1"/>
            <a:endCxn id="10" idx="3"/>
          </p:cNvCxnSpPr>
          <p:nvPr/>
        </p:nvCxnSpPr>
        <p:spPr>
          <a:xfrm>
            <a:off x="7079398" y="3006720"/>
            <a:ext cx="426962" cy="464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4" name="Elbow Connector 19"/>
          <p:cNvCxnSpPr>
            <a:stCxn id="6" idx="2"/>
            <a:endCxn id="7" idx="0"/>
          </p:cNvCxnSpPr>
          <p:nvPr/>
        </p:nvCxnSpPr>
        <p:spPr>
          <a:xfrm rot="5400000">
            <a:off x="6403859" y="2655180"/>
            <a:ext cx="34308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22"/>
          <p:cNvCxnSpPr>
            <a:stCxn id="9" idx="1"/>
            <a:endCxn id="6" idx="0"/>
          </p:cNvCxnSpPr>
          <p:nvPr/>
        </p:nvCxnSpPr>
        <p:spPr>
          <a:xfrm flipH="1" flipV="1">
            <a:off x="6575399" y="2123640"/>
            <a:ext cx="1938960" cy="506160"/>
          </a:xfrm>
          <a:prstGeom prst="bentConnector4">
            <a:avLst>
              <a:gd name="adj1" fmla="val -11790"/>
              <a:gd name="adj2" fmla="val 145164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6" name="Elbow Connector 25"/>
          <p:cNvCxnSpPr>
            <a:stCxn id="8" idx="1"/>
            <a:endCxn id="6" idx="0"/>
          </p:cNvCxnSpPr>
          <p:nvPr/>
        </p:nvCxnSpPr>
        <p:spPr>
          <a:xfrm flipH="1" flipV="1">
            <a:off x="6575399" y="2123640"/>
            <a:ext cx="1938960" cy="915480"/>
          </a:xfrm>
          <a:prstGeom prst="bentConnector4">
            <a:avLst>
              <a:gd name="adj1" fmla="val -11790"/>
              <a:gd name="adj2" fmla="val 124971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7" name="Elbow Connector 28"/>
          <p:cNvCxnSpPr>
            <a:stCxn id="10" idx="1"/>
            <a:endCxn id="6" idx="0"/>
          </p:cNvCxnSpPr>
          <p:nvPr/>
        </p:nvCxnSpPr>
        <p:spPr>
          <a:xfrm flipH="1" flipV="1">
            <a:off x="6575399" y="2123640"/>
            <a:ext cx="1938960" cy="1347480"/>
          </a:xfrm>
          <a:prstGeom prst="bentConnector4">
            <a:avLst>
              <a:gd name="adj1" fmla="val -11790"/>
              <a:gd name="adj2" fmla="val 116965"/>
            </a:avLst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400BF40-5D7E-45FC-AA5C-13DA16D9B725}" type="slidenum">
              <a:t>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70880" y="68364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Общий цикл работы процессора </a:t>
            </a:r>
            <a:r>
              <a:rPr lang="en-US" sz="3000">
                <a:latin typeface="DejaVu Sans" pitchFamily="34"/>
                <a:ea typeface="DejaVu Sans" pitchFamily="34"/>
                <a:cs typeface="DejaVu Sans" pitchFamily="34"/>
              </a:rPr>
              <a:t>↔ </a:t>
            </a: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цикл интерпретации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Примеры реализации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Проблемы интерпретации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Улучшенные схемы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3000">
                <a:latin typeface="DejaVu Sans" pitchFamily="34"/>
                <a:ea typeface="DejaVu Sans" pitchFamily="34"/>
                <a:cs typeface="DejaVu Sans" pitchFamily="34"/>
              </a:rPr>
              <a:t>Некоторые общие вопросы симуляции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Как ускорить интерпретацию?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1686E23-963F-4C5F-8133-7DA817D19943}" type="slidenum">
              <a:t>20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424159"/>
            <a:ext cx="8640000" cy="2967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Избавляемся от медленных операций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Не делаем то, что уже сделано.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Поиск в таблицах =&gt; обращение в память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Декодирование (== поиск в таблицах)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Используем ресурсы хозяина эффективно</a:t>
            </a:r>
          </a:p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Предсказатель переходов, обращения в память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0" y="227520"/>
            <a:ext cx="91440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900"/>
              <a:t>Сцепленная интерпретация (</a:t>
            </a:r>
            <a:r>
              <a:rPr lang="en-US" sz="2900"/>
              <a:t>Threaded interpretation</a:t>
            </a:r>
            <a:r>
              <a:rPr lang="ru-RU" sz="2900"/>
              <a:t>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E7FB1CB-C4A3-4153-83F8-059EF584EC8F}" type="slidenum">
              <a:t>21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520" y="1043639"/>
            <a:ext cx="9001080" cy="36539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1300">
                <a:latin typeface="DejaVu Sans" pitchFamily="34"/>
                <a:ea typeface="DejaVu Sans" pitchFamily="34"/>
                <a:cs typeface="DejaVu Sans" pitchFamily="34"/>
              </a:rPr>
              <a:t>Вместо возвращения к началу цикла «прыгаем» прямо на исполнение следующей инструкции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1640" y="1620000"/>
            <a:ext cx="6120720" cy="336564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prstDash val="solid"/>
          </a:ln>
        </p:spPr>
        <p:txBody>
          <a:bodyPr vert="horz" wrap="square" lIns="82440" tIns="36720" rIns="82440" bIns="36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func0: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instr0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next_opcode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goto func_ptr[next_opcode];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instr1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next_opcode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goto func_ptr[next_opcode];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func2: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/* simulate instr2 */; PC++;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next_opcode = decode(fetch(PC));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icrosoft YaHei" pitchFamily="2"/>
                <a:cs typeface="Courier New" pitchFamily="49"/>
              </a:rPr>
              <a:t>  goto func_ptr[next_opcode];</a:t>
            </a:r>
          </a:p>
        </p:txBody>
      </p:sp>
      <p:sp>
        <p:nvSpPr>
          <p:cNvPr id="7" name="Rounded Rectangle 9"/>
          <p:cNvSpPr/>
          <p:nvPr/>
        </p:nvSpPr>
        <p:spPr>
          <a:xfrm>
            <a:off x="6791399" y="204083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8" name="Rounded Rectangle 11"/>
          <p:cNvSpPr/>
          <p:nvPr/>
        </p:nvSpPr>
        <p:spPr>
          <a:xfrm>
            <a:off x="6791399" y="165491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12"/>
          <p:cNvSpPr/>
          <p:nvPr/>
        </p:nvSpPr>
        <p:spPr>
          <a:xfrm>
            <a:off x="6791399" y="269028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cxnSp>
        <p:nvCxnSpPr>
          <p:cNvPr id="10" name="Elbow Connector 17"/>
          <p:cNvCxnSpPr>
            <a:stCxn id="7" idx="2"/>
            <a:endCxn id="9" idx="0"/>
          </p:cNvCxnSpPr>
          <p:nvPr/>
        </p:nvCxnSpPr>
        <p:spPr>
          <a:xfrm rot="5400000">
            <a:off x="7150679" y="2545559"/>
            <a:ext cx="289441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1" name="Rounded Rectangle 30"/>
          <p:cNvSpPr/>
          <p:nvPr/>
        </p:nvSpPr>
        <p:spPr>
          <a:xfrm>
            <a:off x="6791399" y="303912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12" name="Rounded Rectangle 35"/>
          <p:cNvSpPr/>
          <p:nvPr/>
        </p:nvSpPr>
        <p:spPr>
          <a:xfrm>
            <a:off x="6791399" y="40503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13" name="Rounded Rectangle 36"/>
          <p:cNvSpPr/>
          <p:nvPr/>
        </p:nvSpPr>
        <p:spPr>
          <a:xfrm>
            <a:off x="6791399" y="366444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cxnSp>
        <p:nvCxnSpPr>
          <p:cNvPr id="14" name="Elbow Connector 39"/>
          <p:cNvCxnSpPr>
            <a:stCxn id="11" idx="2"/>
            <a:endCxn id="13" idx="0"/>
          </p:cNvCxnSpPr>
          <p:nvPr/>
        </p:nvCxnSpPr>
        <p:spPr>
          <a:xfrm rot="5400000">
            <a:off x="7162739" y="3531780"/>
            <a:ext cx="265320" cy="12700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15" name="Elbow Connector 42"/>
          <p:cNvCxnSpPr>
            <a:stCxn id="12" idx="2"/>
            <a:endCxn id="16" idx="0"/>
          </p:cNvCxnSpPr>
          <p:nvPr/>
        </p:nvCxnSpPr>
        <p:spPr>
          <a:xfrm rot="5400000">
            <a:off x="7163460" y="4535821"/>
            <a:ext cx="257400" cy="6479"/>
          </a:xfrm>
          <a:prstGeom prst="bentConnector3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sp>
        <p:nvSpPr>
          <p:cNvPr id="16" name="Rounded Rectangle 36"/>
          <p:cNvSpPr/>
          <p:nvPr/>
        </p:nvSpPr>
        <p:spPr>
          <a:xfrm>
            <a:off x="6784920" y="46677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(1/3)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DF7DD91-554B-42BF-8E2C-39A18E69A8AD}" type="slidenum">
              <a:t>22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В большинстве случаев в код гостевого приложения неизменен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Велика вероятность того, что инструкции с некоторыми </a:t>
            </a:r>
            <a:r>
              <a:rPr lang="en-US" sz="2650" b="1">
                <a:latin typeface="Courier New" pitchFamily="49"/>
                <a:ea typeface="DejaVu Sans" pitchFamily="34"/>
                <a:cs typeface="Courier New" pitchFamily="49"/>
              </a:rPr>
              <a:t>$PC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будут исполнены много раз (</a:t>
            </a:r>
            <a:r>
              <a:rPr lang="ru-RU" sz="2650" i="1">
                <a:latin typeface="DejaVu Sans" pitchFamily="34"/>
                <a:ea typeface="DejaVu Sans" pitchFamily="34"/>
                <a:cs typeface="DejaVu Sans" pitchFamily="34"/>
              </a:rPr>
              <a:t>задача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)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Зачем каждый раз декодировать их?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Заводим таблицу</a:t>
            </a:r>
          </a:p>
          <a:p>
            <a:pPr marL="108000" lvl="0" indent="0" algn="ctr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650" b="1">
                <a:latin typeface="Courier New" pitchFamily="49"/>
                <a:ea typeface="DejaVu Sans" pitchFamily="34"/>
                <a:cs typeface="Courier New" pitchFamily="49"/>
              </a:rPr>
              <a:t>addr =&gt; decoded_instruction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(2/3)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8F87BF2-801C-4A92-8C3F-58B46B916E39}" type="slidenum">
              <a:t>23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while (true)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if (operation = cache[PC]);</a:t>
            </a:r>
            <a:r>
              <a:rPr lang="ru-RU" sz="1700" b="1">
                <a:latin typeface="Courier New" pitchFamily="49"/>
                <a:ea typeface="DejaVu Sans" pitchFamily="34"/>
                <a:cs typeface="Courier New" pitchFamily="49"/>
              </a:rPr>
              <a:t> </a:t>
            </a: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// </a:t>
            </a:r>
            <a:r>
              <a:rPr lang="en-US" sz="1700" b="1">
                <a:solidFill>
                  <a:srgbClr val="008000"/>
                </a:solidFill>
                <a:latin typeface="Courier New" pitchFamily="49"/>
                <a:ea typeface="DejaVu Sans" pitchFamily="34"/>
                <a:cs typeface="Courier New" pitchFamily="49"/>
              </a:rPr>
              <a:t>shortcut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else { // not in cache, </a:t>
            </a:r>
            <a:r>
              <a:rPr lang="en-US" sz="1700" b="1">
                <a:solidFill>
                  <a:srgbClr val="FF0000"/>
                </a:solidFill>
                <a:latin typeface="Courier New" pitchFamily="49"/>
                <a:ea typeface="DejaVu Sans" pitchFamily="34"/>
                <a:cs typeface="Courier New" pitchFamily="49"/>
              </a:rPr>
              <a:t>long way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	operation = decode(fetch(PC));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	cache[PC] = operation;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}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switch (operation)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   /* ... */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  }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ea typeface="DejaVu Sans" pitchFamily="34"/>
                <a:cs typeface="Courier New" pitchFamily="49"/>
              </a:rPr>
              <a:t>}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5479559" y="332207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5279400" y="402515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itchFamily="18"/>
                <a:ea typeface="Microsoft YaHei" pitchFamily="2"/>
                <a:cs typeface="Mangal" pitchFamily="2"/>
              </a:rPr>
              <a:t>Switch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6714360" y="405755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Op1</a:t>
            </a:r>
          </a:p>
        </p:txBody>
      </p:sp>
      <p:sp>
        <p:nvSpPr>
          <p:cNvPr id="9" name="Rounded Rectangle 9"/>
          <p:cNvSpPr/>
          <p:nvPr/>
        </p:nvSpPr>
        <p:spPr>
          <a:xfrm>
            <a:off x="6714360" y="364823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Op0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6714360" y="4489560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Op2</a:t>
            </a:r>
          </a:p>
        </p:txBody>
      </p:sp>
      <p:cxnSp>
        <p:nvCxnSpPr>
          <p:cNvPr id="11" name="Elbow Connector 11"/>
          <p:cNvCxnSpPr>
            <a:stCxn id="7" idx="1"/>
            <a:endCxn id="9" idx="3"/>
          </p:cNvCxnSpPr>
          <p:nvPr/>
        </p:nvCxnSpPr>
        <p:spPr>
          <a:xfrm flipV="1">
            <a:off x="6287399" y="3828239"/>
            <a:ext cx="426961" cy="37692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2" name="Elbow Connector 12"/>
          <p:cNvCxnSpPr>
            <a:stCxn id="7" idx="1"/>
            <a:endCxn id="8" idx="3"/>
          </p:cNvCxnSpPr>
          <p:nvPr/>
        </p:nvCxnSpPr>
        <p:spPr>
          <a:xfrm>
            <a:off x="6287399" y="4205159"/>
            <a:ext cx="426961" cy="32400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3" name="Elbow Connector 13"/>
          <p:cNvCxnSpPr>
            <a:stCxn id="7" idx="1"/>
            <a:endCxn id="10" idx="3"/>
          </p:cNvCxnSpPr>
          <p:nvPr/>
        </p:nvCxnSpPr>
        <p:spPr>
          <a:xfrm>
            <a:off x="6287399" y="4205159"/>
            <a:ext cx="426961" cy="464401"/>
          </a:xfrm>
          <a:prstGeom prst="bentConnector3">
            <a:avLst/>
          </a:prstGeom>
          <a:noFill/>
          <a:ln w="3492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4" name="Elbow Connector 14"/>
          <p:cNvCxnSpPr>
            <a:stCxn id="6" idx="2"/>
            <a:endCxn id="7" idx="0"/>
          </p:cNvCxnSpPr>
          <p:nvPr/>
        </p:nvCxnSpPr>
        <p:spPr>
          <a:xfrm rot="5400000">
            <a:off x="5711940" y="3753540"/>
            <a:ext cx="343080" cy="200159"/>
          </a:xfrm>
          <a:prstGeom prst="bentConnector3">
            <a:avLst/>
          </a:prstGeom>
          <a:noFill/>
          <a:ln w="2844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5" name="Elbow Connector 15"/>
          <p:cNvCxnSpPr>
            <a:stCxn id="9" idx="1"/>
            <a:endCxn id="19" idx="0"/>
          </p:cNvCxnSpPr>
          <p:nvPr/>
        </p:nvCxnSpPr>
        <p:spPr>
          <a:xfrm flipH="1" flipV="1">
            <a:off x="5423400" y="2898720"/>
            <a:ext cx="2298959" cy="929519"/>
          </a:xfrm>
          <a:prstGeom prst="bentConnector4">
            <a:avLst>
              <a:gd name="adj1" fmla="val -9944"/>
              <a:gd name="adj2" fmla="val 124593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cxnSp>
        <p:nvCxnSpPr>
          <p:cNvPr id="16" name="Elbow Connector 16"/>
          <p:cNvCxnSpPr>
            <a:stCxn id="8" idx="1"/>
            <a:endCxn id="19" idx="0"/>
          </p:cNvCxnSpPr>
          <p:nvPr/>
        </p:nvCxnSpPr>
        <p:spPr>
          <a:xfrm flipH="1" flipV="1">
            <a:off x="5423400" y="2898720"/>
            <a:ext cx="2298959" cy="1338839"/>
          </a:xfrm>
          <a:prstGeom prst="bentConnector4">
            <a:avLst>
              <a:gd name="adj1" fmla="val -9944"/>
              <a:gd name="adj2" fmla="val 117074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cxnSp>
        <p:nvCxnSpPr>
          <p:cNvPr id="17" name="Elbow Connector 17"/>
          <p:cNvCxnSpPr>
            <a:stCxn id="10" idx="1"/>
            <a:endCxn id="19" idx="0"/>
          </p:cNvCxnSpPr>
          <p:nvPr/>
        </p:nvCxnSpPr>
        <p:spPr>
          <a:xfrm flipH="1" flipV="1">
            <a:off x="5423400" y="2898720"/>
            <a:ext cx="2298959" cy="1770840"/>
          </a:xfrm>
          <a:prstGeom prst="bentConnector4">
            <a:avLst>
              <a:gd name="adj1" fmla="val -9944"/>
              <a:gd name="adj2" fmla="val 112909"/>
            </a:avLst>
          </a:prstGeom>
          <a:noFill/>
          <a:ln w="34920">
            <a:solidFill>
              <a:srgbClr val="4F81BD"/>
            </a:solidFill>
            <a:prstDash val="solid"/>
            <a:tailEnd type="arrow"/>
          </a:ln>
        </p:spPr>
      </p:cxnSp>
      <p:sp>
        <p:nvSpPr>
          <p:cNvPr id="18" name="Rounded Rectangle 22"/>
          <p:cNvSpPr/>
          <p:nvPr/>
        </p:nvSpPr>
        <p:spPr>
          <a:xfrm>
            <a:off x="4415400" y="3318119"/>
            <a:ext cx="1007999" cy="36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Cache</a:t>
            </a:r>
          </a:p>
        </p:txBody>
      </p:sp>
      <p:sp>
        <p:nvSpPr>
          <p:cNvPr id="19" name="Diamond 24"/>
          <p:cNvSpPr/>
          <p:nvPr/>
        </p:nvSpPr>
        <p:spPr>
          <a:xfrm>
            <a:off x="5279400" y="2898720"/>
            <a:ext cx="288000" cy="28800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0" name="Elbow Connector 34"/>
          <p:cNvCxnSpPr>
            <a:stCxn id="19" idx="1"/>
            <a:endCxn id="6" idx="0"/>
          </p:cNvCxnSpPr>
          <p:nvPr/>
        </p:nvCxnSpPr>
        <p:spPr>
          <a:xfrm>
            <a:off x="5567400" y="3042720"/>
            <a:ext cx="416159" cy="279359"/>
          </a:xfrm>
          <a:prstGeom prst="bentConnector2">
            <a:avLst/>
          </a:prstGeom>
          <a:noFill/>
          <a:ln w="2844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21" name="Elbow Connector 37"/>
          <p:cNvCxnSpPr>
            <a:stCxn id="19" idx="3"/>
            <a:endCxn id="18" idx="0"/>
          </p:cNvCxnSpPr>
          <p:nvPr/>
        </p:nvCxnSpPr>
        <p:spPr>
          <a:xfrm rot="10800000" flipV="1">
            <a:off x="4919400" y="3042719"/>
            <a:ext cx="360000" cy="275399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22" name="Elbow Connector 40"/>
          <p:cNvCxnSpPr>
            <a:stCxn id="18" idx="2"/>
            <a:endCxn id="7" idx="3"/>
          </p:cNvCxnSpPr>
          <p:nvPr/>
        </p:nvCxnSpPr>
        <p:spPr>
          <a:xfrm rot="16200000" flipH="1">
            <a:off x="4835880" y="3761639"/>
            <a:ext cx="527040" cy="360000"/>
          </a:xfrm>
          <a:prstGeom prst="bentConnector2">
            <a:avLst/>
          </a:prstGeom>
          <a:noFill/>
          <a:ln w="28440">
            <a:solidFill>
              <a:srgbClr val="4A7EBB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4000"/>
              <a:t>Кэширующая интерпретация</a:t>
            </a:r>
            <a:r>
              <a:rPr lang="en-US" sz="4000"/>
              <a:t> (3/3)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004A646-595B-43C1-A0F2-067C67B177A8}" type="slidenum">
              <a:t>24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Ёмкость кэша ограничена, следует хранить адреса, действительно часто исполняемые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Необходимо следить за неизменностью исходного кода</a:t>
            </a:r>
          </a:p>
          <a:p>
            <a:pPr marL="864000" lvl="0">
              <a:lnSpc>
                <a:spcPct val="90000"/>
              </a:lnSpc>
            </a:pPr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Если была запись, необходимо отбрасывать «испорченные» блоки из кэша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Фаза </a:t>
            </a:r>
            <a:r>
              <a:rPr lang="en-US" sz="2650">
                <a:latin typeface="DejaVu Sans" pitchFamily="34"/>
                <a:ea typeface="DejaVu Sans" pitchFamily="34"/>
                <a:cs typeface="DejaVu Sans" pitchFamily="34"/>
              </a:rPr>
              <a:t>Fetch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пропускается </a:t>
            </a:r>
            <a:r>
              <a:rPr lang="en-US" sz="2650">
                <a:latin typeface="DejaVu Sans" pitchFamily="34"/>
                <a:ea typeface="DejaVu Sans" pitchFamily="34"/>
                <a:cs typeface="DejaVu Sans" pitchFamily="34"/>
              </a:rPr>
              <a:t>=&gt; </a:t>
            </a: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не совсем точная симуляция (часто это ОК)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/>
              <a:t>Промежуточный итог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B701872-4B32-4BCF-A0FC-02B2226A895A}" type="slidenum">
              <a:t>25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Фазы исполнения: F, D, E, W, A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Decoder, disassembler, encoder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Переключаемый (switched)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Сцепленный (threaded)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Кэшируюший И.</a:t>
            </a:r>
          </a:p>
          <a:p>
            <a:pPr lvl="0">
              <a:lnSpc>
                <a:spcPct val="90000"/>
              </a:lnSpc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Ситуации: interrupt, trap, exception, fault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6920" y="1980000"/>
            <a:ext cx="8229600" cy="960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Некоторые общие вопросы симуляции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25002DB-D627-4622-9684-72397414FC03}" type="slidenum">
              <a:t>26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Архитектурное состояние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Где хранить гостевые регистры?</a:t>
            </a:r>
          </a:p>
          <a:p>
            <a:pPr marL="864000" lvl="0">
              <a:lnSpc>
                <a:spcPct val="90000"/>
              </a:lnSpc>
            </a:pPr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В памяти:</a:t>
            </a:r>
            <a:r>
              <a:rPr lang="en-US" sz="2320">
                <a:latin typeface="DejaVu Sans" pitchFamily="34"/>
                <a:ea typeface="DejaVu Sans" pitchFamily="34"/>
                <a:cs typeface="DejaVu Sans" pitchFamily="34"/>
              </a:rPr>
              <a:t> </a:t>
            </a:r>
            <a:r>
              <a:rPr lang="en-US" sz="2320" b="1">
                <a:latin typeface="Courier New" pitchFamily="49"/>
                <a:ea typeface="DejaVu Sans" pitchFamily="34"/>
                <a:cs typeface="DejaVu Sans" pitchFamily="34"/>
              </a:rPr>
              <a:t>uint32 registers[NUM_REGS];</a:t>
            </a:r>
          </a:p>
          <a:p>
            <a:pPr marL="1296000" lvl="0" indent="-288000">
              <a:lnSpc>
                <a:spcPct val="90000"/>
              </a:lnSpc>
              <a:buSzPct val="75000"/>
              <a:buChar char="–"/>
            </a:pPr>
            <a:r>
              <a:rPr lang="ru-RU" sz="1990">
                <a:latin typeface="DejaVu Sans" pitchFamily="34"/>
              </a:rPr>
              <a:t>Медленный доступ</a:t>
            </a:r>
          </a:p>
          <a:p>
            <a:pPr marL="864000" lvl="0">
              <a:lnSpc>
                <a:spcPct val="90000"/>
              </a:lnSpc>
            </a:pPr>
            <a:r>
              <a:rPr lang="ru-RU" sz="2320">
                <a:latin typeface="DejaVu Sans" pitchFamily="34"/>
              </a:rPr>
              <a:t>На хозяйских регистрах</a:t>
            </a:r>
          </a:p>
          <a:p>
            <a:pPr marL="1296000" lvl="0" indent="-288000">
              <a:lnSpc>
                <a:spcPct val="90000"/>
              </a:lnSpc>
              <a:buSzPct val="75000"/>
              <a:buChar char="–"/>
            </a:pPr>
            <a:r>
              <a:rPr lang="ru-RU" sz="1990">
                <a:latin typeface="DejaVu Sans" pitchFamily="34"/>
              </a:rPr>
              <a:t>Всё состояние может не уместиться (</a:t>
            </a:r>
            <a:r>
              <a:rPr lang="en-US" sz="1990">
                <a:latin typeface="DejaVu Sans" pitchFamily="34"/>
              </a:rPr>
              <a:t>x86 -&gt; x86</a:t>
            </a:r>
            <a:r>
              <a:rPr lang="ru-RU" sz="1990">
                <a:latin typeface="DejaVu Sans" pitchFamily="34"/>
              </a:rPr>
              <a:t>)</a:t>
            </a:r>
          </a:p>
          <a:p>
            <a:pPr marL="1296000" lvl="0" indent="-288000">
              <a:lnSpc>
                <a:spcPct val="90000"/>
              </a:lnSpc>
              <a:buSzPct val="75000"/>
              <a:buChar char="–"/>
            </a:pPr>
            <a:r>
              <a:rPr lang="ru-RU" sz="1990">
                <a:latin typeface="DejaVu Sans" pitchFamily="34"/>
              </a:rPr>
              <a:t>Специальный смысл некоторых регистров</a:t>
            </a:r>
          </a:p>
          <a:p>
            <a:pPr marL="1296000" lvl="0" indent="-288000">
              <a:lnSpc>
                <a:spcPct val="90000"/>
              </a:lnSpc>
              <a:buSzPct val="75000"/>
              <a:buChar char="–"/>
            </a:pPr>
            <a:r>
              <a:rPr lang="ru-RU" sz="1990">
                <a:latin typeface="DejaVu Sans" pitchFamily="34"/>
              </a:rPr>
              <a:t>Потеря переносимости кода</a:t>
            </a:r>
          </a:p>
          <a:p>
            <a:pPr marL="1296000" lvl="0" indent="-288000">
              <a:lnSpc>
                <a:spcPct val="90000"/>
              </a:lnSpc>
              <a:buSzPct val="75000"/>
              <a:buChar char="–"/>
            </a:pPr>
            <a:r>
              <a:rPr lang="ru-RU" sz="1990">
                <a:latin typeface="DejaVu Sans" pitchFamily="34"/>
              </a:rPr>
              <a:t>Компромисс</a:t>
            </a:r>
            <a:r>
              <a:rPr lang="en-US" sz="1990">
                <a:latin typeface="DejaVu Sans" pitchFamily="34"/>
              </a:rPr>
              <a:t>:</a:t>
            </a:r>
            <a:r>
              <a:rPr lang="ru-RU" sz="1990">
                <a:latin typeface="DejaVu Sans" pitchFamily="34"/>
              </a:rPr>
              <a:t> разместить самые часто используемые (</a:t>
            </a:r>
            <a:r>
              <a:rPr lang="en-US" sz="1990" b="1">
                <a:latin typeface="Courier New" pitchFamily="49"/>
              </a:rPr>
              <a:t>$PC, $SP</a:t>
            </a:r>
            <a:r>
              <a:rPr lang="ru-RU" sz="1990">
                <a:latin typeface="DejaVu Sans" pitchFamily="34"/>
              </a:rPr>
              <a:t>) на регистрах, остальные – в памяти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A8F717A-67C5-4237-81E0-8B876554427C}" type="slidenum">
              <a:t>27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Преобразование адресов (1</a:t>
            </a:r>
            <a:r>
              <a:rPr lang="en-US"/>
              <a:t>/</a:t>
            </a:r>
            <a:r>
              <a:rPr lang="ru-RU"/>
              <a:t>2)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67640" y="1835999"/>
            <a:ext cx="3538800" cy="797400"/>
          </a:xfr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360">
            <a:solidFill>
              <a:srgbClr val="000000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Виртуальный адрес</a:t>
            </a:r>
          </a:p>
          <a:p>
            <a:pPr lvl="0">
              <a:spcAft>
                <a:spcPts val="1165"/>
              </a:spcAft>
            </a:pPr>
            <a:r>
              <a:rPr lang="ru-RU" sz="2000">
                <a:latin typeface="DejaVu Sans" pitchFamily="34"/>
                <a:ea typeface="DejaVu Sans" pitchFamily="34"/>
                <a:cs typeface="DejaVu Sans" pitchFamily="34"/>
              </a:rPr>
              <a:t>Физический адрес</a:t>
            </a: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0094F66-E79C-480F-AE5C-597EFBBADA4D}" type="slidenum">
              <a:t>28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908239" y="1844999"/>
            <a:ext cx="3538800" cy="2547000"/>
          </a:xfrm>
          <a:prstGeom prst="rect">
            <a:avLst/>
          </a:prstGeom>
          <a:gradFill>
            <a:gsLst>
              <a:gs pos="0">
                <a:srgbClr val="A3C4FF"/>
              </a:gs>
              <a:gs pos="100000">
                <a:srgbClr val="BFD5FF"/>
              </a:gs>
            </a:gsLst>
            <a:lin ang="16200000"/>
          </a:gradFill>
          <a:ln w="9360">
            <a:solidFill>
              <a:srgbClr val="4A7EBB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t" anchorCtr="0" compatLnSpc="0"/>
          <a:lstStyle/>
          <a:p>
            <a:pPr marL="432000" marR="0" lvl="0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65"/>
              </a:spcAft>
              <a:buSzPct val="45000"/>
              <a:buFont typeface="StarSymbol"/>
              <a:buChar char="●"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Гостевой виртуальный адрес</a:t>
            </a:r>
          </a:p>
          <a:p>
            <a:pPr marL="432000" marR="0" lvl="0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65"/>
              </a:spcAft>
              <a:buSzPct val="45000"/>
              <a:buFont typeface="StarSymbol"/>
              <a:buChar char="●"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Гостевой физический адрес</a:t>
            </a:r>
          </a:p>
          <a:p>
            <a:pPr marL="432000" marR="0" lvl="0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65"/>
              </a:spcAft>
              <a:buSzPct val="45000"/>
              <a:buFont typeface="StarSymbol"/>
              <a:buChar char="●"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Хозяйский логический адрес</a:t>
            </a:r>
          </a:p>
        </p:txBody>
      </p:sp>
      <p:sp>
        <p:nvSpPr>
          <p:cNvPr id="7" name="Rounded Rectangle 7"/>
          <p:cNvSpPr/>
          <p:nvPr/>
        </p:nvSpPr>
        <p:spPr>
          <a:xfrm>
            <a:off x="107640" y="2880000"/>
            <a:ext cx="1440000" cy="720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DejaVu Sans" pitchFamily="34"/>
                <a:cs typeface="DejaVu Sans" pitchFamily="34"/>
              </a:rPr>
              <a:t>Virtual address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2420639" y="4695120"/>
            <a:ext cx="1440000" cy="6328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9BBB59"/>
          </a:solidFill>
          <a:ln w="25560">
            <a:solidFill>
              <a:srgbClr val="71893F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DejaVu Sans" pitchFamily="34"/>
                <a:cs typeface="DejaVu Sans" pitchFamily="34"/>
              </a:rPr>
              <a:t>Physical address</a:t>
            </a:r>
          </a:p>
        </p:txBody>
      </p:sp>
      <p:sp>
        <p:nvSpPr>
          <p:cNvPr id="9" name="Flowchart: Internal Storage 9"/>
          <p:cNvSpPr/>
          <p:nvPr/>
        </p:nvSpPr>
        <p:spPr>
          <a:xfrm>
            <a:off x="1988639" y="2916000"/>
            <a:ext cx="999000" cy="59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9080"/>
              <a:gd name="f7" fmla="val 594133"/>
              <a:gd name="f8" fmla="val 124885"/>
              <a:gd name="f9" fmla="val 74267"/>
              <a:gd name="f10" fmla="+- 0 0 0"/>
              <a:gd name="f11" fmla="*/ f3 1 999080"/>
              <a:gd name="f12" fmla="*/ f4 1 594133"/>
              <a:gd name="f13" fmla="+- f7 0 f5"/>
              <a:gd name="f14" fmla="+- f6 0 f5"/>
              <a:gd name="f15" fmla="*/ f10 f0 1"/>
              <a:gd name="f16" fmla="*/ f14 1 999080"/>
              <a:gd name="f17" fmla="*/ f13 1 594133"/>
              <a:gd name="f18" fmla="*/ f15 1 f2"/>
              <a:gd name="f19" fmla="*/ 499540 1 f16"/>
              <a:gd name="f20" fmla="*/ 0 1 f17"/>
              <a:gd name="f21" fmla="*/ 0 1 f16"/>
              <a:gd name="f22" fmla="*/ 297067 1 f17"/>
              <a:gd name="f23" fmla="*/ 594133 1 f17"/>
              <a:gd name="f24" fmla="*/ 999080 1 f16"/>
              <a:gd name="f25" fmla="*/ 124885 1 f16"/>
              <a:gd name="f26" fmla="*/ 74267 1 f17"/>
              <a:gd name="f27" fmla="+- f18 0 f1"/>
              <a:gd name="f28" fmla="*/ f25 f11 1"/>
              <a:gd name="f29" fmla="*/ f24 f11 1"/>
              <a:gd name="f30" fmla="*/ f23 f12 1"/>
              <a:gd name="f31" fmla="*/ f26 f12 1"/>
              <a:gd name="f32" fmla="*/ f19 f11 1"/>
              <a:gd name="f33" fmla="*/ f20 f12 1"/>
              <a:gd name="f34" fmla="*/ f21 f11 1"/>
              <a:gd name="f35" fmla="*/ f2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2" y="f33"/>
              </a:cxn>
              <a:cxn ang="f27">
                <a:pos x="f34" y="f35"/>
              </a:cxn>
              <a:cxn ang="f27">
                <a:pos x="f32" y="f30"/>
              </a:cxn>
              <a:cxn ang="f27">
                <a:pos x="f29" y="f35"/>
              </a:cxn>
            </a:cxnLst>
            <a:rect l="f28" t="f31" r="f29" b="f30"/>
            <a:pathLst>
              <a:path w="999080" h="594133" stroke="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  <a:path w="999080" h="594133" fill="none">
                <a:moveTo>
                  <a:pt x="f8" y="f5"/>
                </a:moveTo>
                <a:lnTo>
                  <a:pt x="f8" y="f7"/>
                </a:lnTo>
                <a:moveTo>
                  <a:pt x="f5" y="f9"/>
                </a:moveTo>
                <a:lnTo>
                  <a:pt x="f6" y="f9"/>
                </a:lnTo>
              </a:path>
              <a:path w="999080" h="594133" fill="none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Directory Level 1</a:t>
            </a:r>
          </a:p>
        </p:txBody>
      </p:sp>
      <p:sp>
        <p:nvSpPr>
          <p:cNvPr id="10" name="Flowchart: Internal Storage 13"/>
          <p:cNvSpPr/>
          <p:nvPr/>
        </p:nvSpPr>
        <p:spPr>
          <a:xfrm>
            <a:off x="1988639" y="3780000"/>
            <a:ext cx="999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99080"/>
              <a:gd name="f7" fmla="val 576063"/>
              <a:gd name="f8" fmla="val 124885"/>
              <a:gd name="f9" fmla="val 72008"/>
              <a:gd name="f10" fmla="+- 0 0 0"/>
              <a:gd name="f11" fmla="*/ f3 1 999080"/>
              <a:gd name="f12" fmla="*/ f4 1 576063"/>
              <a:gd name="f13" fmla="+- f7 0 f5"/>
              <a:gd name="f14" fmla="+- f6 0 f5"/>
              <a:gd name="f15" fmla="*/ f10 f0 1"/>
              <a:gd name="f16" fmla="*/ f14 1 999080"/>
              <a:gd name="f17" fmla="*/ f13 1 576063"/>
              <a:gd name="f18" fmla="*/ f15 1 f2"/>
              <a:gd name="f19" fmla="*/ 499540 1 f16"/>
              <a:gd name="f20" fmla="*/ 0 1 f17"/>
              <a:gd name="f21" fmla="*/ 0 1 f16"/>
              <a:gd name="f22" fmla="*/ 288032 1 f17"/>
              <a:gd name="f23" fmla="*/ 576063 1 f17"/>
              <a:gd name="f24" fmla="*/ 999080 1 f16"/>
              <a:gd name="f25" fmla="*/ 124885 1 f16"/>
              <a:gd name="f26" fmla="*/ 72008 1 f17"/>
              <a:gd name="f27" fmla="+- f18 0 f1"/>
              <a:gd name="f28" fmla="*/ f25 f11 1"/>
              <a:gd name="f29" fmla="*/ f24 f11 1"/>
              <a:gd name="f30" fmla="*/ f23 f12 1"/>
              <a:gd name="f31" fmla="*/ f26 f12 1"/>
              <a:gd name="f32" fmla="*/ f19 f11 1"/>
              <a:gd name="f33" fmla="*/ f20 f12 1"/>
              <a:gd name="f34" fmla="*/ f21 f11 1"/>
              <a:gd name="f35" fmla="*/ f2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2" y="f33"/>
              </a:cxn>
              <a:cxn ang="f27">
                <a:pos x="f34" y="f35"/>
              </a:cxn>
              <a:cxn ang="f27">
                <a:pos x="f32" y="f30"/>
              </a:cxn>
              <a:cxn ang="f27">
                <a:pos x="f29" y="f35"/>
              </a:cxn>
            </a:cxnLst>
            <a:rect l="f28" t="f31" r="f29" b="f30"/>
            <a:pathLst>
              <a:path w="999080" h="576063" stroke="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  <a:path w="999080" h="576063" fill="none">
                <a:moveTo>
                  <a:pt x="f8" y="f5"/>
                </a:moveTo>
                <a:lnTo>
                  <a:pt x="f8" y="f7"/>
                </a:lnTo>
                <a:moveTo>
                  <a:pt x="f5" y="f9"/>
                </a:moveTo>
                <a:lnTo>
                  <a:pt x="f6" y="f9"/>
                </a:lnTo>
              </a:path>
              <a:path w="999080" h="576063" fill="none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Directory Level 2</a:t>
            </a:r>
          </a:p>
        </p:txBody>
      </p:sp>
      <p:cxnSp>
        <p:nvCxnSpPr>
          <p:cNvPr id="11" name="Curved Connector 16"/>
          <p:cNvCxnSpPr>
            <a:stCxn id="9" idx="1"/>
            <a:endCxn id="10" idx="3"/>
          </p:cNvCxnSpPr>
          <p:nvPr/>
        </p:nvCxnSpPr>
        <p:spPr>
          <a:xfrm flipH="1">
            <a:off x="1988639" y="3213000"/>
            <a:ext cx="999000" cy="855000"/>
          </a:xfrm>
          <a:prstGeom prst="curvedConnector5">
            <a:avLst>
              <a:gd name="adj1" fmla="val -22883"/>
              <a:gd name="adj2" fmla="val 50526"/>
              <a:gd name="adj3" fmla="val 122883"/>
            </a:avLst>
          </a:prstGeom>
          <a:noFill/>
          <a:ln w="38160">
            <a:solidFill>
              <a:srgbClr val="4F81BD"/>
            </a:solidFill>
            <a:prstDash val="solid"/>
            <a:tailEnd type="arrow"/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2" name="Curved Connector 18"/>
          <p:cNvCxnSpPr>
            <a:stCxn id="10" idx="1"/>
            <a:endCxn id="8" idx="3"/>
          </p:cNvCxnSpPr>
          <p:nvPr/>
        </p:nvCxnSpPr>
        <p:spPr>
          <a:xfrm flipH="1">
            <a:off x="2420639" y="4068000"/>
            <a:ext cx="567000" cy="943560"/>
          </a:xfrm>
          <a:prstGeom prst="curvedConnector5">
            <a:avLst>
              <a:gd name="adj1" fmla="val -40317"/>
              <a:gd name="adj2" fmla="val 48493"/>
              <a:gd name="adj3" fmla="val 140317"/>
            </a:avLst>
          </a:prstGeom>
          <a:noFill/>
          <a:ln w="38160">
            <a:solidFill>
              <a:srgbClr val="4F81BD"/>
            </a:solidFill>
            <a:prstDash val="solid"/>
            <a:tailEnd type="arrow"/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3" name="Curved Connector 22"/>
          <p:cNvCxnSpPr>
            <a:stCxn id="7" idx="1"/>
            <a:endCxn id="9" idx="3"/>
          </p:cNvCxnSpPr>
          <p:nvPr/>
        </p:nvCxnSpPr>
        <p:spPr>
          <a:xfrm flipV="1">
            <a:off x="1547640" y="3213000"/>
            <a:ext cx="440999" cy="27000"/>
          </a:xfrm>
          <a:prstGeom prst="curvedConnector3">
            <a:avLst/>
          </a:prstGeom>
          <a:noFill/>
          <a:ln w="38160">
            <a:solidFill>
              <a:srgbClr val="4F81BD"/>
            </a:solidFill>
            <a:prstDash val="solid"/>
            <a:tailEnd type="arrow"/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4" name="Straight Connector 34"/>
          <p:cNvCxnSpPr/>
          <p:nvPr/>
        </p:nvCxnSpPr>
        <p:spPr>
          <a:xfrm>
            <a:off x="4284000" y="2700000"/>
            <a:ext cx="0" cy="2592360"/>
          </a:xfrm>
          <a:prstGeom prst="straightConnector1">
            <a:avLst/>
          </a:prstGeom>
          <a:noFill/>
          <a:ln w="38160">
            <a:solidFill>
              <a:srgbClr val="C0504D"/>
            </a:solidFill>
            <a:custDash>
              <a:ds d="799057" sp="799057"/>
            </a:custDash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  <p:sp>
        <p:nvSpPr>
          <p:cNvPr id="15" name="Rounded Rectangle 35"/>
          <p:cNvSpPr/>
          <p:nvPr/>
        </p:nvSpPr>
        <p:spPr>
          <a:xfrm>
            <a:off x="6083999" y="4695120"/>
            <a:ext cx="1800360" cy="576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4BACC6"/>
          </a:solidFill>
          <a:ln w="25560">
            <a:solidFill>
              <a:srgbClr val="357D91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7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DejaVu Sans" pitchFamily="34"/>
                <a:cs typeface="DejaVu Sans" pitchFamily="34"/>
              </a:rPr>
              <a:t>Host (virtual) address</a:t>
            </a:r>
          </a:p>
        </p:txBody>
      </p:sp>
      <p:sp>
        <p:nvSpPr>
          <p:cNvPr id="16" name="Flowchart: Internal Storage 36"/>
          <p:cNvSpPr/>
          <p:nvPr/>
        </p:nvSpPr>
        <p:spPr>
          <a:xfrm>
            <a:off x="4724280" y="4705560"/>
            <a:ext cx="864000" cy="57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4096"/>
              <a:gd name="f7" fmla="val 576063"/>
              <a:gd name="f8" fmla="val 108012"/>
              <a:gd name="f9" fmla="val 72008"/>
              <a:gd name="f10" fmla="+- 0 0 0"/>
              <a:gd name="f11" fmla="*/ f3 1 864096"/>
              <a:gd name="f12" fmla="*/ f4 1 576063"/>
              <a:gd name="f13" fmla="+- f7 0 f5"/>
              <a:gd name="f14" fmla="+- f6 0 f5"/>
              <a:gd name="f15" fmla="*/ f10 f0 1"/>
              <a:gd name="f16" fmla="*/ f14 1 864096"/>
              <a:gd name="f17" fmla="*/ f13 1 576063"/>
              <a:gd name="f18" fmla="*/ f15 1 f2"/>
              <a:gd name="f19" fmla="*/ 432048 1 f16"/>
              <a:gd name="f20" fmla="*/ 0 1 f17"/>
              <a:gd name="f21" fmla="*/ 0 1 f16"/>
              <a:gd name="f22" fmla="*/ 288032 1 f17"/>
              <a:gd name="f23" fmla="*/ 576063 1 f17"/>
              <a:gd name="f24" fmla="*/ 864096 1 f16"/>
              <a:gd name="f25" fmla="*/ 108012 1 f16"/>
              <a:gd name="f26" fmla="*/ 72008 1 f17"/>
              <a:gd name="f27" fmla="+- f18 0 f1"/>
              <a:gd name="f28" fmla="*/ f25 f11 1"/>
              <a:gd name="f29" fmla="*/ f24 f11 1"/>
              <a:gd name="f30" fmla="*/ f23 f12 1"/>
              <a:gd name="f31" fmla="*/ f26 f12 1"/>
              <a:gd name="f32" fmla="*/ f19 f11 1"/>
              <a:gd name="f33" fmla="*/ f20 f12 1"/>
              <a:gd name="f34" fmla="*/ f21 f11 1"/>
              <a:gd name="f35" fmla="*/ f22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2" y="f33"/>
              </a:cxn>
              <a:cxn ang="f27">
                <a:pos x="f34" y="f35"/>
              </a:cxn>
              <a:cxn ang="f27">
                <a:pos x="f32" y="f30"/>
              </a:cxn>
              <a:cxn ang="f27">
                <a:pos x="f29" y="f35"/>
              </a:cxn>
            </a:cxnLst>
            <a:rect l="f28" t="f31" r="f29" b="f30"/>
            <a:pathLst>
              <a:path w="864096" h="576063" stroke="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  <a:path w="864096" h="576063" fill="none">
                <a:moveTo>
                  <a:pt x="f8" y="f5"/>
                </a:moveTo>
                <a:lnTo>
                  <a:pt x="f8" y="f7"/>
                </a:lnTo>
                <a:moveTo>
                  <a:pt x="f5" y="f9"/>
                </a:moveTo>
                <a:lnTo>
                  <a:pt x="f6" y="f9"/>
                </a:lnTo>
              </a:path>
              <a:path w="864096" h="576063" fill="none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Hash table</a:t>
            </a:r>
          </a:p>
        </p:txBody>
      </p:sp>
      <p:cxnSp>
        <p:nvCxnSpPr>
          <p:cNvPr id="17" name="Curved Connector 41"/>
          <p:cNvCxnSpPr>
            <a:stCxn id="8" idx="1"/>
            <a:endCxn id="16" idx="3"/>
          </p:cNvCxnSpPr>
          <p:nvPr/>
        </p:nvCxnSpPr>
        <p:spPr>
          <a:xfrm flipV="1">
            <a:off x="3860639" y="4993560"/>
            <a:ext cx="863641" cy="18000"/>
          </a:xfrm>
          <a:prstGeom prst="curvedConnector3">
            <a:avLst/>
          </a:prstGeom>
          <a:noFill/>
          <a:ln w="38160">
            <a:solidFill>
              <a:srgbClr val="31859C"/>
            </a:solidFill>
            <a:custDash>
              <a:ds d="100000" sp="100000"/>
            </a:custDash>
            <a:tailEnd type="arrow"/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  <p:cxnSp>
        <p:nvCxnSpPr>
          <p:cNvPr id="18" name="Curved Connector 44"/>
          <p:cNvCxnSpPr>
            <a:stCxn id="16" idx="1"/>
            <a:endCxn id="15" idx="3"/>
          </p:cNvCxnSpPr>
          <p:nvPr/>
        </p:nvCxnSpPr>
        <p:spPr>
          <a:xfrm flipV="1">
            <a:off x="5588280" y="4983120"/>
            <a:ext cx="495719" cy="10440"/>
          </a:xfrm>
          <a:prstGeom prst="curvedConnector3">
            <a:avLst/>
          </a:prstGeom>
          <a:noFill/>
          <a:ln w="38160">
            <a:solidFill>
              <a:srgbClr val="4F81BD"/>
            </a:solidFill>
            <a:prstDash val="solid"/>
            <a:tailEnd type="arrow"/>
          </a:ln>
          <a:effectLst>
            <a:outerShdw dist="23040" dir="5400000" algn="tl">
              <a:srgbClr val="000000">
                <a:alpha val="35000"/>
              </a:srgbClr>
            </a:outerShdw>
          </a:effectLst>
        </p:spPr>
      </p:cxnSp>
      <p:sp>
        <p:nvSpPr>
          <p:cNvPr id="19" name="TextBox 50"/>
          <p:cNvSpPr txBox="1"/>
          <p:nvPr/>
        </p:nvSpPr>
        <p:spPr>
          <a:xfrm>
            <a:off x="1403639" y="1295640"/>
            <a:ext cx="1836360" cy="39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Аппаратура</a:t>
            </a:r>
          </a:p>
        </p:txBody>
      </p:sp>
      <p:sp>
        <p:nvSpPr>
          <p:cNvPr id="20" name="TextBox 51"/>
          <p:cNvSpPr txBox="1"/>
          <p:nvPr/>
        </p:nvSpPr>
        <p:spPr>
          <a:xfrm>
            <a:off x="5588280" y="1305000"/>
            <a:ext cx="1655999" cy="396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Модель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60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Преобразование адресов (</a:t>
            </a:r>
            <a:r>
              <a:rPr lang="en-US"/>
              <a:t>2/</a:t>
            </a:r>
            <a:r>
              <a:rPr lang="ru-RU"/>
              <a:t>2)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B420DBE-0128-483D-8F2C-0EED90A7D510}" type="slidenum">
              <a:t>29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043639"/>
            <a:ext cx="8229600" cy="424836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Преобразование 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v2p</a:t>
            </a: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 требует нескольких чтений памяти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/</a:t>
            </a: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регистров – медленно.</a:t>
            </a:r>
          </a:p>
          <a:p>
            <a:pPr lvl="0">
              <a:spcAft>
                <a:spcPts val="1165"/>
              </a:spcAft>
            </a:pP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Этого пытаются избежать с помощью устройств 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TLB</a:t>
            </a: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 (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translation look aside buffer</a:t>
            </a: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)</a:t>
            </a:r>
          </a:p>
          <a:p>
            <a:pPr marL="864000" lvl="0"/>
            <a:r>
              <a:rPr lang="ru-RU" sz="1800">
                <a:latin typeface="DejaVu Sans" pitchFamily="34"/>
                <a:ea typeface="DejaVu Sans" pitchFamily="34"/>
                <a:cs typeface="DejaVu Sans" pitchFamily="34"/>
              </a:rPr>
              <a:t>наиболее часто используемые пары адресов хранятся в </a:t>
            </a:r>
            <a:r>
              <a:rPr lang="en-US" sz="1800">
                <a:latin typeface="DejaVu Sans" pitchFamily="34"/>
                <a:ea typeface="DejaVu Sans" pitchFamily="34"/>
                <a:cs typeface="DejaVu Sans" pitchFamily="34"/>
              </a:rPr>
              <a:t>TLB</a:t>
            </a:r>
            <a:r>
              <a:rPr lang="ru-RU" sz="1800">
                <a:latin typeface="DejaVu Sans" pitchFamily="34"/>
                <a:ea typeface="DejaVu Sans" pitchFamily="34"/>
                <a:cs typeface="DejaVu Sans" pitchFamily="34"/>
              </a:rPr>
              <a:t>, время доступа к ним – 1 такт.</a:t>
            </a:r>
          </a:p>
          <a:p>
            <a:pPr lvl="0">
              <a:spcAft>
                <a:spcPts val="1165"/>
              </a:spcAft>
            </a:pP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Аналогичный подход в симуляции – таблица 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v2h</a:t>
            </a:r>
          </a:p>
          <a:p>
            <a:pPr lvl="0">
              <a:spcAft>
                <a:spcPts val="1165"/>
              </a:spcAft>
            </a:pP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Существуют аппаратные расширения для ускорения виртуализации памяти (аппаратная трансляция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/TLB</a:t>
            </a:r>
            <a:r>
              <a:rPr lang="ru-RU" sz="2100">
                <a:latin typeface="DejaVu Sans" pitchFamily="34"/>
                <a:ea typeface="DejaVu Sans" pitchFamily="34"/>
                <a:cs typeface="DejaVu Sans" pitchFamily="34"/>
              </a:rPr>
              <a:t> для гостевых логических адресов), например, </a:t>
            </a:r>
            <a:r>
              <a:rPr lang="en-US" sz="2100">
                <a:latin typeface="DejaVu Sans" pitchFamily="34"/>
                <a:ea typeface="DejaVu Sans" pitchFamily="34"/>
                <a:cs typeface="DejaVu Sans" pitchFamily="34"/>
              </a:rPr>
              <a:t>Intel EPT.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52812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100"/>
              <a:t>Основной цикл работы процессора</a:t>
            </a:r>
          </a:p>
        </p:txBody>
      </p:sp>
      <p:sp>
        <p:nvSpPr>
          <p:cNvPr id="3" name="Footer Placeholder 4"/>
          <p:cNvSpPr txBox="1"/>
          <p:nvPr/>
        </p:nvSpPr>
        <p:spPr>
          <a:xfrm>
            <a:off x="1523160" y="5271120"/>
            <a:ext cx="662940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17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2FEB88C-7C8D-4E4D-AEF2-28951920FF7E}" type="slidenum">
              <a:t>3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Diagram 19"/>
          <p:cNvGrpSpPr/>
          <p:nvPr/>
        </p:nvGrpSpPr>
        <p:grpSpPr>
          <a:xfrm>
            <a:off x="2264656" y="825034"/>
            <a:ext cx="4576320" cy="4417560"/>
            <a:chOff x="2271240" y="814320"/>
            <a:chExt cx="4576320" cy="4417560"/>
          </a:xfrm>
        </p:grpSpPr>
        <p:sp>
          <p:nvSpPr>
            <p:cNvPr id="6" name="Freeform 6"/>
            <p:cNvSpPr/>
            <p:nvPr/>
          </p:nvSpPr>
          <p:spPr>
            <a:xfrm>
              <a:off x="3892320" y="8143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385D8A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2160000">
              <a:off x="5261107" y="1815967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8" name="Freeform 8"/>
            <p:cNvSpPr/>
            <p:nvPr/>
          </p:nvSpPr>
          <p:spPr>
            <a:xfrm>
              <a:off x="5513400" y="199188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9" name="Freeform 9"/>
            <p:cNvSpPr/>
            <p:nvPr/>
          </p:nvSpPr>
          <p:spPr>
            <a:xfrm rot="17827736">
              <a:off x="5769543" y="3418374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894200" y="38977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381920" y="4500190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2890440" y="389772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3" name="Freeform 13"/>
            <p:cNvSpPr/>
            <p:nvPr/>
          </p:nvSpPr>
          <p:spPr>
            <a:xfrm rot="4320000">
              <a:off x="3020940" y="3396118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2271240" y="1991880"/>
              <a:ext cx="1334160" cy="1334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4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19417786">
              <a:off x="3558119" y="1773114"/>
              <a:ext cx="354960" cy="450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0"/>
            <a:ext cx="8229600" cy="960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Доступы в память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0B8F5FB-03B9-4566-AF8D-7AC303922DE2}" type="slidenum">
              <a:t>30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115640"/>
            <a:ext cx="8229600" cy="396468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en-US" sz="2650" b="1">
                <a:latin typeface="Courier New" pitchFamily="49"/>
                <a:ea typeface="DejaVu Sans" pitchFamily="34"/>
                <a:cs typeface="DejaVu Sans" pitchFamily="34"/>
              </a:rPr>
              <a:t>RdData = Memory[PhysAddr]; // ???</a:t>
            </a:r>
          </a:p>
          <a:p>
            <a:pPr lvl="0">
              <a:spcAft>
                <a:spcPts val="1165"/>
              </a:spcAft>
            </a:pPr>
            <a:r>
              <a:rPr lang="en-US" sz="2650" b="1">
                <a:latin typeface="Courier New" pitchFamily="49"/>
                <a:ea typeface="DejaVu Sans" pitchFamily="34"/>
                <a:cs typeface="DejaVu Sans" pitchFamily="34"/>
              </a:rPr>
              <a:t>Memory[PhysAddr] = WrData; // ???</a:t>
            </a:r>
          </a:p>
          <a:p>
            <a:pPr lvl="0">
              <a:spcAft>
                <a:spcPts val="1165"/>
              </a:spcAft>
            </a:pPr>
            <a:r>
              <a:rPr lang="ru-RU" sz="2650">
                <a:latin typeface="DejaVu Sans" pitchFamily="34"/>
                <a:ea typeface="DejaVu Sans" pitchFamily="34"/>
                <a:cs typeface="DejaVu Sans" pitchFamily="34"/>
              </a:rPr>
              <a:t>Куда может попасть такой доступ?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В ОЗУ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В ПЗУ – запись невозможна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В зеркальный регион – изменения проявятся где-то в другом месте</a:t>
            </a:r>
          </a:p>
          <a:p>
            <a:pPr marL="864000" lvl="0"/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В периферийное устройство (</a:t>
            </a:r>
            <a:r>
              <a:rPr lang="en-US" sz="2320">
                <a:latin typeface="DejaVu Sans" pitchFamily="34"/>
                <a:ea typeface="DejaVu Sans" pitchFamily="34"/>
                <a:cs typeface="DejaVu Sans" pitchFamily="34"/>
              </a:rPr>
              <a:t>MMIO</a:t>
            </a:r>
            <a:r>
              <a:rPr lang="ru-RU" sz="2320">
                <a:latin typeface="DejaVu Sans" pitchFamily="34"/>
                <a:ea typeface="DejaVu Sans" pitchFamily="34"/>
                <a:cs typeface="DejaVu Sans" pitchFamily="34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200"/>
              <a:t>Ресурсы для дополнительного чтения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5200" y="1326600"/>
            <a:ext cx="9118800" cy="3569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en-US" sz="1800" dirty="0">
                <a:latin typeface="Constantia" pitchFamily="18" charset="0"/>
              </a:rPr>
              <a:t>University of Kansas. EECS 700  Virtual Machines </a:t>
            </a:r>
            <a:r>
              <a:rPr lang="en-US" sz="1800" b="1" dirty="0">
                <a:latin typeface="Constantia" pitchFamily="18" charset="0"/>
                <a:cs typeface="Courier New" pitchFamily="49"/>
                <a:hlinkClick r:id="rId3"/>
              </a:rPr>
              <a:t>http://www.ittc.ku.edu/~kulkarni/teaching/EECS700-VM/index.html</a:t>
            </a:r>
            <a:r>
              <a:rPr lang="en-US" sz="1800" dirty="0">
                <a:latin typeface="Constantia" pitchFamily="18" charset="0"/>
              </a:rPr>
              <a:t> </a:t>
            </a:r>
            <a:r>
              <a:rPr lang="ru-RU" sz="1800" dirty="0">
                <a:latin typeface="Constantia" pitchFamily="18" charset="0"/>
              </a:rPr>
              <a:t> </a:t>
            </a:r>
          </a:p>
          <a:p>
            <a:pPr lvl="0">
              <a:spcAft>
                <a:spcPts val="1165"/>
              </a:spcAft>
            </a:pPr>
            <a:r>
              <a:rPr lang="ru-RU" sz="1800" dirty="0" err="1">
                <a:latin typeface="Constantia" pitchFamily="18" charset="0"/>
              </a:rPr>
              <a:t>Fredrik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Larsson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Peter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Magnusson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Bengt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Werner</a:t>
            </a:r>
            <a:r>
              <a:rPr lang="ru-RU" sz="1800" dirty="0">
                <a:latin typeface="Constantia" pitchFamily="18" charset="0"/>
              </a:rPr>
              <a:t>. </a:t>
            </a:r>
            <a:r>
              <a:rPr lang="ru-RU" sz="1800" b="1" dirty="0" err="1">
                <a:latin typeface="Constantia" pitchFamily="18" charset="0"/>
              </a:rPr>
              <a:t>SimGen</a:t>
            </a:r>
            <a:r>
              <a:rPr lang="ru-RU" sz="1800" b="1" dirty="0">
                <a:latin typeface="Constantia" pitchFamily="18" charset="0"/>
              </a:rPr>
              <a:t>: </a:t>
            </a:r>
            <a:r>
              <a:rPr lang="ru-RU" sz="1800" b="1" dirty="0" err="1">
                <a:latin typeface="Constantia" pitchFamily="18" charset="0"/>
              </a:rPr>
              <a:t>Development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of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Efficient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Instruction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Set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Simulators</a:t>
            </a:r>
            <a:r>
              <a:rPr lang="ru-RU" sz="1800" dirty="0">
                <a:latin typeface="Constantia" pitchFamily="18" charset="0"/>
              </a:rPr>
              <a:t>.</a:t>
            </a:r>
          </a:p>
          <a:p>
            <a:pPr marL="432000" lvl="1">
              <a:buNone/>
            </a:pPr>
            <a:r>
              <a:rPr lang="ru-RU" sz="1800" dirty="0">
                <a:latin typeface="Constantia" pitchFamily="18" charset="0"/>
                <a:hlinkClick r:id="rId4"/>
              </a:rPr>
              <a:t>ftp://ftp.sics.se/pub/SICS-reports/Reports/SICS-R--97-03--SE.ps.Z</a:t>
            </a:r>
            <a:r>
              <a:rPr lang="ru-RU" sz="1800" dirty="0">
                <a:latin typeface="Constantia" pitchFamily="18" charset="0"/>
              </a:rPr>
              <a:t>   </a:t>
            </a:r>
          </a:p>
          <a:p>
            <a:pPr lvl="0">
              <a:spcAft>
                <a:spcPts val="1165"/>
              </a:spcAft>
            </a:pPr>
            <a:r>
              <a:rPr lang="ru-RU" sz="1800" dirty="0">
                <a:latin typeface="Constantia" pitchFamily="18" charset="0"/>
              </a:rPr>
              <a:t>D. </a:t>
            </a:r>
            <a:r>
              <a:rPr lang="ru-RU" sz="1800" dirty="0" err="1">
                <a:latin typeface="Constantia" pitchFamily="18" charset="0"/>
              </a:rPr>
              <a:t>Mihoka</a:t>
            </a:r>
            <a:r>
              <a:rPr lang="ru-RU" sz="1800" dirty="0">
                <a:latin typeface="Constantia" pitchFamily="18" charset="0"/>
              </a:rPr>
              <a:t> , S. </a:t>
            </a:r>
            <a:r>
              <a:rPr lang="ru-RU" sz="1800" dirty="0" err="1">
                <a:latin typeface="Constantia" pitchFamily="18" charset="0"/>
              </a:rPr>
              <a:t>Shwartsman</a:t>
            </a:r>
            <a:r>
              <a:rPr lang="ru-RU" sz="1800" dirty="0">
                <a:latin typeface="Constantia" pitchFamily="18" charset="0"/>
              </a:rPr>
              <a:t>. </a:t>
            </a:r>
            <a:r>
              <a:rPr lang="ru-RU" sz="1800" b="1" dirty="0" err="1">
                <a:latin typeface="Constantia" pitchFamily="18" charset="0"/>
              </a:rPr>
              <a:t>Virtualization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Without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Direct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Execution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or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Jitting</a:t>
            </a:r>
            <a:r>
              <a:rPr lang="ru-RU" sz="1800" b="1" dirty="0">
                <a:latin typeface="Constantia" pitchFamily="18" charset="0"/>
              </a:rPr>
              <a:t>: </a:t>
            </a:r>
            <a:r>
              <a:rPr lang="ru-RU" sz="1800" b="1" dirty="0" err="1">
                <a:latin typeface="Constantia" pitchFamily="18" charset="0"/>
              </a:rPr>
              <a:t>Designing</a:t>
            </a:r>
            <a:r>
              <a:rPr lang="ru-RU" sz="1800" b="1" dirty="0">
                <a:latin typeface="Constantia" pitchFamily="18" charset="0"/>
              </a:rPr>
              <a:t> a </a:t>
            </a:r>
            <a:r>
              <a:rPr lang="ru-RU" sz="1800" b="1" dirty="0" err="1">
                <a:latin typeface="Constantia" pitchFamily="18" charset="0"/>
              </a:rPr>
              <a:t>Portable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Virtual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Machine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Infrastructure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b="1" dirty="0">
                <a:latin typeface="Constantia" pitchFamily="18" charset="0"/>
                <a:hlinkClick r:id="rId5"/>
              </a:rPr>
              <a:t>http://bochs.sourceforge.net/</a:t>
            </a:r>
          </a:p>
          <a:p>
            <a:pPr lvl="0">
              <a:spcAft>
                <a:spcPts val="1165"/>
              </a:spcAft>
            </a:pPr>
            <a:r>
              <a:rPr lang="ru-RU" sz="1800" dirty="0" err="1">
                <a:latin typeface="Constantia" pitchFamily="18" charset="0"/>
              </a:rPr>
              <a:t>Yair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Lifshitz</a:t>
            </a:r>
            <a:r>
              <a:rPr lang="ru-RU" sz="1800" dirty="0">
                <a:latin typeface="Constantia" pitchFamily="18" charset="0"/>
              </a:rPr>
              <a:t>, Robert </a:t>
            </a:r>
            <a:r>
              <a:rPr lang="ru-RU" sz="1800" dirty="0" err="1">
                <a:latin typeface="Constantia" pitchFamily="18" charset="0"/>
              </a:rPr>
              <a:t>Cohn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Inbal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Livni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Omer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Tabach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Mark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Charney</a:t>
            </a:r>
            <a:r>
              <a:rPr lang="ru-RU" sz="1800" dirty="0">
                <a:latin typeface="Constantia" pitchFamily="18" charset="0"/>
              </a:rPr>
              <a:t>, </a:t>
            </a:r>
            <a:r>
              <a:rPr lang="ru-RU" sz="1800" dirty="0" err="1">
                <a:latin typeface="Constantia" pitchFamily="18" charset="0"/>
              </a:rPr>
              <a:t>Kim</a:t>
            </a:r>
            <a:r>
              <a:rPr lang="ru-RU" sz="1800" dirty="0">
                <a:latin typeface="Constantia" pitchFamily="18" charset="0"/>
              </a:rPr>
              <a:t> </a:t>
            </a:r>
            <a:r>
              <a:rPr lang="ru-RU" sz="1800" dirty="0" err="1">
                <a:latin typeface="Constantia" pitchFamily="18" charset="0"/>
              </a:rPr>
              <a:t>Hazelwood</a:t>
            </a:r>
            <a:r>
              <a:rPr lang="ru-RU" sz="1800" dirty="0">
                <a:latin typeface="Constantia" pitchFamily="18" charset="0"/>
              </a:rPr>
              <a:t>. </a:t>
            </a:r>
            <a:r>
              <a:rPr lang="ru-RU" sz="1800" b="1" dirty="0" err="1">
                <a:latin typeface="Constantia" pitchFamily="18" charset="0"/>
              </a:rPr>
              <a:t>Zsim</a:t>
            </a:r>
            <a:r>
              <a:rPr lang="ru-RU" sz="1800" b="1" dirty="0">
                <a:latin typeface="Constantia" pitchFamily="18" charset="0"/>
              </a:rPr>
              <a:t>: A </a:t>
            </a:r>
            <a:r>
              <a:rPr lang="ru-RU" sz="1800" b="1" dirty="0" err="1">
                <a:latin typeface="Constantia" pitchFamily="18" charset="0"/>
              </a:rPr>
              <a:t>Fast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Architectural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Simulator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for</a:t>
            </a:r>
            <a:r>
              <a:rPr lang="ru-RU" sz="1800" b="1" dirty="0">
                <a:latin typeface="Constantia" pitchFamily="18" charset="0"/>
              </a:rPr>
              <a:t> ISA </a:t>
            </a:r>
            <a:r>
              <a:rPr lang="ru-RU" sz="1800" b="1" dirty="0" err="1">
                <a:latin typeface="Constantia" pitchFamily="18" charset="0"/>
              </a:rPr>
              <a:t>Design-Space</a:t>
            </a:r>
            <a:r>
              <a:rPr lang="ru-RU" sz="1800" b="1" dirty="0">
                <a:latin typeface="Constantia" pitchFamily="18" charset="0"/>
              </a:rPr>
              <a:t> </a:t>
            </a:r>
            <a:r>
              <a:rPr lang="ru-RU" sz="1800" b="1" dirty="0" err="1">
                <a:latin typeface="Constantia" pitchFamily="18" charset="0"/>
              </a:rPr>
              <a:t>Exploration</a:t>
            </a:r>
            <a:endParaRPr lang="ru-RU" sz="1800" b="1" dirty="0">
              <a:latin typeface="Constantia" pitchFamily="18" charset="0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0ACB8D0-5EF8-48CE-9100-21EAFC152857}" type="slidenum">
              <a:t>31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На следующей лекции: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AC21424-F5DF-4EB1-B8D4-8860E6BC8901}" type="slidenum">
              <a:t>32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277740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Aft>
                <a:spcPts val="1165"/>
              </a:spcAft>
            </a:pPr>
            <a:r>
              <a:rPr lang="ru-RU" sz="2800">
                <a:latin typeface="DejaVu Sans" pitchFamily="34"/>
                <a:ea typeface="DejaVu Sans" pitchFamily="34"/>
                <a:cs typeface="DejaVu Sans" pitchFamily="34"/>
              </a:rPr>
              <a:t>Можно ли сделать симулятор, работающий ещё быстрее?</a:t>
            </a:r>
          </a:p>
          <a:p>
            <a:pPr lvl="0">
              <a:spcAft>
                <a:spcPts val="1165"/>
              </a:spcAft>
            </a:pPr>
            <a:r>
              <a:rPr lang="ru-RU" sz="2800">
                <a:latin typeface="DejaVu Sans" pitchFamily="34"/>
                <a:ea typeface="DejaVu Sans" pitchFamily="34"/>
                <a:cs typeface="DejaVu Sans" pitchFamily="34"/>
              </a:rPr>
              <a:t>Двоичная трансляция</a:t>
            </a:r>
          </a:p>
          <a:p>
            <a:pPr lvl="0">
              <a:spcAft>
                <a:spcPts val="1165"/>
              </a:spcAft>
            </a:pPr>
            <a:r>
              <a:rPr lang="ru-RU" sz="2800">
                <a:latin typeface="DejaVu Sans" pitchFamily="34"/>
                <a:ea typeface="DejaVu Sans" pitchFamily="34"/>
                <a:cs typeface="DejaVu Sans" pitchFamily="34"/>
              </a:rPr>
              <a:t>Аппаратная поддержка (расширения виртуализации)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0" y="3636000"/>
            <a:ext cx="7920360" cy="6483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sng" strike="noStrike" kern="1200" spc="0" baseline="0">
                <a:ln>
                  <a:noFill/>
                </a:ln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0" y="4716360"/>
            <a:ext cx="9012600" cy="4341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spcBef>
                <a:spcPts val="201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  <a:ea typeface="DejaVu Sans" pitchFamily="34"/>
                <a:cs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6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EBB5AA3-B092-45F9-9F95-DF7F1A7524D0}" type="slidenum">
              <a:t>33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-24480"/>
            <a:ext cx="8229600" cy="6724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3000"/>
              <a:t>Код (</a:t>
            </a:r>
            <a:r>
              <a:rPr lang="en-US" sz="3000"/>
              <a:t>switched</a:t>
            </a:r>
            <a:r>
              <a:rPr lang="ru-RU" sz="3000"/>
              <a:t>, переключаемый)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E903726-53EC-432C-ACAA-86A3A2921AC6}" type="slidenum">
              <a:t>4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6000" y="792000"/>
            <a:ext cx="8759880" cy="4428000"/>
          </a:xfrm>
          <a:solidFill>
            <a:srgbClr val="FFFFFF"/>
          </a:solidFill>
          <a:ln w="3600">
            <a:solidFill>
              <a:srgbClr val="FFFFFF"/>
            </a:solidFill>
            <a:prstDash val="solid"/>
          </a:ln>
        </p:spPr>
        <p:txBody>
          <a:bodyPr lIns="80640" tIns="34920" rIns="80640" bIns="3492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while (</a:t>
            </a:r>
            <a:r>
              <a:rPr lang="ru-RU" sz="2300" b="1">
                <a:latin typeface="Courier New" pitchFamily="49"/>
                <a:cs typeface="Courier New" pitchFamily="49"/>
              </a:rPr>
              <a:t>!</a:t>
            </a:r>
            <a:r>
              <a:rPr lang="en-US" sz="2300" b="1">
                <a:latin typeface="Courier New" pitchFamily="49"/>
                <a:cs typeface="Courier New" pitchFamily="49"/>
              </a:rPr>
              <a:t>interrupt) {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 raw_code =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fetch</a:t>
            </a:r>
            <a:r>
              <a:rPr lang="en-US" sz="2300" b="1">
                <a:latin typeface="Courier New" pitchFamily="49"/>
                <a:cs typeface="Courier New" pitchFamily="49"/>
              </a:rPr>
              <a:t>(PC);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 (opcode, operands) =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decode</a:t>
            </a:r>
            <a:r>
              <a:rPr lang="en-US" sz="2300" b="1">
                <a:latin typeface="Courier New" pitchFamily="49"/>
                <a:cs typeface="Courier New" pitchFamily="49"/>
              </a:rPr>
              <a:t>(raw_code);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switch</a:t>
            </a:r>
            <a:r>
              <a:rPr lang="en-US" sz="2300" b="1">
                <a:latin typeface="Courier New" pitchFamily="49"/>
                <a:cs typeface="Courier New" pitchFamily="49"/>
              </a:rPr>
              <a:t> </a:t>
            </a:r>
            <a:r>
              <a:rPr lang="ru-RU" sz="2300" b="1">
                <a:latin typeface="Courier New" pitchFamily="49"/>
                <a:cs typeface="Courier New" pitchFamily="49"/>
              </a:rPr>
              <a:t>(</a:t>
            </a:r>
            <a:r>
              <a:rPr lang="en-US" sz="2300" b="1">
                <a:latin typeface="Courier New" pitchFamily="49"/>
                <a:cs typeface="Courier New" pitchFamily="49"/>
              </a:rPr>
              <a:t>opcode</a:t>
            </a:r>
            <a:r>
              <a:rPr lang="ru-RU" sz="2300" b="1">
                <a:latin typeface="Courier New" pitchFamily="49"/>
                <a:cs typeface="Courier New" pitchFamily="49"/>
              </a:rPr>
              <a:t>)</a:t>
            </a:r>
            <a:r>
              <a:rPr lang="en-US" sz="2300" b="1">
                <a:latin typeface="Courier New" pitchFamily="49"/>
                <a:cs typeface="Courier New" pitchFamily="49"/>
              </a:rPr>
              <a:t> {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ru-RU" sz="2300" b="1">
                <a:latin typeface="Courier New" pitchFamily="49"/>
                <a:cs typeface="Courier New" pitchFamily="49"/>
              </a:rPr>
              <a:t> </a:t>
            </a:r>
            <a:r>
              <a:rPr lang="en-US" sz="2300" b="1">
                <a:latin typeface="Courier New" pitchFamily="49"/>
                <a:cs typeface="Courier New" pitchFamily="49"/>
              </a:rPr>
              <a:t> case opcode1: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func1</a:t>
            </a:r>
            <a:r>
              <a:rPr lang="en-US" sz="2300" b="1">
                <a:latin typeface="Courier New" pitchFamily="49"/>
                <a:cs typeface="Courier New" pitchFamily="49"/>
              </a:rPr>
              <a:t>(operands); </a:t>
            </a:r>
            <a:r>
              <a:rPr lang="en-US" sz="2300" b="1"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cs typeface="Courier New" pitchFamily="49"/>
              </a:rPr>
              <a:t>PC++</a:t>
            </a:r>
            <a:r>
              <a:rPr lang="en-US" sz="2300" b="1">
                <a:latin typeface="Courier New" pitchFamily="49"/>
                <a:cs typeface="Courier New" pitchFamily="49"/>
              </a:rPr>
              <a:t>; break;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 </a:t>
            </a:r>
            <a:r>
              <a:rPr lang="ru-RU" sz="2300" b="1">
                <a:latin typeface="Courier New" pitchFamily="49"/>
                <a:cs typeface="Courier New" pitchFamily="49"/>
              </a:rPr>
              <a:t> </a:t>
            </a:r>
            <a:r>
              <a:rPr lang="en-US" sz="2300" b="1">
                <a:latin typeface="Courier New" pitchFamily="49"/>
                <a:cs typeface="Courier New" pitchFamily="49"/>
              </a:rPr>
              <a:t>case opcode2: func2(operands); PC++; break;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	/*...*/</a:t>
            </a:r>
          </a:p>
          <a:p>
            <a:pPr marL="108000" lvl="1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}</a:t>
            </a:r>
          </a:p>
          <a:p>
            <a:pPr marL="108000" lvl="0" indent="0">
              <a:lnSpc>
                <a:spcPct val="90000"/>
              </a:lnSpc>
              <a:spcAft>
                <a:spcPts val="1165"/>
              </a:spcAft>
              <a:buNone/>
            </a:pPr>
            <a:r>
              <a:rPr lang="en-US" sz="2300" b="1">
                <a:latin typeface="Courier New" pitchFamily="49"/>
                <a:cs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11520"/>
            <a:ext cx="8229600" cy="9478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Анатомия одной инструкции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D2BD15E-858E-4997-8957-0A73DC941EE4}" type="slidenum">
              <a:t>5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23640" y="1229399"/>
            <a:ext cx="6584400" cy="548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1" i="0" u="none" strike="noStrike" kern="1200" spc="0" baseline="0">
                <a:ln>
                  <a:noFill/>
                </a:ln>
                <a:solidFill>
                  <a:srgbClr val="000000"/>
                </a:solidFill>
                <a:effectLst>
                  <a:outerShdw dist="17961" dir="2700000">
                    <a:scrgbClr r="0" g="0" b="0"/>
                  </a:outerShdw>
                </a:effectLst>
                <a:latin typeface="Courier New" pitchFamily="49"/>
                <a:ea typeface="Microsoft YaHei" pitchFamily="2"/>
                <a:cs typeface="Courier New" pitchFamily="49"/>
              </a:rPr>
              <a:t>cmpxchgadd, src1, src2, dst1</a:t>
            </a:r>
          </a:p>
        </p:txBody>
      </p:sp>
      <p:sp>
        <p:nvSpPr>
          <p:cNvPr id="6" name="Down Arrow 7"/>
          <p:cNvSpPr/>
          <p:nvPr/>
        </p:nvSpPr>
        <p:spPr>
          <a:xfrm>
            <a:off x="6083999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Down Arrow 8"/>
          <p:cNvSpPr/>
          <p:nvPr/>
        </p:nvSpPr>
        <p:spPr>
          <a:xfrm>
            <a:off x="251640" y="1835999"/>
            <a:ext cx="1441080" cy="1655999"/>
          </a:xfrm>
          <a:custGeom>
            <a:avLst>
              <a:gd name="f0" fmla="val 1220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99%</a:t>
            </a:r>
          </a:p>
        </p:txBody>
      </p:sp>
      <p:sp>
        <p:nvSpPr>
          <p:cNvPr id="8" name="Down Arrow 9"/>
          <p:cNvSpPr/>
          <p:nvPr/>
        </p:nvSpPr>
        <p:spPr>
          <a:xfrm>
            <a:off x="3326399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Down Arrow 10"/>
          <p:cNvSpPr/>
          <p:nvPr/>
        </p:nvSpPr>
        <p:spPr>
          <a:xfrm>
            <a:off x="4716000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7236360" y="1229399"/>
            <a:ext cx="1098000" cy="548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none" lIns="91440" tIns="45720" rIns="91440" bIns="45720" anchor="ctr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1" i="0" u="none" strike="noStrike" kern="1200" spc="0" baseline="0">
                <a:ln>
                  <a:noFill/>
                </a:ln>
                <a:solidFill>
                  <a:srgbClr val="7F7F7F"/>
                </a:solidFill>
                <a:latin typeface="Courier New" pitchFamily="49"/>
                <a:ea typeface="Microsoft YaHei" pitchFamily="2"/>
                <a:cs typeface="Courier New" pitchFamily="49"/>
              </a:rPr>
              <a:t>dst2</a:t>
            </a:r>
          </a:p>
        </p:txBody>
      </p:sp>
      <p:sp>
        <p:nvSpPr>
          <p:cNvPr id="11" name="Down Arrow 12"/>
          <p:cNvSpPr/>
          <p:nvPr/>
        </p:nvSpPr>
        <p:spPr>
          <a:xfrm>
            <a:off x="7524360" y="1835999"/>
            <a:ext cx="503999" cy="753119"/>
          </a:xfrm>
          <a:custGeom>
            <a:avLst>
              <a:gd name="f0" fmla="val 143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Down Arrow 13"/>
          <p:cNvSpPr/>
          <p:nvPr/>
        </p:nvSpPr>
        <p:spPr>
          <a:xfrm>
            <a:off x="1907640" y="1835999"/>
            <a:ext cx="648000" cy="2448360"/>
          </a:xfrm>
          <a:custGeom>
            <a:avLst>
              <a:gd name="f0" fmla="val 1874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*/ f5 1 21600"/>
              <a:gd name="f12" fmla="*/ f6 1 21600"/>
              <a:gd name="f13" fmla="+- f8 0 f7"/>
              <a:gd name="f14" fmla="pin 0 f1 10800"/>
              <a:gd name="f15" fmla="pin 0 f0 21600"/>
              <a:gd name="f16" fmla="*/ f10 f2 1"/>
              <a:gd name="f17" fmla="val f14"/>
              <a:gd name="f18" fmla="val f15"/>
              <a:gd name="f19" fmla="*/ f13 1 21600"/>
              <a:gd name="f20" fmla="*/ f14 f11 1"/>
              <a:gd name="f21" fmla="*/ f15 f12 1"/>
              <a:gd name="f22" fmla="*/ f16 1 f4"/>
              <a:gd name="f23" fmla="+- 21600 0 f17"/>
              <a:gd name="f24" fmla="+- 21600 0 f18"/>
              <a:gd name="f25" fmla="*/ 0 f19 1"/>
              <a:gd name="f26" fmla="*/ 21600 f19 1"/>
              <a:gd name="f27" fmla="*/ f17 f11 1"/>
              <a:gd name="f28" fmla="*/ f18 f12 1"/>
              <a:gd name="f29" fmla="+- f22 0 f3"/>
              <a:gd name="f30" fmla="*/ f24 f17 1"/>
              <a:gd name="f31" fmla="*/ f25 1 f19"/>
              <a:gd name="f32" fmla="*/ f26 1 f19"/>
              <a:gd name="f33" fmla="*/ f23 f11 1"/>
              <a:gd name="f34" fmla="*/ f30 1 10800"/>
              <a:gd name="f35" fmla="*/ f31 f12 1"/>
              <a:gd name="f36" fmla="*/ f31 f11 1"/>
              <a:gd name="f37" fmla="*/ f32 f11 1"/>
              <a:gd name="f38" fmla="+- f18 f34 0"/>
              <a:gd name="f39" fmla="*/ f38 f12 1"/>
            </a:gdLst>
            <a:ahLst>
              <a:ahXY gdRefX="f1" minX="f7" maxX="f9" gdRefY="f0" minY="f7" maxY="f8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36" y="f28"/>
              </a:cxn>
              <a:cxn ang="f29">
                <a:pos x="f37" y="f28"/>
              </a:cxn>
            </a:cxnLst>
            <a:rect l="f27" t="f35" r="f33" b="f39"/>
            <a:pathLst>
              <a:path w="21600" h="21600">
                <a:moveTo>
                  <a:pt x="f17" y="f7"/>
                </a:moveTo>
                <a:lnTo>
                  <a:pt x="f17" y="f18"/>
                </a:lnTo>
                <a:lnTo>
                  <a:pt x="f7" y="f18"/>
                </a:lnTo>
                <a:lnTo>
                  <a:pt x="f9" y="f8"/>
                </a:lnTo>
                <a:lnTo>
                  <a:pt x="f8" y="f18"/>
                </a:lnTo>
                <a:lnTo>
                  <a:pt x="f23" y="f18"/>
                </a:lnTo>
                <a:lnTo>
                  <a:pt x="f23" y="f7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344520" y="3564000"/>
            <a:ext cx="1168560" cy="483480"/>
          </a:xfrm>
          <a:prstGeom prst="rect">
            <a:avLst/>
          </a:prstGeom>
          <a:solidFill>
            <a:srgbClr val="9BBB59"/>
          </a:solidFill>
          <a:ln w="360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none" lIns="74160" tIns="28440" rIns="74160" bIns="2844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DejaVu Sans" pitchFamily="34"/>
              </a:defRPr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rPr>
              <a:t>Обычное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DejaVu Sans" pitchFamily="34"/>
              </a:defRPr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DejaVu Sans" pitchFamily="34"/>
                <a:ea typeface="Microsoft YaHei" pitchFamily="2"/>
                <a:cs typeface="Mangal" pitchFamily="2"/>
              </a:rPr>
              <a:t>поведение</a:t>
            </a:r>
          </a:p>
        </p:txBody>
      </p:sp>
      <p:sp>
        <p:nvSpPr>
          <p:cNvPr id="14" name="TextBox 15"/>
          <p:cNvSpPr txBox="1"/>
          <p:nvPr/>
        </p:nvSpPr>
        <p:spPr>
          <a:xfrm>
            <a:off x="1527120" y="4356000"/>
            <a:ext cx="1360800" cy="331560"/>
          </a:xfrm>
          <a:prstGeom prst="rect">
            <a:avLst/>
          </a:prstGeom>
          <a:solidFill>
            <a:srgbClr val="C0504D"/>
          </a:solidFill>
          <a:ln w="3600">
            <a:solidFill>
              <a:srgbClr val="FFFFFF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none" lIns="74160" tIns="28440" rIns="74160" bIns="2844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Исключение</a:t>
            </a:r>
          </a:p>
        </p:txBody>
      </p:sp>
      <p:sp>
        <p:nvSpPr>
          <p:cNvPr id="15" name="TextBox 17"/>
          <p:cNvSpPr txBox="1"/>
          <p:nvPr/>
        </p:nvSpPr>
        <p:spPr>
          <a:xfrm>
            <a:off x="2978280" y="2638080"/>
            <a:ext cx="3947760" cy="38124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9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Регистры, память, константы</a:t>
            </a:r>
          </a:p>
        </p:txBody>
      </p:sp>
      <p:sp>
        <p:nvSpPr>
          <p:cNvPr id="16" name="TextBox 18"/>
          <p:cNvSpPr txBox="1"/>
          <p:nvPr/>
        </p:nvSpPr>
        <p:spPr>
          <a:xfrm>
            <a:off x="7020360" y="2644560"/>
            <a:ext cx="1800360" cy="731159"/>
          </a:xfrm>
          <a:prstGeom prst="rect">
            <a:avLst/>
          </a:prstGeom>
          <a:gradFill>
            <a:gsLst>
              <a:gs pos="0">
                <a:srgbClr val="BCBCBC"/>
              </a:gs>
              <a:gs pos="100000">
                <a:srgbClr val="D0D0D0"/>
              </a:gs>
            </a:gsLst>
            <a:lin ang="16200000"/>
          </a:gradFill>
          <a:ln w="9360">
            <a:solidFill>
              <a:srgbClr val="000000"/>
            </a:solidFill>
            <a:prstDash val="solid"/>
          </a:ln>
          <a:effectLst>
            <a:outerShdw dist="20160" dir="5400000" algn="tl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Неявные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операнды</a:t>
            </a: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Flags, memory,…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2008440" y="2297160"/>
            <a:ext cx="465480" cy="3049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Mangal" pitchFamily="2"/>
              </a:rPr>
              <a:t>1%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21200" y="72000"/>
            <a:ext cx="8229600" cy="4838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Уточнённый цикл работы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7C92167-C598-412D-B1B5-4CFF25964F8F}" type="slidenum">
              <a:t>6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56800" y="1422359"/>
            <a:ext cx="1020599" cy="10198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1040" tIns="311040" rIns="311040" bIns="31104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0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Decode</a:t>
            </a:r>
          </a:p>
        </p:txBody>
      </p:sp>
      <p:sp>
        <p:nvSpPr>
          <p:cNvPr id="6" name="Freeform 5"/>
          <p:cNvSpPr/>
          <p:nvPr/>
        </p:nvSpPr>
        <p:spPr>
          <a:xfrm>
            <a:off x="4231440" y="555840"/>
            <a:ext cx="101951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r>
              <a:rPr lang="ru-RU" sz="11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Helvetica" pitchFamily="34"/>
              </a:rPr>
              <a:t>Fetch</a:t>
            </a:r>
          </a:p>
        </p:txBody>
      </p:sp>
      <p:sp>
        <p:nvSpPr>
          <p:cNvPr id="7" name="Freeform 6"/>
          <p:cNvSpPr/>
          <p:nvPr/>
        </p:nvSpPr>
        <p:spPr>
          <a:xfrm rot="3082800">
            <a:off x="5265166" y="1263573"/>
            <a:ext cx="270720" cy="3445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613040" y="3075120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531086"/>
              <a:gd name="f9" fmla="val 260933"/>
              <a:gd name="f10" fmla="val 331929"/>
              <a:gd name="f11" fmla="val 132772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6" y="f8"/>
                </a:moveTo>
                <a:lnTo>
                  <a:pt x="f9" y="f8"/>
                </a:lnTo>
                <a:lnTo>
                  <a:pt x="f9" y="f7"/>
                </a:lnTo>
                <a:lnTo>
                  <a:pt x="f5" y="f10"/>
                </a:lnTo>
                <a:lnTo>
                  <a:pt x="f9" y="f5"/>
                </a:lnTo>
                <a:lnTo>
                  <a:pt x="f9" y="f11"/>
                </a:lnTo>
                <a:lnTo>
                  <a:pt x="f6" y="f11"/>
                </a:lnTo>
                <a:lnTo>
                  <a:pt x="f6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156600" tIns="132840" rIns="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939920" y="2697480"/>
            <a:ext cx="101987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r>
              <a:rPr lang="ru-RU" sz="1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Helvetica" pitchFamily="34"/>
              </a:rPr>
              <a:t>Execute</a:t>
            </a:r>
          </a:p>
        </p:txBody>
      </p:sp>
      <p:sp>
        <p:nvSpPr>
          <p:cNvPr id="10" name="Freeform 9"/>
          <p:cNvSpPr/>
          <p:nvPr/>
        </p:nvSpPr>
        <p:spPr>
          <a:xfrm rot="19347662">
            <a:off x="3964319" y="1258102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565080" y="2697480"/>
            <a:ext cx="101987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r>
              <a:rPr lang="ru-RU" sz="1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Helvetica" pitchFamily="34"/>
              </a:rPr>
              <a:t>WB</a:t>
            </a:r>
          </a:p>
        </p:txBody>
      </p:sp>
      <p:sp>
        <p:nvSpPr>
          <p:cNvPr id="12" name="Freeform 11"/>
          <p:cNvSpPr/>
          <p:nvPr/>
        </p:nvSpPr>
        <p:spPr>
          <a:xfrm>
            <a:off x="3079440" y="1422359"/>
            <a:ext cx="1020239" cy="10198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00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r>
              <a:rPr lang="ru-RU" sz="10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" pitchFamily="34"/>
                <a:ea typeface="Microsoft YaHei" pitchFamily="2"/>
                <a:cs typeface="Helvetica" pitchFamily="34"/>
              </a:rPr>
              <a:t>Advance PC</a:t>
            </a:r>
          </a:p>
        </p:txBody>
      </p:sp>
      <p:sp>
        <p:nvSpPr>
          <p:cNvPr id="13" name="Freeform 12"/>
          <p:cNvSpPr/>
          <p:nvPr/>
        </p:nvSpPr>
        <p:spPr>
          <a:xfrm rot="14267445">
            <a:off x="3641606" y="2424909"/>
            <a:ext cx="270720" cy="3445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 rot="6543309" flipV="1">
            <a:off x="5521342" y="2414451"/>
            <a:ext cx="270720" cy="344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21866"/>
              <a:gd name="f7" fmla="val 663858"/>
              <a:gd name="f8" fmla="val 132772"/>
              <a:gd name="f9" fmla="val 260933"/>
              <a:gd name="f10" fmla="val 331929"/>
              <a:gd name="f11" fmla="val 531086"/>
              <a:gd name="f12" fmla="+- 0 0 0"/>
              <a:gd name="f13" fmla="*/ f3 1 521866"/>
              <a:gd name="f14" fmla="*/ f4 1 663858"/>
              <a:gd name="f15" fmla="val f5"/>
              <a:gd name="f16" fmla="val f6"/>
              <a:gd name="f17" fmla="val f7"/>
              <a:gd name="f18" fmla="*/ f12 f0 1"/>
              <a:gd name="f19" fmla="+- f17 0 f15"/>
              <a:gd name="f20" fmla="+- f16 0 f15"/>
              <a:gd name="f21" fmla="*/ f18 1 f2"/>
              <a:gd name="f22" fmla="*/ f20 1 521866"/>
              <a:gd name="f23" fmla="*/ f19 1 663858"/>
              <a:gd name="f24" fmla="*/ 0 f20 1"/>
              <a:gd name="f25" fmla="*/ 132772 f19 1"/>
              <a:gd name="f26" fmla="*/ 260933 f20 1"/>
              <a:gd name="f27" fmla="*/ 0 f19 1"/>
              <a:gd name="f28" fmla="*/ 521866 f20 1"/>
              <a:gd name="f29" fmla="*/ 331929 f19 1"/>
              <a:gd name="f30" fmla="*/ 663858 f19 1"/>
              <a:gd name="f31" fmla="*/ 531086 f19 1"/>
              <a:gd name="f32" fmla="+- f21 0 f1"/>
              <a:gd name="f33" fmla="*/ f24 1 521866"/>
              <a:gd name="f34" fmla="*/ f25 1 663858"/>
              <a:gd name="f35" fmla="*/ f26 1 521866"/>
              <a:gd name="f36" fmla="*/ f27 1 663858"/>
              <a:gd name="f37" fmla="*/ f28 1 521866"/>
              <a:gd name="f38" fmla="*/ f29 1 663858"/>
              <a:gd name="f39" fmla="*/ f30 1 663858"/>
              <a:gd name="f40" fmla="*/ f31 1 663858"/>
              <a:gd name="f41" fmla="*/ f15 1 f22"/>
              <a:gd name="f42" fmla="*/ f16 1 f22"/>
              <a:gd name="f43" fmla="*/ f15 1 f23"/>
              <a:gd name="f44" fmla="*/ f17 1 f23"/>
              <a:gd name="f45" fmla="*/ f33 1 f22"/>
              <a:gd name="f46" fmla="*/ f34 1 f23"/>
              <a:gd name="f47" fmla="*/ f35 1 f22"/>
              <a:gd name="f48" fmla="*/ f36 1 f23"/>
              <a:gd name="f49" fmla="*/ f37 1 f22"/>
              <a:gd name="f50" fmla="*/ f38 1 f23"/>
              <a:gd name="f51" fmla="*/ f39 1 f23"/>
              <a:gd name="f52" fmla="*/ f40 1 f23"/>
              <a:gd name="f53" fmla="*/ f41 f13 1"/>
              <a:gd name="f54" fmla="*/ f42 f13 1"/>
              <a:gd name="f55" fmla="*/ f44 f14 1"/>
              <a:gd name="f56" fmla="*/ f43 f14 1"/>
              <a:gd name="f57" fmla="*/ f45 f13 1"/>
              <a:gd name="f58" fmla="*/ f46 f14 1"/>
              <a:gd name="f59" fmla="*/ f47 f13 1"/>
              <a:gd name="f60" fmla="*/ f48 f14 1"/>
              <a:gd name="f61" fmla="*/ f49 f13 1"/>
              <a:gd name="f62" fmla="*/ f50 f14 1"/>
              <a:gd name="f63" fmla="*/ f51 f14 1"/>
              <a:gd name="f64" fmla="*/ f52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7" y="f58"/>
              </a:cxn>
              <a:cxn ang="f32">
                <a:pos x="f59" y="f58"/>
              </a:cxn>
              <a:cxn ang="f32">
                <a:pos x="f59" y="f60"/>
              </a:cxn>
              <a:cxn ang="f32">
                <a:pos x="f61" y="f62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4"/>
              </a:cxn>
              <a:cxn ang="f32">
                <a:pos x="f57" y="f58"/>
              </a:cxn>
            </a:cxnLst>
            <a:rect l="f53" t="f56" r="f54" b="f55"/>
            <a:pathLst>
              <a:path w="521866" h="663858">
                <a:moveTo>
                  <a:pt x="f5" y="f8"/>
                </a:moveTo>
                <a:lnTo>
                  <a:pt x="f9" y="f8"/>
                </a:lnTo>
                <a:lnTo>
                  <a:pt x="f9" y="f5"/>
                </a:lnTo>
                <a:lnTo>
                  <a:pt x="f6" y="f10"/>
                </a:lnTo>
                <a:lnTo>
                  <a:pt x="f9" y="f7"/>
                </a:lnTo>
                <a:lnTo>
                  <a:pt x="f9" y="f11"/>
                </a:lnTo>
                <a:lnTo>
                  <a:pt x="f5" y="f11"/>
                </a:lnTo>
                <a:lnTo>
                  <a:pt x="f5" y="f8"/>
                </a:lnTo>
                <a:close/>
              </a:path>
            </a:pathLst>
          </a:custGeom>
          <a:solidFill>
            <a:srgbClr val="B2C1DB"/>
          </a:solidFill>
          <a:ln>
            <a:noFill/>
            <a:prstDash val="solid"/>
          </a:ln>
        </p:spPr>
        <p:txBody>
          <a:bodyPr vert="horz" wrap="square" lIns="0" tIns="132840" rIns="156600" bIns="13284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259160" y="3916440"/>
            <a:ext cx="1020239" cy="10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66986"/>
              <a:gd name="f7" fmla="val 983493"/>
              <a:gd name="f8" fmla="val 440325"/>
              <a:gd name="f9" fmla="val 1526661"/>
              <a:gd name="f10" fmla="+- 0 0 0"/>
              <a:gd name="f11" fmla="*/ f3 1 1966986"/>
              <a:gd name="f12" fmla="*/ f4 1 1966986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1966986"/>
              <a:gd name="f19" fmla="*/ 0 f16 1"/>
              <a:gd name="f20" fmla="*/ 983493 f16 1"/>
              <a:gd name="f21" fmla="*/ 1966986 f16 1"/>
              <a:gd name="f22" fmla="+- f17 0 f1"/>
              <a:gd name="f23" fmla="*/ f19 1 1966986"/>
              <a:gd name="f24" fmla="*/ f20 1 1966986"/>
              <a:gd name="f25" fmla="*/ f21 1 1966986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1966986" h="1966986">
                <a:moveTo>
                  <a:pt x="f5" y="f7"/>
                </a:moveTo>
                <a:cubicBezTo>
                  <a:pt x="f5" y="f8"/>
                  <a:pt x="f8" y="f5"/>
                  <a:pt x="f7" y="f5"/>
                </a:cubicBezTo>
                <a:cubicBezTo>
                  <a:pt x="f9" y="f5"/>
                  <a:pt x="f6" y="f8"/>
                  <a:pt x="f6" y="f7"/>
                </a:cubicBezTo>
                <a:cubicBezTo>
                  <a:pt x="f6" y="f9"/>
                  <a:pt x="f9" y="f6"/>
                  <a:pt x="f7" y="f6"/>
                </a:cubicBezTo>
                <a:cubicBezTo>
                  <a:pt x="f8" y="f6"/>
                  <a:pt x="f5" y="f9"/>
                  <a:pt x="f5" y="f7"/>
                </a:cubicBezTo>
                <a:close/>
              </a:path>
            </a:pathLst>
          </a:custGeom>
          <a:solidFill>
            <a:srgbClr val="FFFFFF"/>
          </a:solidFill>
          <a:ln w="25560">
            <a:solidFill>
              <a:srgbClr val="FF0000"/>
            </a:solidFill>
            <a:prstDash val="solid"/>
          </a:ln>
        </p:spPr>
        <p:txBody>
          <a:bodyPr vert="horz" wrap="square" lIns="312120" tIns="312120" rIns="312120" bIns="312120" anchor="ctr" anchorCtr="1" compatLnSpc="0"/>
          <a:lstStyle/>
          <a:p>
            <a:pPr marL="0" marR="0" lvl="0" indent="0" algn="ctr" rtl="0" hangingPunct="1">
              <a:lnSpc>
                <a:spcPct val="90000"/>
              </a:lnSpc>
              <a:spcBef>
                <a:spcPts val="0"/>
              </a:spcBef>
              <a:spcAft>
                <a:spcPts val="799"/>
              </a:spcAft>
              <a:buNone/>
              <a:tabLst/>
            </a:pPr>
            <a:r>
              <a:rPr lang="ru-RU" sz="10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DejaVu Sans Condensed" pitchFamily="34"/>
                <a:ea typeface="Microsoft YaHei" pitchFamily="2"/>
                <a:cs typeface="Helvetica" pitchFamily="34"/>
              </a:rPr>
              <a:t>Exception</a:t>
            </a:r>
          </a:p>
        </p:txBody>
      </p:sp>
      <p:cxnSp>
        <p:nvCxnSpPr>
          <p:cNvPr id="16" name="Curved Connector 15"/>
          <p:cNvCxnSpPr/>
          <p:nvPr/>
        </p:nvCxnSpPr>
        <p:spPr>
          <a:xfrm rot="5400000">
            <a:off x="4776165" y="2865618"/>
            <a:ext cx="1821336" cy="871748"/>
          </a:xfrm>
          <a:prstGeom prst="curvedConnector3">
            <a:avLst>
              <a:gd name="adj1" fmla="val 98244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7" name="Curved Connector 16"/>
          <p:cNvCxnSpPr>
            <a:stCxn id="9" idx="6"/>
            <a:endCxn id="15" idx="6"/>
          </p:cNvCxnSpPr>
          <p:nvPr/>
        </p:nvCxnSpPr>
        <p:spPr>
          <a:xfrm rot="16200000" flipH="1" flipV="1">
            <a:off x="5010119" y="3476880"/>
            <a:ext cx="1218960" cy="680400"/>
          </a:xfrm>
          <a:prstGeom prst="curvedConnector5">
            <a:avLst>
              <a:gd name="adj1" fmla="val -21684"/>
              <a:gd name="adj2" fmla="val -312634"/>
              <a:gd name="adj3" fmla="val 112947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8" name="Curved Connector 17"/>
          <p:cNvCxnSpPr>
            <a:stCxn id="11" idx="7"/>
            <a:endCxn id="15" idx="5"/>
          </p:cNvCxnSpPr>
          <p:nvPr/>
        </p:nvCxnSpPr>
        <p:spPr>
          <a:xfrm rot="16200000" flipH="1">
            <a:off x="4322788" y="3469949"/>
            <a:ext cx="198721" cy="694261"/>
          </a:xfrm>
          <a:prstGeom prst="curvedConnector3">
            <a:avLst>
              <a:gd name="adj1" fmla="val 90535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  <p:cxnSp>
        <p:nvCxnSpPr>
          <p:cNvPr id="19" name="Curved Connector 18"/>
          <p:cNvCxnSpPr>
            <a:endCxn id="6" idx="4"/>
          </p:cNvCxnSpPr>
          <p:nvPr/>
        </p:nvCxnSpPr>
        <p:spPr>
          <a:xfrm flipH="1" flipV="1">
            <a:off x="4231440" y="1065960"/>
            <a:ext cx="27720" cy="3360600"/>
          </a:xfrm>
          <a:prstGeom prst="curvedConnector3">
            <a:avLst>
              <a:gd name="adj1" fmla="val 8116356"/>
            </a:avLst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Curved Connector 19"/>
          <p:cNvCxnSpPr>
            <a:stCxn id="6" idx="6"/>
          </p:cNvCxnSpPr>
          <p:nvPr/>
        </p:nvCxnSpPr>
        <p:spPr>
          <a:xfrm>
            <a:off x="5250960" y="1065960"/>
            <a:ext cx="28440" cy="3360600"/>
          </a:xfrm>
          <a:prstGeom prst="curvedConnector3">
            <a:avLst>
              <a:gd name="adj1" fmla="val 10348653"/>
            </a:avLst>
          </a:prstGeom>
          <a:noFill/>
          <a:ln w="36000">
            <a:solidFill>
              <a:srgbClr val="000000"/>
            </a:solidFill>
            <a:custDash>
              <a:ds d="508000" sp="508000"/>
              <a:ds d="508000" sp="508000"/>
            </a:custDash>
            <a:tailEnd type="arrow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21200" y="72000"/>
            <a:ext cx="8229600" cy="4838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2800"/>
              <a:t>Исключительные ситуации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9E90177-4A7A-4691-8BB7-E6A0FC6E7A3D}" type="slidenum">
              <a:t>7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000" y="1007999"/>
            <a:ext cx="8424000" cy="3639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Interruptions</a:t>
            </a:r>
            <a:r>
              <a:rPr lang="ru-RU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(термин из документации IA-64) — вмешательство (?) </a:t>
            </a:r>
            <a:br>
              <a:rPr lang="ru-RU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</a:br>
            <a:endParaRPr lang="ru-RU" sz="2400" b="0" i="0" u="none" strike="noStrike" kern="1200">
              <a:ln>
                <a:noFill/>
              </a:ln>
              <a:latin typeface="DejaVu Sans" pitchFamily="34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Exception</a:t>
            </a:r>
            <a:r>
              <a:rPr lang="ru-RU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синхронное исключение, без повторения текущей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Fault</a:t>
            </a:r>
            <a:r>
              <a:rPr lang="ru-RU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синхронное, с повторением текущей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Trap</a:t>
            </a:r>
            <a:r>
              <a:rPr lang="ru-RU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синхронные, общий случай для некоторой инструкции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2400">
                <a:latin typeface="DejaVu Sans" pitchFamily="34"/>
              </a:defRPr>
            </a:pPr>
            <a:r>
              <a:rPr lang="en-US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Interrupt</a:t>
            </a:r>
            <a:r>
              <a:rPr lang="ru-RU" sz="2400" b="0" i="0" u="none" strike="noStrike" kern="1200">
                <a:ln>
                  <a:noFill/>
                </a:ln>
                <a:latin typeface="DejaVu Sans" pitchFamily="34"/>
                <a:ea typeface="Microsoft YaHei" pitchFamily="2"/>
                <a:cs typeface="Mangal" pitchFamily="2"/>
              </a:rPr>
              <a:t> — внешнее асинхронное прерывание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Чтение инструкции из памяти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9FACECE-902F-4B64-8A82-2D21E281A700}" type="slidenum">
              <a:t>8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7537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«Простое» чтение байт из памяти</a:t>
            </a:r>
            <a:r>
              <a:rPr lang="en-US" sz="2650" dirty="0">
                <a:latin typeface="DejaVu Sans" pitchFamily="34"/>
                <a:ea typeface="DejaVu Sans" pitchFamily="34"/>
                <a:cs typeface="DejaVu Sans" pitchFamily="34"/>
              </a:rPr>
              <a:t>?</a:t>
            </a:r>
          </a:p>
          <a:p>
            <a:pPr marL="864000" lvl="0">
              <a:lnSpc>
                <a:spcPct val="80000"/>
              </a:lnSpc>
            </a:pPr>
            <a:r>
              <a:rPr lang="ru-RU" sz="2320" dirty="0" err="1">
                <a:latin typeface="DejaVu Sans" pitchFamily="34"/>
                <a:ea typeface="DejaVu Sans" pitchFamily="34"/>
                <a:cs typeface="DejaVu Sans" pitchFamily="34"/>
              </a:rPr>
              <a:t>Невыровненный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 (</a:t>
            </a:r>
            <a:r>
              <a:rPr lang="en-US" sz="2320" dirty="0">
                <a:latin typeface="DejaVu Sans" pitchFamily="34"/>
                <a:ea typeface="DejaVu Sans" pitchFamily="34"/>
                <a:cs typeface="DejaVu Sans" pitchFamily="34"/>
              </a:rPr>
              <a:t>unaligned</a:t>
            </a: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) адрес в памяти</a:t>
            </a:r>
          </a:p>
          <a:p>
            <a:pPr marL="1296000" lvl="0" indent="-288000">
              <a:lnSpc>
                <a:spcPct val="80000"/>
              </a:lnSpc>
              <a:buSzPct val="75000"/>
              <a:buChar char="–"/>
            </a:pPr>
            <a:r>
              <a:rPr lang="ru-RU" sz="1990" dirty="0">
                <a:latin typeface="DejaVu Sans" pitchFamily="34"/>
                <a:ea typeface="DejaVu Sans" pitchFamily="34"/>
                <a:cs typeface="DejaVu Sans" pitchFamily="34"/>
              </a:rPr>
              <a:t>Вызывает забавные эффекты в некоторых архитектурах</a:t>
            </a:r>
          </a:p>
          <a:p>
            <a:pPr marL="864000" lvl="0">
              <a:lnSpc>
                <a:spcPct val="80000"/>
              </a:lnSpc>
            </a:pPr>
            <a:r>
              <a:rPr lang="ru-RU" sz="2320" dirty="0">
                <a:latin typeface="DejaVu Sans" pitchFamily="34"/>
                <a:ea typeface="DejaVu Sans" pitchFamily="34"/>
                <a:cs typeface="DejaVu Sans" pitchFamily="34"/>
              </a:rPr>
              <a:t>Доступ на границе двух страниц памяти</a:t>
            </a:r>
          </a:p>
          <a:p>
            <a:pPr marL="1296000" lvl="0" indent="-288000">
              <a:lnSpc>
                <a:spcPct val="80000"/>
              </a:lnSpc>
              <a:buSzPct val="75000"/>
              <a:buChar char="–"/>
            </a:pPr>
            <a:r>
              <a:rPr lang="ru-RU" sz="1990" dirty="0">
                <a:latin typeface="DejaVu Sans" pitchFamily="34"/>
                <a:ea typeface="DejaVu Sans" pitchFamily="34"/>
                <a:cs typeface="DejaVu Sans" pitchFamily="34"/>
              </a:rPr>
              <a:t>Разные страницы могут иметь разные характеристики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2650" dirty="0">
                <a:latin typeface="DejaVu Sans" pitchFamily="34"/>
                <a:ea typeface="DejaVu Sans" pitchFamily="34"/>
                <a:cs typeface="DejaVu Sans" pitchFamily="34"/>
              </a:rPr>
              <a:t>Может оказаться, что до выполнения инструкции мы так и не дойдём.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74452" y="4173383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7245212">
              <a:off x="8373498" y="4553933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39055" y="4848195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368402">
              <a:off x="7814619" y="417137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Декодирование</a:t>
            </a:r>
            <a:r>
              <a:rPr lang="en-US"/>
              <a:t> (1/</a:t>
            </a:r>
            <a:r>
              <a:rPr lang="ru-RU"/>
              <a:t>3</a:t>
            </a:r>
            <a:r>
              <a:rPr lang="en-US"/>
              <a:t>)</a:t>
            </a:r>
          </a:p>
        </p:txBody>
      </p:sp>
      <p:sp>
        <p:nvSpPr>
          <p:cNvPr id="3" name="Footer Placeholder 3"/>
          <p:cNvSpPr txBox="1"/>
          <p:nvPr/>
        </p:nvSpPr>
        <p:spPr>
          <a:xfrm>
            <a:off x="1043639" y="5271120"/>
            <a:ext cx="7108920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icrosoft Ya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4" name="Slide Number Placeholder 4"/>
          <p:cNvSpPr txBox="1"/>
          <p:nvPr/>
        </p:nvSpPr>
        <p:spPr>
          <a:xfrm>
            <a:off x="8460360" y="5292360"/>
            <a:ext cx="515159" cy="302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53E57E8-E58B-4321-8338-198A0C01E5E9}" type="slidenum">
              <a:t>9</a:t>
            </a:fld>
            <a:endParaRPr lang="ru-RU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26600"/>
            <a:ext cx="8229600" cy="3944520"/>
          </a:xfrm>
          <a:solidFill>
            <a:srgbClr val="FFFFFF"/>
          </a:solidFill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ru-RU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ru-RU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ru-RU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ru-RU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>
                <a:latin typeface="DejaVu Sans" pitchFamily="34"/>
                <a:ea typeface="DejaVu Sans" pitchFamily="34"/>
                <a:cs typeface="DejaVu Sans" pitchFamily="34"/>
              </a:rPr>
              <a:t>Перевод данных об инструкции из машинного представления во внутреннее (высокоуровневое), удобное для последующего анализа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>
                <a:latin typeface="DejaVu Sans" pitchFamily="34"/>
                <a:ea typeface="DejaVu Sans" pitchFamily="34"/>
                <a:cs typeface="DejaVu Sans" pitchFamily="34"/>
              </a:rPr>
              <a:t>Вход: </a:t>
            </a:r>
            <a:r>
              <a:rPr lang="en-US" sz="1700">
                <a:latin typeface="Calibri"/>
              </a:rPr>
              <a:t>“</a:t>
            </a:r>
            <a:r>
              <a:rPr lang="en-US" sz="1700" b="1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df ce</a:t>
            </a:r>
            <a:r>
              <a:rPr lang="en-US" sz="1700" b="1">
                <a:latin typeface="Courier New" pitchFamily="49"/>
                <a:cs typeface="Courier New" pitchFamily="49"/>
              </a:rPr>
              <a:t> </a:t>
            </a:r>
            <a:r>
              <a:rPr lang="en-US" sz="1700" b="1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0f</a:t>
            </a:r>
            <a:r>
              <a:rPr lang="en-US" sz="1700" b="1">
                <a:latin typeface="Courier New" pitchFamily="49"/>
                <a:cs typeface="Courier New" pitchFamily="49"/>
              </a:rPr>
              <a:t> </a:t>
            </a:r>
            <a:r>
              <a:rPr lang="en-US" sz="1700" b="1">
                <a:solidFill>
                  <a:srgbClr val="8064A2"/>
                </a:solidFill>
                <a:latin typeface="Courier New" pitchFamily="49"/>
                <a:cs typeface="Courier New" pitchFamily="49"/>
              </a:rPr>
              <a:t>ad de</a:t>
            </a:r>
            <a:r>
              <a:rPr lang="en-US" sz="1700">
                <a:latin typeface="Calibri"/>
              </a:rPr>
              <a:t>”</a:t>
            </a:r>
          </a:p>
          <a:p>
            <a:pPr lvl="0">
              <a:lnSpc>
                <a:spcPct val="80000"/>
              </a:lnSpc>
              <a:spcAft>
                <a:spcPts val="1165"/>
              </a:spcAft>
            </a:pPr>
            <a:r>
              <a:rPr lang="ru-RU" sz="1700">
                <a:latin typeface="DejaVu Sans" pitchFamily="34"/>
                <a:ea typeface="DejaVu Sans" pitchFamily="34"/>
                <a:cs typeface="DejaVu Sans" pitchFamily="34"/>
              </a:rPr>
              <a:t>Результат: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instruction {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  opcode = </a:t>
            </a:r>
            <a:r>
              <a:rPr lang="en-US" sz="1700" b="1">
                <a:solidFill>
                  <a:srgbClr val="C0504D"/>
                </a:solidFill>
                <a:latin typeface="Courier New" pitchFamily="49"/>
                <a:cs typeface="Courier New" pitchFamily="49"/>
              </a:rPr>
              <a:t>ADDL_R_M</a:t>
            </a:r>
            <a:r>
              <a:rPr lang="en-US" sz="1700" b="1">
                <a:latin typeface="Courier New" pitchFamily="49"/>
                <a:cs typeface="Courier New" pitchFamily="49"/>
              </a:rPr>
              <a:t>, num_operands = 2,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  </a:t>
            </a:r>
            <a:r>
              <a:rPr lang="en-US" sz="1700" b="1">
                <a:solidFill>
                  <a:srgbClr val="9BBB59"/>
                </a:solidFill>
                <a:latin typeface="Courier New" pitchFamily="49"/>
                <a:cs typeface="Courier New" pitchFamily="49"/>
              </a:rPr>
              <a:t>src1 = {type = OP_REG, length = 32, reg = R15, }</a:t>
            </a:r>
            <a:r>
              <a:rPr lang="en-US" sz="1700" b="1">
                <a:latin typeface="Courier New" pitchFamily="49"/>
                <a:cs typeface="Courier New" pitchFamily="49"/>
              </a:rPr>
              <a:t>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  </a:t>
            </a:r>
            <a:r>
              <a:rPr lang="en-US" sz="1700" b="1">
                <a:solidFill>
                  <a:srgbClr val="8064A2"/>
                </a:solidFill>
                <a:latin typeface="Courier New" pitchFamily="49"/>
                <a:cs typeface="Courier New" pitchFamily="49"/>
              </a:rPr>
              <a:t>dst2 = {type = OP_MEM, length = 16, offset = 0xdead}</a:t>
            </a:r>
            <a:r>
              <a:rPr lang="en-US" sz="1700" b="1">
                <a:latin typeface="Courier New" pitchFamily="49"/>
                <a:cs typeface="Courier New" pitchFamily="49"/>
              </a:rPr>
              <a:t>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  disasm = “addl %r15, (0xdead)”,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ru-RU" sz="1700" b="1">
                <a:latin typeface="Courier New" pitchFamily="49"/>
                <a:cs typeface="Courier New" pitchFamily="49"/>
              </a:rPr>
              <a:t>  </a:t>
            </a:r>
            <a:r>
              <a:rPr lang="en-US" sz="1700" b="1">
                <a:latin typeface="Courier New" pitchFamily="49"/>
                <a:cs typeface="Courier New" pitchFamily="49"/>
              </a:rPr>
              <a:t>address = 0x11002233</a:t>
            </a:r>
          </a:p>
          <a:p>
            <a:pPr marL="108000" lvl="0" indent="0">
              <a:lnSpc>
                <a:spcPct val="80000"/>
              </a:lnSpc>
              <a:spcAft>
                <a:spcPts val="1165"/>
              </a:spcAft>
              <a:buNone/>
            </a:pPr>
            <a:r>
              <a:rPr lang="en-US" sz="1700" b="1">
                <a:latin typeface="Courier New" pitchFamily="49"/>
                <a:cs typeface="Courier New" pitchFamily="49"/>
              </a:rPr>
              <a:t>}</a:t>
            </a:r>
          </a:p>
        </p:txBody>
      </p:sp>
      <p:grpSp>
        <p:nvGrpSpPr>
          <p:cNvPr id="6" name="Diagram 19"/>
          <p:cNvGrpSpPr/>
          <p:nvPr/>
        </p:nvGrpSpPr>
        <p:grpSpPr>
          <a:xfrm>
            <a:off x="7524360" y="3924000"/>
            <a:ext cx="1123200" cy="1101960"/>
            <a:chOff x="7524360" y="3924000"/>
            <a:chExt cx="1123200" cy="1101960"/>
          </a:xfrm>
        </p:grpSpPr>
        <p:sp>
          <p:nvSpPr>
            <p:cNvPr id="7" name="Freeform 7"/>
            <p:cNvSpPr/>
            <p:nvPr/>
          </p:nvSpPr>
          <p:spPr>
            <a:xfrm>
              <a:off x="7922160" y="392400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gradFill>
              <a:gsLst>
                <a:gs pos="0">
                  <a:srgbClr val="BCBCBC"/>
                </a:gs>
                <a:gs pos="100000">
                  <a:srgbClr val="D0D0D0"/>
                </a:gs>
              </a:gsLst>
              <a:lin ang="16200000"/>
            </a:gradFill>
            <a:ln w="9360">
              <a:solidFill>
                <a:srgbClr val="000000"/>
              </a:solidFill>
              <a:prstDash val="solid"/>
            </a:ln>
            <a:effectLst>
              <a:outerShdw dist="20160" dir="5400000" algn="tl">
                <a:srgbClr val="000000">
                  <a:alpha val="38000"/>
                </a:srgbClr>
              </a:outerShdw>
            </a:effectLst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Fetch</a:t>
              </a:r>
            </a:p>
          </p:txBody>
        </p:sp>
        <p:sp>
          <p:nvSpPr>
            <p:cNvPr id="8" name="Freeform 8"/>
            <p:cNvSpPr/>
            <p:nvPr/>
          </p:nvSpPr>
          <p:spPr>
            <a:xfrm rot="2160000">
              <a:off x="8257837" y="4179716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83199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C0504D"/>
            </a:solidFill>
            <a:ln w="25560">
              <a:solidFill>
                <a:srgbClr val="8C3836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Decode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16959553">
              <a:off x="8352459" y="4565212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816804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Execute</a:t>
              </a:r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42400" y="480116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7676280" y="469332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Write Back</a:t>
              </a:r>
            </a:p>
          </p:txBody>
        </p:sp>
        <p:sp>
          <p:nvSpPr>
            <p:cNvPr id="14" name="Freeform 14"/>
            <p:cNvSpPr/>
            <p:nvPr/>
          </p:nvSpPr>
          <p:spPr>
            <a:xfrm rot="4320000">
              <a:off x="7720568" y="4569089"/>
              <a:ext cx="88560" cy="110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363297"/>
                <a:gd name="f9" fmla="val 178993"/>
                <a:gd name="f10" fmla="val 227060"/>
                <a:gd name="f11" fmla="val 90824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6" y="f8"/>
                  </a:moveTo>
                  <a:lnTo>
                    <a:pt x="f9" y="f8"/>
                  </a:lnTo>
                  <a:lnTo>
                    <a:pt x="f9" y="f7"/>
                  </a:lnTo>
                  <a:lnTo>
                    <a:pt x="f5" y="f10"/>
                  </a:lnTo>
                  <a:lnTo>
                    <a:pt x="f9" y="f5"/>
                  </a:lnTo>
                  <a:lnTo>
                    <a:pt x="f9" y="f11"/>
                  </a:lnTo>
                  <a:lnTo>
                    <a:pt x="f6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107280" tIns="90720" rIns="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5" name="Freeform 15"/>
            <p:cNvSpPr/>
            <p:nvPr/>
          </p:nvSpPr>
          <p:spPr>
            <a:xfrm>
              <a:off x="7524360" y="4217760"/>
              <a:ext cx="327600" cy="332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5544"/>
                <a:gd name="f7" fmla="val 672772"/>
                <a:gd name="f8" fmla="val 301210"/>
                <a:gd name="f9" fmla="val 1044334"/>
                <a:gd name="f10" fmla="+- 0 0 0"/>
                <a:gd name="f11" fmla="*/ f3 1 1345544"/>
                <a:gd name="f12" fmla="*/ f4 1 1345544"/>
                <a:gd name="f13" fmla="+- f6 0 f5"/>
                <a:gd name="f14" fmla="*/ f10 f0 1"/>
                <a:gd name="f15" fmla="*/ f13 1 1345544"/>
                <a:gd name="f16" fmla="*/ 0 f13 1"/>
                <a:gd name="f17" fmla="*/ 672772 f13 1"/>
                <a:gd name="f18" fmla="*/ 1345544 f13 1"/>
                <a:gd name="f19" fmla="*/ f14 1 f2"/>
                <a:gd name="f20" fmla="*/ f16 1 1345544"/>
                <a:gd name="f21" fmla="*/ f17 1 1345544"/>
                <a:gd name="f22" fmla="*/ f18 1 1345544"/>
                <a:gd name="f23" fmla="*/ f5 1 f15"/>
                <a:gd name="f24" fmla="*/ f6 1 f15"/>
                <a:gd name="f25" fmla="+- f19 0 f1"/>
                <a:gd name="f26" fmla="*/ f20 1 f15"/>
                <a:gd name="f27" fmla="*/ f21 1 f15"/>
                <a:gd name="f28" fmla="*/ f22 1 f15"/>
                <a:gd name="f29" fmla="*/ f23 f11 1"/>
                <a:gd name="f30" fmla="*/ f24 f11 1"/>
                <a:gd name="f31" fmla="*/ f24 f12 1"/>
                <a:gd name="f32" fmla="*/ f23 f12 1"/>
                <a:gd name="f33" fmla="*/ f26 f11 1"/>
                <a:gd name="f34" fmla="*/ f27 f12 1"/>
                <a:gd name="f35" fmla="*/ f27 f11 1"/>
                <a:gd name="f36" fmla="*/ f26 f12 1"/>
                <a:gd name="f37" fmla="*/ f28 f11 1"/>
                <a:gd name="f38" fmla="*/ f2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3" y="f34"/>
                </a:cxn>
                <a:cxn ang="f25">
                  <a:pos x="f35" y="f36"/>
                </a:cxn>
                <a:cxn ang="f25">
                  <a:pos x="f37" y="f34"/>
                </a:cxn>
                <a:cxn ang="f25">
                  <a:pos x="f35" y="f38"/>
                </a:cxn>
                <a:cxn ang="f25">
                  <a:pos x="f33" y="f34"/>
                </a:cxn>
              </a:cxnLst>
              <a:rect l="f29" t="f32" r="f30" b="f31"/>
              <a:pathLst>
                <a:path w="1345544" h="1345544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6" y="f8"/>
                    <a:pt x="f6" y="f7"/>
                  </a:cubicBezTo>
                  <a:cubicBezTo>
                    <a:pt x="f6" y="f9"/>
                    <a:pt x="f9" y="f6"/>
                    <a:pt x="f7" y="f6"/>
                  </a:cubicBezTo>
                  <a:cubicBezTo>
                    <a:pt x="f8" y="f6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4F81BD"/>
            </a:solidFill>
            <a:ln w="25560">
              <a:solidFill>
                <a:srgbClr val="FFFFFF"/>
              </a:solidFill>
              <a:prstDash val="solid"/>
            </a:ln>
          </p:spPr>
          <p:txBody>
            <a:bodyPr vert="horz" wrap="square" lIns="214920" tIns="214920" rIns="214920" bIns="214920" anchor="ctr" anchorCtr="1" compatLnSpc="0"/>
            <a:lstStyle/>
            <a:p>
              <a:pPr marL="0" marR="0" lvl="0" indent="0" algn="ctr" rtl="0" hangingPunct="1">
                <a:lnSpc>
                  <a:spcPct val="90000"/>
                </a:lnSpc>
                <a:spcBef>
                  <a:spcPts val="0"/>
                </a:spcBef>
                <a:spcAft>
                  <a:spcPts val="601"/>
                </a:spcAft>
                <a:buNone/>
                <a:tabLst/>
              </a:pPr>
              <a:r>
                <a:rPr lang="en-US" sz="100" b="0" i="0" u="none" strike="noStrike" kern="1200" spc="0" baseline="0">
                  <a:ln>
                    <a:noFill/>
                  </a:ln>
                  <a:solidFill>
                    <a:srgbClr val="FFFFFF"/>
                  </a:solidFill>
                  <a:latin typeface="DejaVu Sans" pitchFamily="34"/>
                  <a:ea typeface="DejaVu Sans" pitchFamily="34"/>
                  <a:cs typeface="DejaVu Sans" pitchFamily="34"/>
                </a:rPr>
                <a:t>Advance PC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19889372">
              <a:off x="7810349" y="4161600"/>
              <a:ext cx="87120" cy="112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986"/>
                <a:gd name="f7" fmla="val 454121"/>
                <a:gd name="f8" fmla="val 90824"/>
                <a:gd name="f9" fmla="val 178993"/>
                <a:gd name="f10" fmla="val 227061"/>
                <a:gd name="f11" fmla="val 363297"/>
                <a:gd name="f12" fmla="+- 0 0 0"/>
                <a:gd name="f13" fmla="*/ f3 1 357986"/>
                <a:gd name="f14" fmla="*/ f4 1 454121"/>
                <a:gd name="f15" fmla="+- f7 0 f5"/>
                <a:gd name="f16" fmla="+- f6 0 f5"/>
                <a:gd name="f17" fmla="*/ f12 f0 1"/>
                <a:gd name="f18" fmla="*/ f16 1 357986"/>
                <a:gd name="f19" fmla="*/ f15 1 454121"/>
                <a:gd name="f20" fmla="*/ 0 f16 1"/>
                <a:gd name="f21" fmla="*/ 90824 f15 1"/>
                <a:gd name="f22" fmla="*/ 178993 f16 1"/>
                <a:gd name="f23" fmla="*/ 0 f15 1"/>
                <a:gd name="f24" fmla="*/ 357986 f16 1"/>
                <a:gd name="f25" fmla="*/ 227061 f15 1"/>
                <a:gd name="f26" fmla="*/ 454121 f15 1"/>
                <a:gd name="f27" fmla="*/ 363297 f15 1"/>
                <a:gd name="f28" fmla="*/ f17 1 f2"/>
                <a:gd name="f29" fmla="*/ f20 1 357986"/>
                <a:gd name="f30" fmla="*/ f21 1 454121"/>
                <a:gd name="f31" fmla="*/ f22 1 357986"/>
                <a:gd name="f32" fmla="*/ f23 1 454121"/>
                <a:gd name="f33" fmla="*/ f24 1 357986"/>
                <a:gd name="f34" fmla="*/ f25 1 454121"/>
                <a:gd name="f35" fmla="*/ f26 1 454121"/>
                <a:gd name="f36" fmla="*/ f27 1 454121"/>
                <a:gd name="f37" fmla="*/ f5 1 f18"/>
                <a:gd name="f38" fmla="*/ f6 1 f18"/>
                <a:gd name="f39" fmla="*/ f5 1 f19"/>
                <a:gd name="f40" fmla="*/ f7 1 f19"/>
                <a:gd name="f41" fmla="+- f28 0 f1"/>
                <a:gd name="f42" fmla="*/ f29 1 f18"/>
                <a:gd name="f43" fmla="*/ f30 1 f19"/>
                <a:gd name="f44" fmla="*/ f31 1 f18"/>
                <a:gd name="f45" fmla="*/ f32 1 f19"/>
                <a:gd name="f46" fmla="*/ f33 1 f18"/>
                <a:gd name="f47" fmla="*/ f34 1 f19"/>
                <a:gd name="f48" fmla="*/ f35 1 f19"/>
                <a:gd name="f49" fmla="*/ f36 1 f19"/>
                <a:gd name="f50" fmla="*/ f37 f13 1"/>
                <a:gd name="f51" fmla="*/ f38 f13 1"/>
                <a:gd name="f52" fmla="*/ f40 f14 1"/>
                <a:gd name="f53" fmla="*/ f39 f14 1"/>
                <a:gd name="f54" fmla="*/ f42 f13 1"/>
                <a:gd name="f55" fmla="*/ f43 f14 1"/>
                <a:gd name="f56" fmla="*/ f44 f13 1"/>
                <a:gd name="f57" fmla="*/ f45 f14 1"/>
                <a:gd name="f58" fmla="*/ f46 f13 1"/>
                <a:gd name="f59" fmla="*/ f47 f14 1"/>
                <a:gd name="f60" fmla="*/ f48 f14 1"/>
                <a:gd name="f61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54" y="f55"/>
                </a:cxn>
                <a:cxn ang="f41">
                  <a:pos x="f56" y="f55"/>
                </a:cxn>
                <a:cxn ang="f41">
                  <a:pos x="f56" y="f57"/>
                </a:cxn>
                <a:cxn ang="f41">
                  <a:pos x="f58" y="f59"/>
                </a:cxn>
                <a:cxn ang="f41">
                  <a:pos x="f56" y="f60"/>
                </a:cxn>
                <a:cxn ang="f41">
                  <a:pos x="f56" y="f61"/>
                </a:cxn>
                <a:cxn ang="f41">
                  <a:pos x="f54" y="f61"/>
                </a:cxn>
                <a:cxn ang="f41">
                  <a:pos x="f54" y="f55"/>
                </a:cxn>
              </a:cxnLst>
              <a:rect l="f50" t="f53" r="f51" b="f52"/>
              <a:pathLst>
                <a:path w="357986" h="454121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B2C1DB"/>
            </a:solidFill>
            <a:ln>
              <a:noFill/>
              <a:prstDash val="solid"/>
            </a:ln>
          </p:spPr>
          <p:txBody>
            <a:bodyPr vert="horz" wrap="square" lIns="0" tIns="90720" rIns="107280" bIns="9072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1724</Words>
  <Application>Microsoft Office PowerPoint</Application>
  <PresentationFormat>Custom</PresentationFormat>
  <Paragraphs>349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Моделирование центрального процессора с помощью интерпретации</vt:lpstr>
      <vt:lpstr>PowerPoint Presentation</vt:lpstr>
      <vt:lpstr>Основной цикл работы процессора</vt:lpstr>
      <vt:lpstr>Код (switched, переключаемый)</vt:lpstr>
      <vt:lpstr>Анатомия одной инструкции</vt:lpstr>
      <vt:lpstr>Уточнённый цикл работы</vt:lpstr>
      <vt:lpstr>Исключительные ситуации</vt:lpstr>
      <vt:lpstr>Чтение инструкции из памяти</vt:lpstr>
      <vt:lpstr>Декодирование (1/3)</vt:lpstr>
      <vt:lpstr>Декодирование (2/3)</vt:lpstr>
      <vt:lpstr>Декодирование (3/3)</vt:lpstr>
      <vt:lpstr>Пример: Itanium 2.3</vt:lpstr>
      <vt:lpstr>Дизассемблирование</vt:lpstr>
      <vt:lpstr>Декодирование: суровая реальность</vt:lpstr>
      <vt:lpstr>Исполнение</vt:lpstr>
      <vt:lpstr>Запись результата в память</vt:lpstr>
      <vt:lpstr>Продвижение $PC</vt:lpstr>
      <vt:lpstr>За и против И.</vt:lpstr>
      <vt:lpstr>Куда тратится время?</vt:lpstr>
      <vt:lpstr>Как ускорить интерпретацию?</vt:lpstr>
      <vt:lpstr>Сцепленная интерпретация (Threaded interpretation)</vt:lpstr>
      <vt:lpstr>Кэширующая интерпретация (1/3)</vt:lpstr>
      <vt:lpstr>Кэширующая интерпретация (2/3)</vt:lpstr>
      <vt:lpstr>Кэширующая интерпретация (3/3)</vt:lpstr>
      <vt:lpstr>Промежуточный итог</vt:lpstr>
      <vt:lpstr>Некоторые общие вопросы симуляции</vt:lpstr>
      <vt:lpstr>Архитектурное состояние</vt:lpstr>
      <vt:lpstr>Преобразование адресов (1/2)</vt:lpstr>
      <vt:lpstr>Преобразование адресов (2/2)</vt:lpstr>
      <vt:lpstr>Доступы в память</vt:lpstr>
      <vt:lpstr>Ресурсы для дополнительного чтения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interpretation</dc:title>
  <dc:creator>Rechistov, Grigory</dc:creator>
  <cp:lastModifiedBy>Yulyugin, Evgeny</cp:lastModifiedBy>
  <cp:revision>359</cp:revision>
  <dcterms:created xsi:type="dcterms:W3CDTF">2006-08-16T00:00:00Z</dcterms:created>
  <dcterms:modified xsi:type="dcterms:W3CDTF">2013-10-12T20:22:32Z</dcterms:modified>
</cp:coreProperties>
</file>