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5" r:id="rId12"/>
    <p:sldId id="265" r:id="rId13"/>
    <p:sldId id="286" r:id="rId14"/>
    <p:sldId id="266" r:id="rId15"/>
    <p:sldId id="267" r:id="rId16"/>
    <p:sldId id="269" r:id="rId17"/>
    <p:sldId id="287" r:id="rId18"/>
    <p:sldId id="270" r:id="rId19"/>
    <p:sldId id="273" r:id="rId20"/>
    <p:sldId id="284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95" autoAdjust="0"/>
  </p:normalViewPr>
  <p:slideViewPr>
    <p:cSldViewPr snapToGrid="0">
      <p:cViewPr varScale="1">
        <p:scale>
          <a:sx n="135" d="100"/>
          <a:sy n="135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F49ED6-BC9F-4270-9901-D77548A04944}" type="slidenum">
              <a:t>‹#›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04251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799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2F899A1D-6959-48ED-B1B8-DB441CD22E6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6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1pPr>
    <a:lvl2pPr marL="457200" marR="0" lvl="1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2pPr>
    <a:lvl3pPr marL="914400" marR="0" lvl="2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3pPr>
    <a:lvl4pPr marL="1371599" marR="0" lvl="3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4pPr>
    <a:lvl5pPr marL="1828800" marR="0" lvl="4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8E1A1F11-8823-4BD2-9AAE-9D8FCE348664}" type="slidenum">
              <a:t>1</a:t>
            </a:fld>
            <a:endParaRPr lang="ru-RU"/>
          </a:p>
        </p:txBody>
      </p:sp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B4AA1A3-C0A6-4A9B-BF3A-D3FEB043C424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17.03.2014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425836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960C11F6-8602-43FB-A5E4-289D80AD2040}" type="slidenum">
              <a:t>10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94167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960C11F6-8602-43FB-A5E4-289D80AD2040}" type="slidenum">
              <a:t>11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954720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FF461324-EA1B-4ECF-B41E-0EB8B97CA305}" type="slidenum">
              <a:t>12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66169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FF461324-EA1B-4ECF-B41E-0EB8B97CA305}" type="slidenum">
              <a:t>13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046491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B10EC3AF-D87E-4D0D-88CB-ADD15A0BF118}" type="slidenum">
              <a:t>14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45963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3D1C39DD-DC36-4428-8FAB-0F4045D4A38C}" type="slidenum">
              <a:t>15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75746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C6983E1B-8802-4C2F-9E9E-FB99F8B5ADC5}" type="slidenum">
              <a:t>16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54086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C6983E1B-8802-4C2F-9E9E-FB99F8B5ADC5}" type="slidenum">
              <a:t>17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179984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CD75403E-3F47-440A-ABE1-D788B559250C}" type="slidenum">
              <a:t>18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741114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3E7C1FD9-4C4D-47B7-BEAF-C3BA881101D8}" type="slidenum">
              <a:t>19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2544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73508B5A-C29C-443B-A407-4E56291E88B4}" type="slidenum">
              <a:t>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346628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3E7C1FD9-4C4D-47B7-BEAF-C3BA881101D8}" type="slidenum">
              <a:t>20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15552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A40343B8-C4F6-417C-8F9F-F954F53FFDD8}" type="slidenum">
              <a:t>21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21198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F74BC2FD-7D66-4864-9748-DF0E98C67B32}" type="slidenum">
              <a:t>22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821361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4CB72524-039E-47AF-9EBB-76A8AB9A0FC7}" type="slidenum">
              <a:t>23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lvl="0" hangingPunct="0"/>
            <a:r>
              <a:rPr lang="ru-RU" sz="2000" dirty="0" smtClean="0">
                <a:latin typeface="DejaVu Sans" pitchFamily="34"/>
              </a:rPr>
              <a:t>Цепочка, однажды исполнившаяся, скорее всего, будет исполняться ещё раз в таком же порядке</a:t>
            </a:r>
          </a:p>
          <a:p>
            <a:pPr lvl="0" hangingPunct="0"/>
            <a:r>
              <a:rPr lang="ru-RU" sz="2000" dirty="0" smtClean="0">
                <a:latin typeface="DejaVu Sans" pitchFamily="34"/>
              </a:rPr>
              <a:t>Отдельные трассы могут захватывать одни и те же адреса, но достигнутые различными путями</a:t>
            </a:r>
          </a:p>
          <a:p>
            <a:pPr lvl="0" hangingPunct="0"/>
            <a:r>
              <a:rPr lang="ru-RU" sz="2000" dirty="0" smtClean="0">
                <a:latin typeface="DejaVu Sans" pitchFamily="34"/>
              </a:rPr>
              <a:t>Трансляция трассы прекращается, когда адрес следующей инструкции неизвестен: условный/непрямой переход, вызов процедуры и т. п.</a:t>
            </a:r>
          </a:p>
          <a:p>
            <a:pPr lvl="0" hangingPunct="0"/>
            <a:r>
              <a:rPr lang="ru-RU" sz="2000" dirty="0" smtClean="0">
                <a:latin typeface="DejaVu Sans" pitchFamily="34"/>
              </a:rPr>
              <a:t>Средняя длина трассы: 6 инструкций. 20 инструкций — уже пора обрывать</a:t>
            </a:r>
          </a:p>
          <a:p>
            <a:pPr marL="216000" hangingPunct="0"/>
            <a:endParaRPr lang="ru-RU" sz="2000" dirty="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59542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5C4711E5-BED2-4166-A188-C440CFC80344}" type="slidenum">
              <a:t>24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43682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11E297C3-B933-492F-A07C-880CC06F9588}" type="slidenum">
              <a:t>25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139181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7ACAC77F-C357-462A-99CD-259D79426D72}" type="slidenum">
              <a:t>26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946866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E0732C3C-9432-473A-8E1D-4EAD670AF96E}" type="slidenum">
              <a:t>27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714734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18DD1F42-7EA7-496A-B64C-CC609503AF9F}" type="slidenum">
              <a:t>28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110245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A3DC7613-B817-4F45-B483-221BA862289E}" type="slidenum">
              <a:t>29</a:t>
            </a:fld>
            <a:endParaRPr lang="ru-RU"/>
          </a:p>
        </p:txBody>
      </p:sp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E509E61-B092-4A88-924A-B19FEFD41A60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17.03.2014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24160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8C2EB491-B0FF-4E06-A9A3-8937A03E13F9}" type="slidenum">
              <a:t>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13519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8C2EB491-B0FF-4E06-A9A3-8937A03E13F9}" type="slidenum">
              <a:t>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8470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8D799025-E4B8-4421-AAE3-77FBF2056D5D}" type="slidenum">
              <a:t>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1205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064F767E-42DC-438B-A375-4EE37BF23911}" type="slidenum">
              <a:t>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67144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3117CB31-A578-4A0C-8D6B-CC276C71437D}" type="slidenum">
              <a:t>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617575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40E1BA29-F71C-4FB2-89C6-27938EB39CE8}" type="slidenum">
              <a:t>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57339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0A33C78A-2468-4A34-A3CF-1FBA2A434CA4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A7DCBE20-3DD7-43FB-8FE1-ACB9CE8DC2DC}" type="slidenum">
              <a:t>9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99014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799" y="1766160"/>
            <a:ext cx="7772400" cy="1218960"/>
          </a:xfrm>
        </p:spPr>
        <p:txBody>
          <a:bodyPr/>
          <a:lstStyle>
            <a:lvl1pPr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409360" y="3412800"/>
            <a:ext cx="3505319" cy="583200"/>
          </a:xfrm>
        </p:spPr>
        <p:txBody>
          <a:bodyPr/>
          <a:lstStyle>
            <a:lvl1pPr marL="0" indent="0">
              <a:spcBef>
                <a:spcPts val="601"/>
              </a:spcBef>
              <a:buNone/>
              <a:defRPr lang="ru-RU" sz="2400"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4200" y="107316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 baseline="0">
                <a:solidFill>
                  <a:srgbClr val="000000"/>
                </a:solidFill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5436000" y="3996000"/>
            <a:ext cx="3505319" cy="583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1165"/>
              </a:spcAft>
              <a:buNone/>
              <a:tabLst/>
            </a:pPr>
            <a:r>
              <a:rPr lang="en-US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  <a:hlinkClick r:id="rId2"/>
              </a:rPr>
              <a:t>email@email.com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30920"/>
            <a:ext cx="8229240" cy="3753720"/>
          </a:xfrm>
        </p:spPr>
        <p:txBody>
          <a:bodyPr lIns="0" tIns="0" rIns="0" bIns="0"/>
          <a:lstStyle>
            <a:lvl1pPr hangingPunct="0">
              <a:spcAft>
                <a:spcPts val="1417"/>
              </a:spcAft>
              <a:buNone/>
              <a:defRPr lang="ru-RU">
                <a:cs typeface="FreeSans" pitchFamily="2"/>
              </a:defRPr>
            </a:lvl1pPr>
          </a:lstStyle>
          <a:p>
            <a:pPr lvl="0"/>
            <a:endParaRPr lang="ru-RU"/>
          </a:p>
        </p:txBody>
      </p:sp>
      <p:pic>
        <p:nvPicPr>
          <p:cNvPr id="7" name="Picture 2" descr="C:\Users\grechist\sync\disser\pic\iscalare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51960" y="211680"/>
            <a:ext cx="208404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 descr="C:\Users\grechist\sync\disser\pic\frtk-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1560" y="143640"/>
            <a:ext cx="1396079" cy="6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0360" y="136440"/>
            <a:ext cx="1098000" cy="70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4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947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07640" y="5292360"/>
            <a:ext cx="883439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A7E9BE74-F4B5-4187-AFA3-23E8644B9629}" type="datetime1">
              <a:rPr lang="ru-RU"/>
              <a:pPr lvl="0"/>
              <a:t>17.03.2014</a:t>
            </a:fld>
            <a:endParaRPr lang="ru-RU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1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Arial" pitchFamily="34"/>
                <a:ea typeface="DejaVu Sans Condensed" pitchFamily="2"/>
                <a:cs typeface="Arial" pitchFamily="34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spc="0" baseline="0">
                <a:solidFill>
                  <a:srgbClr val="000000"/>
                </a:solidFill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812CD302-DFAB-470E-82E6-8D7DB3B71070}" type="slidenum">
              <a:t>‹#›</a:t>
            </a:fld>
            <a:endParaRPr lang="ru-RU"/>
          </a:p>
        </p:txBody>
      </p:sp>
      <p:sp>
        <p:nvSpPr>
          <p:cNvPr id="6" name="Text Placeholder 2"/>
          <p:cNvSpPr txBox="1">
            <a:spLocks noGrp="1"/>
          </p:cNvSpPr>
          <p:nvPr>
            <p:ph type="title" idx="4294967295"/>
          </p:nvPr>
        </p:nvSpPr>
        <p:spPr>
          <a:xfrm>
            <a:off x="457200" y="1326600"/>
            <a:ext cx="8229600" cy="3753720"/>
          </a:xfrm>
        </p:spPr>
        <p:txBody>
          <a:bodyPr anchor="t" anchorCtr="0"/>
          <a:lstStyle>
            <a:lvl1pPr marL="432000" indent="-324000" algn="l">
              <a:spcAft>
                <a:spcPts val="1414"/>
              </a:spcAft>
              <a:defRPr sz="3200">
                <a:latin typeface="Arial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457200" y="1330920"/>
            <a:ext cx="8229240" cy="3753720"/>
          </a:xfrm>
        </p:spPr>
        <p:txBody>
          <a:bodyPr lIns="0" tIns="0" rIns="0" bIns="0"/>
          <a:lstStyle>
            <a:lvl1pPr hangingPunct="0">
              <a:spcAft>
                <a:spcPts val="1417"/>
              </a:spcAft>
              <a:buNone/>
              <a:defRPr lang="ru-RU">
                <a:cs typeface="FreeSans" pitchFamily="2"/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0" y="360"/>
            <a:ext cx="9144000" cy="56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8"/>
          <p:cNvSpPr txBox="1">
            <a:spLocks noGrp="1"/>
          </p:cNvSpPr>
          <p:nvPr>
            <p:ph type="title"/>
          </p:nvPr>
        </p:nvSpPr>
        <p:spPr>
          <a:xfrm>
            <a:off x="457200" y="227160"/>
            <a:ext cx="8229600" cy="949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/>
          <p:cNvSpPr txBox="1">
            <a:spLocks noGrp="1"/>
          </p:cNvSpPr>
          <p:nvPr>
            <p:ph type="body" idx="1"/>
          </p:nvPr>
        </p:nvSpPr>
        <p:spPr>
          <a:xfrm>
            <a:off x="457200" y="1332000"/>
            <a:ext cx="8229600" cy="3749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4400" b="0" i="0" u="none" strike="noStrike" kern="1200" spc="0" baseline="0">
          <a:ln>
            <a:noFill/>
          </a:ln>
          <a:solidFill>
            <a:srgbClr val="000000"/>
          </a:solidFill>
          <a:latin typeface="Constantia" pitchFamily="18"/>
          <a:ea typeface="Microsoft YaHei" pitchFamily="2"/>
          <a:cs typeface="Mangal" pitchFamily="2"/>
        </a:defRPr>
      </a:lvl1pPr>
    </p:titleStyle>
    <p:bodyStyle>
      <a:lvl1pPr marL="432000" marR="0" lvl="0" indent="-324000" algn="l" rtl="0" hangingPunct="1">
        <a:lnSpc>
          <a:spcPct val="100000"/>
        </a:lnSpc>
        <a:spcBef>
          <a:spcPts val="0"/>
        </a:spcBef>
        <a:spcAft>
          <a:spcPts val="1414"/>
        </a:spcAft>
        <a:buSzPct val="45000"/>
        <a:buFont typeface="StarSymbol"/>
        <a:buChar char="●"/>
        <a:tabLst/>
        <a:defRPr lang="en-US" sz="32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WenQuanYi Zen Hei" pitchFamily="2"/>
          <a:cs typeface="Lohit Hindi" pitchFamily="2"/>
        </a:defRPr>
      </a:lvl1pPr>
      <a:lvl2pPr marL="864000" marR="0" lvl="1" indent="-324000" algn="l" rtl="0" hangingPunct="1">
        <a:lnSpc>
          <a:spcPct val="100000"/>
        </a:lnSpc>
        <a:spcBef>
          <a:spcPts val="0"/>
        </a:spcBef>
        <a:spcAft>
          <a:spcPts val="1134"/>
        </a:spcAft>
        <a:buSzPct val="45000"/>
        <a:buFont typeface="StarSymbol"/>
        <a:buChar char="●"/>
        <a:tabLst/>
        <a:defRPr lang="en-US" sz="28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WenQuanYi Zen Hei" pitchFamily="2"/>
          <a:cs typeface="Lohit Hindi" pitchFamily="2"/>
        </a:defRPr>
      </a:lvl2pPr>
      <a:lvl3pPr marL="1296000" marR="0" lvl="2" indent="-288000" algn="l" rtl="0" hangingPunct="1">
        <a:lnSpc>
          <a:spcPct val="100000"/>
        </a:lnSpc>
        <a:spcBef>
          <a:spcPts val="0"/>
        </a:spcBef>
        <a:spcAft>
          <a:spcPts val="850"/>
        </a:spcAft>
        <a:buSzPct val="75000"/>
        <a:buFont typeface="StarSymbol"/>
        <a:buChar char="–"/>
        <a:tabLst/>
        <a:defRPr lang="en-US" sz="24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WenQuanYi Zen Hei" pitchFamily="2"/>
          <a:cs typeface="Lohit Hindi" pitchFamily="2"/>
        </a:defRPr>
      </a:lvl3pPr>
      <a:lvl4pPr marL="1728000" marR="0" lvl="3" indent="-216000" algn="l" rtl="0" hangingPunct="1">
        <a:lnSpc>
          <a:spcPct val="100000"/>
        </a:lnSpc>
        <a:spcBef>
          <a:spcPts val="0"/>
        </a:spcBef>
        <a:spcAft>
          <a:spcPts val="564"/>
        </a:spcAft>
        <a:buSzPct val="45000"/>
        <a:buFont typeface="StarSymbol"/>
        <a:buChar char="●"/>
        <a:tabLst/>
        <a:defRPr lang="en-US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WenQuanYi Zen Hei" pitchFamily="2"/>
          <a:cs typeface="Lohit Hindi" pitchFamily="2"/>
        </a:defRPr>
      </a:lvl4pPr>
      <a:lvl5pPr marL="2160000" marR="0" lvl="4" indent="-216000" algn="l" rtl="0" hangingPunct="1">
        <a:lnSpc>
          <a:spcPct val="100000"/>
        </a:lnSpc>
        <a:spcBef>
          <a:spcPts val="0"/>
        </a:spcBef>
        <a:spcAft>
          <a:spcPts val="286"/>
        </a:spcAft>
        <a:buSzPct val="75000"/>
        <a:buFont typeface="StarSymbol"/>
        <a:buChar char="–"/>
        <a:tabLst/>
        <a:defRPr lang="en-US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WenQuanYi Zen Hei" pitchFamily="2"/>
          <a:cs typeface="Lohit Hind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nix.org/publications/library/proceedings/usenix-nt97/full_papers/chernoff/chernoff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nix.org/publications/library/proceedings/usenix05/tech/freenix/full_papers/bellard/bellard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omepages.inf.ed.ac.uk/npt/pubs/mobs-07.pdf" TargetMode="External"/><Relationship Id="rId4" Type="http://schemas.openxmlformats.org/officeDocument/2006/relationships/hyperlink" Target="http://www8.cs.umu.se/education/examina/Rapporter/MathieuBrethes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799" y="1548000"/>
            <a:ext cx="7772400" cy="1655999"/>
          </a:xfrm>
        </p:spPr>
        <p:txBody>
          <a:bodyPr/>
          <a:lstStyle/>
          <a:p>
            <a:pPr lvl="0">
              <a:buNone/>
            </a:pPr>
            <a:r>
              <a:rPr lang="ru-RU" sz="3200">
                <a:latin typeface="DejaVu Sans" pitchFamily="34"/>
              </a:rPr>
              <a:t>Двоичная трансляция и симуляция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52160" y="4044239"/>
            <a:ext cx="4038479" cy="821520"/>
          </a:xfrm>
          <a:solidFill>
            <a:srgbClr val="FFFFFF"/>
          </a:solidFill>
        </p:spPr>
        <p:txBody>
          <a:bodyPr anchorCtr="1"/>
          <a:lstStyle/>
          <a:p>
            <a:pPr marL="0" lvl="0" indent="0" algn="ctr">
              <a:spcBef>
                <a:spcPts val="799"/>
              </a:spcBef>
              <a:spcAft>
                <a:spcPts val="0"/>
              </a:spcAft>
              <a:buNone/>
            </a:pPr>
            <a:r>
              <a:rPr lang="ru-RU" sz="2650">
                <a:latin typeface="NewStandardOld" pitchFamily="18"/>
                <a:ea typeface="Microsoft YaHei" pitchFamily="2"/>
                <a:cs typeface="Mangal" pitchFamily="2"/>
              </a:rPr>
              <a:t>Григорий Речистов</a:t>
            </a:r>
          </a:p>
          <a:p>
            <a:pPr marL="0" lv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 pitchFamily="49"/>
                <a:ea typeface="Microsoft YaHei" pitchFamily="2"/>
                <a:cs typeface="Courier New" pitchFamily="49"/>
              </a:rPr>
              <a:t> </a:t>
            </a:r>
            <a:r>
              <a:rPr lang="en-US" sz="1400" b="1"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grigory.rechistov@phystech.edu</a:t>
            </a:r>
          </a:p>
        </p:txBody>
      </p:sp>
      <p:sp>
        <p:nvSpPr>
          <p:cNvPr id="4" name="Footer Placeholder 3"/>
          <p:cNvSpPr txBox="1"/>
          <p:nvPr/>
        </p:nvSpPr>
        <p:spPr>
          <a:xfrm>
            <a:off x="304200" y="107316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000" y="4788000"/>
            <a:ext cx="2304000" cy="3596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latin typeface="DejaVu Sans" pitchFamily="34"/>
                <a:ea typeface="WenQuanYi Zen Hei" pitchFamily="2"/>
                <a:cs typeface="FreeSans" pitchFamily="2"/>
              </a:rPr>
              <a:t>17</a:t>
            </a:r>
            <a:r>
              <a:rPr lang="ru-RU" sz="1800" b="0" i="0" u="none" strike="noStrike" kern="1200" dirty="0" smtClean="0">
                <a:ln>
                  <a:noFill/>
                </a:ln>
                <a:latin typeface="DejaVu Sans" pitchFamily="34"/>
                <a:ea typeface="WenQuanYi Zen Hei" pitchFamily="2"/>
                <a:cs typeface="FreeSans" pitchFamily="2"/>
              </a:rPr>
              <a:t>.</a:t>
            </a:r>
            <a:r>
              <a:rPr lang="en-US" dirty="0" smtClean="0">
                <a:latin typeface="DejaVu Sans" pitchFamily="34"/>
                <a:ea typeface="WenQuanYi Zen Hei" pitchFamily="2"/>
                <a:cs typeface="FreeSans" pitchFamily="2"/>
              </a:rPr>
              <a:t>03</a:t>
            </a:r>
            <a:r>
              <a:rPr lang="ru-RU" sz="1800" b="0" i="0" u="none" strike="noStrike" kern="1200" dirty="0" smtClean="0">
                <a:ln>
                  <a:noFill/>
                </a:ln>
                <a:latin typeface="DejaVu Sans" pitchFamily="34"/>
                <a:ea typeface="WenQuanYi Zen Hei" pitchFamily="2"/>
                <a:cs typeface="FreeSans" pitchFamily="2"/>
              </a:rPr>
              <a:t>.201</a:t>
            </a:r>
            <a:r>
              <a:rPr lang="en-US" sz="1800" b="0" i="0" u="none" strike="noStrike" kern="1200" dirty="0" smtClean="0">
                <a:ln>
                  <a:noFill/>
                </a:ln>
                <a:latin typeface="DejaVu Sans" pitchFamily="34"/>
                <a:ea typeface="WenQuanYi Zen Hei" pitchFamily="2"/>
                <a:cs typeface="FreeSans" pitchFamily="2"/>
              </a:rPr>
              <a:t>4</a:t>
            </a:r>
            <a:endParaRPr lang="ru-RU" sz="1800" b="0" i="0" u="none" strike="noStrike" kern="1200" dirty="0">
              <a:ln>
                <a:noFill/>
              </a:ln>
              <a:latin typeface="DejaVu Sans" pitchFamily="34"/>
              <a:ea typeface="WenQuanYi Zen Hei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Фазы ДТ</a:t>
            </a:r>
            <a:endParaRPr lang="ru-RU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0C66B6B-FD34-4C26-9429-BFCE15A4005F}" type="slidenum">
              <a:t>10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35" y="1025315"/>
            <a:ext cx="8086725" cy="417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/>
              <a:t>Алгоритм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0C66B6B-FD34-4C26-9429-BFCE15A4005F}" type="slidenum">
              <a:t>11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1640" y="1188000"/>
            <a:ext cx="4644000" cy="3897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9000" tIns="54000" rIns="99000" bIns="54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spc="0" baseline="0">
                <a:ln>
                  <a:noFill/>
                </a:ln>
                <a:solidFill>
                  <a:srgbClr val="800080"/>
                </a:solidFill>
                <a:latin typeface="Courier New" pitchFamily="49"/>
                <a:ea typeface="WenQuanYi Zen Hei" pitchFamily="2"/>
                <a:cs typeface="Lohit Hindi" pitchFamily="2"/>
              </a:rPr>
              <a:t>translate</a:t>
            </a:r>
            <a:r>
              <a:rPr lang="en-US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PC = start_addr;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bufptr = </a:t>
            </a: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WenQuanYi Zen Hei" pitchFamily="2"/>
                <a:cs typeface="Lohit Hindi" pitchFamily="2"/>
              </a:rPr>
              <a:t>start_buf</a:t>
            </a: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while (! enough)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  instr = </a:t>
            </a:r>
            <a:r>
              <a:rPr lang="ru-RU" sz="2000" b="1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fetch</a:t>
            </a: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(PC);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  opcode = </a:t>
            </a:r>
            <a:r>
              <a:rPr lang="ru-RU" sz="2000" b="1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decode</a:t>
            </a: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(instr);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  capsule = capsules[opcode];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  memcpy(capsule, bufptr);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  PC ++;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  bufptr ++;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};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memcpy(</a:t>
            </a:r>
            <a:r>
              <a:rPr lang="en-US" sz="20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return_jmp</a:t>
            </a:r>
            <a:r>
              <a:rPr lang="ru-RU" sz="2000" b="1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, bufptr);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};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22440" y="1211400"/>
            <a:ext cx="3816000" cy="185579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9000" tIns="54000" rIns="99000" bIns="54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spc="0" baseline="0" dirty="0">
                <a:ln>
                  <a:noFill/>
                </a:ln>
                <a:solidFill>
                  <a:srgbClr val="800080"/>
                </a:solidFill>
                <a:latin typeface="Courier New" pitchFamily="49"/>
                <a:ea typeface="WenQuanYi Zen Hei" pitchFamily="2"/>
                <a:cs typeface="Lohit Hindi" pitchFamily="2"/>
              </a:rPr>
              <a:t>execute</a:t>
            </a:r>
            <a:r>
              <a:rPr lang="en-US" sz="20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(){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  </a:t>
            </a:r>
            <a:r>
              <a:rPr lang="en-US" sz="2000" b="1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setjmp</a:t>
            </a:r>
            <a:r>
              <a:rPr lang="en-US" sz="20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(</a:t>
            </a:r>
            <a:r>
              <a:rPr lang="en-US" sz="2000" b="1" i="0" u="none" strike="noStrike" kern="0" spc="0" baseline="0" dirty="0">
                <a:ln>
                  <a:noFill/>
                </a:ln>
                <a:solidFill>
                  <a:srgbClr val="00FF00"/>
                </a:solidFill>
                <a:latin typeface="Courier New" pitchFamily="49"/>
                <a:ea typeface="WenQuanYi Zen Hei" pitchFamily="2"/>
                <a:cs typeface="Lohit Hindi" pitchFamily="2"/>
              </a:rPr>
              <a:t>back</a:t>
            </a:r>
            <a:r>
              <a:rPr lang="en-US" sz="20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  </a:t>
            </a:r>
            <a:r>
              <a:rPr lang="en-US" sz="2000" b="1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goto</a:t>
            </a:r>
            <a:r>
              <a:rPr lang="ru-RU" sz="20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 </a:t>
            </a:r>
            <a:r>
              <a:rPr lang="ru-RU" sz="2000" b="1" i="0" u="none" strike="noStrike" kern="1200" spc="0" baseline="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WenQuanYi Zen Hei" pitchFamily="2"/>
                <a:cs typeface="Lohit Hindi" pitchFamily="2"/>
              </a:rPr>
              <a:t>start_buf</a:t>
            </a:r>
            <a:r>
              <a:rPr lang="ru-RU" sz="20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  </a:t>
            </a:r>
            <a:r>
              <a:rPr lang="en-US" sz="2000" b="1" i="0" u="none" strike="noStrike" kern="0" spc="0" baseline="0" dirty="0">
                <a:ln>
                  <a:noFill/>
                </a:ln>
                <a:solidFill>
                  <a:srgbClr val="00FF00"/>
                </a:solidFill>
                <a:latin typeface="Courier New" pitchFamily="49"/>
                <a:ea typeface="WenQuanYi Zen Hei" pitchFamily="2"/>
                <a:cs typeface="Lohit Hindi" pitchFamily="2"/>
              </a:rPr>
              <a:t>back</a:t>
            </a:r>
            <a:r>
              <a:rPr lang="en-US" sz="20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: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WenQuanYi Zen Hei" pitchFamily="2"/>
                <a:cs typeface="Lohit Hindi" pitchFamily="2"/>
              </a:rPr>
              <a:t>};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20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839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3534"/>
            <a:ext cx="8229600" cy="454768"/>
          </a:xfrm>
        </p:spPr>
        <p:txBody>
          <a:bodyPr/>
          <a:lstStyle/>
          <a:p>
            <a:pPr lvl="0">
              <a:buNone/>
            </a:pPr>
            <a:r>
              <a:rPr lang="ru-RU" dirty="0"/>
              <a:t>Капсула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3AC97FE-E520-44B9-A434-885F3A096193}" type="slidenum">
              <a:t>12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74244"/>
            <a:ext cx="2996418" cy="559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5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WenQuanYi Zen Hei" pitchFamily="2"/>
                <a:cs typeface="Lohit Hindi" pitchFamily="2"/>
              </a:rPr>
              <a:t>Гостевой код, архитектура IA-32 EMT (64 бит)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1031" y="673421"/>
            <a:ext cx="2899329" cy="559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5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WenQuanYi Zen Hei" pitchFamily="2"/>
                <a:cs typeface="Lohit Hindi" pitchFamily="2"/>
              </a:rPr>
              <a:t>Хозяйский код, архитектура IA-32 (32 бит)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21" y="1206273"/>
            <a:ext cx="7999539" cy="4064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3534"/>
            <a:ext cx="8229600" cy="454768"/>
          </a:xfrm>
        </p:spPr>
        <p:txBody>
          <a:bodyPr/>
          <a:lstStyle/>
          <a:p>
            <a:pPr lvl="0">
              <a:buNone/>
            </a:pPr>
            <a:r>
              <a:rPr lang="ru-RU" dirty="0" smtClean="0"/>
              <a:t>Блоки трансляции</a:t>
            </a:r>
            <a:endParaRPr lang="ru-RU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3AC97FE-E520-44B9-A434-885F3A096193}" type="slidenum">
              <a:t>13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52" y="571500"/>
            <a:ext cx="6771496" cy="46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/>
              <a:t>Статическая ДТ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87F40B4-711B-451F-AE01-2794304FDF1C}" type="slidenum">
              <a:t>14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72000" y="1326600"/>
            <a:ext cx="8928000" cy="3753720"/>
          </a:xfrm>
          <a:solidFill>
            <a:srgbClr val="FFFFFF"/>
          </a:solidFill>
        </p:spPr>
        <p:txBody>
          <a:bodyPr/>
          <a:lstStyle/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uk-UA" sz="2300" dirty="0">
                <a:latin typeface="DejaVu Sans" pitchFamily="34"/>
                <a:ea typeface="DejaVu Sans" pitchFamily="34"/>
                <a:cs typeface="DejaVu Sans" pitchFamily="34"/>
              </a:rPr>
              <a:t>Стадия ДТ </a:t>
            </a: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исполняется</a:t>
            </a:r>
            <a:r>
              <a:rPr lang="uk-UA" sz="230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заранее, до исполнения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Результат ДТ сохраняется на диске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Мы можем применить агрессивные многопроходные оптимизации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Пример</a:t>
            </a:r>
            <a:r>
              <a:rPr lang="en-US" sz="2300" dirty="0">
                <a:latin typeface="DejaVu Sans" pitchFamily="34"/>
                <a:ea typeface="DejaVu Sans" pitchFamily="34"/>
                <a:cs typeface="DejaVu Sans" pitchFamily="34"/>
              </a:rPr>
              <a:t>: </a:t>
            </a:r>
            <a:r>
              <a:rPr lang="en-US" sz="2300" i="1" dirty="0">
                <a:latin typeface="DejaVu Sans" pitchFamily="34"/>
                <a:ea typeface="DejaVu Sans" pitchFamily="34"/>
                <a:cs typeface="DejaVu Sans" pitchFamily="34"/>
              </a:rPr>
              <a:t>Digital FX!32</a:t>
            </a:r>
            <a:r>
              <a:rPr lang="en-US" sz="2300" dirty="0">
                <a:latin typeface="DejaVu Sans" pitchFamily="34"/>
                <a:ea typeface="DejaVu Sans" pitchFamily="34"/>
                <a:cs typeface="DejaVu Sans" pitchFamily="34"/>
              </a:rPr>
              <a:t>. </a:t>
            </a:r>
            <a:r>
              <a:rPr lang="en-US" sz="2300" b="1" dirty="0">
                <a:latin typeface="DejaVu Sans" pitchFamily="34"/>
                <a:ea typeface="DejaVu Sans" pitchFamily="34"/>
                <a:cs typeface="DejaVu Sans" pitchFamily="34"/>
              </a:rPr>
              <a:t>IA-32 → </a:t>
            </a:r>
            <a:r>
              <a:rPr lang="en-US" sz="2300" b="1" dirty="0" smtClean="0">
                <a:latin typeface="DejaVu Sans" pitchFamily="34"/>
                <a:ea typeface="DejaVu Sans" pitchFamily="34"/>
                <a:cs typeface="DejaVu Sans" pitchFamily="34"/>
              </a:rPr>
              <a:t>Alpha</a:t>
            </a:r>
            <a:r>
              <a:rPr lang="ru-RU" sz="2300" b="1" dirty="0" smtClean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en-US" sz="1000" dirty="0" smtClean="0">
                <a:latin typeface="Courier New" pitchFamily="49"/>
                <a:hlinkClick r:id="rId3"/>
              </a:rPr>
              <a:t>http</a:t>
            </a:r>
            <a:r>
              <a:rPr lang="en-US" sz="1000" dirty="0">
                <a:latin typeface="Courier New" pitchFamily="49"/>
                <a:hlinkClick r:id="rId3"/>
              </a:rPr>
              <a:t>://www.usenix.org/publications/library/proceedings/usenix-nt97/full_papers/chernoff/chernoff.pdf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300" dirty="0">
                <a:latin typeface="DejaVu Sans" pitchFamily="34"/>
              </a:rPr>
              <a:t>Бонус-сценарий: двоичная оптимизация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/>
              <a:t>Динамическая ДТ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12E2A4C-E7DC-4EDB-94F2-8F502F7E30BA}" type="slidenum">
              <a:t>15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21200" y="1326600"/>
            <a:ext cx="8229600" cy="3753720"/>
          </a:xfrm>
          <a:solidFill>
            <a:srgbClr val="FFFFFF"/>
          </a:solidFill>
        </p:spPr>
        <p:txBody>
          <a:bodyPr>
            <a:normAutofit fontScale="92500" lnSpcReduction="20000"/>
          </a:bodyPr>
          <a:lstStyle/>
          <a:p>
            <a:pPr lvl="0">
              <a:lnSpc>
                <a:spcPct val="11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Происходит непосредственно во время симуляции, результат хранится в памяти</a:t>
            </a:r>
          </a:p>
          <a:p>
            <a:pPr lvl="0">
              <a:lnSpc>
                <a:spcPct val="11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Фаза ДТ чередуется с исполнением → не может быть длительной</a:t>
            </a:r>
          </a:p>
          <a:p>
            <a:pPr lvl="0">
              <a:lnSpc>
                <a:spcPct val="11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ДТ ограничена в оптимизациях</a:t>
            </a:r>
          </a:p>
          <a:p>
            <a:pPr lvl="0">
              <a:lnSpc>
                <a:spcPct val="11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Может обработать самомодифицирующийся код</a:t>
            </a:r>
          </a:p>
          <a:p>
            <a:pPr lvl="0">
              <a:lnSpc>
                <a:spcPct val="11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Корректная полноплатформенная статическая ДТ </a:t>
            </a:r>
            <a:r>
              <a:rPr lang="ru-RU" sz="2500" i="1" dirty="0">
                <a:latin typeface="DejaVu Sans" pitchFamily="34"/>
                <a:ea typeface="DejaVu Sans" pitchFamily="34"/>
                <a:cs typeface="DejaVu Sans" pitchFamily="34"/>
              </a:rPr>
              <a:t>невозможна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 без механизма поддержки времени исполнения, т. е. динамической ДТ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46545"/>
            <a:ext cx="8229600" cy="947880"/>
          </a:xfrm>
        </p:spPr>
        <p:txBody>
          <a:bodyPr/>
          <a:lstStyle/>
          <a:p>
            <a:pPr lvl="0">
              <a:buNone/>
            </a:pPr>
            <a:r>
              <a:rPr lang="ru-RU" sz="3400" dirty="0" smtClean="0"/>
              <a:t>Оптимизация результатов трансляции</a:t>
            </a:r>
            <a:endParaRPr lang="ru-RU" sz="34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232ED73-2C6D-4FD0-8C45-90D35D8F76DE}" type="slidenum">
              <a:t>16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49" y="834811"/>
            <a:ext cx="7338110" cy="4184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227520"/>
            <a:ext cx="9144000" cy="947880"/>
          </a:xfrm>
        </p:spPr>
        <p:txBody>
          <a:bodyPr/>
          <a:lstStyle/>
          <a:p>
            <a:pPr lvl="0">
              <a:buNone/>
            </a:pPr>
            <a:r>
              <a:rPr lang="ru-RU" sz="3200" dirty="0"/>
              <a:t>Почему оптимизации при ДТ затруднительны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232ED73-2C6D-4FD0-8C45-90D35D8F76DE}" type="slidenum">
              <a:t>17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/>
          <a:p>
            <a:pPr lvl="0">
              <a:spcAft>
                <a:spcPts val="1165"/>
              </a:spcAft>
            </a:pPr>
            <a:r>
              <a:rPr lang="ru-RU" sz="2200" dirty="0">
                <a:latin typeface="DejaVu Sans" pitchFamily="34"/>
                <a:ea typeface="DejaVu Sans" pitchFamily="34"/>
                <a:cs typeface="DejaVu Sans" pitchFamily="34"/>
              </a:rPr>
              <a:t>В отличие от ЯВО, машинный код содержит меньше информации об исходном алгоритме</a:t>
            </a:r>
          </a:p>
          <a:p>
            <a:pPr lvl="0">
              <a:spcAft>
                <a:spcPts val="1165"/>
              </a:spcAft>
            </a:pPr>
            <a:r>
              <a:rPr lang="ru-RU" sz="2200" dirty="0">
                <a:latin typeface="DejaVu Sans" pitchFamily="34"/>
                <a:ea typeface="DejaVu Sans" pitchFamily="34"/>
                <a:cs typeface="DejaVu Sans" pitchFamily="34"/>
              </a:rPr>
              <a:t>Мы не можем делать многие предположения, необходимые для компиляторных оптимизаций без нарушения корректности</a:t>
            </a:r>
          </a:p>
          <a:p>
            <a:pPr marL="864000" lvl="0" indent="-288000">
              <a:spcAft>
                <a:spcPts val="1417"/>
              </a:spcAft>
              <a:buSzPct val="75000"/>
              <a:buChar char="–"/>
            </a:pPr>
            <a:r>
              <a:rPr lang="ru-RU" sz="1800" dirty="0">
                <a:latin typeface="DejaVu Sans" pitchFamily="34"/>
                <a:ea typeface="DejaVu Sans" pitchFamily="34"/>
                <a:cs typeface="DejaVu Sans" pitchFamily="34"/>
              </a:rPr>
              <a:t>Адреса переменных — их нет</a:t>
            </a:r>
          </a:p>
          <a:p>
            <a:pPr marL="864000" lvl="0" indent="-288000">
              <a:spcAft>
                <a:spcPts val="1417"/>
              </a:spcAft>
              <a:buSzPct val="75000"/>
              <a:buChar char="–"/>
            </a:pPr>
            <a:r>
              <a:rPr lang="x-none" sz="1800" dirty="0">
                <a:latin typeface="DejaVu Sans" pitchFamily="34"/>
                <a:ea typeface="DejaVu Sans" pitchFamily="34"/>
                <a:cs typeface="DejaVu Sans" pitchFamily="34"/>
              </a:rPr>
              <a:t>Границы процедур — их нет</a:t>
            </a:r>
          </a:p>
          <a:p>
            <a:pPr marL="864000" lvl="0" indent="-288000">
              <a:spcAft>
                <a:spcPts val="1417"/>
              </a:spcAft>
              <a:buSzPct val="75000"/>
              <a:buChar char="–"/>
            </a:pPr>
            <a:r>
              <a:rPr lang="ru-RU" sz="1800" dirty="0">
                <a:latin typeface="DejaVu Sans" pitchFamily="34"/>
                <a:ea typeface="DejaVu Sans" pitchFamily="34"/>
                <a:cs typeface="DejaVu Sans" pitchFamily="34"/>
              </a:rPr>
              <a:t>Адреса переходов — известна только часть из них</a:t>
            </a:r>
          </a:p>
        </p:txBody>
      </p:sp>
    </p:spTree>
    <p:extLst>
      <p:ext uri="{BB962C8B-B14F-4D97-AF65-F5344CB8AC3E}">
        <p14:creationId xmlns:p14="http://schemas.microsoft.com/office/powerpoint/2010/main" val="150588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-1" y="46370"/>
            <a:ext cx="9083615" cy="947880"/>
          </a:xfrm>
        </p:spPr>
        <p:txBody>
          <a:bodyPr/>
          <a:lstStyle/>
          <a:p>
            <a:pPr lvl="0">
              <a:buNone/>
            </a:pPr>
            <a:r>
              <a:rPr lang="ru-RU" sz="2800" dirty="0"/>
              <a:t>Самомодифицирующийся </a:t>
            </a:r>
            <a:r>
              <a:rPr lang="ru-RU" sz="2800"/>
              <a:t>код </a:t>
            </a:r>
            <a:r>
              <a:rPr lang="ru-RU" sz="2800" smtClean="0"/>
              <a:t/>
            </a:r>
            <a:br>
              <a:rPr lang="ru-RU" sz="2800" smtClean="0"/>
            </a:br>
            <a:r>
              <a:rPr lang="ru-RU" sz="2800" smtClean="0"/>
              <a:t>(</a:t>
            </a:r>
            <a:r>
              <a:rPr lang="ru-RU" sz="2800" dirty="0" err="1"/>
              <a:t>self</a:t>
            </a:r>
            <a:r>
              <a:rPr lang="ru-RU" sz="2800" dirty="0"/>
              <a:t> </a:t>
            </a:r>
            <a:r>
              <a:rPr lang="en-US" sz="2800" dirty="0"/>
              <a:t>modifying</a:t>
            </a:r>
            <a:r>
              <a:rPr lang="ru-RU" sz="2800" dirty="0"/>
              <a:t> </a:t>
            </a:r>
            <a:r>
              <a:rPr lang="ru-RU" sz="2800" dirty="0" err="1"/>
              <a:t>code</a:t>
            </a:r>
            <a:r>
              <a:rPr lang="ru-RU" sz="2800" dirty="0"/>
              <a:t>, SMC)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FC20077-4598-4679-A29F-FB45D24B2DE5}" type="slidenum">
              <a:t>18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982241" y="1768912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00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instr1</a:t>
            </a:r>
          </a:p>
        </p:txBody>
      </p:sp>
      <p:sp>
        <p:nvSpPr>
          <p:cNvPr id="20" name="Freeform 19"/>
          <p:cNvSpPr/>
          <p:nvPr/>
        </p:nvSpPr>
        <p:spPr>
          <a:xfrm>
            <a:off x="1982241" y="2128912"/>
            <a:ext cx="1440000" cy="3446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FF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instr2</a:t>
            </a:r>
          </a:p>
        </p:txBody>
      </p:sp>
      <p:sp>
        <p:nvSpPr>
          <p:cNvPr id="21" name="Freeform 20"/>
          <p:cNvSpPr/>
          <p:nvPr/>
        </p:nvSpPr>
        <p:spPr>
          <a:xfrm>
            <a:off x="1982241" y="2473584"/>
            <a:ext cx="1440000" cy="3917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instr3</a:t>
            </a:r>
          </a:p>
        </p:txBody>
      </p:sp>
      <p:sp>
        <p:nvSpPr>
          <p:cNvPr id="22" name="Freeform 21"/>
          <p:cNvSpPr/>
          <p:nvPr/>
        </p:nvSpPr>
        <p:spPr>
          <a:xfrm>
            <a:off x="5486807" y="1732144"/>
            <a:ext cx="1655999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00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capsule1</a:t>
            </a:r>
          </a:p>
        </p:txBody>
      </p:sp>
      <p:sp>
        <p:nvSpPr>
          <p:cNvPr id="23" name="Freeform 22"/>
          <p:cNvSpPr/>
          <p:nvPr/>
        </p:nvSpPr>
        <p:spPr>
          <a:xfrm>
            <a:off x="5486807" y="2596144"/>
            <a:ext cx="1655999" cy="8308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FF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capsule2</a:t>
            </a:r>
          </a:p>
        </p:txBody>
      </p:sp>
      <p:sp>
        <p:nvSpPr>
          <p:cNvPr id="24" name="Freeform 23"/>
          <p:cNvSpPr/>
          <p:nvPr/>
        </p:nvSpPr>
        <p:spPr>
          <a:xfrm>
            <a:off x="5486807" y="3427023"/>
            <a:ext cx="1655999" cy="1473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capsule3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88421" y="1244770"/>
            <a:ext cx="1566874" cy="5088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Гостевые инструкции</a:t>
            </a:r>
            <a:endParaRPr lang="ru-RU" sz="1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DejaVu Sans" pitchFamily="34"/>
              <a:cs typeface="DejaVu Sans" pitchFamily="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32830" y="1244770"/>
            <a:ext cx="1409976" cy="5088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Хозяйские инструкции</a:t>
            </a:r>
            <a:endParaRPr lang="ru-RU" sz="1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DejaVu Sans" pitchFamily="34"/>
              <a:cs typeface="DejaVu Sans" pitchFamily="34"/>
            </a:endParaRPr>
          </a:p>
        </p:txBody>
      </p:sp>
      <p:cxnSp>
        <p:nvCxnSpPr>
          <p:cNvPr id="28" name="Curved Connector 27"/>
          <p:cNvCxnSpPr>
            <a:stCxn id="23" idx="1"/>
            <a:endCxn id="21" idx="3"/>
          </p:cNvCxnSpPr>
          <p:nvPr/>
        </p:nvCxnSpPr>
        <p:spPr>
          <a:xfrm flipH="1" flipV="1">
            <a:off x="1982241" y="2669443"/>
            <a:ext cx="5160565" cy="342141"/>
          </a:xfrm>
          <a:prstGeom prst="curvedConnector5">
            <a:avLst>
              <a:gd name="adj1" fmla="val -4430"/>
              <a:gd name="adj2" fmla="val -93624"/>
              <a:gd name="adj3" fmla="val 10443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79366" y="3845272"/>
            <a:ext cx="2027208" cy="4585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79366" y="3912086"/>
            <a:ext cx="2027208" cy="3917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758671" y="2958354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Запись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sz="3600" dirty="0"/>
              <a:t>Обнаружение </a:t>
            </a:r>
            <a:r>
              <a:rPr lang="ru-RU" sz="3600" dirty="0" smtClean="0"/>
              <a:t>кода (1</a:t>
            </a:r>
            <a:r>
              <a:rPr lang="en-US" sz="3600" dirty="0" smtClean="0"/>
              <a:t>/2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CDD1EC2-1D02-47B1-9508-0E86960E57C9}" type="slidenum">
              <a:t>19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165600" y="1102320"/>
            <a:ext cx="3722400" cy="2644200"/>
          </a:xfrm>
          <a:solidFill>
            <a:srgbClr val="FFFFFF"/>
          </a:solidFill>
        </p:spPr>
        <p:txBody>
          <a:bodyPr lIns="0" tIns="0" rIns="0" bIns="0"/>
          <a:lstStyle/>
          <a:p>
            <a:pPr lvl="0">
              <a:buNone/>
            </a:pP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Code discovery problem</a:t>
            </a:r>
          </a:p>
          <a:p>
            <a:pPr marL="864000" lvl="0" indent="-288000">
              <a:spcAft>
                <a:spcPts val="1417"/>
              </a:spcAft>
            </a:pPr>
            <a:r>
              <a:rPr lang="ru-RU" sz="2100" dirty="0">
                <a:latin typeface="DejaVu Sans" pitchFamily="34"/>
                <a:ea typeface="DejaVu Sans" pitchFamily="34"/>
                <a:cs typeface="DejaVu Sans" pitchFamily="34"/>
              </a:rPr>
              <a:t>Найти границы инструкций</a:t>
            </a:r>
          </a:p>
          <a:p>
            <a:pPr marL="864000" lvl="0" indent="-288000">
              <a:spcAft>
                <a:spcPts val="1417"/>
              </a:spcAft>
            </a:pPr>
            <a:r>
              <a:rPr lang="ru-RU" sz="2100" dirty="0">
                <a:latin typeface="DejaVu Sans" pitchFamily="34"/>
                <a:ea typeface="DejaVu Sans" pitchFamily="34"/>
                <a:cs typeface="DejaVu Sans" pitchFamily="34"/>
              </a:rPr>
              <a:t>Отличить код от данных</a:t>
            </a:r>
          </a:p>
        </p:txBody>
      </p:sp>
      <p:sp>
        <p:nvSpPr>
          <p:cNvPr id="6" name="Freeform 5"/>
          <p:cNvSpPr/>
          <p:nvPr/>
        </p:nvSpPr>
        <p:spPr>
          <a:xfrm>
            <a:off x="4320000" y="1620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00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instr1</a:t>
            </a:r>
          </a:p>
        </p:txBody>
      </p:sp>
      <p:sp>
        <p:nvSpPr>
          <p:cNvPr id="7" name="Freeform 6"/>
          <p:cNvSpPr/>
          <p:nvPr/>
        </p:nvSpPr>
        <p:spPr>
          <a:xfrm>
            <a:off x="4320000" y="19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FF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instr2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000" y="1097640"/>
            <a:ext cx="1337400" cy="5088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Гостевые инструкции</a:t>
            </a:r>
            <a:endParaRPr lang="ru-RU" sz="1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DejaVu Sans" pitchFamily="34"/>
              <a:cs typeface="DejaVu Sans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8000" y="1097640"/>
            <a:ext cx="1203480" cy="71778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Хозяйские инструкции</a:t>
            </a:r>
            <a:endParaRPr lang="ru-RU" sz="1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DejaVu Sans" pitchFamily="34"/>
              <a:cs typeface="DejaVu Sans" pitchFamily="34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20000" y="2700000"/>
            <a:ext cx="1440000" cy="147757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284C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instr3</a:t>
            </a:r>
          </a:p>
        </p:txBody>
      </p:sp>
      <p:sp>
        <p:nvSpPr>
          <p:cNvPr id="11" name="Freeform 10"/>
          <p:cNvSpPr/>
          <p:nvPr/>
        </p:nvSpPr>
        <p:spPr>
          <a:xfrm>
            <a:off x="4338000" y="419112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prstDash val="solid"/>
          </a:ln>
        </p:spPr>
        <p:txBody>
          <a:bodyPr vert="horz" wrap="square" lIns="97200" tIns="52200" rIns="97200" bIns="522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600" b="1" i="0" u="none" strike="noStrike" kern="1200" dirty="0" err="1">
                <a:ln>
                  <a:noFill/>
                </a:ln>
                <a:latin typeface="Courier New" pitchFamily="49"/>
                <a:ea typeface="WenQuanYi Zen Hei" pitchFamily="2"/>
                <a:cs typeface="FreeSans" pitchFamily="2"/>
              </a:rPr>
              <a:t>jmp</a:t>
            </a:r>
            <a:r>
              <a:rPr lang="ru-RU" sz="1600" b="1" i="0" u="none" strike="noStrike" kern="1200" dirty="0">
                <a:ln>
                  <a:noFill/>
                </a:ln>
                <a:latin typeface="Courier New" pitchFamily="49"/>
                <a:ea typeface="WenQuanYi Zen Hei" pitchFamily="2"/>
                <a:cs typeface="FreeSans" pitchFamily="2"/>
              </a:rPr>
              <a:t> $pc-6</a:t>
            </a:r>
          </a:p>
        </p:txBody>
      </p:sp>
      <p:sp>
        <p:nvSpPr>
          <p:cNvPr id="12" name="Freeform 11"/>
          <p:cNvSpPr/>
          <p:nvPr/>
        </p:nvSpPr>
        <p:spPr>
          <a:xfrm>
            <a:off x="6660000" y="1620000"/>
            <a:ext cx="1655999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00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capsule1</a:t>
            </a:r>
          </a:p>
        </p:txBody>
      </p:sp>
      <p:sp>
        <p:nvSpPr>
          <p:cNvPr id="13" name="Freeform 12"/>
          <p:cNvSpPr/>
          <p:nvPr/>
        </p:nvSpPr>
        <p:spPr>
          <a:xfrm>
            <a:off x="6660000" y="2484000"/>
            <a:ext cx="1655999" cy="8308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FF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capsule2</a:t>
            </a:r>
          </a:p>
        </p:txBody>
      </p:sp>
      <p:sp>
        <p:nvSpPr>
          <p:cNvPr id="14" name="Freeform 13"/>
          <p:cNvSpPr/>
          <p:nvPr/>
        </p:nvSpPr>
        <p:spPr>
          <a:xfrm>
            <a:off x="6660000" y="3314879"/>
            <a:ext cx="1655999" cy="1473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284C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rPr>
              <a:t>capsule3</a:t>
            </a:r>
          </a:p>
        </p:txBody>
      </p:sp>
      <p:sp>
        <p:nvSpPr>
          <p:cNvPr id="15" name="Freeform 14"/>
          <p:cNvSpPr/>
          <p:nvPr/>
        </p:nvSpPr>
        <p:spPr>
          <a:xfrm>
            <a:off x="6660000" y="4783679"/>
            <a:ext cx="1655999" cy="41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prstDash val="solid"/>
          </a:ln>
        </p:spPr>
        <p:txBody>
          <a:bodyPr vert="horz" wrap="square" lIns="97200" tIns="52200" rIns="97200" bIns="522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>
                <a:ln>
                  <a:noFill/>
                </a:ln>
                <a:latin typeface="Courier New" pitchFamily="49"/>
                <a:ea typeface="WenQuanYi Zen Hei" pitchFamily="2"/>
                <a:cs typeface="FreeSans" pitchFamily="2"/>
              </a:rPr>
              <a:t>jmp $pc-</a:t>
            </a:r>
            <a:r>
              <a:rPr lang="ru-RU" sz="1800" b="1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WenQuanYi Zen Hei" pitchFamily="2"/>
                <a:cs typeface="FreeSans" pitchFamily="2"/>
              </a:rPr>
              <a:t>??</a:t>
            </a:r>
          </a:p>
        </p:txBody>
      </p:sp>
      <p:cxnSp>
        <p:nvCxnSpPr>
          <p:cNvPr id="16" name="Elbow Connector 15"/>
          <p:cNvCxnSpPr>
            <a:stCxn id="11" idx="2"/>
          </p:cNvCxnSpPr>
          <p:nvPr/>
        </p:nvCxnSpPr>
        <p:spPr>
          <a:xfrm rot="5400000" flipH="1">
            <a:off x="3412440" y="2905560"/>
            <a:ext cx="2571120" cy="720000"/>
          </a:xfrm>
          <a:prstGeom prst="bentConnector5">
            <a:avLst>
              <a:gd name="adj1" fmla="val -8891"/>
              <a:gd name="adj2" fmla="val 148358"/>
              <a:gd name="adj3" fmla="val 99974"/>
            </a:avLst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" name="Freeform 16"/>
          <p:cNvSpPr/>
          <p:nvPr/>
        </p:nvSpPr>
        <p:spPr>
          <a:xfrm>
            <a:off x="6552000" y="2376000"/>
            <a:ext cx="216000" cy="21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3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C713EDC-F61D-41BE-B4F5-469B5313A909}" type="slidenum">
              <a:t>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10400" y="1331640"/>
            <a:ext cx="8229600" cy="2484360"/>
          </a:xfrm>
          <a:solidFill>
            <a:srgbClr val="FFFFFF"/>
          </a:solidFill>
        </p:spPr>
        <p:txBody>
          <a:bodyPr/>
          <a:lstStyle/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Статическая ДТ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Динамическая ДТ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 smtClean="0">
                <a:latin typeface="DejaVu Sans" pitchFamily="34"/>
                <a:ea typeface="DejaVu Sans" pitchFamily="34"/>
                <a:cs typeface="DejaVu Sans" pitchFamily="34"/>
              </a:rPr>
              <a:t>Проблемы</a:t>
            </a:r>
            <a:r>
              <a:rPr lang="en-US" sz="3000" dirty="0" smtClean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3000" dirty="0" smtClean="0">
                <a:latin typeface="DejaVu Sans" pitchFamily="34"/>
                <a:ea typeface="DejaVu Sans" pitchFamily="34"/>
                <a:cs typeface="DejaVu Sans" pitchFamily="34"/>
              </a:rPr>
              <a:t>и решения</a:t>
            </a:r>
            <a:endParaRPr lang="ru-RU" sz="3000" dirty="0">
              <a:latin typeface="DejaVu Sans" pitchFamily="34"/>
              <a:ea typeface="DejaVu Sans" pitchFamily="34"/>
              <a:cs typeface="DejaVu Sans" pitchFamily="34"/>
            </a:endParaRPr>
          </a:p>
          <a:p>
            <a:pPr marL="432000" lvl="1">
              <a:lnSpc>
                <a:spcPct val="90000"/>
              </a:lnSpc>
              <a:spcAft>
                <a:spcPts val="1417"/>
              </a:spcAft>
              <a:buNone/>
            </a:pPr>
            <a:endParaRPr lang="ru-RU" sz="3000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sz="3600" dirty="0"/>
              <a:t>Обнаружение </a:t>
            </a:r>
            <a:r>
              <a:rPr lang="ru-RU" sz="3600" dirty="0" smtClean="0"/>
              <a:t>кода</a:t>
            </a:r>
            <a:r>
              <a:rPr lang="en-US" sz="3600" dirty="0" smtClean="0"/>
              <a:t> (2/2)</a:t>
            </a:r>
            <a:endParaRPr lang="ru-RU" sz="36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CDD1EC2-1D02-47B1-9508-0E86960E57C9}" type="slidenum">
              <a:t>20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991" y="1452621"/>
            <a:ext cx="6731568" cy="30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sz="3600"/>
              <a:t>Блоки для трансляции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6700A6C-7AA3-483F-96BC-C5A940680E8A}" type="slidenum">
              <a:t>21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/>
          <a:p>
            <a:pPr lvl="0" hangingPunct="0">
              <a:buNone/>
            </a:pPr>
            <a:r>
              <a:rPr lang="ru-RU" sz="3000" b="1">
                <a:latin typeface="Courier New" pitchFamily="49"/>
              </a:rPr>
              <a:t>while (! enough) {…}</a:t>
            </a:r>
          </a:p>
          <a:p>
            <a:pPr lvl="0" hangingPunct="0">
              <a:buNone/>
            </a:pPr>
            <a:r>
              <a:rPr lang="ru-RU" sz="3400">
                <a:latin typeface="DejaVu Sans" pitchFamily="34"/>
              </a:rPr>
              <a:t>Чем ограничивать длину блоков трансляции?</a:t>
            </a:r>
          </a:p>
          <a:p>
            <a:pPr marL="1296000" lvl="0" indent="-288000" hangingPunct="0">
              <a:spcAft>
                <a:spcPts val="1417"/>
              </a:spcAft>
              <a:buSzPct val="100000"/>
              <a:buAutoNum type="arabicPeriod"/>
            </a:pPr>
            <a:r>
              <a:rPr lang="ru-RU" sz="3000">
                <a:latin typeface="DejaVu Sans" pitchFamily="34"/>
              </a:rPr>
              <a:t> Гостевая страница</a:t>
            </a:r>
          </a:p>
          <a:p>
            <a:pPr marL="1296000" lvl="0" indent="-288000" hangingPunct="0">
              <a:spcAft>
                <a:spcPts val="1417"/>
              </a:spcAft>
              <a:buSzPct val="100000"/>
              <a:buAutoNum type="arabicPeriod"/>
            </a:pPr>
            <a:r>
              <a:rPr lang="ru-RU" sz="3000">
                <a:latin typeface="DejaVu Sans" pitchFamily="34"/>
              </a:rPr>
              <a:t> Цепочка инструкций (трасса), исполнявшаяся ранее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520"/>
            <a:ext cx="8229600" cy="947880"/>
          </a:xfrm>
        </p:spPr>
        <p:txBody>
          <a:bodyPr/>
          <a:lstStyle/>
          <a:p>
            <a:pPr lvl="0">
              <a:buNone/>
            </a:pPr>
            <a:r>
              <a:rPr lang="ru-RU" sz="3600"/>
              <a:t>Гостевая страница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76983CE-BD9C-40FA-B00B-6A7BE0A866B3}" type="slidenum">
              <a:t>22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39" y="1141884"/>
            <a:ext cx="6524991" cy="3632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00602"/>
          </a:xfrm>
        </p:spPr>
        <p:txBody>
          <a:bodyPr/>
          <a:lstStyle/>
          <a:p>
            <a:pPr lvl="0">
              <a:buNone/>
            </a:pPr>
            <a:r>
              <a:rPr lang="ru-RU" sz="3000" dirty="0"/>
              <a:t>Трасса ранее исполнявшихся инструкций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280639-7179-4B76-9B8C-722EAA40404E}" type="slidenum">
              <a:t>23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03" y="642508"/>
            <a:ext cx="5009791" cy="4628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520"/>
            <a:ext cx="8229600" cy="947880"/>
          </a:xfrm>
        </p:spPr>
        <p:txBody>
          <a:bodyPr/>
          <a:lstStyle/>
          <a:p>
            <a:pPr lvl="0">
              <a:buNone/>
            </a:pPr>
            <a:r>
              <a:rPr lang="ru-RU" sz="3000"/>
              <a:t>И ещё: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5F2C17C-94CB-49FA-A2D7-A8D44B5B5D07}" type="slidenum">
              <a:t>24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998280"/>
            <a:ext cx="8229600" cy="3753720"/>
          </a:xfrm>
          <a:solidFill>
            <a:srgbClr val="FFFFFF"/>
          </a:solidFill>
        </p:spPr>
        <p:txBody>
          <a:bodyPr>
            <a:normAutofit fontScale="92500" lnSpcReduction="20000"/>
          </a:bodyPr>
          <a:lstStyle/>
          <a:p>
            <a:pPr lvl="0" hangingPunct="0"/>
            <a:r>
              <a:rPr lang="ru-RU" sz="2600" dirty="0">
                <a:latin typeface="DejaVu Sans" pitchFamily="34"/>
              </a:rPr>
              <a:t>Трансляция становится неактуальной при изменении режима процессора</a:t>
            </a:r>
          </a:p>
          <a:p>
            <a:pPr lvl="0" hangingPunct="0"/>
            <a:r>
              <a:rPr lang="ru-RU" sz="2600" dirty="0">
                <a:latin typeface="DejaVu Sans" pitchFamily="34"/>
              </a:rPr>
              <a:t>Смысл машинного кода изменяется</a:t>
            </a:r>
          </a:p>
          <a:p>
            <a:pPr lvl="0" hangingPunct="0"/>
            <a:r>
              <a:rPr lang="ru-RU" sz="2600" dirty="0">
                <a:latin typeface="DejaVu Sans" pitchFamily="34"/>
              </a:rPr>
              <a:t>Но: можно хранить результаты ДТ с ассоциированным режимом, для которого они валидны</a:t>
            </a:r>
          </a:p>
          <a:p>
            <a:pPr lvl="0" hangingPunct="0"/>
            <a:r>
              <a:rPr lang="ru-RU" sz="2600" dirty="0">
                <a:latin typeface="DejaVu Sans" pitchFamily="34"/>
              </a:rPr>
              <a:t>Иметь несколько трасс для одного и того же региона памяти</a:t>
            </a:r>
          </a:p>
          <a:p>
            <a:pPr lvl="0" hangingPunct="0"/>
            <a:r>
              <a:rPr lang="ru-RU" sz="2600" dirty="0">
                <a:latin typeface="DejaVu Sans" pitchFamily="34"/>
              </a:rPr>
              <a:t>Можно шарить кэш трансляций между несколькими гостевыми ЦПУ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sz="4000"/>
              <a:t>Итоги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ACEBC51-AAC5-4F63-AE91-576665603075}" type="slidenum">
              <a:t>25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999" y="1080000"/>
            <a:ext cx="8687519" cy="33153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90000"/>
              <a:buFont typeface="Arial" panose="020B0604020202020204" pitchFamily="34" charset="0"/>
              <a:buChar char="•"/>
            </a:pPr>
            <a:r>
              <a:rPr lang="ru-RU" sz="2700" dirty="0">
                <a:latin typeface="DejaVu Sans" pitchFamily="34"/>
                <a:ea typeface="WenQuanYi Zen Hei" pitchFamily="2"/>
                <a:cs typeface="FreeSans" pitchFamily="2"/>
              </a:rPr>
              <a:t>Интерпретация, компиляция (трансляция)</a:t>
            </a:r>
          </a:p>
          <a:p>
            <a:pPr marL="457200" lvl="0" indent="-457200" hangingPunct="0">
              <a:buSzPct val="90000"/>
              <a:buFont typeface="Arial" panose="020B0604020202020204" pitchFamily="34" charset="0"/>
              <a:buChar char="•"/>
            </a:pPr>
            <a:r>
              <a:rPr lang="ru-RU" sz="2700" dirty="0">
                <a:latin typeface="DejaVu Sans" pitchFamily="34"/>
                <a:ea typeface="WenQuanYi Zen Hei" pitchFamily="2"/>
                <a:cs typeface="FreeSans" pitchFamily="2"/>
              </a:rPr>
              <a:t>Двоичная трансляция. Статическая, динамическая трансляция</a:t>
            </a:r>
          </a:p>
          <a:p>
            <a:pPr marL="457200" lvl="0" indent="-457200" hangingPunct="0">
              <a:buSzPct val="90000"/>
              <a:buFont typeface="Arial" panose="020B0604020202020204" pitchFamily="34" charset="0"/>
              <a:buChar char="•"/>
            </a:pPr>
            <a:r>
              <a:rPr lang="ru-RU" sz="2700" dirty="0">
                <a:latin typeface="DejaVu Sans" pitchFamily="34"/>
                <a:ea typeface="WenQuanYi Zen Hei" pitchFamily="2"/>
                <a:cs typeface="FreeSans" pitchFamily="2"/>
              </a:rPr>
              <a:t>Капсула</a:t>
            </a:r>
          </a:p>
          <a:p>
            <a:pPr marL="457200" lvl="0" indent="-457200" hangingPunct="0">
              <a:buSzPct val="90000"/>
              <a:buFont typeface="Arial" panose="020B0604020202020204" pitchFamily="34" charset="0"/>
              <a:buChar char="•"/>
            </a:pPr>
            <a:r>
              <a:rPr lang="ru-RU" sz="2700" dirty="0">
                <a:latin typeface="DejaVu Sans" pitchFamily="34"/>
                <a:ea typeface="WenQuanYi Zen Hei" pitchFamily="2"/>
                <a:cs typeface="FreeSans" pitchFamily="2"/>
              </a:rPr>
              <a:t>SMC</a:t>
            </a:r>
          </a:p>
          <a:p>
            <a:pPr marL="457200" lvl="0" indent="-457200" hangingPunct="0">
              <a:buSzPct val="90000"/>
              <a:buFont typeface="Arial" panose="020B0604020202020204" pitchFamily="34" charset="0"/>
              <a:buChar char="•"/>
            </a:pPr>
            <a:r>
              <a:rPr lang="ru-RU" sz="2700" dirty="0" err="1">
                <a:latin typeface="DejaVu Sans" pitchFamily="34"/>
                <a:ea typeface="WenQuanYi Zen Hei" pitchFamily="2"/>
                <a:cs typeface="FreeSans" pitchFamily="2"/>
              </a:rPr>
              <a:t>Code</a:t>
            </a:r>
            <a:r>
              <a:rPr lang="ru-RU" sz="2700" dirty="0">
                <a:latin typeface="DejaVu Sans" pitchFamily="34"/>
                <a:ea typeface="WenQuanYi Zen Hei" pitchFamily="2"/>
                <a:cs typeface="FreeSans" pitchFamily="2"/>
              </a:rPr>
              <a:t> </a:t>
            </a:r>
            <a:r>
              <a:rPr lang="ru-RU" sz="2700" dirty="0" err="1">
                <a:latin typeface="DejaVu Sans" pitchFamily="34"/>
                <a:ea typeface="WenQuanYi Zen Hei" pitchFamily="2"/>
                <a:cs typeface="FreeSans" pitchFamily="2"/>
              </a:rPr>
              <a:t>discovery</a:t>
            </a:r>
            <a:endParaRPr lang="ru-RU" sz="2700" dirty="0">
              <a:latin typeface="DejaVu Sans" pitchFamily="34"/>
              <a:ea typeface="WenQuanYi Zen Hei" pitchFamily="2"/>
              <a:cs typeface="FreeSans" pitchFamily="2"/>
            </a:endParaRPr>
          </a:p>
          <a:p>
            <a:pPr marL="457200" lvl="0" indent="-457200" hangingPunct="0">
              <a:buSzPct val="90000"/>
              <a:buFont typeface="Arial" panose="020B0604020202020204" pitchFamily="34" charset="0"/>
              <a:buChar char="•"/>
            </a:pPr>
            <a:r>
              <a:rPr lang="ru-RU" sz="2700" dirty="0">
                <a:latin typeface="DejaVu Sans" pitchFamily="34"/>
                <a:ea typeface="WenQuanYi Zen Hei" pitchFamily="2"/>
                <a:cs typeface="FreeSans" pitchFamily="2"/>
              </a:rPr>
              <a:t>(Не)возможность оптимизации кода при ДТ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 panose="020B0604020202020204" pitchFamily="34" charset="0"/>
              <a:buChar char="•"/>
              <a:tabLst/>
            </a:pPr>
            <a:endParaRPr lang="ru-RU" sz="2700" b="0" i="0" u="none" strike="noStrike" kern="1200" dirty="0">
              <a:ln>
                <a:noFill/>
              </a:ln>
              <a:latin typeface="DejaVu Sans" pitchFamily="34"/>
              <a:ea typeface="WenQuanYi Zen Hei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sz="4000"/>
              <a:t>Рекомендуемая литература</a:t>
            </a:r>
            <a:r>
              <a:rPr lang="en-US" sz="4000"/>
              <a:t> (1/2)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06B2CE-6E3F-4BAA-8665-789C38DC505C}" type="slidenum">
              <a:t>26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363160" cy="959400"/>
          </a:xfrm>
          <a:solidFill>
            <a:srgbClr val="FFFFFF"/>
          </a:solidFill>
        </p:spPr>
        <p:txBody>
          <a:bodyPr>
            <a:normAutofit fontScale="62500" lnSpcReduction="20000"/>
          </a:bodyPr>
          <a:lstStyle/>
          <a:p>
            <a:pPr marL="108000" lvl="0" indent="0">
              <a:lnSpc>
                <a:spcPct val="120000"/>
              </a:lnSpc>
              <a:spcAft>
                <a:spcPts val="1165"/>
              </a:spcAft>
              <a:buNone/>
            </a:pPr>
            <a:r>
              <a:rPr lang="en-US" sz="3600" dirty="0">
                <a:latin typeface="DejaVu Sans" pitchFamily="34"/>
                <a:ea typeface="CMU Sans Serif Demi Condensed" pitchFamily="50"/>
                <a:cs typeface="CMU Sans Serif Demi Condensed" pitchFamily="50"/>
              </a:rPr>
              <a:t>Jim Smith, Ravi Nair</a:t>
            </a:r>
            <a:r>
              <a:rPr lang="ru-RU" sz="3600" dirty="0">
                <a:latin typeface="DejaVu Sans" pitchFamily="34"/>
                <a:ea typeface="CMU Sans Serif Demi Condensed" pitchFamily="50"/>
                <a:cs typeface="CMU Sans Serif Demi Condensed" pitchFamily="50"/>
              </a:rPr>
              <a:t>. </a:t>
            </a:r>
            <a:r>
              <a:rPr lang="en-US" sz="3600" dirty="0">
                <a:latin typeface="DejaVu Sans" pitchFamily="34"/>
                <a:ea typeface="CMU Sans Serif Demi Condensed" pitchFamily="50"/>
                <a:cs typeface="CMU Sans Serif Demi Condensed" pitchFamily="50"/>
              </a:rPr>
              <a:t>Virtual Machines: Versatile Platforms for Systems and Processes</a:t>
            </a:r>
            <a:r>
              <a:rPr lang="ru-RU" sz="3600" dirty="0">
                <a:latin typeface="DejaVu Sans" pitchFamily="34"/>
                <a:ea typeface="CMU Sans Serif Demi Condensed" pitchFamily="50"/>
                <a:cs typeface="CMU Sans Serif Demi Condensed" pitchFamily="50"/>
              </a:rPr>
              <a:t>. 2005</a:t>
            </a:r>
          </a:p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endParaRPr lang="en-US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9760" y="2088000"/>
            <a:ext cx="2280600" cy="298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sz="4000"/>
              <a:t>Рекомендуемая литература</a:t>
            </a:r>
            <a:r>
              <a:rPr lang="en-US" sz="4000"/>
              <a:t> (2/2)</a:t>
            </a:r>
          </a:p>
        </p:txBody>
      </p:sp>
      <p:sp>
        <p:nvSpPr>
          <p:cNvPr id="4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3090D35-C56B-4153-AD6B-4DC17BB6E190}" type="slidenum">
              <a:t>27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97200" y="1326600"/>
            <a:ext cx="8830800" cy="3821760"/>
          </a:xfrm>
          <a:solidFill>
            <a:srgbClr val="FFFFFF"/>
          </a:solidFill>
        </p:spPr>
        <p:txBody>
          <a:bodyPr/>
          <a:lstStyle/>
          <a:p>
            <a:pPr marL="565200" lvl="0" indent="-45720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000" i="1" dirty="0" err="1">
                <a:latin typeface="DejaVu Sans" pitchFamily="34"/>
                <a:ea typeface="DejaVu Sans" pitchFamily="34"/>
                <a:cs typeface="DejaVu Sans" pitchFamily="34"/>
              </a:rPr>
              <a:t>Fabrice</a:t>
            </a:r>
            <a:r>
              <a:rPr lang="en-US" sz="2000" i="1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en-US" sz="2000" i="1" dirty="0" err="1">
                <a:latin typeface="DejaVu Sans" pitchFamily="34"/>
                <a:ea typeface="DejaVu Sans" pitchFamily="34"/>
                <a:cs typeface="DejaVu Sans" pitchFamily="34"/>
              </a:rPr>
              <a:t>Bellard</a:t>
            </a:r>
            <a:r>
              <a:rPr lang="en-US" sz="2000" i="1" dirty="0">
                <a:latin typeface="DejaVu Sans" pitchFamily="34"/>
                <a:ea typeface="DejaVu Sans" pitchFamily="34"/>
                <a:cs typeface="DejaVu Sans" pitchFamily="34"/>
              </a:rPr>
              <a:t>.</a:t>
            </a:r>
            <a:r>
              <a:rPr lang="en-US" sz="200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en-US" sz="2000" b="1" dirty="0">
                <a:latin typeface="DejaVu Sans" pitchFamily="34"/>
                <a:ea typeface="DejaVu Sans" pitchFamily="34"/>
                <a:cs typeface="DejaVu Sans" pitchFamily="34"/>
              </a:rPr>
              <a:t>QEMU, a Fast and Portable Dynamic Translator</a:t>
            </a:r>
          </a:p>
          <a:p>
            <a:pPr marL="565200" lvl="0" indent="-457200">
              <a:lnSpc>
                <a:spcPct val="90000"/>
              </a:lnSpc>
              <a:spcAft>
                <a:spcPts val="1417"/>
              </a:spcAft>
            </a:pPr>
            <a:r>
              <a:rPr lang="en-US" sz="1200" b="1" dirty="0">
                <a:latin typeface="Courier New" pitchFamily="49"/>
                <a:ea typeface="DejaVu Sans" pitchFamily="34"/>
                <a:cs typeface="DejaVu Sans" pitchFamily="34"/>
                <a:hlinkClick r:id="rId3"/>
              </a:rPr>
              <a:t>http://www.usenix.org/publications/library/proceedings/usenix05/tech/freenix/full_papers/bellard/bellard.pdf</a:t>
            </a:r>
          </a:p>
          <a:p>
            <a:pPr marL="565200" lvl="0" indent="-457200">
              <a:lnSpc>
                <a:spcPct val="90000"/>
              </a:lnSpc>
              <a:spcAft>
                <a:spcPts val="1417"/>
              </a:spcAft>
            </a:pPr>
            <a:endParaRPr lang="en-US" sz="1200" dirty="0">
              <a:latin typeface="DejaVu Sans" pitchFamily="34"/>
              <a:ea typeface="DejaVu Sans" pitchFamily="34"/>
              <a:cs typeface="DejaVu Sans" pitchFamily="34"/>
            </a:endParaRPr>
          </a:p>
          <a:p>
            <a:pPr marL="565200" lvl="0" indent="-457200">
              <a:lnSpc>
                <a:spcPct val="90000"/>
              </a:lnSpc>
              <a:spcAft>
                <a:spcPts val="1417"/>
              </a:spcAft>
              <a:buNone/>
            </a:pPr>
            <a:r>
              <a:rPr lang="en-US" sz="2000" i="1" dirty="0">
                <a:latin typeface="DejaVu Sans" pitchFamily="34"/>
                <a:ea typeface="DejaVu Sans" pitchFamily="34"/>
                <a:cs typeface="DejaVu Sans" pitchFamily="34"/>
              </a:rPr>
              <a:t>Mathieu </a:t>
            </a:r>
            <a:r>
              <a:rPr lang="en-US" sz="2000" i="1" dirty="0" err="1">
                <a:latin typeface="DejaVu Sans" pitchFamily="34"/>
                <a:ea typeface="DejaVu Sans" pitchFamily="34"/>
                <a:cs typeface="DejaVu Sans" pitchFamily="34"/>
              </a:rPr>
              <a:t>Brethes</a:t>
            </a:r>
            <a:r>
              <a:rPr lang="en-US" sz="2000" i="1" dirty="0">
                <a:latin typeface="DejaVu Sans" pitchFamily="34"/>
                <a:ea typeface="DejaVu Sans" pitchFamily="34"/>
                <a:cs typeface="DejaVu Sans" pitchFamily="34"/>
              </a:rPr>
              <a:t>. </a:t>
            </a:r>
            <a:r>
              <a:rPr lang="en-US" sz="2000" b="1" dirty="0" err="1">
                <a:latin typeface="DejaVu Sans" pitchFamily="34"/>
                <a:ea typeface="DejaVu Sans" pitchFamily="34"/>
                <a:cs typeface="DejaVu Sans" pitchFamily="34"/>
              </a:rPr>
              <a:t>Atome</a:t>
            </a:r>
            <a:r>
              <a:rPr lang="en-US" sz="2000" b="1" dirty="0">
                <a:latin typeface="DejaVu Sans" pitchFamily="34"/>
                <a:ea typeface="DejaVu Sans" pitchFamily="34"/>
                <a:cs typeface="DejaVu Sans" pitchFamily="34"/>
              </a:rPr>
              <a:t> - Binary Translation for Accurate Simulation</a:t>
            </a:r>
          </a:p>
          <a:p>
            <a:pPr marL="565200" lvl="0" indent="-457200">
              <a:lnSpc>
                <a:spcPct val="90000"/>
              </a:lnSpc>
              <a:spcAft>
                <a:spcPts val="1417"/>
              </a:spcAft>
            </a:pPr>
            <a:r>
              <a:rPr lang="en-US" sz="1200" b="1" dirty="0">
                <a:latin typeface="Courier New" pitchFamily="49"/>
                <a:ea typeface="DejaVu Sans" pitchFamily="34"/>
                <a:cs typeface="DejaVu Sans" pitchFamily="34"/>
                <a:hlinkClick r:id="rId4"/>
              </a:rPr>
              <a:t>http://www8.cs.umu.se/education/examina/Rapporter/MathieuBrethes.pdf</a:t>
            </a:r>
          </a:p>
          <a:p>
            <a:pPr marL="565200" lvl="0" indent="-45720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000" i="1" dirty="0">
                <a:latin typeface="DejaVu Sans" pitchFamily="34"/>
                <a:ea typeface="DejaVu Sans" pitchFamily="34"/>
                <a:cs typeface="DejaVu Sans" pitchFamily="34"/>
              </a:rPr>
              <a:t>Nigel </a:t>
            </a:r>
            <a:r>
              <a:rPr lang="en-US" sz="2000" i="1" dirty="0" err="1">
                <a:latin typeface="DejaVu Sans" pitchFamily="34"/>
                <a:ea typeface="DejaVu Sans" pitchFamily="34"/>
                <a:cs typeface="DejaVu Sans" pitchFamily="34"/>
              </a:rPr>
              <a:t>Topham</a:t>
            </a:r>
            <a:r>
              <a:rPr lang="en-US" sz="2000" i="1" dirty="0">
                <a:latin typeface="DejaVu Sans" pitchFamily="34"/>
                <a:ea typeface="DejaVu Sans" pitchFamily="34"/>
                <a:cs typeface="DejaVu Sans" pitchFamily="34"/>
              </a:rPr>
              <a:t>, Daniel Jones</a:t>
            </a:r>
            <a:r>
              <a:rPr lang="en-US" sz="2000" dirty="0">
                <a:latin typeface="DejaVu Sans" pitchFamily="34"/>
                <a:ea typeface="DejaVu Sans" pitchFamily="34"/>
                <a:cs typeface="DejaVu Sans" pitchFamily="34"/>
              </a:rPr>
              <a:t>. </a:t>
            </a:r>
            <a:r>
              <a:rPr lang="en-US" sz="2000" b="1" dirty="0">
                <a:latin typeface="DejaVu Sans" pitchFamily="34"/>
                <a:ea typeface="DejaVu Sans" pitchFamily="34"/>
                <a:cs typeface="DejaVu Sans" pitchFamily="34"/>
              </a:rPr>
              <a:t>High Speed CPU Simulation using JIT Binary Translation</a:t>
            </a:r>
          </a:p>
          <a:p>
            <a:pPr marL="565200" lvl="0" indent="-457200">
              <a:lnSpc>
                <a:spcPct val="90000"/>
              </a:lnSpc>
              <a:spcAft>
                <a:spcPts val="1417"/>
              </a:spcAft>
            </a:pPr>
            <a:r>
              <a:rPr lang="en-US" sz="1200" b="1" dirty="0">
                <a:latin typeface="Courier New" pitchFamily="49"/>
                <a:ea typeface="DejaVu Sans" pitchFamily="34"/>
                <a:cs typeface="DejaVu Sans" pitchFamily="34"/>
                <a:hlinkClick r:id="rId5"/>
              </a:rPr>
              <a:t>http://homepages.inf.ed.ac.uk/npt/pubs/mobs-07.pdf</a:t>
            </a:r>
          </a:p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endParaRPr lang="en-US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/>
              <a:t>На следующей лекции: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D5D684E-9A10-4965-BB28-B07D6C93D202}" type="slidenum">
              <a:t>28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641400"/>
          </a:xfrm>
          <a:solidFill>
            <a:srgbClr val="FFFFFF"/>
          </a:solidFill>
        </p:spPr>
        <p:txBody>
          <a:bodyPr/>
          <a:lstStyle/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600" dirty="0" smtClean="0">
                <a:latin typeface="DejaVu Sans" pitchFamily="34"/>
                <a:ea typeface="DejaVu Sans" pitchFamily="34"/>
                <a:cs typeface="DejaVu Sans" pitchFamily="34"/>
              </a:rPr>
              <a:t>Ещё </a:t>
            </a:r>
            <a:r>
              <a:rPr lang="ru-RU" sz="3600" dirty="0">
                <a:latin typeface="DejaVu Sans" pitchFamily="34"/>
                <a:ea typeface="DejaVu Sans" pitchFamily="34"/>
                <a:cs typeface="DejaVu Sans" pitchFamily="34"/>
              </a:rPr>
              <a:t>быстрее!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600" dirty="0">
                <a:latin typeface="DejaVu Sans" pitchFamily="34"/>
                <a:ea typeface="DejaVu Sans" pitchFamily="34"/>
                <a:cs typeface="DejaVu Sans" pitchFamily="34"/>
              </a:rPr>
              <a:t>Прямое исполнение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600" dirty="0">
                <a:latin typeface="DejaVu Sans" pitchFamily="34"/>
                <a:ea typeface="DejaVu Sans" pitchFamily="34"/>
                <a:cs typeface="DejaVu Sans" pitchFamily="34"/>
              </a:rPr>
              <a:t>Аппаратная поддержка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endParaRPr lang="ru-RU" sz="3600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/>
              <a:t>Спасибо за внимание!</a:t>
            </a:r>
          </a:p>
        </p:txBody>
      </p:sp>
      <p:sp>
        <p:nvSpPr>
          <p:cNvPr id="3" name="Rectangle 7"/>
          <p:cNvSpPr/>
          <p:nvPr/>
        </p:nvSpPr>
        <p:spPr>
          <a:xfrm>
            <a:off x="395640" y="3636000"/>
            <a:ext cx="7920360" cy="6483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Все материалы курса выкладываются на сайте лаборатории: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sng" strike="noStrike" kern="1200" spc="0" baseline="0">
                <a:ln>
                  <a:noFill/>
                </a:ln>
                <a:solidFill>
                  <a:srgbClr val="0000FF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http://iscalare.mipt.ru/material/course_materials/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3400" y="4716360"/>
            <a:ext cx="9012600" cy="434160"/>
          </a:xfrm>
        </p:spPr>
        <p:txBody>
          <a:bodyPr/>
          <a:lstStyle/>
          <a:p>
            <a:pPr lvl="0">
              <a:spcBef>
                <a:spcPts val="201"/>
              </a:spcBef>
              <a:spcAft>
                <a:spcPts val="0"/>
              </a:spcAft>
              <a:buNone/>
            </a:pPr>
            <a:r>
              <a:rPr lang="ru-RU" sz="900">
                <a:latin typeface="DejaVu Sans" pitchFamily="34"/>
                <a:ea typeface="DejaVu Sans" pitchFamily="34"/>
                <a:cs typeface="DejaVu Sans" pitchFamily="34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</a:p>
        </p:txBody>
      </p:sp>
      <p:sp>
        <p:nvSpPr>
          <p:cNvPr id="5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6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72E57C4-3243-4471-8B9A-31DEBABC4807}" type="slidenum">
              <a:t>29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Вопросы к прошлой лекции</a:t>
            </a:r>
            <a:endParaRPr lang="ru-RU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A3EB88A-8A06-443E-87DE-E8AE7D46368A}" type="slidenum">
              <a:t>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/>
          <a:p>
            <a:pPr marL="622350" lvl="0" indent="-514350">
              <a:lnSpc>
                <a:spcPct val="90000"/>
              </a:lnSpc>
              <a:spcAft>
                <a:spcPts val="1165"/>
              </a:spcAft>
              <a:buSzPct val="99000"/>
              <a:buFont typeface="+mj-lt"/>
              <a:buAutoNum type="arabicPeriod"/>
            </a:pPr>
            <a:r>
              <a:rPr lang="ru-RU" sz="2650" dirty="0" smtClean="0">
                <a:latin typeface="DejaVu Sans" pitchFamily="34"/>
                <a:ea typeface="DejaVu Sans" pitchFamily="34"/>
                <a:cs typeface="DejaVu Sans" pitchFamily="34"/>
              </a:rPr>
              <a:t>Определение процесса декодирования</a:t>
            </a:r>
          </a:p>
          <a:p>
            <a:pPr marL="622350" lvl="0" indent="-514350">
              <a:lnSpc>
                <a:spcPct val="90000"/>
              </a:lnSpc>
              <a:spcAft>
                <a:spcPts val="1165"/>
              </a:spcAft>
              <a:buSzPct val="99000"/>
              <a:buFont typeface="+mj-lt"/>
              <a:buAutoNum type="arabicPeriod"/>
            </a:pPr>
            <a:r>
              <a:rPr lang="ru-RU" sz="2650" dirty="0" smtClean="0">
                <a:latin typeface="DejaVu Sans" pitchFamily="34"/>
                <a:ea typeface="DejaVu Sans" pitchFamily="34"/>
                <a:cs typeface="DejaVu Sans" pitchFamily="34"/>
              </a:rPr>
              <a:t>Определение байта</a:t>
            </a:r>
          </a:p>
          <a:p>
            <a:pPr marL="622350" lvl="0" indent="-514350">
              <a:lnSpc>
                <a:spcPct val="90000"/>
              </a:lnSpc>
              <a:spcAft>
                <a:spcPts val="1165"/>
              </a:spcAft>
              <a:buSzPct val="99000"/>
              <a:buFont typeface="+mj-lt"/>
              <a:buAutoNum type="arabicPeriod"/>
            </a:pPr>
            <a:r>
              <a:rPr lang="ru-RU" sz="2650" dirty="0" smtClean="0">
                <a:latin typeface="DejaVu Sans" pitchFamily="34"/>
                <a:ea typeface="DejaVu Sans" pitchFamily="34"/>
                <a:cs typeface="DejaVu Sans" pitchFamily="34"/>
              </a:rPr>
              <a:t>Что такое преобразование адресов?</a:t>
            </a:r>
          </a:p>
          <a:p>
            <a:pPr marL="622350" lvl="0" indent="-514350">
              <a:lnSpc>
                <a:spcPct val="90000"/>
              </a:lnSpc>
              <a:spcAft>
                <a:spcPts val="1165"/>
              </a:spcAft>
              <a:buSzPct val="99000"/>
              <a:buFont typeface="+mj-lt"/>
              <a:buAutoNum type="arabicPeriod"/>
            </a:pPr>
            <a:r>
              <a:rPr lang="ru-RU" sz="2650" dirty="0" smtClean="0">
                <a:latin typeface="DejaVu Sans" pitchFamily="34"/>
                <a:ea typeface="DejaVu Sans" pitchFamily="34"/>
                <a:cs typeface="DejaVu Sans" pitchFamily="34"/>
              </a:rPr>
              <a:t>Что такое</a:t>
            </a:r>
            <a:r>
              <a:rPr lang="en-US" sz="2650" dirty="0" smtClean="0">
                <a:latin typeface="DejaVu Sans" pitchFamily="34"/>
                <a:ea typeface="DejaVu Sans" pitchFamily="34"/>
                <a:cs typeface="DejaVu Sans" pitchFamily="34"/>
              </a:rPr>
              <a:t> MMIO </a:t>
            </a:r>
            <a:r>
              <a:rPr lang="ru-RU" sz="2650" dirty="0" smtClean="0">
                <a:latin typeface="DejaVu Sans" pitchFamily="34"/>
                <a:ea typeface="DejaVu Sans" pitchFamily="34"/>
                <a:cs typeface="DejaVu Sans" pitchFamily="34"/>
              </a:rPr>
              <a:t>и зачем оно используется?</a:t>
            </a:r>
          </a:p>
          <a:p>
            <a:pPr marL="622350" lvl="0" indent="-514350">
              <a:lnSpc>
                <a:spcPct val="90000"/>
              </a:lnSpc>
              <a:spcAft>
                <a:spcPts val="1165"/>
              </a:spcAft>
              <a:buFont typeface="+mj-lt"/>
              <a:buAutoNum type="arabicPeriod"/>
            </a:pPr>
            <a:endParaRPr lang="ru-RU" sz="2650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679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/>
              <a:t>На предыдущих лекциях: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A3EB88A-8A06-443E-87DE-E8AE7D46368A}" type="slidenum">
              <a:t>4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/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Интерпретация </a:t>
            </a:r>
            <a:r>
              <a:rPr lang="ru-RU" sz="2650" dirty="0" smtClean="0">
                <a:latin typeface="DejaVu Sans" pitchFamily="34"/>
                <a:ea typeface="DejaVu Sans" pitchFamily="34"/>
                <a:cs typeface="DejaVu Sans" pitchFamily="34"/>
              </a:rPr>
              <a:t>выражается через симуляцию </a:t>
            </a: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основного цикла процессора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В своей простейшей форме она обеспечивает малую скорость модели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Улучшения интерпретатора основаны на </a:t>
            </a:r>
            <a:r>
              <a:rPr lang="ru-RU" sz="2650" dirty="0" smtClean="0">
                <a:latin typeface="DejaVu Sans" pitchFamily="34"/>
                <a:ea typeface="DejaVu Sans" pitchFamily="34"/>
                <a:cs typeface="DejaVu Sans" pitchFamily="34"/>
              </a:rPr>
              <a:t>повторном использовании </a:t>
            </a: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предыдущих результатов (декодирования)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sz="3000"/>
              <a:t>Что нам удалось оптимизировать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E928779-9F18-47FA-8EBA-3D5EED3108B0}" type="slidenum">
              <a:t>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grpSp>
        <p:nvGrpSpPr>
          <p:cNvPr id="5" name="Diagram 19"/>
          <p:cNvGrpSpPr/>
          <p:nvPr/>
        </p:nvGrpSpPr>
        <p:grpSpPr>
          <a:xfrm>
            <a:off x="2300760" y="1077840"/>
            <a:ext cx="4179240" cy="4034160"/>
            <a:chOff x="2300760" y="1077840"/>
            <a:chExt cx="4179240" cy="4034160"/>
          </a:xfrm>
        </p:grpSpPr>
        <p:sp>
          <p:nvSpPr>
            <p:cNvPr id="6" name="Freeform 6"/>
            <p:cNvSpPr/>
            <p:nvPr/>
          </p:nvSpPr>
          <p:spPr>
            <a:xfrm>
              <a:off x="3781080" y="1077840"/>
              <a:ext cx="1218600" cy="1218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385D8A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>
              <a:noAutofit/>
            </a:bodyPr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7" name="Freeform 7"/>
            <p:cNvSpPr/>
            <p:nvPr/>
          </p:nvSpPr>
          <p:spPr>
            <a:xfrm rot="2160000">
              <a:off x="4961210" y="2013968"/>
              <a:ext cx="324000" cy="411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5261400" y="2153160"/>
              <a:ext cx="1218600" cy="1218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>
              <a:noAutofit/>
            </a:bodyPr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9" name="Freeform 9"/>
            <p:cNvSpPr/>
            <p:nvPr/>
          </p:nvSpPr>
          <p:spPr>
            <a:xfrm rot="17432012">
              <a:off x="5479147" y="3504299"/>
              <a:ext cx="324360" cy="411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4696200" y="3893760"/>
              <a:ext cx="1218240" cy="1218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>
              <a:noAutofit/>
            </a:bodyPr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237560" y="4296960"/>
              <a:ext cx="324000" cy="411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2866320" y="3893760"/>
              <a:ext cx="1218240" cy="1218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>
              <a:noAutofit/>
            </a:bodyPr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4320000">
              <a:off x="3033362" y="3435633"/>
              <a:ext cx="324000" cy="411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2300760" y="2153160"/>
              <a:ext cx="1218240" cy="1218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>
              <a:noAutofit/>
            </a:bodyPr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5" name="Freeform 15"/>
            <p:cNvSpPr/>
            <p:nvPr/>
          </p:nvSpPr>
          <p:spPr>
            <a:xfrm rot="18900000">
              <a:off x="3435415" y="1960520"/>
              <a:ext cx="324360" cy="411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FreeSans" pitchFamily="2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 rot="1740600">
            <a:off x="3134400" y="1193255"/>
            <a:ext cx="3976560" cy="20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noFill/>
          <a:ln w="36000">
            <a:solidFill>
              <a:srgbClr val="33CC66"/>
            </a:solidFill>
            <a:prstDash val="solid"/>
          </a:ln>
        </p:spPr>
        <p:txBody>
          <a:bodyPr vert="horz" wrap="squar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Free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48000" y="3771000"/>
            <a:ext cx="2517120" cy="62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DejaVu Sans" pitchFamily="34"/>
                <a:ea typeface="WenQuanYi Zen Hei" pitchFamily="2"/>
                <a:cs typeface="FreeSans" pitchFamily="2"/>
              </a:rPr>
              <a:t>Оптимизировать —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DejaVu Sans" pitchFamily="34"/>
                <a:ea typeface="WenQuanYi Zen Hei" pitchFamily="2"/>
                <a:cs typeface="FreeSans" pitchFamily="2"/>
              </a:rPr>
              <a:t> не делать вообще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sz="3000"/>
              <a:t>Что бы нам ещё улучшить?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2BFE3D9-B449-465C-A98D-EC6965F143FA}" type="slidenum">
              <a:t>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grpSp>
        <p:nvGrpSpPr>
          <p:cNvPr id="5" name="Diagram 19"/>
          <p:cNvGrpSpPr/>
          <p:nvPr/>
        </p:nvGrpSpPr>
        <p:grpSpPr>
          <a:xfrm>
            <a:off x="2300760" y="1077840"/>
            <a:ext cx="4179240" cy="4034160"/>
            <a:chOff x="2300760" y="1077840"/>
            <a:chExt cx="4179240" cy="4034160"/>
          </a:xfrm>
        </p:grpSpPr>
        <p:sp>
          <p:nvSpPr>
            <p:cNvPr id="6" name="Freeform 6"/>
            <p:cNvSpPr/>
            <p:nvPr/>
          </p:nvSpPr>
          <p:spPr>
            <a:xfrm>
              <a:off x="3781080" y="1077840"/>
              <a:ext cx="1218600" cy="1218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385D8A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>
              <a:noAutofit/>
            </a:bodyPr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5261400" y="2153160"/>
              <a:ext cx="1218600" cy="1218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>
              <a:noAutofit/>
            </a:bodyPr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4696200" y="3893760"/>
              <a:ext cx="1218240" cy="1218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>
              <a:noAutofit/>
            </a:bodyPr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2866320" y="3893760"/>
              <a:ext cx="1218240" cy="1218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>
              <a:noAutofit/>
            </a:bodyPr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>
              <a:off x="2300760" y="2153160"/>
              <a:ext cx="1218240" cy="1218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>
              <a:noAutofit/>
            </a:bodyPr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</p:grpSp>
      <p:sp>
        <p:nvSpPr>
          <p:cNvPr id="16" name="Freeform 16"/>
          <p:cNvSpPr/>
          <p:nvPr/>
        </p:nvSpPr>
        <p:spPr>
          <a:xfrm rot="1530600">
            <a:off x="1409293" y="2352944"/>
            <a:ext cx="4767479" cy="28634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squar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FreeSans" pitchFamily="2"/>
            </a:endParaRPr>
          </a:p>
        </p:txBody>
      </p:sp>
      <p:sp>
        <p:nvSpPr>
          <p:cNvPr id="17" name="Freeform 7"/>
          <p:cNvSpPr/>
          <p:nvPr/>
        </p:nvSpPr>
        <p:spPr>
          <a:xfrm rot="2160000">
            <a:off x="4961210" y="2013968"/>
            <a:ext cx="324000" cy="41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57986"/>
              <a:gd name="f7" fmla="val 454121"/>
              <a:gd name="f8" fmla="val 90824"/>
              <a:gd name="f9" fmla="val 178993"/>
              <a:gd name="f10" fmla="val 227061"/>
              <a:gd name="f11" fmla="val 363297"/>
              <a:gd name="f12" fmla="+- 0 0 0"/>
              <a:gd name="f13" fmla="*/ f3 1 357986"/>
              <a:gd name="f14" fmla="*/ f4 1 454121"/>
              <a:gd name="f15" fmla="+- f7 0 f5"/>
              <a:gd name="f16" fmla="+- f6 0 f5"/>
              <a:gd name="f17" fmla="*/ f12 f0 1"/>
              <a:gd name="f18" fmla="*/ f16 1 357986"/>
              <a:gd name="f19" fmla="*/ f15 1 454121"/>
              <a:gd name="f20" fmla="*/ 0 f16 1"/>
              <a:gd name="f21" fmla="*/ 90824 f15 1"/>
              <a:gd name="f22" fmla="*/ 178993 f16 1"/>
              <a:gd name="f23" fmla="*/ 0 f15 1"/>
              <a:gd name="f24" fmla="*/ 357986 f16 1"/>
              <a:gd name="f25" fmla="*/ 227061 f15 1"/>
              <a:gd name="f26" fmla="*/ 454121 f15 1"/>
              <a:gd name="f27" fmla="*/ 363297 f15 1"/>
              <a:gd name="f28" fmla="*/ f17 1 f2"/>
              <a:gd name="f29" fmla="*/ f20 1 357986"/>
              <a:gd name="f30" fmla="*/ f21 1 454121"/>
              <a:gd name="f31" fmla="*/ f22 1 357986"/>
              <a:gd name="f32" fmla="*/ f23 1 454121"/>
              <a:gd name="f33" fmla="*/ f24 1 357986"/>
              <a:gd name="f34" fmla="*/ f25 1 454121"/>
              <a:gd name="f35" fmla="*/ f26 1 454121"/>
              <a:gd name="f36" fmla="*/ f27 1 454121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9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4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8" y="f59"/>
              </a:cxn>
              <a:cxn ang="f41">
                <a:pos x="f56" y="f60"/>
              </a:cxn>
              <a:cxn ang="f41">
                <a:pos x="f56" y="f61"/>
              </a:cxn>
              <a:cxn ang="f41">
                <a:pos x="f54" y="f61"/>
              </a:cxn>
              <a:cxn ang="f41">
                <a:pos x="f54" y="f55"/>
              </a:cxn>
            </a:cxnLst>
            <a:rect l="f50" t="f53" r="f51" b="f52"/>
            <a:pathLst>
              <a:path w="357986" h="454121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90720" rIns="107280" bIns="90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FreeSans" pitchFamily="2"/>
            </a:endParaRPr>
          </a:p>
        </p:txBody>
      </p:sp>
      <p:sp>
        <p:nvSpPr>
          <p:cNvPr id="18" name="Freeform 9"/>
          <p:cNvSpPr/>
          <p:nvPr/>
        </p:nvSpPr>
        <p:spPr>
          <a:xfrm rot="17432012">
            <a:off x="5479147" y="3504299"/>
            <a:ext cx="324360" cy="41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57986"/>
              <a:gd name="f7" fmla="val 454121"/>
              <a:gd name="f8" fmla="val 363297"/>
              <a:gd name="f9" fmla="val 178993"/>
              <a:gd name="f10" fmla="val 227060"/>
              <a:gd name="f11" fmla="val 90824"/>
              <a:gd name="f12" fmla="+- 0 0 0"/>
              <a:gd name="f13" fmla="*/ f3 1 357986"/>
              <a:gd name="f14" fmla="*/ f4 1 454121"/>
              <a:gd name="f15" fmla="+- f7 0 f5"/>
              <a:gd name="f16" fmla="+- f6 0 f5"/>
              <a:gd name="f17" fmla="*/ f12 f0 1"/>
              <a:gd name="f18" fmla="*/ f16 1 357986"/>
              <a:gd name="f19" fmla="*/ f15 1 454121"/>
              <a:gd name="f20" fmla="*/ 0 f16 1"/>
              <a:gd name="f21" fmla="*/ 90824 f15 1"/>
              <a:gd name="f22" fmla="*/ 178993 f16 1"/>
              <a:gd name="f23" fmla="*/ 0 f15 1"/>
              <a:gd name="f24" fmla="*/ 357986 f16 1"/>
              <a:gd name="f25" fmla="*/ 227061 f15 1"/>
              <a:gd name="f26" fmla="*/ 454121 f15 1"/>
              <a:gd name="f27" fmla="*/ 363297 f15 1"/>
              <a:gd name="f28" fmla="*/ f17 1 f2"/>
              <a:gd name="f29" fmla="*/ f20 1 357986"/>
              <a:gd name="f30" fmla="*/ f21 1 454121"/>
              <a:gd name="f31" fmla="*/ f22 1 357986"/>
              <a:gd name="f32" fmla="*/ f23 1 454121"/>
              <a:gd name="f33" fmla="*/ f24 1 357986"/>
              <a:gd name="f34" fmla="*/ f25 1 454121"/>
              <a:gd name="f35" fmla="*/ f26 1 454121"/>
              <a:gd name="f36" fmla="*/ f27 1 454121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9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4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8" y="f59"/>
              </a:cxn>
              <a:cxn ang="f41">
                <a:pos x="f56" y="f60"/>
              </a:cxn>
              <a:cxn ang="f41">
                <a:pos x="f56" y="f61"/>
              </a:cxn>
              <a:cxn ang="f41">
                <a:pos x="f54" y="f61"/>
              </a:cxn>
              <a:cxn ang="f41">
                <a:pos x="f54" y="f55"/>
              </a:cxn>
            </a:cxnLst>
            <a:rect l="f50" t="f53" r="f51" b="f52"/>
            <a:pathLst>
              <a:path w="357986" h="454121">
                <a:moveTo>
                  <a:pt x="f6" y="f8"/>
                </a:moveTo>
                <a:lnTo>
                  <a:pt x="f9" y="f8"/>
                </a:lnTo>
                <a:lnTo>
                  <a:pt x="f9" y="f7"/>
                </a:lnTo>
                <a:lnTo>
                  <a:pt x="f5" y="f10"/>
                </a:lnTo>
                <a:lnTo>
                  <a:pt x="f9" y="f5"/>
                </a:lnTo>
                <a:lnTo>
                  <a:pt x="f9" y="f11"/>
                </a:lnTo>
                <a:lnTo>
                  <a:pt x="f6" y="f11"/>
                </a:lnTo>
                <a:lnTo>
                  <a:pt x="f6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107280" tIns="90720" rIns="0" bIns="90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FreeSans" pitchFamily="2"/>
            </a:endParaRPr>
          </a:p>
        </p:txBody>
      </p:sp>
      <p:sp>
        <p:nvSpPr>
          <p:cNvPr id="19" name="Freeform 11"/>
          <p:cNvSpPr/>
          <p:nvPr/>
        </p:nvSpPr>
        <p:spPr>
          <a:xfrm>
            <a:off x="4237560" y="4296960"/>
            <a:ext cx="324000" cy="41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57986"/>
              <a:gd name="f7" fmla="val 454121"/>
              <a:gd name="f8" fmla="val 363297"/>
              <a:gd name="f9" fmla="val 178993"/>
              <a:gd name="f10" fmla="val 227060"/>
              <a:gd name="f11" fmla="val 90824"/>
              <a:gd name="f12" fmla="+- 0 0 0"/>
              <a:gd name="f13" fmla="*/ f3 1 357986"/>
              <a:gd name="f14" fmla="*/ f4 1 454121"/>
              <a:gd name="f15" fmla="+- f7 0 f5"/>
              <a:gd name="f16" fmla="+- f6 0 f5"/>
              <a:gd name="f17" fmla="*/ f12 f0 1"/>
              <a:gd name="f18" fmla="*/ f16 1 357986"/>
              <a:gd name="f19" fmla="*/ f15 1 454121"/>
              <a:gd name="f20" fmla="*/ 0 f16 1"/>
              <a:gd name="f21" fmla="*/ 90824 f15 1"/>
              <a:gd name="f22" fmla="*/ 178993 f16 1"/>
              <a:gd name="f23" fmla="*/ 0 f15 1"/>
              <a:gd name="f24" fmla="*/ 357986 f16 1"/>
              <a:gd name="f25" fmla="*/ 227061 f15 1"/>
              <a:gd name="f26" fmla="*/ 454121 f15 1"/>
              <a:gd name="f27" fmla="*/ 363297 f15 1"/>
              <a:gd name="f28" fmla="*/ f17 1 f2"/>
              <a:gd name="f29" fmla="*/ f20 1 357986"/>
              <a:gd name="f30" fmla="*/ f21 1 454121"/>
              <a:gd name="f31" fmla="*/ f22 1 357986"/>
              <a:gd name="f32" fmla="*/ f23 1 454121"/>
              <a:gd name="f33" fmla="*/ f24 1 357986"/>
              <a:gd name="f34" fmla="*/ f25 1 454121"/>
              <a:gd name="f35" fmla="*/ f26 1 454121"/>
              <a:gd name="f36" fmla="*/ f27 1 454121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9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4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8" y="f59"/>
              </a:cxn>
              <a:cxn ang="f41">
                <a:pos x="f56" y="f60"/>
              </a:cxn>
              <a:cxn ang="f41">
                <a:pos x="f56" y="f61"/>
              </a:cxn>
              <a:cxn ang="f41">
                <a:pos x="f54" y="f61"/>
              </a:cxn>
              <a:cxn ang="f41">
                <a:pos x="f54" y="f55"/>
              </a:cxn>
            </a:cxnLst>
            <a:rect l="f50" t="f53" r="f51" b="f52"/>
            <a:pathLst>
              <a:path w="357986" h="454121">
                <a:moveTo>
                  <a:pt x="f6" y="f8"/>
                </a:moveTo>
                <a:lnTo>
                  <a:pt x="f9" y="f8"/>
                </a:lnTo>
                <a:lnTo>
                  <a:pt x="f9" y="f7"/>
                </a:lnTo>
                <a:lnTo>
                  <a:pt x="f5" y="f10"/>
                </a:lnTo>
                <a:lnTo>
                  <a:pt x="f9" y="f5"/>
                </a:lnTo>
                <a:lnTo>
                  <a:pt x="f9" y="f11"/>
                </a:lnTo>
                <a:lnTo>
                  <a:pt x="f6" y="f11"/>
                </a:lnTo>
                <a:lnTo>
                  <a:pt x="f6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107280" tIns="90720" rIns="0" bIns="90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FreeSans" pitchFamily="2"/>
            </a:endParaRPr>
          </a:p>
        </p:txBody>
      </p:sp>
      <p:sp>
        <p:nvSpPr>
          <p:cNvPr id="20" name="Freeform 13"/>
          <p:cNvSpPr/>
          <p:nvPr/>
        </p:nvSpPr>
        <p:spPr>
          <a:xfrm rot="4320000">
            <a:off x="3033362" y="3435633"/>
            <a:ext cx="324000" cy="411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57986"/>
              <a:gd name="f7" fmla="val 454121"/>
              <a:gd name="f8" fmla="val 363297"/>
              <a:gd name="f9" fmla="val 178993"/>
              <a:gd name="f10" fmla="val 227060"/>
              <a:gd name="f11" fmla="val 90824"/>
              <a:gd name="f12" fmla="+- 0 0 0"/>
              <a:gd name="f13" fmla="*/ f3 1 357986"/>
              <a:gd name="f14" fmla="*/ f4 1 454121"/>
              <a:gd name="f15" fmla="+- f7 0 f5"/>
              <a:gd name="f16" fmla="+- f6 0 f5"/>
              <a:gd name="f17" fmla="*/ f12 f0 1"/>
              <a:gd name="f18" fmla="*/ f16 1 357986"/>
              <a:gd name="f19" fmla="*/ f15 1 454121"/>
              <a:gd name="f20" fmla="*/ 0 f16 1"/>
              <a:gd name="f21" fmla="*/ 90824 f15 1"/>
              <a:gd name="f22" fmla="*/ 178993 f16 1"/>
              <a:gd name="f23" fmla="*/ 0 f15 1"/>
              <a:gd name="f24" fmla="*/ 357986 f16 1"/>
              <a:gd name="f25" fmla="*/ 227061 f15 1"/>
              <a:gd name="f26" fmla="*/ 454121 f15 1"/>
              <a:gd name="f27" fmla="*/ 363297 f15 1"/>
              <a:gd name="f28" fmla="*/ f17 1 f2"/>
              <a:gd name="f29" fmla="*/ f20 1 357986"/>
              <a:gd name="f30" fmla="*/ f21 1 454121"/>
              <a:gd name="f31" fmla="*/ f22 1 357986"/>
              <a:gd name="f32" fmla="*/ f23 1 454121"/>
              <a:gd name="f33" fmla="*/ f24 1 357986"/>
              <a:gd name="f34" fmla="*/ f25 1 454121"/>
              <a:gd name="f35" fmla="*/ f26 1 454121"/>
              <a:gd name="f36" fmla="*/ f27 1 454121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9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4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8" y="f59"/>
              </a:cxn>
              <a:cxn ang="f41">
                <a:pos x="f56" y="f60"/>
              </a:cxn>
              <a:cxn ang="f41">
                <a:pos x="f56" y="f61"/>
              </a:cxn>
              <a:cxn ang="f41">
                <a:pos x="f54" y="f61"/>
              </a:cxn>
              <a:cxn ang="f41">
                <a:pos x="f54" y="f55"/>
              </a:cxn>
            </a:cxnLst>
            <a:rect l="f50" t="f53" r="f51" b="f52"/>
            <a:pathLst>
              <a:path w="357986" h="454121">
                <a:moveTo>
                  <a:pt x="f6" y="f8"/>
                </a:moveTo>
                <a:lnTo>
                  <a:pt x="f9" y="f8"/>
                </a:lnTo>
                <a:lnTo>
                  <a:pt x="f9" y="f7"/>
                </a:lnTo>
                <a:lnTo>
                  <a:pt x="f5" y="f10"/>
                </a:lnTo>
                <a:lnTo>
                  <a:pt x="f9" y="f5"/>
                </a:lnTo>
                <a:lnTo>
                  <a:pt x="f9" y="f11"/>
                </a:lnTo>
                <a:lnTo>
                  <a:pt x="f6" y="f11"/>
                </a:lnTo>
                <a:lnTo>
                  <a:pt x="f6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107280" tIns="90720" rIns="0" bIns="90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FreeSans" pitchFamily="2"/>
            </a:endParaRPr>
          </a:p>
        </p:txBody>
      </p:sp>
      <p:sp>
        <p:nvSpPr>
          <p:cNvPr id="21" name="Freeform 15"/>
          <p:cNvSpPr/>
          <p:nvPr/>
        </p:nvSpPr>
        <p:spPr>
          <a:xfrm rot="18900000">
            <a:off x="3435415" y="1960520"/>
            <a:ext cx="324360" cy="411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57986"/>
              <a:gd name="f7" fmla="val 454121"/>
              <a:gd name="f8" fmla="val 90824"/>
              <a:gd name="f9" fmla="val 178993"/>
              <a:gd name="f10" fmla="val 227061"/>
              <a:gd name="f11" fmla="val 363297"/>
              <a:gd name="f12" fmla="+- 0 0 0"/>
              <a:gd name="f13" fmla="*/ f3 1 357986"/>
              <a:gd name="f14" fmla="*/ f4 1 454121"/>
              <a:gd name="f15" fmla="+- f7 0 f5"/>
              <a:gd name="f16" fmla="+- f6 0 f5"/>
              <a:gd name="f17" fmla="*/ f12 f0 1"/>
              <a:gd name="f18" fmla="*/ f16 1 357986"/>
              <a:gd name="f19" fmla="*/ f15 1 454121"/>
              <a:gd name="f20" fmla="*/ 0 f16 1"/>
              <a:gd name="f21" fmla="*/ 90824 f15 1"/>
              <a:gd name="f22" fmla="*/ 178993 f16 1"/>
              <a:gd name="f23" fmla="*/ 0 f15 1"/>
              <a:gd name="f24" fmla="*/ 357986 f16 1"/>
              <a:gd name="f25" fmla="*/ 227061 f15 1"/>
              <a:gd name="f26" fmla="*/ 454121 f15 1"/>
              <a:gd name="f27" fmla="*/ 363297 f15 1"/>
              <a:gd name="f28" fmla="*/ f17 1 f2"/>
              <a:gd name="f29" fmla="*/ f20 1 357986"/>
              <a:gd name="f30" fmla="*/ f21 1 454121"/>
              <a:gd name="f31" fmla="*/ f22 1 357986"/>
              <a:gd name="f32" fmla="*/ f23 1 454121"/>
              <a:gd name="f33" fmla="*/ f24 1 357986"/>
              <a:gd name="f34" fmla="*/ f25 1 454121"/>
              <a:gd name="f35" fmla="*/ f26 1 454121"/>
              <a:gd name="f36" fmla="*/ f27 1 454121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9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4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8" y="f59"/>
              </a:cxn>
              <a:cxn ang="f41">
                <a:pos x="f56" y="f60"/>
              </a:cxn>
              <a:cxn ang="f41">
                <a:pos x="f56" y="f61"/>
              </a:cxn>
              <a:cxn ang="f41">
                <a:pos x="f54" y="f61"/>
              </a:cxn>
              <a:cxn ang="f41">
                <a:pos x="f54" y="f55"/>
              </a:cxn>
            </a:cxnLst>
            <a:rect l="f50" t="f53" r="f51" b="f52"/>
            <a:pathLst>
              <a:path w="357986" h="454121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90720" rIns="107280" bIns="90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sz="3000"/>
              <a:t>Языки высокого уровня, компиляция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BBAA557-12BD-44E0-B31A-E05C25F6A4B4}" type="slidenum">
              <a:t>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040849"/>
            <a:ext cx="8229600" cy="4150275"/>
          </a:xfrm>
          <a:solidFill>
            <a:srgbClr val="FFFFFF"/>
          </a:solidFill>
        </p:spPr>
        <p:txBody>
          <a:bodyPr/>
          <a:lstStyle/>
          <a:p>
            <a:pPr lvl="0">
              <a:spcAft>
                <a:spcPts val="1165"/>
              </a:spcAft>
            </a:pPr>
            <a:r>
              <a:rPr lang="en-US" sz="2200" dirty="0">
                <a:latin typeface="DejaVu Sans" pitchFamily="34"/>
                <a:ea typeface="DejaVu Sans" pitchFamily="34"/>
                <a:cs typeface="DejaVu Sans" pitchFamily="34"/>
              </a:rPr>
              <a:t>Basic</a:t>
            </a:r>
            <a:r>
              <a:rPr lang="ru-RU" sz="2200" dirty="0">
                <a:latin typeface="DejaVu Sans" pitchFamily="34"/>
                <a:ea typeface="DejaVu Sans" pitchFamily="34"/>
                <a:cs typeface="DejaVu Sans" pitchFamily="34"/>
              </a:rPr>
              <a:t> — большинство существующих реализаций являются интерпретаторами</a:t>
            </a:r>
          </a:p>
          <a:p>
            <a:pPr marL="864000" lvl="2"/>
            <a:r>
              <a:rPr lang="ru-RU" sz="2200" dirty="0">
                <a:latin typeface="DejaVu Sans" pitchFamily="34"/>
                <a:ea typeface="DejaVu Sans" pitchFamily="34"/>
                <a:cs typeface="DejaVu Sans" pitchFamily="34"/>
              </a:rPr>
              <a:t>Прочитал строку — распознал команды — исполнил</a:t>
            </a:r>
          </a:p>
          <a:p>
            <a:pPr marL="864000" lvl="2"/>
            <a:r>
              <a:rPr lang="ru-RU" sz="2200" dirty="0">
                <a:latin typeface="DejaVu Sans" pitchFamily="34"/>
                <a:ea typeface="DejaVu Sans" pitchFamily="34"/>
                <a:cs typeface="DejaVu Sans" pitchFamily="34"/>
              </a:rPr>
              <a:t>Хорошо, но медленно</a:t>
            </a:r>
          </a:p>
          <a:p>
            <a:pPr lvl="0"/>
            <a:r>
              <a:rPr lang="ru-RU" sz="2200" dirty="0">
                <a:latin typeface="DejaVu Sans" pitchFamily="34"/>
                <a:ea typeface="DejaVu Sans" pitchFamily="34"/>
                <a:cs typeface="DejaVu Sans" pitchFamily="34"/>
              </a:rPr>
              <a:t>FORTRAN, C, </a:t>
            </a:r>
            <a:r>
              <a:rPr lang="en-US" sz="2200" dirty="0">
                <a:latin typeface="DejaVu Sans" pitchFamily="34"/>
                <a:ea typeface="DejaVu Sans" pitchFamily="34"/>
                <a:cs typeface="DejaVu Sans" pitchFamily="34"/>
              </a:rPr>
              <a:t>Pascal.</a:t>
            </a:r>
            <a:r>
              <a:rPr lang="ru-RU" sz="2200" dirty="0">
                <a:latin typeface="DejaVu Sans" pitchFamily="34"/>
                <a:ea typeface="DejaVu Sans" pitchFamily="34"/>
                <a:cs typeface="DejaVu Sans" pitchFamily="34"/>
              </a:rPr>
              <a:t> Работа в два прохода</a:t>
            </a:r>
          </a:p>
          <a:p>
            <a:pPr marL="864000" lvl="2">
              <a:buSzPct val="100000"/>
              <a:buAutoNum type="arabicPeriod"/>
            </a:pPr>
            <a:r>
              <a:rPr lang="ru-RU" sz="2200" dirty="0">
                <a:latin typeface="DejaVu Sans" pitchFamily="34"/>
                <a:ea typeface="DejaVu Sans" pitchFamily="34"/>
                <a:cs typeface="DejaVu Sans" pitchFamily="34"/>
              </a:rPr>
              <a:t>Компилятор преобразует исходный код в машинный (опционально применяет оптимизации)</a:t>
            </a:r>
          </a:p>
          <a:p>
            <a:pPr marL="864000" lvl="2">
              <a:buSzPct val="100000"/>
              <a:buAutoNum type="arabicPeriod"/>
            </a:pPr>
            <a:r>
              <a:rPr lang="ru-RU" sz="2200" dirty="0">
                <a:latin typeface="DejaVu Sans" pitchFamily="34"/>
                <a:ea typeface="DejaVu Sans" pitchFamily="34"/>
                <a:cs typeface="DejaVu Sans" pitchFamily="34"/>
              </a:rPr>
              <a:t>Машинный код исполняется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46" y="1914335"/>
            <a:ext cx="3742660" cy="1970453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sz="2600"/>
              <a:t>Трансляция гостевого машинного кода в хозяйский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2612AAC-796C-45C1-9A8C-29DB524DC0BE}" type="slidenum">
              <a:t>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24000" y="1197000"/>
            <a:ext cx="3170520" cy="63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9000" tIns="54000" rIns="99000" bIns="54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WenQuanYi Zen Hei" pitchFamily="2"/>
                <a:cs typeface="Lohit Hindi" pitchFamily="2"/>
              </a:rPr>
              <a:t>Входной язык —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WenQuanYi Zen Hei" pitchFamily="2"/>
                <a:cs typeface="Lohit Hindi" pitchFamily="2"/>
              </a:rPr>
              <a:t>гостевой машинный код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4896000" y="1161000"/>
            <a:ext cx="3335039" cy="63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9000" tIns="54000" rIns="99000" bIns="54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WenQuanYi Zen Hei" pitchFamily="2"/>
                <a:cs typeface="Lohit Hindi" pitchFamily="2"/>
              </a:rPr>
              <a:t>Целевой язык —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WenQuanYi Zen Hei" pitchFamily="2"/>
                <a:cs typeface="Lohit Hindi" pitchFamily="2"/>
              </a:rPr>
              <a:t>хозяйский машинный код</a:t>
            </a:r>
          </a:p>
        </p:txBody>
      </p:sp>
      <p:sp>
        <p:nvSpPr>
          <p:cNvPr id="7" name="Freeform 9"/>
          <p:cNvSpPr/>
          <p:nvPr/>
        </p:nvSpPr>
        <p:spPr>
          <a:xfrm>
            <a:off x="2951999" y="2268000"/>
            <a:ext cx="1944000" cy="93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square" lIns="99000" tIns="54000" rIns="99000" bIns="54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6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" pitchFamily="2"/>
                <a:cs typeface="Lohit Hindi" pitchFamily="2"/>
              </a:rPr>
              <a:t>1. Трансляция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40920" y="1908000"/>
            <a:ext cx="2539080" cy="20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10"/>
          <p:cNvSpPr/>
          <p:nvPr/>
        </p:nvSpPr>
        <p:spPr>
          <a:xfrm rot="5400000">
            <a:off x="7488000" y="2628000"/>
            <a:ext cx="1728000" cy="64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square" lIns="99000" tIns="54000" rIns="99000" bIns="54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" pitchFamily="2"/>
                <a:cs typeface="Lohit Hindi" pitchFamily="2"/>
              </a:rPr>
              <a:t>2. Исполнение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sz="2700" dirty="0"/>
              <a:t>Двоичная трансляция (</a:t>
            </a:r>
            <a:r>
              <a:rPr lang="ru-RU" sz="2700" dirty="0" err="1"/>
              <a:t>Binary</a:t>
            </a:r>
            <a:r>
              <a:rPr lang="ru-RU" sz="2700" dirty="0"/>
              <a:t> </a:t>
            </a:r>
            <a:r>
              <a:rPr lang="ru-RU" sz="2700" dirty="0" err="1"/>
              <a:t>translation</a:t>
            </a:r>
            <a:r>
              <a:rPr lang="ru-RU" sz="2700" dirty="0"/>
              <a:t>)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ru-RU" sz="2700" dirty="0"/>
              <a:t>ДТ</a:t>
            </a:r>
            <a:r>
              <a:rPr lang="en-US" sz="2700" dirty="0"/>
              <a:t> (BT)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4712D90-1C42-4C0B-836F-1AA387EF9C2F}" type="slidenum">
              <a:t>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 lIns="0" tIns="0" rIns="0" bIns="0"/>
          <a:lstStyle/>
          <a:p>
            <a:pPr lvl="0" hangingPunct="0">
              <a:lnSpc>
                <a:spcPct val="90000"/>
              </a:lnSpc>
            </a:pPr>
            <a:r>
              <a:rPr lang="ru-RU" sz="3000" dirty="0">
                <a:latin typeface="DejaVu Sans" pitchFamily="34"/>
              </a:rPr>
              <a:t>Перевод кода из гостевого ISA в </a:t>
            </a:r>
            <a:r>
              <a:rPr lang="ru-RU" sz="3000" i="1" dirty="0">
                <a:latin typeface="DejaVu Sans" pitchFamily="34"/>
              </a:rPr>
              <a:t>эквивалентный</a:t>
            </a:r>
            <a:r>
              <a:rPr lang="ru-RU" sz="3000" dirty="0">
                <a:latin typeface="DejaVu Sans" pitchFamily="34"/>
              </a:rPr>
              <a:t> код хозяйского ISA</a:t>
            </a:r>
          </a:p>
          <a:p>
            <a:pPr lvl="0" hangingPunct="0">
              <a:lnSpc>
                <a:spcPct val="90000"/>
              </a:lnSpc>
            </a:pPr>
            <a:r>
              <a:rPr lang="ru-RU" sz="3000" dirty="0">
                <a:latin typeface="DejaVu Sans" pitchFamily="34"/>
              </a:rPr>
              <a:t>Результаты трансляции можно переиспользовать (если они сохранены и валидны)</a:t>
            </a:r>
          </a:p>
          <a:p>
            <a:pPr lvl="0" hangingPunct="0">
              <a:lnSpc>
                <a:spcPct val="90000"/>
              </a:lnSpc>
            </a:pPr>
            <a:r>
              <a:rPr lang="ru-RU" sz="3000" dirty="0">
                <a:latin typeface="DejaVu Sans" pitchFamily="34"/>
              </a:rPr>
              <a:t>Исполнение не испытывает замедления на «родной» аппаратуре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1139</Words>
  <Application>Microsoft Office PowerPoint</Application>
  <PresentationFormat>Custom</PresentationFormat>
  <Paragraphs>275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7" baseType="lpstr">
      <vt:lpstr>Arial Unicode MS</vt:lpstr>
      <vt:lpstr>Microsoft YaHei</vt:lpstr>
      <vt:lpstr>Arial</vt:lpstr>
      <vt:lpstr>Calibri</vt:lpstr>
      <vt:lpstr>CMU Sans Serif Demi Condensed</vt:lpstr>
      <vt:lpstr>Constantia</vt:lpstr>
      <vt:lpstr>Courier New</vt:lpstr>
      <vt:lpstr>DejaVu Sans</vt:lpstr>
      <vt:lpstr>DejaVu Sans Condensed</vt:lpstr>
      <vt:lpstr>FreeSans</vt:lpstr>
      <vt:lpstr>Lohit Hindi</vt:lpstr>
      <vt:lpstr>Mangal</vt:lpstr>
      <vt:lpstr>NewStandardOld</vt:lpstr>
      <vt:lpstr>StarSymbol</vt:lpstr>
      <vt:lpstr>Tahoma</vt:lpstr>
      <vt:lpstr>Times New Roman</vt:lpstr>
      <vt:lpstr>WenQuanYi Zen Hei</vt:lpstr>
      <vt:lpstr>Office Theme</vt:lpstr>
      <vt:lpstr>Двоичная трансляция и симуляция</vt:lpstr>
      <vt:lpstr>PowerPoint Presentation</vt:lpstr>
      <vt:lpstr>Вопросы к прошлой лекции</vt:lpstr>
      <vt:lpstr>На предыдущих лекциях:</vt:lpstr>
      <vt:lpstr>Что нам удалось оптимизировать</vt:lpstr>
      <vt:lpstr>Что бы нам ещё улучшить?</vt:lpstr>
      <vt:lpstr>Языки высокого уровня, компиляция</vt:lpstr>
      <vt:lpstr>Трансляция гостевого машинного кода в хозяйский</vt:lpstr>
      <vt:lpstr>Двоичная трансляция (Binary translation) ДТ (BT)</vt:lpstr>
      <vt:lpstr>Фазы ДТ</vt:lpstr>
      <vt:lpstr>Алгоритм</vt:lpstr>
      <vt:lpstr>Капсула</vt:lpstr>
      <vt:lpstr>Блоки трансляции</vt:lpstr>
      <vt:lpstr>Статическая ДТ</vt:lpstr>
      <vt:lpstr>Динамическая ДТ</vt:lpstr>
      <vt:lpstr>Оптимизация результатов трансляции</vt:lpstr>
      <vt:lpstr>Почему оптимизации при ДТ затруднительны</vt:lpstr>
      <vt:lpstr>Самомодифицирующийся код  (self modifying code, SMC)</vt:lpstr>
      <vt:lpstr>Обнаружение кода (1/2)</vt:lpstr>
      <vt:lpstr>Обнаружение кода (2/2)</vt:lpstr>
      <vt:lpstr>Блоки для трансляции</vt:lpstr>
      <vt:lpstr>Гостевая страница</vt:lpstr>
      <vt:lpstr>Трасса ранее исполнявшихся инструкций</vt:lpstr>
      <vt:lpstr>И ещё:</vt:lpstr>
      <vt:lpstr>Итоги</vt:lpstr>
      <vt:lpstr>Рекомендуемая литература (1/2)</vt:lpstr>
      <vt:lpstr>Рекомендуемая литература (2/2)</vt:lpstr>
      <vt:lpstr>На следующей лекции: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simlecture</dc:title>
  <dc:creator>Rechistov, Grigory</dc:creator>
  <cp:lastModifiedBy>Rechistov, Grigory</cp:lastModifiedBy>
  <cp:revision>456</cp:revision>
  <dcterms:created xsi:type="dcterms:W3CDTF">2006-08-16T00:00:00Z</dcterms:created>
  <dcterms:modified xsi:type="dcterms:W3CDTF">2014-03-17T10:03:16Z</dcterms:modified>
</cp:coreProperties>
</file>