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2" r:id="rId18"/>
    <p:sldId id="273" r:id="rId19"/>
    <p:sldId id="275" r:id="rId20"/>
    <p:sldId id="276" r:id="rId21"/>
    <p:sldId id="277" r:id="rId22"/>
    <p:sldId id="279" r:id="rId23"/>
    <p:sldId id="280" r:id="rId24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6" autoAdjust="0"/>
  </p:normalViewPr>
  <p:slideViewPr>
    <p:cSldViewPr>
      <p:cViewPr varScale="1">
        <p:scale>
          <a:sx n="80" d="100"/>
          <a:sy n="80" d="100"/>
        </p:scale>
        <p:origin x="-77" y="-43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1CBBCC-E01C-4A89-95D6-A0140BDCC570}" type="slidenum">
              <a:t>‹#›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7376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FBCBD07-C7C0-4F70-BD38-74DAA00A21BE}" type="datetime1">
              <a:rPr lang="ru-RU"/>
              <a:pPr lvl="0"/>
              <a:t>04.10.2013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0BA5D41-8899-49A6-B262-4614F3D8563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67878E8-2E6B-4753-BA77-836DA4A293B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A75515E-D652-4C63-9BCF-C57A4365D82D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A4F7A9-780F-4624-B5CB-E4678F4D1131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91D4CAC-F5F4-41AC-A0EC-45BB15E951EA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 dirty="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C8A1A4-8B44-49E6-A997-C70910C34C59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64EA886-AC46-417D-9138-0E3037AA7F2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B6146F5-1EA9-4E0A-B179-784EA2BD5EE4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B6146F5-1EA9-4E0A-B179-784EA2BD5EE4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2643005-8FC8-465E-8107-0E61E1E03701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3EE598-4ECC-41DA-9C9A-33C93BE4BB5D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82D0279-13C8-4E4E-9DAC-CC673DABCC2C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2F2FB26-C889-4F01-84C5-E3161C767002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3E90852-0060-48D9-B5B6-E20615B492AC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77D062F-BEFA-4A96-A694-8B6F7C29464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3C2CD8E-926C-4280-9729-8BD445E23DF8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2934DCA-D7BA-440D-A8B1-2959BBA65BD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2F2FB26-C889-4F01-84C5-E3161C767002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2E9DA27-294C-4F31-A327-0C911D27E9CF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420DD95-ED49-4901-84F7-332A1B50C1B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127133E-0671-4F0A-8DFF-61021C35916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BE660D7-672C-4393-8029-F5D3C0246B37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481BEC1-985C-4795-B34E-527C082D4CD0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BBCAFC-2702-4830-A0BD-3B4DFECB18C2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04.10.2013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218960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409000" y="3412800"/>
            <a:ext cx="3505319" cy="145368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3840" y="1072800"/>
            <a:ext cx="861048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51600" y="211320"/>
            <a:ext cx="246672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200" y="143280"/>
            <a:ext cx="1600200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42719" y="136080"/>
            <a:ext cx="129528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5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240"/>
            <a:ext cx="8229600" cy="3753720"/>
          </a:xfrm>
        </p:spPr>
        <p:txBody>
          <a:bodyPr anchor="t" anchorCtr="0"/>
          <a:lstStyle>
            <a:lvl1pPr marL="343080" indent="-343080" algn="l">
              <a:spcBef>
                <a:spcPts val="799"/>
              </a:spcBef>
              <a:buSzPct val="100000"/>
              <a:buFont typeface="Arial" pitchFamily="34"/>
              <a:buChar char="•"/>
              <a:defRPr sz="3200">
                <a:latin typeface="DejaVu Sans" pitchFamily="34"/>
                <a:ea typeface="DejaVu Sans" pitchFamily="34"/>
                <a:cs typeface="DejaVu Sans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303840" y="5270759"/>
            <a:ext cx="106668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522800" y="5270759"/>
            <a:ext cx="662940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304840" y="5270759"/>
            <a:ext cx="38088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C921481B-C13C-46D3-98F5-C9E64A166E68}" type="slidenum">
              <a:t>‹#›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type="title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 anchor="t" anchorCtr="0"/>
          <a:lstStyle>
            <a:lvl1pPr hangingPunct="0">
              <a:buNone/>
              <a:defRPr lang="ru-RU">
                <a:latin typeface="Arial" pitchFamily="18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330560"/>
            <a:ext cx="8046360" cy="3299040"/>
          </a:xfrm>
        </p:spPr>
        <p:txBody>
          <a:bodyPr lIns="0" tIns="0" rIns="0" bIns="0"/>
          <a:lstStyle>
            <a:lvl1pPr marL="0" indent="0" hangingPunct="0">
              <a:spcAft>
                <a:spcPts val="1414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7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271880"/>
            <a:ext cx="4040279" cy="53028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457200" y="1802160"/>
            <a:ext cx="4040279" cy="327708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>
                <a:latin typeface="Franklin Gothic Book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4000" y="1271880"/>
            <a:ext cx="4041719" cy="53028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4644000" y="1802160"/>
            <a:ext cx="4041719" cy="327708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>
                <a:latin typeface="Franklin Gothic Book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>
          <a:xfrm>
            <a:off x="457200" y="5270759"/>
            <a:ext cx="990719" cy="3027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1600200" y="5270759"/>
            <a:ext cx="6400799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229600" y="5270759"/>
            <a:ext cx="457200" cy="302760"/>
          </a:xfrm>
        </p:spPr>
        <p:txBody>
          <a:bodyPr/>
          <a:lstStyle>
            <a:lvl1pPr>
              <a:defRPr/>
            </a:lvl1pPr>
          </a:lstStyle>
          <a:p>
            <a:pPr lvl="0"/>
            <a:fld id="{BB6E5BC7-928C-484C-A464-D45851B34D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5AFBB0-C155-4FCA-8ACA-0EA0A60862D5}" type="slidenum">
              <a:t>‹#›</a:t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457200" y="226800"/>
            <a:ext cx="8229240" cy="950039"/>
          </a:xfrm>
        </p:spPr>
        <p:txBody>
          <a:bodyPr lIns="0" tIns="0" rIns="0" bIns="0"/>
          <a:lstStyle>
            <a:lvl1pPr hangingPunct="0">
              <a:buNone/>
              <a:defRPr lang="ru-RU">
                <a:latin typeface="Arial" pitchFamily="18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9840"/>
            <a:ext cx="8229240" cy="3753720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1360" y="3981600"/>
            <a:ext cx="5486399" cy="469800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1791360" y="506879"/>
            <a:ext cx="5486399" cy="3412800"/>
          </a:xfrm>
        </p:spPr>
        <p:txBody>
          <a:bodyPr anchor="t"/>
          <a:lstStyle>
            <a:lvl1pPr hangingPunct="0">
              <a:buNone/>
              <a:defRPr lang="ru-RU">
                <a:latin typeface="Arial" pitchFamily="18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1360" y="4449960"/>
            <a:ext cx="5486399" cy="6678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EEBB04-FE3F-4632-9F65-061E029188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326240"/>
            <a:ext cx="8229600" cy="37537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5270759"/>
            <a:ext cx="21337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898989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3000" y="5270759"/>
            <a:ext cx="289547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898989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2000" y="5270759"/>
            <a:ext cx="21337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spc="0" baseline="0">
                <a:solidFill>
                  <a:srgbClr val="898989"/>
                </a:solidFill>
                <a:latin typeface="Franklin Gothic Book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FF39852-E2BB-4BA6-A526-CFB0DA970BA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spc="0" baseline="0">
          <a:ln>
            <a:noFill/>
          </a:ln>
          <a:solidFill>
            <a:srgbClr val="000000"/>
          </a:solidFill>
          <a:latin typeface="Constantia" pitchFamily="18"/>
          <a:ea typeface="Microsoft YaHei" pitchFamily="2"/>
          <a:cs typeface="Mangal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0"/>
        </a:spcBef>
        <a:spcAft>
          <a:spcPts val="1165"/>
        </a:spcAft>
        <a:buSzPct val="45000"/>
        <a:buFont typeface="StarSymbol"/>
        <a:buChar char="●"/>
        <a:tabLst/>
        <a:defRPr lang="en-US" sz="265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1pPr>
      <a:lvl2pPr marL="864000" marR="0" lvl="1" indent="-324000" algn="l" rtl="0" hangingPunct="1">
        <a:lnSpc>
          <a:spcPct val="100000"/>
        </a:lnSpc>
        <a:spcBef>
          <a:spcPts val="0"/>
        </a:spcBef>
        <a:spcAft>
          <a:spcPts val="930"/>
        </a:spcAft>
        <a:buSzPct val="45000"/>
        <a:buFont typeface="StarSymbol"/>
        <a:buChar char="●"/>
        <a:tabLst/>
        <a:defRPr lang="en-US" sz="232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2pPr>
      <a:lvl3pPr marL="1296000" marR="0" lvl="2" indent="-288000" algn="l" rtl="0" hangingPunct="1">
        <a:lnSpc>
          <a:spcPct val="100000"/>
        </a:lnSpc>
        <a:spcBef>
          <a:spcPts val="0"/>
        </a:spcBef>
        <a:spcAft>
          <a:spcPts val="694"/>
        </a:spcAft>
        <a:buSzPct val="75000"/>
        <a:buFont typeface="StarSymbol"/>
        <a:buChar char="–"/>
        <a:tabLst/>
        <a:defRPr lang="en-US" sz="199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3pPr>
      <a:lvl4pPr marL="1728000" marR="0" lvl="3" indent="-216000" algn="l" rtl="0" hangingPunct="1">
        <a:lnSpc>
          <a:spcPct val="100000"/>
        </a:lnSpc>
        <a:spcBef>
          <a:spcPts val="0"/>
        </a:spcBef>
        <a:spcAft>
          <a:spcPts val="459"/>
        </a:spcAft>
        <a:buSzPct val="45000"/>
        <a:buFont typeface="StarSymbol"/>
        <a:buChar char="●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4pPr>
      <a:lvl5pPr marL="2160000" marR="0" lvl="4" indent="-216000" algn="l" rtl="0" hangingPunct="1">
        <a:lnSpc>
          <a:spcPct val="100000"/>
        </a:lnSpc>
        <a:spcBef>
          <a:spcPts val="0"/>
        </a:spcBef>
        <a:spcAft>
          <a:spcPts val="224"/>
        </a:spcAft>
        <a:buSzPct val="75000"/>
        <a:buFont typeface="StarSymbol"/>
        <a:buChar char="–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76219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 dirty="0">
                <a:latin typeface="DejaVu Sans" pitchFamily="34"/>
              </a:rPr>
              <a:t>Общие вопросы моделирования: требования, терминология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951800" y="4043879"/>
            <a:ext cx="4038479" cy="821520"/>
          </a:xfrm>
          <a:solidFill>
            <a:srgbClr val="FFFFFF"/>
          </a:solidFill>
        </p:spPr>
        <p:txBody>
          <a:bodyPr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3200" dirty="0" smtClean="0"/>
              <a:t>Евгений </a:t>
            </a:r>
            <a:r>
              <a:rPr lang="ru-RU" sz="3200" dirty="0" err="1" smtClean="0"/>
              <a:t>Юлюгин</a:t>
            </a:r>
            <a:endParaRPr lang="ru-RU" sz="3200" dirty="0"/>
          </a:p>
          <a:p>
            <a:pPr lv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itchFamily="49"/>
                <a:cs typeface="Courier New" pitchFamily="49"/>
              </a:rPr>
              <a:t> </a:t>
            </a:r>
            <a:r>
              <a:rPr lang="en-US" sz="1400" b="1" dirty="0" smtClean="0">
                <a:latin typeface="Courier New" pitchFamily="49"/>
                <a:cs typeface="Courier New" pitchFamily="49"/>
                <a:hlinkClick r:id="rId3"/>
              </a:rPr>
              <a:t>yulyugin@gmail.com</a:t>
            </a:r>
            <a:endParaRPr lang="en-US" sz="1400" b="1" dirty="0">
              <a:latin typeface="Courier New" pitchFamily="49"/>
              <a:cs typeface="Courier New" pitchFamily="49"/>
              <a:hlinkClick r:id="rId3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Date Placeholder 3"/>
          <p:cNvSpPr txBox="1"/>
          <p:nvPr/>
        </p:nvSpPr>
        <p:spPr>
          <a:xfrm>
            <a:off x="268200" y="5076000"/>
            <a:ext cx="1603800" cy="317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07.10</a:t>
            </a:r>
            <a:r>
              <a:rPr lang="ru-RU" sz="1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.2013</a:t>
            </a:r>
            <a:endParaRPr lang="en-US" sz="1800" b="0" i="0" u="none" strike="noStrike" kern="1200" spc="0" baseline="0" dirty="0" smtClean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На чём проверять корректность модели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67640" y="1547640"/>
            <a:ext cx="8363160" cy="309851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17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Полноплатформенный симулятор – на загрузке ОС</a:t>
            </a:r>
          </a:p>
          <a:p>
            <a:pPr marL="457200" lvl="0" indent="-457200">
              <a:lnSpc>
                <a:spcPct val="17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Симулятор уровня приложения – на работе приложений</a:t>
            </a:r>
          </a:p>
          <a:p>
            <a:pPr marL="457200" lvl="0" indent="-457200">
              <a:lnSpc>
                <a:spcPct val="12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Оба варианта (или неполные модели) – на трассах приложения (историях событий: чтение</a:t>
            </a:r>
            <a:r>
              <a:rPr lang="en-US" sz="2000">
                <a:latin typeface="DejaVu Sans" pitchFamily="34"/>
                <a:ea typeface="DejaVu Sans" pitchFamily="34"/>
                <a:cs typeface="DejaVu Sans" pitchFamily="34"/>
              </a:rPr>
              <a:t>/</a:t>
            </a: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запись в память, внешние прерывания и т.д.). При этом ищутся отличия в эволюции состояния модели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C7CB8F6-455D-4E39-AA38-CA63333538D4}" type="slidenum">
              <a:t>10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Как </a:t>
            </a:r>
            <a:r>
              <a:rPr lang="ru-RU" sz="3200" b="1" dirty="0"/>
              <a:t>верифицировать </a:t>
            </a:r>
            <a:r>
              <a:rPr lang="ru-RU" sz="3200" dirty="0"/>
              <a:t>корректность </a:t>
            </a:r>
            <a:r>
              <a:rPr lang="ru-RU" sz="3200" dirty="0" smtClean="0"/>
              <a:t>модели?</a:t>
            </a:r>
            <a:endParaRPr lang="ru-RU" sz="32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16000" y="1475640"/>
            <a:ext cx="8604360" cy="379512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Формальная верификация – строгое доказательство, что система функционирует согласно спецификации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Требует исследования всех сценариев функционирования системы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Пример: инструкция IA-32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длиной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до 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15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байт =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&gt;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требуется перебрать 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2^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120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комбинаций входных 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последовательностей</a:t>
            </a:r>
            <a:endParaRPr lang="ru-RU" sz="2500" b="1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2B4B55-7679-49CB-86E2-33D6A54B8051}" type="slidenum">
              <a:t>11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/>
              <a:t>Как измерять скорость симуляторов?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67640" y="1187640"/>
            <a:ext cx="8363160" cy="72215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514439" lvl="0" indent="-514439" hangingPunct="1">
              <a:spcBef>
                <a:spcPts val="799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Относительная скорость симуляции относительно реального исполнения системы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8F13A1E-21BA-4603-876C-EA0E02701CA1}" type="slidenum">
              <a:t>12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640" y="2339640"/>
            <a:ext cx="8218440" cy="228636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285840" marR="0" lvl="0" indent="-28584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Применима, если есть реальная система, с которой проводится сравнение</a:t>
            </a:r>
          </a:p>
          <a:p>
            <a:pPr marL="285840" marR="0" lvl="0" indent="-28584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Специальный случай «целевая архитектура == хозяйская» (</a:t>
            </a: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target == host</a:t>
            </a: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)</a:t>
            </a:r>
          </a:p>
          <a:p>
            <a:pPr marL="285840" marR="0" lvl="0" indent="-28584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Чаще всего модель исполняется медленнее реальной аппаратуры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/>
              <a:t>Как измерять скорость симуляторов?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67640" y="1187640"/>
            <a:ext cx="8363160" cy="72215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514439" lvl="0" indent="-514439" hangingPunct="1">
              <a:spcBef>
                <a:spcPts val="799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>
                <a:latin typeface="DejaVu Sans" pitchFamily="34"/>
                <a:ea typeface="DejaVu Sans" pitchFamily="34"/>
                <a:cs typeface="DejaVu Sans" pitchFamily="34"/>
              </a:rPr>
              <a:t>Относительная скорость симуляции относительно реального исполнения системы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6C4ADA-D15C-42B9-9816-85C78C5C451F}" type="slidenum">
              <a:t>13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1559" y="2005920"/>
            <a:ext cx="7439040" cy="305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/>
              <a:t>Как измерять скорость симуляторов?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67280" y="1891800"/>
            <a:ext cx="8363160" cy="2968199"/>
          </a:xfrm>
          <a:solidFill>
            <a:srgbClr val="FFFFFF"/>
          </a:solidFill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343080" lvl="0" indent="-34308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Под инструкциями понимаются моделируемые инструкции</a:t>
            </a:r>
          </a:p>
          <a:p>
            <a:pPr marL="343080" lvl="0" indent="-34308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Позволяет сравнивать исполнение симулятора на различных этапах его работы</a:t>
            </a:r>
          </a:p>
          <a:p>
            <a:pPr marL="343080" lvl="0" indent="-34308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Позволяет сравнивать симуляторы между собой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0D2D21-8EB9-4D00-8EBF-C8900B78BCFC}" type="slidenum">
              <a:t>14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39640" y="1206719"/>
            <a:ext cx="8146080" cy="366119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514439" marR="0" lvl="0" indent="-514439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100000"/>
              <a:buAutoNum type="arabicPeriod" startAt="2"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MIPS – mega instructions per second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/>
              <a:t>Как измерять скорость симуляторов?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263DCB8-D0FC-4843-97F3-8362E5298E91}" type="slidenum">
              <a:t>15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567000" y="1605240"/>
            <a:ext cx="3951000" cy="4575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Пример: загрузка </a:t>
            </a:r>
            <a:r>
              <a:rPr lang="en-US" sz="24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Linux</a:t>
            </a:r>
          </a:p>
        </p:txBody>
      </p:sp>
      <p:sp>
        <p:nvSpPr>
          <p:cNvPr id="6" name="Rectangle 13"/>
          <p:cNvSpPr/>
          <p:nvPr/>
        </p:nvSpPr>
        <p:spPr>
          <a:xfrm>
            <a:off x="556200" y="2627640"/>
            <a:ext cx="4375440" cy="11890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ОС </a:t>
            </a: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Red Hat Enterprise Linux 5</a:t>
            </a: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(64 бит)</a:t>
            </a: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/>
            </a:r>
            <a:b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</a:br>
            <a:endParaRPr lang="en-US" sz="2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556200" y="3860639"/>
            <a:ext cx="5661000" cy="8233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Симулятор </a:t>
            </a:r>
            <a:r>
              <a:rPr lang="en-US" sz="24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Wind River Simics 4.6</a:t>
            </a:r>
            <a:br>
              <a:rPr lang="en-US" sz="24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</a:br>
            <a:endParaRPr lang="en-US" sz="2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40" y="1209673"/>
            <a:ext cx="2438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/>
              <a:t>Как измерять скорость симуляторов?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263DCB8-D0FC-4843-97F3-8362E5298E91}" type="slidenum">
              <a:t>16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40" y="1209673"/>
            <a:ext cx="2438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2"/>
          <p:cNvSpPr/>
          <p:nvPr/>
        </p:nvSpPr>
        <p:spPr>
          <a:xfrm>
            <a:off x="683568" y="2499262"/>
            <a:ext cx="4010137" cy="6894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Demonstration</a:t>
            </a:r>
            <a:endParaRPr lang="en-US" sz="4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547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Как повысить скорость симулятора?</a:t>
            </a:r>
          </a:p>
        </p:txBody>
      </p:sp>
      <p:sp>
        <p:nvSpPr>
          <p:cNvPr id="3" name="Title 11"/>
          <p:cNvSpPr txBox="1">
            <a:spLocks noGrp="1"/>
          </p:cNvSpPr>
          <p:nvPr>
            <p:ph type="title" idx="4294967295"/>
          </p:nvPr>
        </p:nvSpPr>
        <p:spPr>
          <a:xfrm>
            <a:off x="457200" y="1368000"/>
            <a:ext cx="8229600" cy="3240000"/>
          </a:xfrm>
          <a:solidFill>
            <a:srgbClr val="FFFFFF"/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Это мы будем обсуждать на многих последующих занятиях </a:t>
            </a:r>
            <a:r>
              <a:rPr lang="en-US" sz="3000">
                <a:latin typeface="Wingdings" pitchFamily="18"/>
                <a:ea typeface="DejaVu Sans" pitchFamily="34"/>
                <a:cs typeface="DejaVu Sans" pitchFamily="34"/>
              </a:rPr>
              <a:t></a:t>
            </a: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/>
            </a:r>
            <a:br>
              <a:rPr lang="ru-RU" sz="3000">
                <a:latin typeface="DejaVu Sans" pitchFamily="34"/>
                <a:ea typeface="DejaVu Sans" pitchFamily="34"/>
                <a:cs typeface="DejaVu Sans" pitchFamily="34"/>
              </a:rPr>
            </a:b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/>
            </a:r>
            <a:br>
              <a:rPr lang="ru-RU" sz="3000">
                <a:latin typeface="DejaVu Sans" pitchFamily="34"/>
                <a:ea typeface="DejaVu Sans" pitchFamily="34"/>
                <a:cs typeface="DejaVu Sans" pitchFamily="34"/>
              </a:rPr>
            </a:b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Эффективная симуляция, эффективные простои, аппаратная поддержка, параллельное исполнение…</a:t>
            </a:r>
            <a:br>
              <a:rPr lang="ru-RU" sz="3000">
                <a:latin typeface="DejaVu Sans" pitchFamily="34"/>
                <a:ea typeface="DejaVu Sans" pitchFamily="34"/>
                <a:cs typeface="DejaVu Sans" pitchFamily="34"/>
              </a:rPr>
            </a:br>
            <a:endParaRPr lang="ru-RU" sz="300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AA90C3B-802F-4AD9-AD42-06C390C23056}" type="slidenum">
              <a:t>17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448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Совместимость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5536" y="1331838"/>
            <a:ext cx="8363160" cy="327615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80000"/>
              </a:lnSpc>
              <a:spcAft>
                <a:spcPts val="1165"/>
              </a:spcAft>
              <a:buSzPct val="90000"/>
            </a:pP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Существует множество утилит, программ и форматов, знакомых пользователям,  и которыми они хотели бы продолжать пользоваться в дальнейшем</a:t>
            </a:r>
          </a:p>
          <a:p>
            <a:pPr marL="1321200" lvl="1" indent="-457200">
              <a:lnSpc>
                <a:spcPct val="80000"/>
              </a:lnSpc>
              <a:spcAft>
                <a:spcPts val="930"/>
              </a:spcAft>
              <a:buSzPct val="90000"/>
              <a:buChar char="●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Отладчики, среды разработки, анализаторы трасс, …</a:t>
            </a:r>
          </a:p>
          <a:p>
            <a:pPr marL="1321200" lvl="1" indent="-457200">
              <a:lnSpc>
                <a:spcPct val="80000"/>
              </a:lnSpc>
              <a:spcAft>
                <a:spcPts val="930"/>
              </a:spcAft>
              <a:buSzPct val="90000"/>
              <a:buChar char="●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Форматы: образы дисков, трасс, содержимого памяти…</a:t>
            </a:r>
          </a:p>
          <a:p>
            <a:pPr marL="457200" lvl="0" indent="-457200">
              <a:lnSpc>
                <a:spcPct val="80000"/>
              </a:lnSpc>
              <a:spcAft>
                <a:spcPts val="1165"/>
              </a:spcAft>
              <a:buSzPct val="90000"/>
            </a:pP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Ожидаемые от симулятора возможности</a:t>
            </a:r>
          </a:p>
          <a:p>
            <a:pPr marL="1321200" lvl="1" indent="-457200">
              <a:lnSpc>
                <a:spcPct val="80000"/>
              </a:lnSpc>
              <a:spcAft>
                <a:spcPts val="930"/>
              </a:spcAft>
              <a:buSzPct val="90000"/>
              <a:buChar char="●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Автоматизация</a:t>
            </a:r>
            <a:r>
              <a:rPr lang="en-US" sz="1800" dirty="0">
                <a:latin typeface="DejaVu Sans" pitchFamily="34"/>
                <a:ea typeface="DejaVu Sans" pitchFamily="34"/>
                <a:cs typeface="DejaVu Sans" pitchFamily="34"/>
              </a:rPr>
              <a:t>/</a:t>
            </a: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расширяемость с помощью динамических языков</a:t>
            </a:r>
            <a:r>
              <a:rPr lang="en-US" sz="1800" dirty="0">
                <a:latin typeface="DejaVu Sans" pitchFamily="34"/>
                <a:ea typeface="DejaVu Sans" pitchFamily="34"/>
                <a:cs typeface="DejaVu Sans" pitchFamily="34"/>
              </a:rPr>
              <a:t>: Perl, Python</a:t>
            </a: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, …</a:t>
            </a:r>
          </a:p>
          <a:p>
            <a:pPr marL="1321200" lvl="1" indent="-457200">
              <a:lnSpc>
                <a:spcPct val="80000"/>
              </a:lnSpc>
              <a:spcAft>
                <a:spcPts val="930"/>
              </a:spcAft>
              <a:buSzPct val="90000"/>
              <a:buChar char="●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Автоматическая</a:t>
            </a:r>
            <a:r>
              <a:rPr lang="en-US" sz="1800" dirty="0">
                <a:latin typeface="DejaVu Sans" pitchFamily="34"/>
                <a:ea typeface="DejaVu Sans" pitchFamily="34"/>
                <a:cs typeface="DejaVu Sans" pitchFamily="34"/>
              </a:rPr>
              <a:t>/</a:t>
            </a: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фоновая работа без человеческого вмешательства: без </a:t>
            </a:r>
            <a:r>
              <a:rPr lang="en-US" sz="1800" dirty="0">
                <a:latin typeface="DejaVu Sans" pitchFamily="34"/>
                <a:ea typeface="DejaVu Sans" pitchFamily="34"/>
                <a:cs typeface="DejaVu Sans" pitchFamily="34"/>
              </a:rPr>
              <a:t>GUI, </a:t>
            </a: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регулярное тестирование, …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44F845F-BBF7-43E0-AE98-507C982EB149}" type="slidenum">
              <a:t>18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Итоги</a:t>
            </a:r>
          </a:p>
        </p:txBody>
      </p:sp>
      <p:grpSp>
        <p:nvGrpSpPr>
          <p:cNvPr id="3" name="Content Placeholder 6"/>
          <p:cNvGrpSpPr/>
          <p:nvPr/>
        </p:nvGrpSpPr>
        <p:grpSpPr>
          <a:xfrm>
            <a:off x="457200" y="1329480"/>
            <a:ext cx="8363160" cy="3746520"/>
            <a:chOff x="457200" y="1329480"/>
            <a:chExt cx="8363160" cy="3746520"/>
          </a:xfrm>
        </p:grpSpPr>
        <p:sp>
          <p:nvSpPr>
            <p:cNvPr id="4" name="Freeform 3"/>
            <p:cNvSpPr/>
            <p:nvPr/>
          </p:nvSpPr>
          <p:spPr>
            <a:xfrm>
              <a:off x="1083960" y="1329480"/>
              <a:ext cx="7108920" cy="3746520"/>
            </a:xfrm>
            <a:custGeom>
              <a:avLst>
                <a:gd name="f0" fmla="val 15908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*/ f5 1 21600"/>
                <a:gd name="f12" fmla="*/ f6 1 21600"/>
                <a:gd name="f13" fmla="val f7"/>
                <a:gd name="f14" fmla="val f8"/>
                <a:gd name="f15" fmla="pin 0 f0 21600"/>
                <a:gd name="f16" fmla="pin 0 f1 10800"/>
                <a:gd name="f17" fmla="*/ f10 f2 1"/>
                <a:gd name="f18" fmla="+- f14 0 f13"/>
                <a:gd name="f19" fmla="val f15"/>
                <a:gd name="f20" fmla="val f16"/>
                <a:gd name="f21" fmla="*/ f15 f11 1"/>
                <a:gd name="f22" fmla="*/ f16 f12 1"/>
                <a:gd name="f23" fmla="*/ f17 1 f4"/>
                <a:gd name="f24" fmla="*/ f18 1 21600"/>
                <a:gd name="f25" fmla="+- 21600 0 f20"/>
                <a:gd name="f26" fmla="+- 21600 0 f19"/>
                <a:gd name="f27" fmla="*/ f20 f12 1"/>
                <a:gd name="f28" fmla="*/ f19 f11 1"/>
                <a:gd name="f29" fmla="+- f23 0 f3"/>
                <a:gd name="f30" fmla="*/ 0 f24 1"/>
                <a:gd name="f31" fmla="*/ 21600 f24 1"/>
                <a:gd name="f32" fmla="*/ f26 f20 1"/>
                <a:gd name="f33" fmla="*/ f25 f12 1"/>
                <a:gd name="f34" fmla="*/ f32 1 10800"/>
                <a:gd name="f35" fmla="*/ f30 1 f24"/>
                <a:gd name="f36" fmla="*/ f31 1 f24"/>
                <a:gd name="f37" fmla="+- f19 f34 0"/>
                <a:gd name="f38" fmla="*/ f35 f11 1"/>
                <a:gd name="f39" fmla="*/ f35 f12 1"/>
                <a:gd name="f40" fmla="*/ f36 f12 1"/>
                <a:gd name="f41" fmla="*/ f37 f11 1"/>
              </a:gdLst>
              <a:ahLst>
                <a:ahXY gdRefX="f0" minX="f7" maxX="f8" gdRefY="f1" minY="f7" maxY="f9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8" y="f39"/>
                </a:cxn>
                <a:cxn ang="f29">
                  <a:pos x="f28" y="f40"/>
                </a:cxn>
              </a:cxnLst>
              <a:rect l="f38" t="f27" r="f41" b="f33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5"/>
                  </a:lnTo>
                  <a:lnTo>
                    <a:pt x="f7" y="f25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57200" y="2453400"/>
              <a:ext cx="2662560" cy="14986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2547"/>
                <a:gd name="f7" fmla="val 1498566"/>
                <a:gd name="f8" fmla="val 249766"/>
                <a:gd name="f9" fmla="val 111824"/>
                <a:gd name="f10" fmla="val 2412781"/>
                <a:gd name="f11" fmla="val 2550723"/>
                <a:gd name="f12" fmla="val 1248800"/>
                <a:gd name="f13" fmla="val 1386742"/>
                <a:gd name="f14" fmla="+- 0 0 0"/>
                <a:gd name="f15" fmla="*/ f3 1 2662547"/>
                <a:gd name="f16" fmla="*/ f4 1 1498566"/>
                <a:gd name="f17" fmla="+- f7 0 f5"/>
                <a:gd name="f18" fmla="+- f6 0 f5"/>
                <a:gd name="f19" fmla="*/ f14 f0 1"/>
                <a:gd name="f20" fmla="*/ f18 1 2662547"/>
                <a:gd name="f21" fmla="*/ f17 1 1498566"/>
                <a:gd name="f22" fmla="*/ 0 f18 1"/>
                <a:gd name="f23" fmla="*/ 249766 f17 1"/>
                <a:gd name="f24" fmla="*/ 249766 f18 1"/>
                <a:gd name="f25" fmla="*/ 0 f17 1"/>
                <a:gd name="f26" fmla="*/ 2412781 f18 1"/>
                <a:gd name="f27" fmla="*/ 2662547 f18 1"/>
                <a:gd name="f28" fmla="*/ 1248800 f17 1"/>
                <a:gd name="f29" fmla="*/ 1498566 f17 1"/>
                <a:gd name="f30" fmla="*/ f19 1 f2"/>
                <a:gd name="f31" fmla="*/ f22 1 2662547"/>
                <a:gd name="f32" fmla="*/ f23 1 1498566"/>
                <a:gd name="f33" fmla="*/ f24 1 2662547"/>
                <a:gd name="f34" fmla="*/ f25 1 1498566"/>
                <a:gd name="f35" fmla="*/ f26 1 2662547"/>
                <a:gd name="f36" fmla="*/ f27 1 2662547"/>
                <a:gd name="f37" fmla="*/ f28 1 1498566"/>
                <a:gd name="f38" fmla="*/ f29 1 14985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62547" h="14985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176040" tIns="176040" rIns="176040" bIns="17604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7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Точность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307320" y="2453400"/>
              <a:ext cx="2662560" cy="14986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2547"/>
                <a:gd name="f7" fmla="val 1498566"/>
                <a:gd name="f8" fmla="val 249766"/>
                <a:gd name="f9" fmla="val 111824"/>
                <a:gd name="f10" fmla="val 2412781"/>
                <a:gd name="f11" fmla="val 2550723"/>
                <a:gd name="f12" fmla="val 1248800"/>
                <a:gd name="f13" fmla="val 1386742"/>
                <a:gd name="f14" fmla="+- 0 0 0"/>
                <a:gd name="f15" fmla="*/ f3 1 2662547"/>
                <a:gd name="f16" fmla="*/ f4 1 1498566"/>
                <a:gd name="f17" fmla="+- f7 0 f5"/>
                <a:gd name="f18" fmla="+- f6 0 f5"/>
                <a:gd name="f19" fmla="*/ f14 f0 1"/>
                <a:gd name="f20" fmla="*/ f18 1 2662547"/>
                <a:gd name="f21" fmla="*/ f17 1 1498566"/>
                <a:gd name="f22" fmla="*/ 0 f18 1"/>
                <a:gd name="f23" fmla="*/ 249766 f17 1"/>
                <a:gd name="f24" fmla="*/ 249766 f18 1"/>
                <a:gd name="f25" fmla="*/ 0 f17 1"/>
                <a:gd name="f26" fmla="*/ 2412781 f18 1"/>
                <a:gd name="f27" fmla="*/ 2662547 f18 1"/>
                <a:gd name="f28" fmla="*/ 1248800 f17 1"/>
                <a:gd name="f29" fmla="*/ 1498566 f17 1"/>
                <a:gd name="f30" fmla="*/ f19 1 f2"/>
                <a:gd name="f31" fmla="*/ f22 1 2662547"/>
                <a:gd name="f32" fmla="*/ f23 1 1498566"/>
                <a:gd name="f33" fmla="*/ f24 1 2662547"/>
                <a:gd name="f34" fmla="*/ f25 1 1498566"/>
                <a:gd name="f35" fmla="*/ f26 1 2662547"/>
                <a:gd name="f36" fmla="*/ f27 1 2662547"/>
                <a:gd name="f37" fmla="*/ f28 1 1498566"/>
                <a:gd name="f38" fmla="*/ f29 1 14985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62547" h="14985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176040" tIns="176040" rIns="176040" bIns="17604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7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Скорость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157800" y="2453400"/>
              <a:ext cx="2662560" cy="14986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2547"/>
                <a:gd name="f7" fmla="val 1498566"/>
                <a:gd name="f8" fmla="val 249766"/>
                <a:gd name="f9" fmla="val 111824"/>
                <a:gd name="f10" fmla="val 2412781"/>
                <a:gd name="f11" fmla="val 2550723"/>
                <a:gd name="f12" fmla="val 1248800"/>
                <a:gd name="f13" fmla="val 1386742"/>
                <a:gd name="f14" fmla="+- 0 0 0"/>
                <a:gd name="f15" fmla="*/ f3 1 2662547"/>
                <a:gd name="f16" fmla="*/ f4 1 1498566"/>
                <a:gd name="f17" fmla="+- f7 0 f5"/>
                <a:gd name="f18" fmla="+- f6 0 f5"/>
                <a:gd name="f19" fmla="*/ f14 f0 1"/>
                <a:gd name="f20" fmla="*/ f18 1 2662547"/>
                <a:gd name="f21" fmla="*/ f17 1 1498566"/>
                <a:gd name="f22" fmla="*/ 0 f18 1"/>
                <a:gd name="f23" fmla="*/ 249766 f17 1"/>
                <a:gd name="f24" fmla="*/ 249766 f18 1"/>
                <a:gd name="f25" fmla="*/ 0 f17 1"/>
                <a:gd name="f26" fmla="*/ 2412781 f18 1"/>
                <a:gd name="f27" fmla="*/ 2662547 f18 1"/>
                <a:gd name="f28" fmla="*/ 1248800 f17 1"/>
                <a:gd name="f29" fmla="*/ 1498566 f17 1"/>
                <a:gd name="f30" fmla="*/ f19 1 f2"/>
                <a:gd name="f31" fmla="*/ f22 1 2662547"/>
                <a:gd name="f32" fmla="*/ f23 1 1498566"/>
                <a:gd name="f33" fmla="*/ f24 1 2662547"/>
                <a:gd name="f34" fmla="*/ f25 1 1498566"/>
                <a:gd name="f35" fmla="*/ f26 1 2662547"/>
                <a:gd name="f36" fmla="*/ f27 1 2662547"/>
                <a:gd name="f37" fmla="*/ f28 1 1498566"/>
                <a:gd name="f38" fmla="*/ f29 1 14985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62547" h="14985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176040" tIns="176040" rIns="176040" bIns="17604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2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Расширяемость</a:t>
              </a:r>
            </a:p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2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Совместимость</a:t>
              </a:r>
            </a:p>
          </p:txBody>
        </p:sp>
      </p:grpSp>
      <p:sp>
        <p:nvSpPr>
          <p:cNvPr id="8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9" name="Slide Number Placeholder 5"/>
          <p:cNvSpPr txBox="1"/>
          <p:nvPr/>
        </p:nvSpPr>
        <p:spPr>
          <a:xfrm>
            <a:off x="8192880" y="5270759"/>
            <a:ext cx="49284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8EE911-51FA-48BB-B9DD-DC7174AE204C}" type="slidenum">
              <a:t>19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На прошлой лекции: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23528" y="1655806"/>
            <a:ext cx="8398800" cy="262836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800" dirty="0">
                <a:latin typeface="DejaVu Sans" pitchFamily="34"/>
                <a:ea typeface="DejaVu Sans" pitchFamily="34"/>
                <a:cs typeface="DejaVu Sans" pitchFamily="34"/>
              </a:rPr>
              <a:t>Симуляторы изменили принципы проектирования вычислительных систем</a:t>
            </a:r>
          </a:p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8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</a:p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800" dirty="0">
                <a:latin typeface="DejaVu Sans" pitchFamily="34"/>
                <a:ea typeface="DejaVu Sans" pitchFamily="34"/>
                <a:cs typeface="DejaVu Sans" pitchFamily="34"/>
              </a:rPr>
              <a:t>Они стали незаменимы при совместной разработке аппаратуры и </a:t>
            </a: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ПО</a:t>
            </a:r>
            <a:endParaRPr lang="ru-RU" sz="28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</a:t>
            </a:r>
            <a:r>
              <a:rPr lang="ru-RU" sz="12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структур</a:t>
            </a:r>
            <a:endParaRPr lang="ru-RU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7C19DF-7C53-4E80-A2AD-FA3D638B34D3}" type="slidenum">
              <a:t>2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6119" y="107280"/>
            <a:ext cx="8229600" cy="672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400"/>
              <a:t>На следующей лекции: интерпретация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D72F511-0AA5-4FA6-9204-3DDA98543947}" type="slidenum">
              <a:t>20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Diagram 9"/>
          <p:cNvGrpSpPr/>
          <p:nvPr/>
        </p:nvGrpSpPr>
        <p:grpSpPr>
          <a:xfrm>
            <a:off x="2412360" y="771120"/>
            <a:ext cx="4607280" cy="4447439"/>
            <a:chOff x="2412360" y="771120"/>
            <a:chExt cx="4607280" cy="4447439"/>
          </a:xfrm>
        </p:grpSpPr>
        <p:sp>
          <p:nvSpPr>
            <p:cNvPr id="6" name="Freeform 6"/>
            <p:cNvSpPr/>
            <p:nvPr/>
          </p:nvSpPr>
          <p:spPr>
            <a:xfrm>
              <a:off x="4044239" y="771120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8064A2"/>
            </a:solidFill>
            <a:ln w="25560">
              <a:solidFill>
                <a:srgbClr val="5C4776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Fetch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60000">
              <a:off x="5345014" y="1802994"/>
              <a:ext cx="357120" cy="4532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90679"/>
                <a:gd name="f9" fmla="val 178560"/>
                <a:gd name="f10" fmla="val 226699"/>
                <a:gd name="f11" fmla="val 362718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5676120" y="1956600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Decode</a:t>
              </a:r>
            </a:p>
          </p:txBody>
        </p:sp>
        <p:sp>
          <p:nvSpPr>
            <p:cNvPr id="9" name="Freeform 9"/>
            <p:cNvSpPr/>
            <p:nvPr/>
          </p:nvSpPr>
          <p:spPr>
            <a:xfrm rot="4320000">
              <a:off x="5429198" y="3690865"/>
              <a:ext cx="357120" cy="453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362718"/>
                <a:gd name="f9" fmla="val 178560"/>
                <a:gd name="f10" fmla="val 226698"/>
                <a:gd name="f11" fmla="val 90679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5052960" y="3875039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Execute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547520" y="4320000"/>
              <a:ext cx="356760" cy="4532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362718"/>
                <a:gd name="f9" fmla="val 178560"/>
                <a:gd name="f10" fmla="val 226698"/>
                <a:gd name="f11" fmla="val 90679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3035520" y="3875039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Write Back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4320000">
              <a:off x="3220363" y="3370295"/>
              <a:ext cx="356760" cy="453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362718"/>
                <a:gd name="f9" fmla="val 178560"/>
                <a:gd name="f10" fmla="val 226698"/>
                <a:gd name="f11" fmla="val 90679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412360" y="1956600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Advance IP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2160000">
              <a:off x="3446339" y="2024860"/>
              <a:ext cx="357480" cy="4532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90679"/>
                <a:gd name="f9" fmla="val 178560"/>
                <a:gd name="f10" fmla="val 226699"/>
                <a:gd name="f11" fmla="val 362718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0663B10-A202-4EF8-98E4-EA077BD43B04}" type="slidenum">
              <a:t>21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380520" y="4791960"/>
            <a:ext cx="8228880" cy="434160"/>
          </a:xfrm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lvl="0" indent="0" hangingPunct="1">
              <a:spcBef>
                <a:spcPts val="201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  <a:ea typeface="DejaVu Sans" pitchFamily="34"/>
                <a:cs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39" y="3893400"/>
            <a:ext cx="7800840" cy="64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Как измерять скорость симуляторов?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102DD25-E73E-46BD-86F0-8B669FB83E4B}" type="slidenum">
              <a:t>22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56920" y="886680"/>
            <a:ext cx="6267960" cy="421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Callout 1 6"/>
          <p:cNvSpPr/>
          <p:nvPr/>
        </p:nvSpPr>
        <p:spPr>
          <a:xfrm>
            <a:off x="35640" y="1347840"/>
            <a:ext cx="1402920" cy="50399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99768"/>
              <a:gd name="f5" fmla="val 48898"/>
              <a:gd name="f6" fmla="val 204085"/>
              <a:gd name="f7" fmla="val 160736"/>
              <a:gd name="f8" fmla="abs f0"/>
              <a:gd name="f9" fmla="abs f1"/>
              <a:gd name="f10" fmla="abs f2"/>
              <a:gd name="f11" fmla="?: f8 f0 1"/>
              <a:gd name="f12" fmla="?: f9 f1 1"/>
              <a:gd name="f13" fmla="?: f10 f2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3 f18 1"/>
              <a:gd name="f24" fmla="+- f22 0 f3"/>
              <a:gd name="f25" fmla="+- f21 0 f3"/>
              <a:gd name="f26" fmla="*/ f21 f18 1"/>
              <a:gd name="f27" fmla="*/ f22 f18 1"/>
              <a:gd name="f28" fmla="min f25 f24"/>
              <a:gd name="f29" fmla="*/ f28 1 21600"/>
              <a:gd name="f30" fmla="*/ f5 1 f29"/>
              <a:gd name="f31" fmla="*/ f4 1 f29"/>
              <a:gd name="f32" fmla="*/ f7 1 f29"/>
              <a:gd name="f33" fmla="*/ f6 1 f29"/>
              <a:gd name="f34" fmla="*/ f24 f31 1"/>
              <a:gd name="f35" fmla="*/ f25 f30 1"/>
              <a:gd name="f36" fmla="*/ f24 f33 1"/>
              <a:gd name="f37" fmla="*/ f25 f32 1"/>
              <a:gd name="f38" fmla="*/ f34 1 100000"/>
              <a:gd name="f39" fmla="*/ f35 1 100000"/>
              <a:gd name="f40" fmla="*/ f36 1 100000"/>
              <a:gd name="f41" fmla="*/ f37 1 100000"/>
              <a:gd name="f42" fmla="*/ f39 f18 1"/>
              <a:gd name="f43" fmla="*/ f38 f18 1"/>
              <a:gd name="f44" fmla="*/ f41 f18 1"/>
              <a:gd name="f45" fmla="*/ f4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3" r="f26" b="f27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</a:path>
              <a:path fill="none">
                <a:moveTo>
                  <a:pt x="f42" y="f43"/>
                </a:moveTo>
                <a:lnTo>
                  <a:pt x="f44" y="f45"/>
                </a:ln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Приглашение </a:t>
            </a: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GRUB</a:t>
            </a:r>
          </a:p>
        </p:txBody>
      </p:sp>
    </p:spTree>
    <p:extLst>
      <p:ext uri="{BB962C8B-B14F-4D97-AF65-F5344CB8AC3E}">
        <p14:creationId xmlns:p14="http://schemas.microsoft.com/office/powerpoint/2010/main" val="14994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56920" y="1056959"/>
            <a:ext cx="6267960" cy="423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47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Как измерять скорость симуляторов?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434E001-1902-4EB8-A1F5-CE8BBE6697AB}" type="slidenum">
              <a:t>23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Line Callout 1 7"/>
          <p:cNvSpPr/>
          <p:nvPr/>
        </p:nvSpPr>
        <p:spPr>
          <a:xfrm>
            <a:off x="2843280" y="1763640"/>
            <a:ext cx="1007640" cy="360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05051"/>
              <a:gd name="f5" fmla="val 50228"/>
              <a:gd name="f6" fmla="val 721539"/>
              <a:gd name="f7" fmla="val 93173"/>
              <a:gd name="f8" fmla="abs f0"/>
              <a:gd name="f9" fmla="abs f1"/>
              <a:gd name="f10" fmla="abs f2"/>
              <a:gd name="f11" fmla="?: f8 f0 1"/>
              <a:gd name="f12" fmla="?: f9 f1 1"/>
              <a:gd name="f13" fmla="?: f10 f2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3 f18 1"/>
              <a:gd name="f24" fmla="+- f22 0 f3"/>
              <a:gd name="f25" fmla="+- f21 0 f3"/>
              <a:gd name="f26" fmla="*/ f21 f18 1"/>
              <a:gd name="f27" fmla="*/ f22 f18 1"/>
              <a:gd name="f28" fmla="min f25 f24"/>
              <a:gd name="f29" fmla="*/ f28 1 21600"/>
              <a:gd name="f30" fmla="*/ f5 1 f29"/>
              <a:gd name="f31" fmla="*/ f4 1 f29"/>
              <a:gd name="f32" fmla="*/ f7 1 f29"/>
              <a:gd name="f33" fmla="*/ f6 1 f29"/>
              <a:gd name="f34" fmla="*/ f24 f31 1"/>
              <a:gd name="f35" fmla="*/ f25 f30 1"/>
              <a:gd name="f36" fmla="*/ f24 f33 1"/>
              <a:gd name="f37" fmla="*/ f25 f32 1"/>
              <a:gd name="f38" fmla="*/ f34 1 100000"/>
              <a:gd name="f39" fmla="*/ f35 1 100000"/>
              <a:gd name="f40" fmla="*/ f36 1 100000"/>
              <a:gd name="f41" fmla="*/ f37 1 100000"/>
              <a:gd name="f42" fmla="*/ f39 f18 1"/>
              <a:gd name="f43" fmla="*/ f38 f18 1"/>
              <a:gd name="f44" fmla="*/ f41 f18 1"/>
              <a:gd name="f45" fmla="*/ f4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3" r="f26" b="f27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</a:path>
              <a:path fill="none">
                <a:moveTo>
                  <a:pt x="f42" y="f43"/>
                </a:moveTo>
                <a:lnTo>
                  <a:pt x="f44" y="f45"/>
                </a:ln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Interpreter</a:t>
            </a:r>
          </a:p>
        </p:txBody>
      </p:sp>
      <p:sp>
        <p:nvSpPr>
          <p:cNvPr id="7" name="Line Callout 1 9"/>
          <p:cNvSpPr/>
          <p:nvPr/>
        </p:nvSpPr>
        <p:spPr>
          <a:xfrm>
            <a:off x="5220000" y="1763640"/>
            <a:ext cx="1007640" cy="360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05051"/>
              <a:gd name="f5" fmla="val 50228"/>
              <a:gd name="f6" fmla="val 716607"/>
              <a:gd name="f7" fmla="val 23604"/>
              <a:gd name="f8" fmla="abs f0"/>
              <a:gd name="f9" fmla="abs f1"/>
              <a:gd name="f10" fmla="abs f2"/>
              <a:gd name="f11" fmla="?: f8 f0 1"/>
              <a:gd name="f12" fmla="?: f9 f1 1"/>
              <a:gd name="f13" fmla="?: f10 f2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3 f18 1"/>
              <a:gd name="f24" fmla="+- f22 0 f3"/>
              <a:gd name="f25" fmla="+- f21 0 f3"/>
              <a:gd name="f26" fmla="*/ f21 f18 1"/>
              <a:gd name="f27" fmla="*/ f22 f18 1"/>
              <a:gd name="f28" fmla="min f25 f24"/>
              <a:gd name="f29" fmla="*/ f28 1 21600"/>
              <a:gd name="f30" fmla="*/ f5 1 f29"/>
              <a:gd name="f31" fmla="*/ f4 1 f29"/>
              <a:gd name="f32" fmla="*/ f7 1 f29"/>
              <a:gd name="f33" fmla="*/ f6 1 f29"/>
              <a:gd name="f34" fmla="*/ f24 f31 1"/>
              <a:gd name="f35" fmla="*/ f25 f30 1"/>
              <a:gd name="f36" fmla="*/ f24 f33 1"/>
              <a:gd name="f37" fmla="*/ f25 f32 1"/>
              <a:gd name="f38" fmla="*/ f34 1 100000"/>
              <a:gd name="f39" fmla="*/ f35 1 100000"/>
              <a:gd name="f40" fmla="*/ f36 1 100000"/>
              <a:gd name="f41" fmla="*/ f37 1 100000"/>
              <a:gd name="f42" fmla="*/ f39 f18 1"/>
              <a:gd name="f43" fmla="*/ f38 f18 1"/>
              <a:gd name="f44" fmla="*/ f41 f18 1"/>
              <a:gd name="f45" fmla="*/ f4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3" r="f26" b="f27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</a:path>
              <a:path fill="none">
                <a:moveTo>
                  <a:pt x="f42" y="f43"/>
                </a:moveTo>
                <a:lnTo>
                  <a:pt x="f44" y="f45"/>
                </a:ln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Hypersim</a:t>
            </a:r>
          </a:p>
        </p:txBody>
      </p:sp>
    </p:spTree>
    <p:extLst>
      <p:ext uri="{BB962C8B-B14F-4D97-AF65-F5344CB8AC3E}">
        <p14:creationId xmlns:p14="http://schemas.microsoft.com/office/powerpoint/2010/main" val="387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Вопросы:</a:t>
            </a:r>
            <a:endParaRPr lang="ru-RU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23528" y="1655806"/>
            <a:ext cx="8398800" cy="262836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Зачем нужна симуляция?</a:t>
            </a:r>
          </a:p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endParaRPr lang="ru-RU" sz="28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Чем симуляция отличается от эмуляции?</a:t>
            </a:r>
          </a:p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endParaRPr lang="ru-RU" sz="28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343080" lvl="0" indent="-343080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Что нужно моделировать?</a:t>
            </a:r>
            <a:endParaRPr lang="ru-RU" sz="28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</a:t>
            </a:r>
            <a:r>
              <a:rPr lang="ru-RU" sz="12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структур</a:t>
            </a:r>
            <a:endParaRPr lang="ru-RU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7C19DF-7C53-4E80-A2AD-FA3D638B34D3}" type="slidenum">
              <a:t>3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09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3729F-E602-4254-8B97-F58A52CFF243}" type="slidenum">
              <a:t>4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539280" y="1907902"/>
            <a:ext cx="8280720" cy="1432439"/>
          </a:xfrm>
          <a:prstGeom prst="rect">
            <a:avLst/>
          </a:prstGeom>
          <a:solidFill>
            <a:srgbClr val="FFFFFF"/>
          </a:solidFill>
          <a:ln w="25560">
            <a:solidFill>
              <a:srgbClr val="00AE00"/>
            </a:solidFill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Главная «фишка» моделирования – частичное устранение сложности изучаемой системы, связанной с теми её аспектами функционирования, которые нас не интересуют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280" y="3779640"/>
            <a:ext cx="8280720" cy="10972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Однако, сами симуляторы как программы обладают своими особенностями, которые приходится преодолевать</a:t>
            </a:r>
          </a:p>
        </p:txBody>
      </p:sp>
      <p:sp>
        <p:nvSpPr>
          <p:cNvPr id="6" name="Rounded Rectangular Callout 9"/>
          <p:cNvSpPr/>
          <p:nvPr/>
        </p:nvSpPr>
        <p:spPr>
          <a:xfrm>
            <a:off x="466920" y="395280"/>
            <a:ext cx="8209080" cy="1080360"/>
          </a:xfrm>
          <a:custGeom>
            <a:avLst>
              <a:gd name="f0" fmla="val -918"/>
              <a:gd name="f1" fmla="val -4152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0"/>
              <a:gd name="f9" fmla="val 21600"/>
              <a:gd name="f10" fmla="+- 0 0 1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val -2147483647"/>
              <a:gd name="f17" fmla="+- 0 0 0"/>
              <a:gd name="f18" fmla="*/ f6 1 21600"/>
              <a:gd name="f19" fmla="*/ f7 1 21600"/>
              <a:gd name="f20" fmla="val f8"/>
              <a:gd name="f21" fmla="val f9"/>
              <a:gd name="f22" fmla="+- 0 0 f12"/>
              <a:gd name="f23" fmla="+- 3590 0 f8"/>
              <a:gd name="f24" fmla="+- 0 0 f3"/>
              <a:gd name="f25" fmla="+- 21600 0 f15"/>
              <a:gd name="f26" fmla="+- 18010 0 f9"/>
              <a:gd name="f27" fmla="pin -2147483647 f0 2147483647"/>
              <a:gd name="f28" fmla="pin -2147483647 f1 2147483647"/>
              <a:gd name="f29" fmla="*/ f17 f2 1"/>
              <a:gd name="f30" fmla="+- f21 0 f20"/>
              <a:gd name="f31" fmla="val f27"/>
              <a:gd name="f32" fmla="val f28"/>
              <a:gd name="f33" fmla="abs f22"/>
              <a:gd name="f34" fmla="abs f23"/>
              <a:gd name="f35" fmla="?: f22 f24 f3"/>
              <a:gd name="f36" fmla="?: f22 f3 f24"/>
              <a:gd name="f37" fmla="?: f22 f4 f3"/>
              <a:gd name="f38" fmla="?: f22 f3 f4"/>
              <a:gd name="f39" fmla="abs f25"/>
              <a:gd name="f40" fmla="?: f23 f24 f3"/>
              <a:gd name="f41" fmla="?: f23 f3 f24"/>
              <a:gd name="f42" fmla="?: f25 0 f2"/>
              <a:gd name="f43" fmla="?: f25 f2 0"/>
              <a:gd name="f44" fmla="abs f26"/>
              <a:gd name="f45" fmla="?: f25 f24 f3"/>
              <a:gd name="f46" fmla="?: f25 f3 f24"/>
              <a:gd name="f47" fmla="?: f25 f4 f3"/>
              <a:gd name="f48" fmla="?: f25 f3 f4"/>
              <a:gd name="f49" fmla="?: f26 f24 f3"/>
              <a:gd name="f50" fmla="?: f26 f3 f24"/>
              <a:gd name="f51" fmla="?: f22 0 f2"/>
              <a:gd name="f52" fmla="?: f22 f2 0"/>
              <a:gd name="f53" fmla="*/ f27 f18 1"/>
              <a:gd name="f54" fmla="*/ f28 f19 1"/>
              <a:gd name="f55" fmla="*/ f29 1 f5"/>
              <a:gd name="f56" fmla="*/ f30 1 21600"/>
              <a:gd name="f57" fmla="+- f31 0 10800"/>
              <a:gd name="f58" fmla="+- f32 0 10800"/>
              <a:gd name="f59" fmla="+- f32 0 21600"/>
              <a:gd name="f60" fmla="+- f31 0 21600"/>
              <a:gd name="f61" fmla="?: f22 f38 f37"/>
              <a:gd name="f62" fmla="?: f22 f37 f38"/>
              <a:gd name="f63" fmla="?: f23 f36 f35"/>
              <a:gd name="f64" fmla="?: f23 f43 f42"/>
              <a:gd name="f65" fmla="?: f23 f42 f43"/>
              <a:gd name="f66" fmla="?: f25 f40 f41"/>
              <a:gd name="f67" fmla="?: f25 f48 f47"/>
              <a:gd name="f68" fmla="?: f25 f47 f48"/>
              <a:gd name="f69" fmla="?: f26 f46 f45"/>
              <a:gd name="f70" fmla="?: f26 f52 f51"/>
              <a:gd name="f71" fmla="?: f26 f51 f52"/>
              <a:gd name="f72" fmla="?: f22 f49 f50"/>
              <a:gd name="f73" fmla="*/ f31 f18 1"/>
              <a:gd name="f74" fmla="*/ f32 f19 1"/>
              <a:gd name="f75" fmla="+- f55 0 f3"/>
              <a:gd name="f76" fmla="*/ 800 f56 1"/>
              <a:gd name="f77" fmla="*/ 20800 f56 1"/>
              <a:gd name="f78" fmla="abs f57"/>
              <a:gd name="f79" fmla="abs f58"/>
              <a:gd name="f80" fmla="?: f23 f62 f61"/>
              <a:gd name="f81" fmla="?: f25 f64 f65"/>
              <a:gd name="f82" fmla="?: f26 f68 f67"/>
              <a:gd name="f83" fmla="?: f22 f70 f71"/>
              <a:gd name="f84" fmla="+- f78 0 f79"/>
              <a:gd name="f85" fmla="+- f79 0 f78"/>
              <a:gd name="f86" fmla="*/ f76 1 f56"/>
              <a:gd name="f87" fmla="*/ f77 1 f56"/>
              <a:gd name="f88" fmla="?: f58 f10 f84"/>
              <a:gd name="f89" fmla="?: f58 f84 f10"/>
              <a:gd name="f90" fmla="?: f57 f10 f85"/>
              <a:gd name="f91" fmla="?: f57 f85 f10"/>
              <a:gd name="f92" fmla="*/ f86 f18 1"/>
              <a:gd name="f93" fmla="*/ f87 f18 1"/>
              <a:gd name="f94" fmla="*/ f87 f19 1"/>
              <a:gd name="f95" fmla="*/ f86 f19 1"/>
              <a:gd name="f96" fmla="?: f31 f10 f88"/>
              <a:gd name="f97" fmla="?: f31 f10 f89"/>
              <a:gd name="f98" fmla="?: f59 f90 f10"/>
              <a:gd name="f99" fmla="?: f59 f91 f10"/>
              <a:gd name="f100" fmla="?: f60 f89 f10"/>
              <a:gd name="f101" fmla="?: f60 f88 f10"/>
              <a:gd name="f102" fmla="?: f32 f10 f91"/>
              <a:gd name="f103" fmla="?: f32 f10 f90"/>
              <a:gd name="f104" fmla="?: f96 f31 0"/>
              <a:gd name="f105" fmla="?: f96 f32 6280"/>
              <a:gd name="f106" fmla="?: f97 f31 0"/>
              <a:gd name="f107" fmla="?: f97 f32 15320"/>
              <a:gd name="f108" fmla="?: f98 f31 6280"/>
              <a:gd name="f109" fmla="?: f98 f32 21600"/>
              <a:gd name="f110" fmla="?: f99 f31 15320"/>
              <a:gd name="f111" fmla="?: f99 f32 21600"/>
              <a:gd name="f112" fmla="?: f100 f31 21600"/>
              <a:gd name="f113" fmla="?: f100 f32 15320"/>
              <a:gd name="f114" fmla="?: f101 f31 21600"/>
              <a:gd name="f115" fmla="?: f101 f32 6280"/>
              <a:gd name="f116" fmla="?: f102 f31 15320"/>
              <a:gd name="f117" fmla="?: f102 f32 0"/>
              <a:gd name="f118" fmla="?: f103 f31 6280"/>
              <a:gd name="f119" fmla="?: f103 f32 0"/>
            </a:gdLst>
            <a:ahLst>
              <a:ahXY gdRefX="f0" minX="f16" maxX="f11" gdRefY="f1" minY="f16" maxY="f11">
                <a:pos x="f53" y="f5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5">
                <a:pos x="f73" y="f74"/>
              </a:cxn>
            </a:cxnLst>
            <a:rect l="f92" t="f95" r="f93" b="f94"/>
            <a:pathLst>
              <a:path w="21600" h="21600">
                <a:moveTo>
                  <a:pt x="f12" y="f8"/>
                </a:moveTo>
                <a:arcTo wR="f33" hR="f34" stAng="f80" swAng="f63"/>
                <a:lnTo>
                  <a:pt x="f104" y="f105"/>
                </a:lnTo>
                <a:lnTo>
                  <a:pt x="f8" y="f13"/>
                </a:lnTo>
                <a:lnTo>
                  <a:pt x="f8" y="f14"/>
                </a:lnTo>
                <a:lnTo>
                  <a:pt x="f106" y="f107"/>
                </a:lnTo>
                <a:lnTo>
                  <a:pt x="f8" y="f15"/>
                </a:lnTo>
                <a:arcTo wR="f34" hR="f39" stAng="f81" swAng="f66"/>
                <a:lnTo>
                  <a:pt x="f108" y="f109"/>
                </a:lnTo>
                <a:lnTo>
                  <a:pt x="f13" y="f9"/>
                </a:lnTo>
                <a:lnTo>
                  <a:pt x="f14" y="f9"/>
                </a:lnTo>
                <a:lnTo>
                  <a:pt x="f110" y="f111"/>
                </a:lnTo>
                <a:lnTo>
                  <a:pt x="f15" y="f9"/>
                </a:lnTo>
                <a:arcTo wR="f39" hR="f44" stAng="f82" swAng="f69"/>
                <a:lnTo>
                  <a:pt x="f112" y="f113"/>
                </a:lnTo>
                <a:lnTo>
                  <a:pt x="f9" y="f14"/>
                </a:lnTo>
                <a:lnTo>
                  <a:pt x="f9" y="f13"/>
                </a:lnTo>
                <a:lnTo>
                  <a:pt x="f114" y="f115"/>
                </a:lnTo>
                <a:lnTo>
                  <a:pt x="f9" y="f12"/>
                </a:lnTo>
                <a:arcTo wR="f44" hR="f33" stAng="f83" swAng="f72"/>
                <a:lnTo>
                  <a:pt x="f116" y="f117"/>
                </a:lnTo>
                <a:lnTo>
                  <a:pt x="f14" y="f8"/>
                </a:lnTo>
                <a:lnTo>
                  <a:pt x="f13" y="f8"/>
                </a:lnTo>
                <a:lnTo>
                  <a:pt x="f118" y="f119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Microsoft YaHei" pitchFamily="2"/>
                <a:cs typeface="Mangal" pitchFamily="2"/>
              </a:rPr>
              <a:t>Компьютеры позволили нам решать многие проблемы, которых до момента их создания не существовало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Требования к симуляторным решениям</a:t>
            </a:r>
          </a:p>
        </p:txBody>
      </p:sp>
      <p:grpSp>
        <p:nvGrpSpPr>
          <p:cNvPr id="3" name="Content Placeholder 8"/>
          <p:cNvGrpSpPr/>
          <p:nvPr/>
        </p:nvGrpSpPr>
        <p:grpSpPr>
          <a:xfrm>
            <a:off x="617040" y="1475640"/>
            <a:ext cx="7688160" cy="2541600"/>
            <a:chOff x="617040" y="1475640"/>
            <a:chExt cx="7688160" cy="2541600"/>
          </a:xfrm>
        </p:grpSpPr>
        <p:sp>
          <p:nvSpPr>
            <p:cNvPr id="4" name="Freeform 3"/>
            <p:cNvSpPr/>
            <p:nvPr/>
          </p:nvSpPr>
          <p:spPr>
            <a:xfrm>
              <a:off x="1044000" y="1475640"/>
              <a:ext cx="7261200" cy="726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60718"/>
                <a:gd name="f7" fmla="val 726130"/>
                <a:gd name="f8" fmla="val 726129"/>
                <a:gd name="f9" fmla="val 363065"/>
                <a:gd name="f10" fmla="val 1"/>
                <a:gd name="f11" fmla="+- 0 0 0"/>
                <a:gd name="f12" fmla="*/ f3 1 7260718"/>
                <a:gd name="f13" fmla="*/ f4 1 726130"/>
                <a:gd name="f14" fmla="+- f7 0 f5"/>
                <a:gd name="f15" fmla="+- f6 0 f5"/>
                <a:gd name="f16" fmla="*/ f11 f0 1"/>
                <a:gd name="f17" fmla="*/ f15 1 7260718"/>
                <a:gd name="f18" fmla="*/ f14 1 726130"/>
                <a:gd name="f19" fmla="*/ 0 f15 1"/>
                <a:gd name="f20" fmla="*/ 0 f14 1"/>
                <a:gd name="f21" fmla="*/ 6897653 f15 1"/>
                <a:gd name="f22" fmla="*/ 7260718 f15 1"/>
                <a:gd name="f23" fmla="*/ 363065 f14 1"/>
                <a:gd name="f24" fmla="*/ 726130 f14 1"/>
                <a:gd name="f25" fmla="*/ f16 1 f2"/>
                <a:gd name="f26" fmla="*/ f19 1 7260718"/>
                <a:gd name="f27" fmla="*/ f20 1 726130"/>
                <a:gd name="f28" fmla="*/ f21 1 7260718"/>
                <a:gd name="f29" fmla="*/ f22 1 7260718"/>
                <a:gd name="f30" fmla="*/ f23 1 726130"/>
                <a:gd name="f31" fmla="*/ f24 1 726130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7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2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48"/>
                </a:cxn>
                <a:cxn ang="f36">
                  <a:pos x="f50" y="f51"/>
                </a:cxn>
                <a:cxn ang="f36">
                  <a:pos x="f49" y="f52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7260718" h="726130">
                  <a:moveTo>
                    <a:pt x="f6" y="f8"/>
                  </a:moveTo>
                  <a:lnTo>
                    <a:pt x="f9" y="f8"/>
                  </a:lnTo>
                  <a:lnTo>
                    <a:pt x="f5" y="f9"/>
                  </a:lnTo>
                  <a:lnTo>
                    <a:pt x="f9" y="f10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501840" tIns="87480" rIns="163440" bIns="8748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001"/>
                </a:spcAft>
                <a:buNone/>
                <a:tabLst/>
              </a:pPr>
              <a:r>
                <a:rPr lang="ru-RU" sz="23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Точность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44760" y="1475640"/>
              <a:ext cx="725759" cy="7261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0"/>
                <a:gd name="f10" fmla="abs f4"/>
                <a:gd name="f11" fmla="abs f5"/>
                <a:gd name="f12" fmla="abs f6"/>
                <a:gd name="f13" fmla="+- 2700000 f2 0"/>
                <a:gd name="f14" fmla="*/ f9 f1 1"/>
                <a:gd name="f15" fmla="?: f10 f4 1"/>
                <a:gd name="f16" fmla="?: f11 f5 1"/>
                <a:gd name="f17" fmla="?: f12 f6 1"/>
                <a:gd name="f18" fmla="+- f13 0 f2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8 f2 0"/>
                <a:gd name="f25" fmla="+- f19 0 f2"/>
                <a:gd name="f26" fmla="min f21 f20"/>
                <a:gd name="f27" fmla="*/ f22 1 f17"/>
                <a:gd name="f28" fmla="*/ f23 1 f17"/>
                <a:gd name="f29" fmla="*/ f24 f8 1"/>
                <a:gd name="f30" fmla="val f27"/>
                <a:gd name="f31" fmla="val f28"/>
                <a:gd name="f32" fmla="*/ f29 1 f1"/>
                <a:gd name="f33" fmla="*/ f7 f26 1"/>
                <a:gd name="f34" fmla="+- f31 0 f7"/>
                <a:gd name="f35" fmla="+- f30 0 f7"/>
                <a:gd name="f36" fmla="+- 0 0 f32"/>
                <a:gd name="f37" fmla="*/ f34 1 2"/>
                <a:gd name="f38" fmla="*/ f35 1 2"/>
                <a:gd name="f39" fmla="+- 0 0 f36"/>
                <a:gd name="f40" fmla="+- f7 f37 0"/>
                <a:gd name="f41" fmla="+- f7 f38 0"/>
                <a:gd name="f42" fmla="*/ f39 f1 1"/>
                <a:gd name="f43" fmla="*/ f38 f26 1"/>
                <a:gd name="f44" fmla="*/ f37 f26 1"/>
                <a:gd name="f45" fmla="*/ f42 1 f8"/>
                <a:gd name="f46" fmla="*/ f40 f26 1"/>
                <a:gd name="f47" fmla="+- f45 0 f2"/>
                <a:gd name="f48" fmla="cos 1 f47"/>
                <a:gd name="f49" fmla="sin 1 f47"/>
                <a:gd name="f50" fmla="+- 0 0 f48"/>
                <a:gd name="f51" fmla="+- 0 0 f49"/>
                <a:gd name="f52" fmla="+- 0 0 f50"/>
                <a:gd name="f53" fmla="+- 0 0 f51"/>
                <a:gd name="f54" fmla="val f52"/>
                <a:gd name="f55" fmla="val f53"/>
                <a:gd name="f56" fmla="*/ f54 f38 1"/>
                <a:gd name="f57" fmla="*/ f55 f37 1"/>
                <a:gd name="f58" fmla="+- f41 0 f56"/>
                <a:gd name="f59" fmla="+- f41 f56 0"/>
                <a:gd name="f60" fmla="+- f40 0 f57"/>
                <a:gd name="f61" fmla="+- f40 f57 0"/>
                <a:gd name="f62" fmla="*/ f58 f26 1"/>
                <a:gd name="f63" fmla="*/ f60 f26 1"/>
                <a:gd name="f64" fmla="*/ f59 f26 1"/>
                <a:gd name="f65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62" y="f63"/>
                </a:cxn>
                <a:cxn ang="f25">
                  <a:pos x="f62" y="f65"/>
                </a:cxn>
                <a:cxn ang="f25">
                  <a:pos x="f64" y="f65"/>
                </a:cxn>
                <a:cxn ang="f25">
                  <a:pos x="f64" y="f63"/>
                </a:cxn>
              </a:cxnLst>
              <a:rect l="f62" t="f63" r="f64" b="f65"/>
              <a:pathLst>
                <a:path>
                  <a:moveTo>
                    <a:pt x="f33" y="f46"/>
                  </a:moveTo>
                  <a:arcTo wR="f43" hR="f44" stAng="f1" swAng="f0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044000" y="2383560"/>
              <a:ext cx="7261200" cy="726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60718"/>
                <a:gd name="f7" fmla="val 726130"/>
                <a:gd name="f8" fmla="val 726129"/>
                <a:gd name="f9" fmla="val 363065"/>
                <a:gd name="f10" fmla="val 1"/>
                <a:gd name="f11" fmla="+- 0 0 0"/>
                <a:gd name="f12" fmla="*/ f3 1 7260718"/>
                <a:gd name="f13" fmla="*/ f4 1 726130"/>
                <a:gd name="f14" fmla="+- f7 0 f5"/>
                <a:gd name="f15" fmla="+- f6 0 f5"/>
                <a:gd name="f16" fmla="*/ f11 f0 1"/>
                <a:gd name="f17" fmla="*/ f15 1 7260718"/>
                <a:gd name="f18" fmla="*/ f14 1 726130"/>
                <a:gd name="f19" fmla="*/ 0 f15 1"/>
                <a:gd name="f20" fmla="*/ 0 f14 1"/>
                <a:gd name="f21" fmla="*/ 6897653 f15 1"/>
                <a:gd name="f22" fmla="*/ 7260718 f15 1"/>
                <a:gd name="f23" fmla="*/ 363065 f14 1"/>
                <a:gd name="f24" fmla="*/ 726130 f14 1"/>
                <a:gd name="f25" fmla="*/ f16 1 f2"/>
                <a:gd name="f26" fmla="*/ f19 1 7260718"/>
                <a:gd name="f27" fmla="*/ f20 1 726130"/>
                <a:gd name="f28" fmla="*/ f21 1 7260718"/>
                <a:gd name="f29" fmla="*/ f22 1 7260718"/>
                <a:gd name="f30" fmla="*/ f23 1 726130"/>
                <a:gd name="f31" fmla="*/ f24 1 726130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7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2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48"/>
                </a:cxn>
                <a:cxn ang="f36">
                  <a:pos x="f50" y="f51"/>
                </a:cxn>
                <a:cxn ang="f36">
                  <a:pos x="f49" y="f52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7260718" h="726130">
                  <a:moveTo>
                    <a:pt x="f6" y="f8"/>
                  </a:moveTo>
                  <a:lnTo>
                    <a:pt x="f9" y="f8"/>
                  </a:lnTo>
                  <a:lnTo>
                    <a:pt x="f5" y="f9"/>
                  </a:lnTo>
                  <a:lnTo>
                    <a:pt x="f9" y="f10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501840" tIns="87480" rIns="163440" bIns="8748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001"/>
                </a:spcAft>
                <a:buNone/>
                <a:tabLst/>
              </a:pPr>
              <a:r>
                <a:rPr lang="ru-RU" sz="23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Скорость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44760" y="2339640"/>
              <a:ext cx="725759" cy="7261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0"/>
                <a:gd name="f10" fmla="abs f4"/>
                <a:gd name="f11" fmla="abs f5"/>
                <a:gd name="f12" fmla="abs f6"/>
                <a:gd name="f13" fmla="+- 2700000 f2 0"/>
                <a:gd name="f14" fmla="*/ f9 f1 1"/>
                <a:gd name="f15" fmla="?: f10 f4 1"/>
                <a:gd name="f16" fmla="?: f11 f5 1"/>
                <a:gd name="f17" fmla="?: f12 f6 1"/>
                <a:gd name="f18" fmla="+- f13 0 f2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8 f2 0"/>
                <a:gd name="f25" fmla="+- f19 0 f2"/>
                <a:gd name="f26" fmla="min f21 f20"/>
                <a:gd name="f27" fmla="*/ f22 1 f17"/>
                <a:gd name="f28" fmla="*/ f23 1 f17"/>
                <a:gd name="f29" fmla="*/ f24 f8 1"/>
                <a:gd name="f30" fmla="val f27"/>
                <a:gd name="f31" fmla="val f28"/>
                <a:gd name="f32" fmla="*/ f29 1 f1"/>
                <a:gd name="f33" fmla="*/ f7 f26 1"/>
                <a:gd name="f34" fmla="+- f31 0 f7"/>
                <a:gd name="f35" fmla="+- f30 0 f7"/>
                <a:gd name="f36" fmla="+- 0 0 f32"/>
                <a:gd name="f37" fmla="*/ f34 1 2"/>
                <a:gd name="f38" fmla="*/ f35 1 2"/>
                <a:gd name="f39" fmla="+- 0 0 f36"/>
                <a:gd name="f40" fmla="+- f7 f37 0"/>
                <a:gd name="f41" fmla="+- f7 f38 0"/>
                <a:gd name="f42" fmla="*/ f39 f1 1"/>
                <a:gd name="f43" fmla="*/ f38 f26 1"/>
                <a:gd name="f44" fmla="*/ f37 f26 1"/>
                <a:gd name="f45" fmla="*/ f42 1 f8"/>
                <a:gd name="f46" fmla="*/ f40 f26 1"/>
                <a:gd name="f47" fmla="+- f45 0 f2"/>
                <a:gd name="f48" fmla="cos 1 f47"/>
                <a:gd name="f49" fmla="sin 1 f47"/>
                <a:gd name="f50" fmla="+- 0 0 f48"/>
                <a:gd name="f51" fmla="+- 0 0 f49"/>
                <a:gd name="f52" fmla="+- 0 0 f50"/>
                <a:gd name="f53" fmla="+- 0 0 f51"/>
                <a:gd name="f54" fmla="val f52"/>
                <a:gd name="f55" fmla="val f53"/>
                <a:gd name="f56" fmla="*/ f54 f38 1"/>
                <a:gd name="f57" fmla="*/ f55 f37 1"/>
                <a:gd name="f58" fmla="+- f41 0 f56"/>
                <a:gd name="f59" fmla="+- f41 f56 0"/>
                <a:gd name="f60" fmla="+- f40 0 f57"/>
                <a:gd name="f61" fmla="+- f40 f57 0"/>
                <a:gd name="f62" fmla="*/ f58 f26 1"/>
                <a:gd name="f63" fmla="*/ f60 f26 1"/>
                <a:gd name="f64" fmla="*/ f59 f26 1"/>
                <a:gd name="f65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62" y="f63"/>
                </a:cxn>
                <a:cxn ang="f25">
                  <a:pos x="f62" y="f65"/>
                </a:cxn>
                <a:cxn ang="f25">
                  <a:pos x="f64" y="f65"/>
                </a:cxn>
                <a:cxn ang="f25">
                  <a:pos x="f64" y="f63"/>
                </a:cxn>
              </a:cxnLst>
              <a:rect l="f62" t="f63" r="f64" b="f65"/>
              <a:pathLst>
                <a:path>
                  <a:moveTo>
                    <a:pt x="f33" y="f46"/>
                  </a:moveTo>
                  <a:arcTo wR="f43" hR="f44" stAng="f1" swAng="f0"/>
                  <a:close/>
                </a:path>
              </a:pathLst>
            </a:custGeom>
            <a:blipFill>
              <a:blip r:embed="rId4">
                <a:alphaModFix/>
              </a:blip>
              <a:stretch>
                <a:fillRect/>
              </a:stretch>
            </a:blip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044000" y="3291120"/>
              <a:ext cx="7261200" cy="726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60718"/>
                <a:gd name="f7" fmla="val 726130"/>
                <a:gd name="f8" fmla="val 726129"/>
                <a:gd name="f9" fmla="val 363065"/>
                <a:gd name="f10" fmla="val 1"/>
                <a:gd name="f11" fmla="+- 0 0 0"/>
                <a:gd name="f12" fmla="*/ f3 1 7260718"/>
                <a:gd name="f13" fmla="*/ f4 1 726130"/>
                <a:gd name="f14" fmla="+- f7 0 f5"/>
                <a:gd name="f15" fmla="+- f6 0 f5"/>
                <a:gd name="f16" fmla="*/ f11 f0 1"/>
                <a:gd name="f17" fmla="*/ f15 1 7260718"/>
                <a:gd name="f18" fmla="*/ f14 1 726130"/>
                <a:gd name="f19" fmla="*/ 0 f15 1"/>
                <a:gd name="f20" fmla="*/ 0 f14 1"/>
                <a:gd name="f21" fmla="*/ 6897653 f15 1"/>
                <a:gd name="f22" fmla="*/ 7260718 f15 1"/>
                <a:gd name="f23" fmla="*/ 363065 f14 1"/>
                <a:gd name="f24" fmla="*/ 726130 f14 1"/>
                <a:gd name="f25" fmla="*/ f16 1 f2"/>
                <a:gd name="f26" fmla="*/ f19 1 7260718"/>
                <a:gd name="f27" fmla="*/ f20 1 726130"/>
                <a:gd name="f28" fmla="*/ f21 1 7260718"/>
                <a:gd name="f29" fmla="*/ f22 1 7260718"/>
                <a:gd name="f30" fmla="*/ f23 1 726130"/>
                <a:gd name="f31" fmla="*/ f24 1 726130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7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2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48"/>
                </a:cxn>
                <a:cxn ang="f36">
                  <a:pos x="f50" y="f51"/>
                </a:cxn>
                <a:cxn ang="f36">
                  <a:pos x="f49" y="f52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7260718" h="726130">
                  <a:moveTo>
                    <a:pt x="f6" y="f8"/>
                  </a:moveTo>
                  <a:lnTo>
                    <a:pt x="f9" y="f8"/>
                  </a:lnTo>
                  <a:lnTo>
                    <a:pt x="f5" y="f9"/>
                  </a:lnTo>
                  <a:lnTo>
                    <a:pt x="f9" y="f10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501840" tIns="87480" rIns="163440" bIns="87480" anchor="ctr" anchorCtr="0" compatLnSpc="0"/>
            <a:lstStyle/>
            <a:p>
              <a:pPr marL="0" marR="0" lvl="0" indent="0" algn="r" rtl="0" hangingPunct="1">
                <a:lnSpc>
                  <a:spcPct val="90000"/>
                </a:lnSpc>
                <a:spcBef>
                  <a:spcPts val="0"/>
                </a:spcBef>
                <a:spcAft>
                  <a:spcPts val="1001"/>
                </a:spcAft>
                <a:buNone/>
                <a:tabLst/>
              </a:pPr>
              <a:r>
                <a:rPr lang="ru-RU" sz="23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Совместимость со сторонними системами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17040" y="3275640"/>
              <a:ext cx="725759" cy="7261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0"/>
                <a:gd name="f10" fmla="abs f4"/>
                <a:gd name="f11" fmla="abs f5"/>
                <a:gd name="f12" fmla="abs f6"/>
                <a:gd name="f13" fmla="+- 2700000 f2 0"/>
                <a:gd name="f14" fmla="*/ f9 f1 1"/>
                <a:gd name="f15" fmla="?: f10 f4 1"/>
                <a:gd name="f16" fmla="?: f11 f5 1"/>
                <a:gd name="f17" fmla="?: f12 f6 1"/>
                <a:gd name="f18" fmla="+- f13 0 f2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8 f2 0"/>
                <a:gd name="f25" fmla="+- f19 0 f2"/>
                <a:gd name="f26" fmla="min f21 f20"/>
                <a:gd name="f27" fmla="*/ f22 1 f17"/>
                <a:gd name="f28" fmla="*/ f23 1 f17"/>
                <a:gd name="f29" fmla="*/ f24 f8 1"/>
                <a:gd name="f30" fmla="val f27"/>
                <a:gd name="f31" fmla="val f28"/>
                <a:gd name="f32" fmla="*/ f29 1 f1"/>
                <a:gd name="f33" fmla="*/ f7 f26 1"/>
                <a:gd name="f34" fmla="+- f31 0 f7"/>
                <a:gd name="f35" fmla="+- f30 0 f7"/>
                <a:gd name="f36" fmla="+- 0 0 f32"/>
                <a:gd name="f37" fmla="*/ f34 1 2"/>
                <a:gd name="f38" fmla="*/ f35 1 2"/>
                <a:gd name="f39" fmla="+- 0 0 f36"/>
                <a:gd name="f40" fmla="+- f7 f37 0"/>
                <a:gd name="f41" fmla="+- f7 f38 0"/>
                <a:gd name="f42" fmla="*/ f39 f1 1"/>
                <a:gd name="f43" fmla="*/ f38 f26 1"/>
                <a:gd name="f44" fmla="*/ f37 f26 1"/>
                <a:gd name="f45" fmla="*/ f42 1 f8"/>
                <a:gd name="f46" fmla="*/ f40 f26 1"/>
                <a:gd name="f47" fmla="+- f45 0 f2"/>
                <a:gd name="f48" fmla="cos 1 f47"/>
                <a:gd name="f49" fmla="sin 1 f47"/>
                <a:gd name="f50" fmla="+- 0 0 f48"/>
                <a:gd name="f51" fmla="+- 0 0 f49"/>
                <a:gd name="f52" fmla="+- 0 0 f50"/>
                <a:gd name="f53" fmla="+- 0 0 f51"/>
                <a:gd name="f54" fmla="val f52"/>
                <a:gd name="f55" fmla="val f53"/>
                <a:gd name="f56" fmla="*/ f54 f38 1"/>
                <a:gd name="f57" fmla="*/ f55 f37 1"/>
                <a:gd name="f58" fmla="+- f41 0 f56"/>
                <a:gd name="f59" fmla="+- f41 f56 0"/>
                <a:gd name="f60" fmla="+- f40 0 f57"/>
                <a:gd name="f61" fmla="+- f40 f57 0"/>
                <a:gd name="f62" fmla="*/ f58 f26 1"/>
                <a:gd name="f63" fmla="*/ f60 f26 1"/>
                <a:gd name="f64" fmla="*/ f59 f26 1"/>
                <a:gd name="f65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62" y="f63"/>
                </a:cxn>
                <a:cxn ang="f25">
                  <a:pos x="f62" y="f65"/>
                </a:cxn>
                <a:cxn ang="f25">
                  <a:pos x="f64" y="f65"/>
                </a:cxn>
                <a:cxn ang="f25">
                  <a:pos x="f64" y="f63"/>
                </a:cxn>
              </a:cxnLst>
              <a:rect l="f62" t="f63" r="f64" b="f65"/>
              <a:pathLst>
                <a:path>
                  <a:moveTo>
                    <a:pt x="f33" y="f46"/>
                  </a:moveTo>
                  <a:arcTo wR="f43" hR="f44" stAng="f1" swAng="f0"/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0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1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1A223B9-EB21-445B-88E9-F29D80B2B75B}" type="slidenum">
              <a:t>5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15640" y="4644000"/>
            <a:ext cx="718920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Способность решать задачу пользователя</a:t>
            </a:r>
          </a:p>
        </p:txBody>
      </p:sp>
      <p:sp>
        <p:nvSpPr>
          <p:cNvPr id="13" name="Down Arrow 7"/>
          <p:cNvSpPr/>
          <p:nvPr/>
        </p:nvSpPr>
        <p:spPr>
          <a:xfrm>
            <a:off x="3275640" y="4139640"/>
            <a:ext cx="2376000" cy="41040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val f7"/>
              <a:gd name="f14" fmla="val f8"/>
              <a:gd name="f15" fmla="pin 0 f1 10800"/>
              <a:gd name="f16" fmla="pin 0 f0 21600"/>
              <a:gd name="f17" fmla="*/ f10 f2 1"/>
              <a:gd name="f18" fmla="+- f14 0 f13"/>
              <a:gd name="f19" fmla="val f15"/>
              <a:gd name="f20" fmla="val f16"/>
              <a:gd name="f21" fmla="*/ f15 f11 1"/>
              <a:gd name="f22" fmla="*/ f16 f12 1"/>
              <a:gd name="f23" fmla="*/ f17 1 f4"/>
              <a:gd name="f24" fmla="*/ f18 1 21600"/>
              <a:gd name="f25" fmla="+- 21600 0 f19"/>
              <a:gd name="f26" fmla="+- 21600 0 f20"/>
              <a:gd name="f27" fmla="*/ f19 f11 1"/>
              <a:gd name="f28" fmla="*/ f20 f12 1"/>
              <a:gd name="f29" fmla="+- f23 0 f3"/>
              <a:gd name="f30" fmla="*/ 0 f24 1"/>
              <a:gd name="f31" fmla="*/ 21600 f24 1"/>
              <a:gd name="f32" fmla="*/ f26 f19 1"/>
              <a:gd name="f33" fmla="*/ f25 f11 1"/>
              <a:gd name="f34" fmla="*/ f32 1 10800"/>
              <a:gd name="f35" fmla="*/ f30 1 f24"/>
              <a:gd name="f36" fmla="*/ f31 1 f24"/>
              <a:gd name="f37" fmla="+- f20 f34 0"/>
              <a:gd name="f38" fmla="*/ f35 f12 1"/>
              <a:gd name="f39" fmla="*/ f35 f11 1"/>
              <a:gd name="f40" fmla="*/ f36 f11 1"/>
              <a:gd name="f41" fmla="*/ f37 f12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9" y="f28"/>
              </a:cxn>
              <a:cxn ang="f29">
                <a:pos x="f40" y="f28"/>
              </a:cxn>
            </a:cxnLst>
            <a:rect l="f27" t="f38" r="f33" b="f41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5" y="f20"/>
                </a:lnTo>
                <a:lnTo>
                  <a:pt x="f25" y="f7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Точность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1B0C327-382C-4C6D-B6D7-7765DC516497}" type="slidenum">
              <a:t>6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323528" y="1763886"/>
            <a:ext cx="8516160" cy="242104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</a:pP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Точность должна быть достаточной для выполнения целей, поставленной перед </a:t>
            </a:r>
            <a:r>
              <a:rPr lang="ru-RU" sz="26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моделью</a:t>
            </a:r>
            <a:endParaRPr lang="en-US" sz="2600" b="0" i="0" u="none" strike="noStrike" kern="1200" spc="0" baseline="0" dirty="0" smtClean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</a:pPr>
            <a:endParaRPr lang="ru-RU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</a:pP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Излишняя точность =&gt; медленная работа, дольше разработка, больше ошибок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Точность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EF4E1F4-D5A9-48CD-BFAA-5AC3EC745452}" type="slidenum">
              <a:t>7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303840" y="1547007"/>
            <a:ext cx="8516160" cy="280916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285840" marR="0" lvl="0" indent="-28584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Функциональная точность – модель отвечает на внешние воздействия так же, как и реальная </a:t>
            </a:r>
            <a:r>
              <a:rPr lang="ru-RU" sz="26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система</a:t>
            </a:r>
            <a:endParaRPr lang="en-US" sz="2600" b="0" i="0" u="none" strike="noStrike" kern="1200" spc="0" baseline="0" dirty="0" smtClean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  <a:p>
            <a:pPr marL="285840" marR="0" lvl="0" indent="-28584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ru-RU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  <a:p>
            <a:pPr marL="285840" marR="0" lvl="0" indent="-28584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Точность предсказаний – получаемые качественные/количественные характеристики адекватны реальности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Откуда берутся данные для создания модели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20872" y="1690054"/>
            <a:ext cx="8499600" cy="302616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80000"/>
              </a:lnSpc>
              <a:spcAft>
                <a:spcPts val="1165"/>
              </a:spcAft>
              <a:buSzPct val="99000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Есть спецификации =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&gt;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создаётся модель, удовлетворяющая 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им</a:t>
            </a:r>
            <a:endParaRPr lang="ru-RU" sz="25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457200" lvl="0" indent="-457200">
              <a:lnSpc>
                <a:spcPct val="80000"/>
              </a:lnSpc>
              <a:spcAft>
                <a:spcPts val="1165"/>
              </a:spcAft>
              <a:buSzPct val="99000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Есть модель для «предыдущего» устройства =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&gt;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 она модифицируется под новую 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спецификацию</a:t>
            </a:r>
            <a:endParaRPr lang="ru-RU" sz="25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457200" lvl="0" indent="-457200">
              <a:lnSpc>
                <a:spcPct val="80000"/>
              </a:lnSpc>
              <a:spcAft>
                <a:spcPts val="1165"/>
              </a:spcAft>
              <a:buSzPct val="99000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Иногда приходится писать модель устройства с помощью «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reverse engineering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» анализа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9488D4-9ABD-4E14-899C-D267BE2422F5}" type="slidenum">
              <a:t>8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Как проверить корректность </a:t>
            </a:r>
            <a:r>
              <a:rPr lang="ru-RU" sz="3200" dirty="0" smtClean="0"/>
              <a:t>модели</a:t>
            </a:r>
            <a:r>
              <a:rPr lang="en-US" sz="3200" dirty="0" smtClean="0"/>
              <a:t>?</a:t>
            </a:r>
            <a:endParaRPr lang="ru-RU" sz="32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31640" y="1403846"/>
            <a:ext cx="8363160" cy="331451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99000"/>
              <a:buChar char="•"/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Функциональная корректность – программа бежит и не падает</a:t>
            </a: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«Только в наших мечтах, мистер </a:t>
            </a:r>
            <a:r>
              <a:rPr lang="ru-RU" sz="2000" dirty="0" err="1">
                <a:latin typeface="DejaVu Sans" pitchFamily="34"/>
                <a:ea typeface="DejaVu Sans" pitchFamily="34"/>
                <a:cs typeface="DejaVu Sans" pitchFamily="34"/>
              </a:rPr>
              <a:t>Вигглз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»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99000"/>
              <a:buChar char="•"/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Сравнение с другой моделью того же устройства</a:t>
            </a: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Функциональная модель </a:t>
            </a:r>
            <a:r>
              <a:rPr lang="en-US" sz="2000" dirty="0" err="1">
                <a:latin typeface="DejaVu Sans" pitchFamily="34"/>
                <a:ea typeface="DejaVu Sans" pitchFamily="34"/>
                <a:cs typeface="DejaVu Sans" pitchFamily="34"/>
              </a:rPr>
              <a:t>vs</a:t>
            </a:r>
            <a:r>
              <a:rPr lang="en-US" sz="20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потактовая</a:t>
            </a: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Разные поколения одной модели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99000"/>
              <a:buChar char="•"/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Сравнение с реальной аппаратурой</a:t>
            </a: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Если она уже существует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04B0892-B137-44B3-A91D-1BCB7D9C8F5C}" type="slidenum">
              <a:t>9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894</Words>
  <Application>Microsoft Office PowerPoint</Application>
  <PresentationFormat>Custom</PresentationFormat>
  <Paragraphs>165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Общие вопросы моделирования: требования, терминология</vt:lpstr>
      <vt:lpstr>На прошлой лекции:</vt:lpstr>
      <vt:lpstr>Вопросы:</vt:lpstr>
      <vt:lpstr>PowerPoint Presentation</vt:lpstr>
      <vt:lpstr>Требования к симуляторным решениям</vt:lpstr>
      <vt:lpstr>Точность</vt:lpstr>
      <vt:lpstr>Точность</vt:lpstr>
      <vt:lpstr>Откуда берутся данные для создания модели</vt:lpstr>
      <vt:lpstr>Как проверить корректность модели?</vt:lpstr>
      <vt:lpstr>На чём проверять корректность модели</vt:lpstr>
      <vt:lpstr>Как верифицировать корректность модели?</vt:lpstr>
      <vt:lpstr>Как измерять скорость симуляторов?</vt:lpstr>
      <vt:lpstr>Как измерять скорость симуляторов?</vt:lpstr>
      <vt:lpstr>Как измерять скорость симуляторов?</vt:lpstr>
      <vt:lpstr>Как измерять скорость симуляторов?</vt:lpstr>
      <vt:lpstr>Как измерять скорость симуляторов?</vt:lpstr>
      <vt:lpstr>Как повысить скорость симулятора?</vt:lpstr>
      <vt:lpstr>Совместимость</vt:lpstr>
      <vt:lpstr>Итоги</vt:lpstr>
      <vt:lpstr>На следующей лекции: интерпретация</vt:lpstr>
      <vt:lpstr>Спасибо за внимание!</vt:lpstr>
      <vt:lpstr>Как измерять скорость симуляторов?</vt:lpstr>
      <vt:lpstr>Как измерять скорость симуляторов?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</dc:title>
  <dc:creator>Rechistov, Grigory</dc:creator>
  <cp:lastModifiedBy>Yulyugin, Evgeny</cp:lastModifiedBy>
  <cp:revision>325</cp:revision>
  <dcterms:created xsi:type="dcterms:W3CDTF">2006-08-16T00:00:00Z</dcterms:created>
  <dcterms:modified xsi:type="dcterms:W3CDTF">2013-10-04T09:44:53Z</dcterms:modified>
</cp:coreProperties>
</file>