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79" r:id="rId4"/>
    <p:sldId id="283" r:id="rId5"/>
    <p:sldId id="258" r:id="rId6"/>
    <p:sldId id="280" r:id="rId7"/>
    <p:sldId id="282" r:id="rId8"/>
    <p:sldId id="284" r:id="rId9"/>
    <p:sldId id="285" r:id="rId10"/>
    <p:sldId id="295" r:id="rId11"/>
    <p:sldId id="296" r:id="rId12"/>
    <p:sldId id="286" r:id="rId13"/>
    <p:sldId id="287" r:id="rId14"/>
    <p:sldId id="288" r:id="rId15"/>
    <p:sldId id="290" r:id="rId16"/>
    <p:sldId id="293" r:id="rId17"/>
    <p:sldId id="297" r:id="rId18"/>
    <p:sldId id="294" r:id="rId19"/>
    <p:sldId id="298" r:id="rId20"/>
    <p:sldId id="277" r:id="rId21"/>
  </p:sldIdLst>
  <p:sldSz cx="9144000" cy="5688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05" y="-82"/>
      </p:cViewPr>
      <p:guideLst>
        <p:guide orient="horz" pos="17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6115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78839" tIns="39602" rIns="78839" bIns="39602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8847AD-7043-4282-9B40-190FAC258274}" type="slidenum">
              <a:t>‹#›</a:t>
            </a:fld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77178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3" name="Date Placeholder 2"/>
          <p:cNvSpPr txBox="1">
            <a:spLocks noGrp="1"/>
          </p:cNvSpPr>
          <p:nvPr>
            <p:ph type="dt" idx="1"/>
          </p:nvPr>
        </p:nvSpPr>
        <p:spPr>
          <a:xfrm>
            <a:off x="388475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555C604-F5B3-4DCF-B023-FD0C721D6675}" type="datetime1">
              <a:rPr lang="ru-RU"/>
              <a:pPr lvl="0"/>
              <a:t>06.12.2012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84755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56AD8974-D830-4240-82A1-363FB71B075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945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48F4C1-15B4-4410-A81D-A86DC097C7E9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/>
          <p:nvPr/>
        </p:nvSpPr>
        <p:spPr>
          <a:xfrm>
            <a:off x="388475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5A0DD17-E5B6-4E9E-B16C-F49B1B41F549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Arial Unicode MS" pitchFamily="2"/>
                <a:cs typeface="Tahoma" pitchFamily="2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lIns="0" tIns="0" rIns="0" bIns="0"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3100" y="685800"/>
            <a:ext cx="5511800" cy="3429000"/>
          </a:xfrm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800" y="1766163"/>
            <a:ext cx="7772400" cy="1218959"/>
          </a:xfrm>
        </p:spPr>
        <p:txBody>
          <a:bodyPr/>
          <a:lstStyle>
            <a:lvl1pPr>
              <a:defRPr lang="ru-RU"/>
            </a:lvl1pPr>
          </a:lstStyle>
          <a:p>
            <a:pPr lvl="0"/>
            <a:r>
              <a:rPr lang="ru-RU"/>
              <a:t>Название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409361" y="3412796"/>
            <a:ext cx="3505315" cy="583204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lang="ru-RU" sz="2400">
                <a:latin typeface="NewStandardOld" pitchFamily="18"/>
              </a:defRPr>
            </a:lvl1pPr>
          </a:lstStyle>
          <a:p>
            <a:pPr lvl="0"/>
            <a:r>
              <a:rPr lang="ru-RU"/>
              <a:t>Лектор</a:t>
            </a:r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304202" y="1073158"/>
            <a:ext cx="861048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ubtitle 2"/>
          <p:cNvSpPr txBox="1"/>
          <p:nvPr/>
        </p:nvSpPr>
        <p:spPr>
          <a:xfrm>
            <a:off x="5435998" y="3996001"/>
            <a:ext cx="3505315" cy="583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1165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2"/>
              </a:rPr>
              <a:t>email@email.com</a:t>
            </a: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457200" y="1330918"/>
            <a:ext cx="8229243" cy="3753721"/>
          </a:xfrm>
        </p:spPr>
        <p:txBody>
          <a:bodyPr lIns="0" tIns="0" rIns="0" bIns="0"/>
          <a:lstStyle>
            <a:lvl1pPr hangingPunct="0">
              <a:defRPr lang="ru-RU"/>
            </a:lvl1pPr>
          </a:lstStyle>
          <a:p>
            <a:pPr lvl="0"/>
            <a:endParaRPr lang="ru-RU"/>
          </a:p>
        </p:txBody>
      </p:sp>
      <p:pic>
        <p:nvPicPr>
          <p:cNvPr id="7" name="Picture 2" descr="C:\Users\grechist\sync\disser\pic\iscalare-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51961" y="211683"/>
            <a:ext cx="2084036" cy="5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 descr="C:\Users\grechist\sync\disser\pic\frtk-log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1561" y="143643"/>
            <a:ext cx="1396078" cy="694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0359" y="136437"/>
            <a:ext cx="1098002" cy="70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7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27521"/>
            <a:ext cx="8229600" cy="94787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quarter" idx="7"/>
          </p:nvPr>
        </p:nvSpPr>
        <p:spPr>
          <a:xfrm>
            <a:off x="107643" y="5292364"/>
            <a:ext cx="883438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1DC69592-6CFB-4E2B-A014-3073E7C128F2}" type="datetime1">
              <a:rPr lang="ru-RU" smtClean="0"/>
              <a:t>06.12.2012</a:t>
            </a:fld>
            <a:endParaRPr lang="ru-RU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DejaVu Sans Condensed" pitchFamily="2"/>
                <a:cs typeface="Arial" pitchFamily="34"/>
              </a:defRPr>
            </a:lvl1pPr>
          </a:lstStyle>
          <a:p>
            <a:pPr lvl="0"/>
            <a:r>
              <a:rPr lang="ru-RU"/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DejaVu Sans Condensed" pitchFamily="2"/>
                <a:cs typeface="DejaVu Sans Condensed" pitchFamily="2"/>
              </a:defRPr>
            </a:lvl1pPr>
          </a:lstStyle>
          <a:p>
            <a:pPr lvl="0"/>
            <a:fld id="{E6210DFE-543B-45C0-9861-27B0AB5DCE49}" type="slidenum">
              <a:t>‹#›</a:t>
            </a:fld>
            <a:endParaRPr lang="ru-RU"/>
          </a:p>
        </p:txBody>
      </p:sp>
      <p:sp>
        <p:nvSpPr>
          <p:cNvPr id="6" name="Text Placeholder 2"/>
          <p:cNvSpPr txBox="1">
            <a:spLocks noGrp="1"/>
          </p:cNvSpPr>
          <p:nvPr>
            <p:ph type="title" idx="4294967295"/>
          </p:nvPr>
        </p:nvSpPr>
        <p:spPr>
          <a:xfrm>
            <a:off x="457200" y="1326602"/>
            <a:ext cx="8229600" cy="3753721"/>
          </a:xfrm>
        </p:spPr>
        <p:txBody>
          <a:bodyPr anchor="t" anchorCtr="0"/>
          <a:lstStyle>
            <a:lvl1pPr marL="431999" indent="-323999" algn="l">
              <a:spcAft>
                <a:spcPts val="1415"/>
              </a:spcAft>
              <a:defRPr sz="3200">
                <a:latin typeface="Arial" pitchFamily="18"/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457200" y="1330918"/>
            <a:ext cx="8229243" cy="3753721"/>
          </a:xfrm>
        </p:spPr>
        <p:txBody>
          <a:bodyPr lIns="0" tIns="0" rIns="0" bIns="0"/>
          <a:lstStyle>
            <a:lvl1pPr hangingPunct="0">
              <a:defRPr lang="ru-RU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6" y="356"/>
            <a:ext cx="9144000" cy="568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8"/>
          <p:cNvSpPr txBox="1">
            <a:spLocks noGrp="1"/>
          </p:cNvSpPr>
          <p:nvPr>
            <p:ph type="title"/>
          </p:nvPr>
        </p:nvSpPr>
        <p:spPr>
          <a:xfrm>
            <a:off x="457200" y="227164"/>
            <a:ext cx="8229600" cy="949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0"/>
          <p:cNvSpPr txBox="1">
            <a:spLocks noGrp="1"/>
          </p:cNvSpPr>
          <p:nvPr>
            <p:ph type="body" idx="1"/>
          </p:nvPr>
        </p:nvSpPr>
        <p:spPr>
          <a:xfrm>
            <a:off x="457200" y="1331997"/>
            <a:ext cx="8229600" cy="374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onstantia" pitchFamily="18"/>
          <a:ea typeface="Microsoft YaHei" pitchFamily="2"/>
          <a:cs typeface="Mangal" pitchFamily="2"/>
        </a:defRPr>
      </a:lvl1pPr>
    </p:titleStyle>
    <p:bodyStyle>
      <a:lvl1pPr marL="431999" marR="0" lvl="0" indent="-323999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1pPr>
      <a:lvl2pPr marL="863998" marR="0" lvl="1" indent="-323999" algn="l" defTabSz="914400" rtl="0" fontAlgn="auto" hangingPunct="1">
        <a:lnSpc>
          <a:spcPct val="100000"/>
        </a:lnSpc>
        <a:spcBef>
          <a:spcPts val="0"/>
        </a:spcBef>
        <a:spcAft>
          <a:spcPts val="1135"/>
        </a:spcAft>
        <a:buSzPct val="45000"/>
        <a:buFont typeface="StarSymbol"/>
        <a:buChar char="●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2pPr>
      <a:lvl3pPr marL="1295997" marR="0" lvl="2" indent="-287999" algn="l" defTabSz="914400" rtl="0" fontAlgn="auto" hangingPunct="1">
        <a:lnSpc>
          <a:spcPct val="100000"/>
        </a:lnSpc>
        <a:spcBef>
          <a:spcPts val="0"/>
        </a:spcBef>
        <a:spcAft>
          <a:spcPts val="85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3pPr>
      <a:lvl4pPr marL="1727996" marR="0" lvl="3" indent="-215999" algn="l" defTabSz="914400" rtl="0" fontAlgn="auto" hangingPunct="1">
        <a:lnSpc>
          <a:spcPct val="100000"/>
        </a:lnSpc>
        <a:spcBef>
          <a:spcPts val="0"/>
        </a:spcBef>
        <a:spcAft>
          <a:spcPts val="565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4pPr>
      <a:lvl5pPr marL="2159995" marR="0" lvl="4" indent="-215999" algn="l" defTabSz="914400" rtl="0" fontAlgn="auto" hangingPunct="1">
        <a:lnSpc>
          <a:spcPct val="100000"/>
        </a:lnSpc>
        <a:spcBef>
          <a:spcPts val="0"/>
        </a:spcBef>
        <a:spcAft>
          <a:spcPts val="285"/>
        </a:spcAft>
        <a:buSzPct val="75000"/>
        <a:buFont typeface="StarSymbol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rial" pitchFamily="18"/>
          <a:ea typeface="WenQuanYi Zen Hei" pitchFamily="2"/>
          <a:cs typeface="Lohit Hindi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igory.rechist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scalare.mipt.ru/materials/course_material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800" y="1547996"/>
            <a:ext cx="7772400" cy="1655996"/>
          </a:xfrm>
        </p:spPr>
        <p:txBody>
          <a:bodyPr/>
          <a:lstStyle/>
          <a:p>
            <a:pPr lvl="0">
              <a:buNone/>
            </a:pPr>
            <a:r>
              <a:rPr lang="ru-RU" sz="3200" dirty="0" smtClean="0">
                <a:latin typeface="DejaVu Sans" pitchFamily="34"/>
              </a:rPr>
              <a:t>Языки разработки моделей и аппаратуры</a:t>
            </a:r>
            <a:endParaRPr lang="ru-RU" sz="3200" dirty="0">
              <a:latin typeface="DejaVu Sans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304202" y="1073158"/>
            <a:ext cx="861048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Mangal" pitchFamily="2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952161" y="4044235"/>
            <a:ext cx="4038475" cy="821524"/>
          </a:xfrm>
          <a:solidFill>
            <a:srgbClr val="FFFFFF"/>
          </a:solidFill>
        </p:spPr>
        <p:txBody>
          <a:bodyPr anchorCtr="1"/>
          <a:lstStyle/>
          <a:p>
            <a:pPr marL="0" lvl="0" indent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2650">
                <a:latin typeface="NewStandardOld" pitchFamily="18"/>
                <a:ea typeface="Microsoft YaHei" pitchFamily="2"/>
                <a:cs typeface="Mangal" pitchFamily="2"/>
              </a:rPr>
              <a:t>Евгений</a:t>
            </a:r>
            <a:r>
              <a:rPr lang="en-US" sz="2650">
                <a:latin typeface="NewStandardOld" pitchFamily="18"/>
                <a:ea typeface="Microsoft YaHei" pitchFamily="2"/>
                <a:cs typeface="Mangal" pitchFamily="2"/>
              </a:rPr>
              <a:t> </a:t>
            </a:r>
            <a:r>
              <a:rPr lang="ru-RU" sz="2650">
                <a:latin typeface="NewStandardOld" pitchFamily="18"/>
                <a:ea typeface="Microsoft YaHei" pitchFamily="2"/>
                <a:cs typeface="Mangal" pitchFamily="2"/>
              </a:rPr>
              <a:t>Юлюгин</a:t>
            </a:r>
          </a:p>
          <a:p>
            <a:pPr marL="0" lvl="0" indent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>
                <a:latin typeface="Courier New" pitchFamily="49"/>
                <a:ea typeface="Microsoft YaHei" pitchFamily="2"/>
                <a:cs typeface="Courier New" pitchFamily="49"/>
              </a:rPr>
              <a:t> </a:t>
            </a:r>
            <a:r>
              <a:rPr lang="en-US" sz="1400" b="1"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yulyugin@gmail.com</a:t>
            </a:r>
            <a:endParaRPr lang="en-US" sz="1400" b="1">
              <a:latin typeface="Courier New" pitchFamily="49"/>
              <a:ea typeface="Microsoft YaHei" pitchFamily="2"/>
              <a:cs typeface="Courier New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DML (1/2)</a:t>
            </a:r>
            <a:endParaRPr lang="ru-RU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7"/>
          </p:nvPr>
        </p:nvSpPr>
        <p:spPr/>
        <p:txBody>
          <a:bodyPr/>
          <a:lstStyle/>
          <a:p>
            <a:pPr lvl="0"/>
            <a:fld id="{1DC69592-6CFB-4E2B-A014-3073E7C128F2}" type="datetime1">
              <a:rPr lang="ru-RU" smtClean="0"/>
              <a:t>06.12.2012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ru-RU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6210DFE-543B-45C0-9861-27B0AB5DCE49}" type="slidenum">
              <a:rPr lang="ru-RU" smtClean="0"/>
              <a:t>10</a:t>
            </a:fld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9" y="1724157"/>
            <a:ext cx="8336315" cy="26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DML (2/2)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38919"/>
            <a:ext cx="8352928" cy="36933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nstantia" pitchFamily="18" charset="0"/>
              </a:rPr>
              <a:t>dml</a:t>
            </a:r>
            <a:r>
              <a:rPr lang="en-US" dirty="0" smtClean="0">
                <a:latin typeface="Constantia" pitchFamily="18" charset="0"/>
              </a:rPr>
              <a:t> 1.2;</a:t>
            </a:r>
          </a:p>
          <a:p>
            <a:endParaRPr lang="en-US" dirty="0">
              <a:latin typeface="Constantia" pitchFamily="18" charset="0"/>
            </a:endParaRPr>
          </a:p>
          <a:p>
            <a:r>
              <a:rPr lang="en-US" dirty="0">
                <a:latin typeface="Constantia" pitchFamily="18" charset="0"/>
              </a:rPr>
              <a:t>d</a:t>
            </a:r>
            <a:r>
              <a:rPr lang="en-US" dirty="0" smtClean="0">
                <a:latin typeface="Constantia" pitchFamily="18" charset="0"/>
              </a:rPr>
              <a:t>evice </a:t>
            </a:r>
            <a:r>
              <a:rPr lang="en-US" dirty="0" err="1" smtClean="0">
                <a:latin typeface="Constantia" pitchFamily="18" charset="0"/>
              </a:rPr>
              <a:t>simple_dml_device</a:t>
            </a:r>
            <a:r>
              <a:rPr lang="en-US" dirty="0" smtClean="0">
                <a:latin typeface="Constantia" pitchFamily="18" charset="0"/>
              </a:rPr>
              <a:t>;</a:t>
            </a:r>
          </a:p>
          <a:p>
            <a:endParaRPr lang="en-US" dirty="0">
              <a:latin typeface="Constantia" pitchFamily="18" charset="0"/>
            </a:endParaRPr>
          </a:p>
          <a:p>
            <a:r>
              <a:rPr lang="en-US" dirty="0" smtClean="0">
                <a:latin typeface="Constantia" pitchFamily="18" charset="0"/>
              </a:rPr>
              <a:t>parameter </a:t>
            </a:r>
            <a:r>
              <a:rPr lang="en-US" dirty="0" err="1" smtClean="0">
                <a:latin typeface="Constantia" pitchFamily="18" charset="0"/>
              </a:rPr>
              <a:t>desc</a:t>
            </a:r>
            <a:r>
              <a:rPr lang="en-US" dirty="0" smtClean="0">
                <a:latin typeface="Constantia" pitchFamily="18" charset="0"/>
              </a:rPr>
              <a:t> = “Simple DML device”;</a:t>
            </a:r>
          </a:p>
          <a:p>
            <a:r>
              <a:rPr lang="en-US" dirty="0" smtClean="0">
                <a:latin typeface="Constantia" pitchFamily="18" charset="0"/>
              </a:rPr>
              <a:t>parameter documentation = “This is an implementation of simple DML device.”;</a:t>
            </a:r>
          </a:p>
          <a:p>
            <a:endParaRPr lang="en-US" dirty="0">
              <a:latin typeface="Constantia" pitchFamily="18" charset="0"/>
            </a:endParaRPr>
          </a:p>
          <a:p>
            <a:r>
              <a:rPr lang="en-US" dirty="0" smtClean="0">
                <a:latin typeface="Constantia" pitchFamily="18" charset="0"/>
              </a:rPr>
              <a:t>bank </a:t>
            </a:r>
            <a:r>
              <a:rPr lang="en-US" dirty="0" err="1" smtClean="0">
                <a:latin typeface="Constantia" pitchFamily="18" charset="0"/>
              </a:rPr>
              <a:t>regs</a:t>
            </a:r>
            <a:r>
              <a:rPr lang="en-US" dirty="0" smtClean="0">
                <a:latin typeface="Constantia" pitchFamily="18" charset="0"/>
              </a:rPr>
              <a:t> {</a:t>
            </a:r>
          </a:p>
          <a:p>
            <a:r>
              <a:rPr lang="en-US" dirty="0" smtClean="0">
                <a:latin typeface="Constantia" pitchFamily="18" charset="0"/>
              </a:rPr>
              <a:t>	parameter </a:t>
            </a:r>
            <a:r>
              <a:rPr lang="en-US" dirty="0" err="1" smtClean="0">
                <a:latin typeface="Constantia" pitchFamily="18" charset="0"/>
              </a:rPr>
              <a:t>register_size</a:t>
            </a:r>
            <a:r>
              <a:rPr lang="en-US" dirty="0" smtClean="0">
                <a:latin typeface="Constantia" pitchFamily="18" charset="0"/>
              </a:rPr>
              <a:t> = 4</a:t>
            </a:r>
            <a:r>
              <a:rPr lang="en-US" dirty="0" smtClean="0">
                <a:latin typeface="Constantia" pitchFamily="18" charset="0"/>
              </a:rPr>
              <a:t>;</a:t>
            </a:r>
          </a:p>
          <a:p>
            <a:endParaRPr lang="en-US" dirty="0" smtClean="0">
              <a:latin typeface="Constantia" pitchFamily="18" charset="0"/>
            </a:endParaRPr>
          </a:p>
          <a:p>
            <a:r>
              <a:rPr lang="en-US" dirty="0" smtClean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	</a:t>
            </a:r>
            <a:r>
              <a:rPr lang="pt-BR" dirty="0" smtClean="0">
                <a:latin typeface="Constantia" pitchFamily="18" charset="0"/>
              </a:rPr>
              <a:t>register </a:t>
            </a:r>
            <a:r>
              <a:rPr lang="pt-BR" dirty="0">
                <a:latin typeface="Constantia" pitchFamily="18" charset="0"/>
              </a:rPr>
              <a:t>r1 @ </a:t>
            </a:r>
            <a:r>
              <a:rPr lang="pt-BR" dirty="0" smtClean="0">
                <a:latin typeface="Constantia" pitchFamily="18" charset="0"/>
              </a:rPr>
              <a:t>0x1000;</a:t>
            </a:r>
            <a:endParaRPr lang="pt-BR" dirty="0">
              <a:latin typeface="Constantia" pitchFamily="18" charset="0"/>
            </a:endParaRPr>
          </a:p>
          <a:p>
            <a:r>
              <a:rPr lang="pt-BR" dirty="0" smtClean="0">
                <a:latin typeface="Constantia" pitchFamily="18" charset="0"/>
              </a:rPr>
              <a:t>	</a:t>
            </a:r>
            <a:r>
              <a:rPr lang="pt-BR" dirty="0" smtClean="0">
                <a:latin typeface="Constantia" pitchFamily="18" charset="0"/>
              </a:rPr>
              <a:t>register </a:t>
            </a:r>
            <a:r>
              <a:rPr lang="pt-BR" dirty="0">
                <a:latin typeface="Constantia" pitchFamily="18" charset="0"/>
              </a:rPr>
              <a:t>r2 @ </a:t>
            </a:r>
            <a:r>
              <a:rPr lang="pt-BR" dirty="0" smtClean="0">
                <a:latin typeface="Constantia" pitchFamily="18" charset="0"/>
              </a:rPr>
              <a:t>0x1004;</a:t>
            </a:r>
          </a:p>
          <a:p>
            <a:r>
              <a:rPr lang="en-US" dirty="0" smtClean="0">
                <a:latin typeface="Constantia" pitchFamily="18" charset="0"/>
              </a:rPr>
              <a:t>}</a:t>
            </a:r>
            <a:endParaRPr lang="ru-RU" dirty="0">
              <a:latin typeface="Constantia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7"/>
          </p:nvPr>
        </p:nvSpPr>
        <p:spPr/>
        <p:txBody>
          <a:bodyPr/>
          <a:lstStyle/>
          <a:p>
            <a:pPr lvl="0"/>
            <a:fld id="{1DC69592-6CFB-4E2B-A014-3073E7C128F2}" type="datetime1">
              <a:rPr lang="ru-RU" smtClean="0"/>
              <a:t>06.12.2012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ru-RU" dirty="0" smtClean="0"/>
              <a:t>Лаборатория суперкомпьютерных технологий для биомедицины, фармакологии и малоразмерных структур</a:t>
            </a:r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6210DFE-543B-45C0-9861-27B0AB5DCE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2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Абстракции аппаратуры (1/3)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691878"/>
            <a:ext cx="8640960" cy="25545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Constantia" pitchFamily="18" charset="0"/>
              </a:rPr>
              <a:t>Сигналы – логический уровень (0 или 1)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Constantia" pitchFamily="18" charset="0"/>
              </a:rPr>
              <a:t>Шины – передача групп бит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Constantia" pitchFamily="18" charset="0"/>
              </a:rPr>
              <a:t>Операции над отдельными битами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>
                <a:latin typeface="Constantia" pitchFamily="18" charset="0"/>
              </a:rPr>
              <a:t>Транзакции – отображение направления </a:t>
            </a:r>
            <a:r>
              <a:rPr lang="ru-RU" sz="3200" dirty="0" smtClean="0">
                <a:latin typeface="Constantia" pitchFamily="18" charset="0"/>
              </a:rPr>
              <a:t>сигнала</a:t>
            </a:r>
            <a:endParaRPr lang="ru-RU" sz="32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Абстракции аппаратуры (2/3)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565860"/>
            <a:ext cx="8640960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Constantia" pitchFamily="18" charset="0"/>
              </a:rPr>
              <a:t>Расширенные </a:t>
            </a:r>
            <a:r>
              <a:rPr lang="ru-RU" sz="3200" dirty="0">
                <a:latin typeface="Constantia" pitchFamily="18" charset="0"/>
              </a:rPr>
              <a:t>значения для уровней </a:t>
            </a:r>
            <a:r>
              <a:rPr lang="ru-RU" sz="3200" dirty="0" smtClean="0">
                <a:latin typeface="Constantia" pitchFamily="18" charset="0"/>
              </a:rPr>
              <a:t>сигналов</a:t>
            </a:r>
            <a:r>
              <a:rPr lang="en-US" sz="3200" dirty="0" smtClean="0">
                <a:latin typeface="Constantia" pitchFamily="18" charset="0"/>
              </a:rPr>
              <a:t>: </a:t>
            </a:r>
            <a:r>
              <a:rPr lang="ru-RU" sz="3200" dirty="0" smtClean="0">
                <a:latin typeface="Constantia" pitchFamily="18" charset="0"/>
              </a:rPr>
              <a:t>непроводящий (</a:t>
            </a:r>
            <a:r>
              <a:rPr lang="en-US" sz="3200" dirty="0" smtClean="0">
                <a:latin typeface="Constantia" pitchFamily="18" charset="0"/>
              </a:rPr>
              <a:t>hi-Z</a:t>
            </a:r>
            <a:r>
              <a:rPr lang="ru-RU" sz="3200" dirty="0" smtClean="0">
                <a:latin typeface="Constantia" pitchFamily="18" charset="0"/>
              </a:rPr>
              <a:t>) или неопределенный (</a:t>
            </a:r>
            <a:r>
              <a:rPr lang="en-US" sz="3200" dirty="0" smtClean="0">
                <a:latin typeface="Constantia" pitchFamily="18" charset="0"/>
              </a:rPr>
              <a:t>X</a:t>
            </a:r>
            <a:r>
              <a:rPr lang="ru-RU" sz="3200" dirty="0" smtClean="0">
                <a:latin typeface="Constantia" pitchFamily="18" charset="0"/>
              </a:rPr>
              <a:t>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Constantia" pitchFamily="18" charset="0"/>
              </a:rPr>
              <a:t>Абстракции хранения данных: группы регистров, банки памяти ...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ru-RU" sz="3200" dirty="0">
                <a:latin typeface="Constantia" pitchFamily="18" charset="0"/>
              </a:rPr>
              <a:t>Побочные </a:t>
            </a:r>
            <a:r>
              <a:rPr lang="ru-RU" sz="3200" dirty="0" smtClean="0">
                <a:latin typeface="Constantia" pitchFamily="18" charset="0"/>
              </a:rPr>
              <a:t>эффекты</a:t>
            </a:r>
            <a:endParaRPr lang="ru-RU" sz="32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Абстракции аппаратуры (3/3)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210450"/>
            <a:ext cx="864096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smtClean="0">
                <a:latin typeface="Constantia" pitchFamily="18" charset="0"/>
              </a:rPr>
              <a:t>Карты памяти</a:t>
            </a:r>
            <a:endParaRPr lang="ru-RU" sz="3200" dirty="0" smtClean="0">
              <a:latin typeface="Constantia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Constantia" pitchFamily="18" charset="0"/>
              </a:rPr>
              <a:t>Задержки событий – разные для различных действий</a:t>
            </a:r>
            <a:endParaRPr lang="en-US" sz="3200" dirty="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Разработка процессора (1</a:t>
            </a:r>
            <a:r>
              <a:rPr lang="en-US" dirty="0" smtClean="0"/>
              <a:t>/2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03846"/>
            <a:ext cx="3568511" cy="386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1634386"/>
            <a:ext cx="3929910" cy="20621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200" dirty="0" smtClean="0">
                <a:latin typeface="Constantia" pitchFamily="18" charset="0"/>
              </a:rPr>
              <a:t>Примеры: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Constantia" pitchFamily="18" charset="0"/>
              </a:rPr>
              <a:t>LISA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latin typeface="Constantia" pitchFamily="18" charset="0"/>
              </a:rPr>
              <a:t>ISDL</a:t>
            </a:r>
            <a:endParaRPr lang="ru-RU" sz="3200" dirty="0" smtClean="0">
              <a:latin typeface="Constantia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latin typeface="Constantia" pitchFamily="18" charset="0"/>
              </a:rPr>
              <a:t>SimGen</a:t>
            </a:r>
            <a:endParaRPr lang="ru-RU" sz="32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Разработка процессора </a:t>
            </a:r>
            <a:r>
              <a:rPr lang="ru-RU" dirty="0" smtClean="0"/>
              <a:t>(</a:t>
            </a:r>
            <a:r>
              <a:rPr lang="en-US" dirty="0" smtClean="0"/>
              <a:t>2/2</a:t>
            </a:r>
            <a:r>
              <a:rPr lang="ru-RU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463655"/>
            <a:ext cx="4032448" cy="31085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Constantia" pitchFamily="18" charset="0"/>
              </a:rPr>
              <a:t>Недостатки: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800" dirty="0">
                <a:latin typeface="Constantia" pitchFamily="18" charset="0"/>
              </a:rPr>
              <a:t>Генерируется не самый быстрый код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800" dirty="0">
                <a:latin typeface="Constantia" pitchFamily="18" charset="0"/>
              </a:rPr>
              <a:t>Код может быть не компактен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2800" dirty="0">
                <a:latin typeface="Constantia" pitchFamily="18" charset="0"/>
              </a:rPr>
              <a:t>Модель может работать </a:t>
            </a:r>
            <a:r>
              <a:rPr lang="ru-RU" sz="2800" dirty="0" smtClean="0">
                <a:latin typeface="Constantia" pitchFamily="18" charset="0"/>
              </a:rPr>
              <a:t>медленнее</a:t>
            </a:r>
            <a:endParaRPr lang="en-US" sz="2800" dirty="0">
              <a:latin typeface="Constant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016" y="1448554"/>
            <a:ext cx="4032448" cy="18158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Constantia" pitchFamily="18" charset="0"/>
              </a:rPr>
              <a:t>Преимущества: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>
                <a:latin typeface="Constantia" pitchFamily="18" charset="0"/>
              </a:rPr>
              <a:t>Скорость создания</a:t>
            </a:r>
            <a:r>
              <a:rPr lang="ru-RU" sz="2800" dirty="0" smtClean="0">
                <a:latin typeface="Constantia" pitchFamily="18" charset="0"/>
              </a:rPr>
              <a:t>/ модификации</a:t>
            </a:r>
            <a:endParaRPr lang="ru-RU" sz="2800" dirty="0">
              <a:latin typeface="Constantia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latin typeface="Constantia" pitchFamily="18" charset="0"/>
              </a:rPr>
              <a:t>Согласованность</a:t>
            </a:r>
            <a:endParaRPr lang="en-US" sz="2800" dirty="0">
              <a:latin typeface="Constantia" pitchFamily="18" charset="0"/>
            </a:endParaRPr>
          </a:p>
        </p:txBody>
      </p:sp>
      <p:sp>
        <p:nvSpPr>
          <p:cNvPr id="11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12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13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66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Verilog</a:t>
            </a:r>
            <a:endParaRPr lang="ru-RU" dirty="0"/>
          </a:p>
        </p:txBody>
      </p:sp>
      <p:sp>
        <p:nvSpPr>
          <p:cNvPr id="11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12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13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9" y="1371902"/>
            <a:ext cx="8496944" cy="3416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tantia" pitchFamily="18" charset="0"/>
              </a:rPr>
              <a:t>Phil </a:t>
            </a:r>
            <a:r>
              <a:rPr lang="en-US" sz="2400" dirty="0" err="1" smtClean="0">
                <a:latin typeface="Constantia" pitchFamily="18" charset="0"/>
              </a:rPr>
              <a:t>Moorby</a:t>
            </a:r>
            <a:r>
              <a:rPr lang="ru-RU" sz="2400" dirty="0" smtClean="0">
                <a:latin typeface="Constantia" pitchFamily="18" charset="0"/>
              </a:rPr>
              <a:t> </a:t>
            </a:r>
            <a:r>
              <a:rPr lang="en-US" sz="2400" dirty="0" smtClean="0">
                <a:latin typeface="Constantia" pitchFamily="18" charset="0"/>
              </a:rPr>
              <a:t>&amp;</a:t>
            </a:r>
            <a:r>
              <a:rPr lang="ru-RU" sz="2400" dirty="0" smtClean="0">
                <a:latin typeface="Constantia" pitchFamily="18" charset="0"/>
              </a:rPr>
              <a:t> </a:t>
            </a:r>
            <a:r>
              <a:rPr lang="en-US" sz="2400" dirty="0" err="1">
                <a:latin typeface="Constantia" pitchFamily="18" charset="0"/>
              </a:rPr>
              <a:t>Prabhu</a:t>
            </a:r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dirty="0" err="1" smtClean="0">
                <a:latin typeface="Constantia" pitchFamily="18" charset="0"/>
              </a:rPr>
              <a:t>Goel</a:t>
            </a:r>
            <a:endParaRPr lang="ru-RU" sz="2400" dirty="0" smtClean="0">
              <a:latin typeface="Constantia" pitchFamily="18" charset="0"/>
            </a:endParaRPr>
          </a:p>
          <a:p>
            <a:r>
              <a:rPr lang="ru-RU" sz="2400" dirty="0" smtClean="0">
                <a:latin typeface="Constantia" pitchFamily="18" charset="0"/>
              </a:rPr>
              <a:t>«</a:t>
            </a:r>
            <a:r>
              <a:rPr lang="en-US" sz="2400" dirty="0" smtClean="0">
                <a:latin typeface="Constantia" pitchFamily="18" charset="0"/>
              </a:rPr>
              <a:t>Automated </a:t>
            </a:r>
            <a:r>
              <a:rPr lang="en-US" sz="2400" dirty="0">
                <a:latin typeface="Constantia" pitchFamily="18" charset="0"/>
              </a:rPr>
              <a:t>Integrated Design </a:t>
            </a:r>
            <a:r>
              <a:rPr lang="en-US" sz="2400" dirty="0" smtClean="0">
                <a:latin typeface="Constantia" pitchFamily="18" charset="0"/>
              </a:rPr>
              <a:t>Systems</a:t>
            </a:r>
            <a:r>
              <a:rPr lang="ru-RU" sz="2400" dirty="0" smtClean="0">
                <a:latin typeface="Constantia" pitchFamily="18" charset="0"/>
              </a:rPr>
              <a:t>», 1984 г.</a:t>
            </a:r>
          </a:p>
          <a:p>
            <a:endParaRPr lang="ru-RU" sz="2400" dirty="0" smtClean="0">
              <a:latin typeface="Constantia" pitchFamily="18" charset="0"/>
            </a:endParaRPr>
          </a:p>
          <a:p>
            <a:r>
              <a:rPr lang="en-US" sz="2400" dirty="0" err="1" smtClean="0">
                <a:latin typeface="Constantia" pitchFamily="18" charset="0"/>
              </a:rPr>
              <a:t>Netlist</a:t>
            </a:r>
            <a:r>
              <a:rPr lang="en-US" sz="2400" dirty="0" smtClean="0">
                <a:latin typeface="Constantia" pitchFamily="18" charset="0"/>
              </a:rPr>
              <a:t> - </a:t>
            </a:r>
            <a:r>
              <a:rPr lang="ru-RU" sz="2400" dirty="0">
                <a:latin typeface="Constantia" pitchFamily="18" charset="0"/>
              </a:rPr>
              <a:t>логически </a:t>
            </a:r>
            <a:r>
              <a:rPr lang="ru-RU" sz="2400" dirty="0" smtClean="0">
                <a:latin typeface="Constantia" pitchFamily="18" charset="0"/>
              </a:rPr>
              <a:t>эквивалентное</a:t>
            </a:r>
            <a:r>
              <a:rPr lang="en-US" sz="2400" dirty="0" smtClean="0">
                <a:latin typeface="Constantia" pitchFamily="18" charset="0"/>
              </a:rPr>
              <a:t> </a:t>
            </a:r>
            <a:r>
              <a:rPr lang="ru-RU" sz="2400" dirty="0" smtClean="0">
                <a:latin typeface="Constantia" pitchFamily="18" charset="0"/>
              </a:rPr>
              <a:t>описание</a:t>
            </a:r>
            <a:r>
              <a:rPr lang="ru-RU" sz="2400" dirty="0">
                <a:latin typeface="Constantia" pitchFamily="18" charset="0"/>
              </a:rPr>
              <a:t>, состоящее из элементарных логических примитивов</a:t>
            </a:r>
            <a:endParaRPr lang="ru-RU" sz="2400" dirty="0">
              <a:latin typeface="Constantia" pitchFamily="18" charset="0"/>
            </a:endParaRPr>
          </a:p>
          <a:p>
            <a:endParaRPr lang="ru-RU" sz="2400" dirty="0" smtClean="0">
              <a:latin typeface="Constantia" pitchFamily="18" charset="0"/>
            </a:endParaRPr>
          </a:p>
          <a:p>
            <a:r>
              <a:rPr lang="ru-RU" sz="2400" dirty="0" smtClean="0">
                <a:latin typeface="Constantia" pitchFamily="18" charset="0"/>
              </a:rPr>
              <a:t>Команды: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latin typeface="Constantia" pitchFamily="18" charset="0"/>
              </a:rPr>
              <a:t>Синтезируемые – представленные в аппаратуре</a:t>
            </a:r>
            <a:endParaRPr lang="ru-RU" sz="2400" dirty="0">
              <a:latin typeface="Constantia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latin typeface="Constantia" pitchFamily="18" charset="0"/>
              </a:rPr>
              <a:t>Несинтезируемые – для отладки и симуляции</a:t>
            </a:r>
            <a:endParaRPr lang="ru-RU" sz="24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VHDL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547862"/>
            <a:ext cx="8352928" cy="30469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latin typeface="Constantia" pitchFamily="18" charset="0"/>
              </a:rPr>
              <a:t>Был разработан в 1983 г. по заказу Министерства обороны США.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3200" dirty="0" smtClean="0">
              <a:latin typeface="Constantia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3200" dirty="0" smtClean="0">
                <a:latin typeface="Constantia" pitchFamily="18" charset="0"/>
              </a:rPr>
              <a:t>Первоначально предназначался для моделирования, но позже появилась и синтезируемое подмножество.</a:t>
            </a:r>
            <a:endParaRPr lang="ru-RU" sz="32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На следующей лекции: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19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69187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2123926"/>
            <a:ext cx="633670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latin typeface="Constantia" pitchFamily="18" charset="0"/>
              </a:rPr>
              <a:t>Контрольная работа</a:t>
            </a:r>
          </a:p>
          <a:p>
            <a:r>
              <a:rPr lang="ru-RU" sz="2800" dirty="0" smtClean="0">
                <a:latin typeface="Constantia" pitchFamily="18" charset="0"/>
              </a:rPr>
              <a:t>1,5 часа</a:t>
            </a:r>
          </a:p>
          <a:p>
            <a:r>
              <a:rPr lang="ru-RU" sz="2800" dirty="0" smtClean="0">
                <a:latin typeface="Constantia" pitchFamily="18" charset="0"/>
              </a:rPr>
              <a:t>17 декабря (понедельник) </a:t>
            </a:r>
            <a:r>
              <a:rPr lang="en-US" sz="2800" dirty="0" smtClean="0">
                <a:latin typeface="Constantia" pitchFamily="18" charset="0"/>
              </a:rPr>
              <a:t>108 </a:t>
            </a:r>
            <a:r>
              <a:rPr lang="ru-RU" sz="2800" dirty="0" smtClean="0">
                <a:latin typeface="Constantia" pitchFamily="18" charset="0"/>
              </a:rPr>
              <a:t>РТ 18:30</a:t>
            </a:r>
            <a:endParaRPr lang="ru-RU" sz="2800" dirty="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На предыдущих лекциях: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835894"/>
            <a:ext cx="8424936" cy="2308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Constantia" pitchFamily="18" charset="0"/>
              </a:rPr>
              <a:t>Цели симуляции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Constantia" pitchFamily="18" charset="0"/>
              </a:rPr>
              <a:t>Алгоритмы моделирования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Constantia" pitchFamily="18" charset="0"/>
              </a:rPr>
              <a:t>Проблемы</a:t>
            </a:r>
            <a:r>
              <a:rPr lang="en-US" sz="3600" dirty="0" smtClean="0">
                <a:latin typeface="Constantia" pitchFamily="18" charset="0"/>
              </a:rPr>
              <a:t>,</a:t>
            </a:r>
            <a:r>
              <a:rPr lang="ru-RU" sz="3600" dirty="0" smtClean="0">
                <a:latin typeface="Constantia" pitchFamily="18" charset="0"/>
              </a:rPr>
              <a:t> связанные с симуляцией устройств</a:t>
            </a:r>
            <a:endParaRPr lang="ru-RU" sz="36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/>
              <a:t>Спасибо за внимание!</a:t>
            </a:r>
          </a:p>
        </p:txBody>
      </p:sp>
      <p:sp>
        <p:nvSpPr>
          <p:cNvPr id="3" name="Rectangle 7"/>
          <p:cNvSpPr/>
          <p:nvPr/>
        </p:nvSpPr>
        <p:spPr>
          <a:xfrm>
            <a:off x="395642" y="3636001"/>
            <a:ext cx="7920359" cy="64511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800" b="0" i="0" u="none" strike="noStrike" kern="1200" cap="none" spc="0" baseline="0">
                <a:solidFill>
                  <a:srgbClr val="000000"/>
                </a:solidFill>
                <a:uFillTx/>
                <a:latin typeface="DejaVu Sans" pitchFamily="34"/>
                <a:ea typeface="DejaVu Sans" pitchFamily="34"/>
                <a:cs typeface="DejaVu Sans" pitchFamily="34"/>
              </a:rPr>
              <a:t>Все материалы курса выкладываются на сайте лаборатории: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sng" strike="noStrike" kern="1200" cap="none" spc="0" baseline="0">
                <a:solidFill>
                  <a:srgbClr val="0000FF"/>
                </a:solidFill>
                <a:uFillTx/>
                <a:latin typeface="Courier New" pitchFamily="49"/>
                <a:ea typeface="Microsoft YaHei" pitchFamily="2"/>
                <a:cs typeface="Courier New" pitchFamily="49"/>
                <a:hlinkClick r:id="rId3"/>
              </a:rPr>
              <a:t>http://iscalare.mipt.ru/material/course_materials/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3403" y="4716356"/>
            <a:ext cx="9012600" cy="434157"/>
          </a:xfrm>
        </p:spPr>
        <p:txBody>
          <a:bodyPr/>
          <a:lstStyle/>
          <a:p>
            <a:pPr lvl="0">
              <a:spcBef>
                <a:spcPts val="200"/>
              </a:spcBef>
              <a:spcAft>
                <a:spcPts val="0"/>
              </a:spcAft>
              <a:buNone/>
            </a:pPr>
            <a:r>
              <a:rPr lang="ru-RU" sz="900">
                <a:latin typeface="DejaVu Sans" pitchFamily="34"/>
              </a:rPr>
              <a:t>Замечание: все торговые марки и логотипы, использованные в данном материале, являются собственностью их владельцев. Представленная здесь точка зрения отражает личное мнение автора, не выступающего от лица какой-либо организации.</a:t>
            </a:r>
          </a:p>
        </p:txBody>
      </p:sp>
      <p:sp>
        <p:nvSpPr>
          <p:cNvPr id="5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2EB250-71C8-42D3-8A38-532913F43000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6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7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927B34-4DBF-4201-BD14-277E14BBAA94}" type="slidenum">
              <a:t>20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835894"/>
            <a:ext cx="8322398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4000" dirty="0" smtClean="0">
                <a:latin typeface="Constantia" pitchFamily="18" charset="0"/>
              </a:rPr>
              <a:t>Компоненты симулятора</a:t>
            </a:r>
            <a:endParaRPr lang="ru-RU" sz="4000" dirty="0">
              <a:latin typeface="Constantia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4000" dirty="0" smtClean="0">
                <a:latin typeface="Constantia" pitchFamily="18" charset="0"/>
              </a:rPr>
              <a:t>Языковые средства разработки моделей и аппаратуры</a:t>
            </a:r>
            <a:endParaRPr lang="ru-RU" sz="4000" dirty="0">
              <a:latin typeface="Constantia" pitchFamily="18" charset="0"/>
            </a:endParaRPr>
          </a:p>
        </p:txBody>
      </p: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457200" y="227521"/>
            <a:ext cx="8229600" cy="947876"/>
          </a:xfrm>
        </p:spPr>
        <p:txBody>
          <a:bodyPr/>
          <a:lstStyle/>
          <a:p>
            <a:pPr lvl="0">
              <a:buNone/>
            </a:pPr>
            <a:r>
              <a:rPr lang="ru-RU" dirty="0" smtClean="0"/>
              <a:t>На этой лекции: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7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75854"/>
            <a:ext cx="2880320" cy="288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02" y="1528067"/>
            <a:ext cx="2764997" cy="2764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6016" y="2339950"/>
            <a:ext cx="6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=</a:t>
            </a:r>
            <a:endParaRPr lang="ru-RU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251718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Constantia" pitchFamily="18" charset="0"/>
              </a:rPr>
              <a:t>Восприятие</a:t>
            </a:r>
            <a:endParaRPr lang="ru-RU" sz="4400" dirty="0">
              <a:latin typeface="Constant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421215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Constantia" pitchFamily="18" charset="0"/>
              </a:rPr>
              <a:t>Гость</a:t>
            </a:r>
            <a:endParaRPr lang="ru-RU" sz="3600" dirty="0">
              <a:latin typeface="Constant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6136" y="421215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Constantia" pitchFamily="18" charset="0"/>
              </a:rPr>
              <a:t>Хозяин</a:t>
            </a:r>
            <a:endParaRPr lang="ru-RU" sz="3600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Классификация компонент: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15814"/>
            <a:ext cx="7568448" cy="405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421" y="2339950"/>
            <a:ext cx="7684936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600" dirty="0" smtClean="0">
                <a:latin typeface="Constantia" pitchFamily="18" charset="0"/>
              </a:rPr>
              <a:t>На каком языке программирования должен быть написан симулятор?</a:t>
            </a:r>
          </a:p>
        </p:txBody>
      </p:sp>
    </p:spTree>
    <p:extLst>
      <p:ext uri="{BB962C8B-B14F-4D97-AF65-F5344CB8AC3E}">
        <p14:creationId xmlns:p14="http://schemas.microsoft.com/office/powerpoint/2010/main" val="11977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None/>
            </a:pPr>
            <a:r>
              <a:rPr lang="ru-RU" dirty="0">
                <a:latin typeface="Constantia" pitchFamily="18" charset="0"/>
              </a:rPr>
              <a:t>Использование языков общего назначения (</a:t>
            </a:r>
            <a:r>
              <a:rPr lang="en-US" dirty="0">
                <a:latin typeface="Constantia" pitchFamily="18" charset="0"/>
              </a:rPr>
              <a:t>C, C++, …</a:t>
            </a:r>
            <a:r>
              <a:rPr lang="ru-RU" dirty="0">
                <a:latin typeface="Constantia" pitchFamily="18" charset="0"/>
              </a:rPr>
              <a:t>)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587926"/>
            <a:ext cx="8322398" cy="3416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Constantia" pitchFamily="18" charset="0"/>
              </a:rPr>
              <a:t>Используется ООП</a:t>
            </a:r>
            <a:endParaRPr lang="en-US" sz="3600" dirty="0">
              <a:latin typeface="Constantia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Constantia" pitchFamily="18" charset="0"/>
              </a:rPr>
              <a:t>Написание моделей «с нуля»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Constantia" pitchFamily="18" charset="0"/>
              </a:rPr>
              <a:t>Особенности</a:t>
            </a:r>
            <a:r>
              <a:rPr lang="en-US" sz="3600" dirty="0" smtClean="0">
                <a:latin typeface="Constantia" pitchFamily="18" charset="0"/>
              </a:rPr>
              <a:t> </a:t>
            </a:r>
            <a:r>
              <a:rPr lang="ru-RU" sz="3600" dirty="0" smtClean="0">
                <a:latin typeface="Constantia" pitchFamily="18" charset="0"/>
              </a:rPr>
              <a:t>языков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ru-RU" sz="3600" dirty="0" smtClean="0">
                <a:latin typeface="Constantia" pitchFamily="18" charset="0"/>
              </a:rPr>
              <a:t>Специфика </a:t>
            </a:r>
            <a:r>
              <a:rPr lang="en-US" sz="3600" dirty="0" err="1" smtClean="0">
                <a:latin typeface="Constantia" pitchFamily="18" charset="0"/>
              </a:rPr>
              <a:t>int</a:t>
            </a:r>
            <a:r>
              <a:rPr lang="en-US" sz="3600" dirty="0" smtClean="0">
                <a:latin typeface="Constantia" pitchFamily="18" charset="0"/>
              </a:rPr>
              <a:t> (int32_t, int64_t)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 smtClean="0">
                <a:latin typeface="Constantia" pitchFamily="18" charset="0"/>
              </a:rPr>
              <a:t>thread safety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 err="1">
                <a:latin typeface="Constantia" pitchFamily="18" charset="0"/>
              </a:rPr>
              <a:t>m</a:t>
            </a:r>
            <a:r>
              <a:rPr lang="en-US" sz="3600" dirty="0" err="1" smtClean="0">
                <a:latin typeface="Constantia" pitchFamily="18" charset="0"/>
              </a:rPr>
              <a:t>alloc</a:t>
            </a:r>
            <a:r>
              <a:rPr lang="en-US" sz="3600" dirty="0" smtClean="0">
                <a:latin typeface="Constantia" pitchFamily="18" charset="0"/>
              </a:rPr>
              <a:t>/free</a:t>
            </a:r>
            <a:endParaRPr lang="ru-RU" sz="3600" dirty="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Недостаток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2077" y="1259830"/>
            <a:ext cx="422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Constantia" pitchFamily="18" charset="0"/>
              </a:rPr>
              <a:t>Низкая скорость разработки!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9592" y="1159936"/>
            <a:ext cx="2988800" cy="384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2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None/>
            </a:pPr>
            <a:r>
              <a:rPr lang="ru-RU" dirty="0" smtClean="0"/>
              <a:t>Решения</a:t>
            </a:r>
            <a:endParaRPr lang="ru-RU" dirty="0"/>
          </a:p>
        </p:txBody>
      </p:sp>
      <p:sp>
        <p:nvSpPr>
          <p:cNvPr id="3" name="Date Placeholder 2"/>
          <p:cNvSpPr txBox="1"/>
          <p:nvPr/>
        </p:nvSpPr>
        <p:spPr>
          <a:xfrm>
            <a:off x="107643" y="5292364"/>
            <a:ext cx="1007997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DCE42C-1AC3-4409-BB7E-5371C59504E4}" type="datetime1">
              <a:rPr lang="ru-RU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06.12.2012</a:t>
            </a:fld>
            <a:endParaRPr lang="ru-RU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WenQuanYi Zen Hei" pitchFamily="2"/>
              <a:cs typeface="Arial" pitchFamily="34"/>
            </a:endParaRPr>
          </a:p>
        </p:txBody>
      </p:sp>
      <p:sp>
        <p:nvSpPr>
          <p:cNvPr id="4" name="Footer Placeholder 3"/>
          <p:cNvSpPr txBox="1"/>
          <p:nvPr/>
        </p:nvSpPr>
        <p:spPr>
          <a:xfrm>
            <a:off x="1043641" y="5271122"/>
            <a:ext cx="7108920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2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WenQuanYi Zen Hei" pitchFamily="2"/>
                <a:cs typeface="Arial" pitchFamily="34"/>
              </a:rPr>
              <a:t>Лаборатория суперкомпьютерных технологий для биомедицины, фармакологии и малоразмерных структур</a:t>
            </a:r>
          </a:p>
        </p:txBody>
      </p:sp>
      <p:sp>
        <p:nvSpPr>
          <p:cNvPr id="5" name="Slide Number Placeholder 4"/>
          <p:cNvSpPr txBox="1"/>
          <p:nvPr/>
        </p:nvSpPr>
        <p:spPr>
          <a:xfrm>
            <a:off x="8460357" y="5292364"/>
            <a:ext cx="515154" cy="3027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45C0D-E460-4CA0-80AA-3B684EFF4D9A}" type="slidenum">
              <a:t>9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WenQuanYi Zen Hei" pitchFamily="2"/>
              <a:cs typeface="Lohit Hind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547862"/>
            <a:ext cx="7848872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Constantia" pitchFamily="18" charset="0"/>
              </a:rPr>
              <a:t>Создание библиотек</a:t>
            </a:r>
            <a:r>
              <a:rPr lang="en-US" sz="3200" dirty="0" smtClean="0">
                <a:latin typeface="Constantia" pitchFamily="18" charset="0"/>
              </a:rPr>
              <a:t>,</a:t>
            </a:r>
            <a:r>
              <a:rPr lang="ru-RU" sz="3200" dirty="0" smtClean="0">
                <a:latin typeface="Constantia" pitchFamily="18" charset="0"/>
              </a:rPr>
              <a:t> реализующих общие примитивы</a:t>
            </a:r>
            <a:r>
              <a:rPr lang="en-US" sz="3200" dirty="0" smtClean="0">
                <a:latin typeface="Constantia" pitchFamily="18" charset="0"/>
              </a:rPr>
              <a:t> </a:t>
            </a:r>
            <a:r>
              <a:rPr lang="ru-RU" sz="3200" dirty="0">
                <a:latin typeface="Constantia" pitchFamily="18" charset="0"/>
              </a:rPr>
              <a:t>моделирования</a:t>
            </a:r>
            <a:r>
              <a:rPr lang="ru-RU" sz="3200" dirty="0" smtClean="0">
                <a:latin typeface="Constantia" pitchFamily="18" charset="0"/>
              </a:rPr>
              <a:t>.</a:t>
            </a:r>
            <a:r>
              <a:rPr lang="ru-RU" sz="3200" dirty="0">
                <a:latin typeface="Constantia" pitchFamily="18" charset="0"/>
              </a:rPr>
              <a:t> </a:t>
            </a:r>
            <a:r>
              <a:rPr lang="en-US" sz="3200" dirty="0" smtClean="0">
                <a:latin typeface="Constantia" pitchFamily="18" charset="0"/>
              </a:rPr>
              <a:t>(</a:t>
            </a:r>
            <a:r>
              <a:rPr lang="en-US" sz="3200" dirty="0" err="1" smtClean="0">
                <a:latin typeface="Constantia" pitchFamily="18" charset="0"/>
              </a:rPr>
              <a:t>SystemC</a:t>
            </a:r>
            <a:r>
              <a:rPr lang="en-US" sz="3200" dirty="0" smtClean="0">
                <a:latin typeface="Constantia" pitchFamily="18" charset="0"/>
              </a:rPr>
              <a:t>/TLM)</a:t>
            </a:r>
          </a:p>
          <a:p>
            <a:pPr marL="571500" indent="-571500">
              <a:buFont typeface="Arial" pitchFamily="34" charset="0"/>
              <a:buChar char="•"/>
            </a:pPr>
            <a:endParaRPr lang="ru-RU" sz="3200" dirty="0" smtClean="0">
              <a:latin typeface="Constantia" pitchFamily="18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>
                <a:latin typeface="Constantia" pitchFamily="18" charset="0"/>
              </a:rPr>
              <a:t>Использование специализированных языков написания моделей</a:t>
            </a:r>
            <a:r>
              <a:rPr lang="en-US" sz="3200" dirty="0" smtClean="0">
                <a:latin typeface="Constantia" pitchFamily="18" charset="0"/>
              </a:rPr>
              <a:t>. (DML)</a:t>
            </a:r>
            <a:endParaRPr lang="ru-RU" sz="3200" dirty="0" smtClean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4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630</Words>
  <Application>Microsoft Office PowerPoint</Application>
  <PresentationFormat>Custom</PresentationFormat>
  <Paragraphs>151</Paragraphs>
  <Slides>20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Языки разработки моделей и аппаратуры</vt:lpstr>
      <vt:lpstr>На предыдущих лекциях:</vt:lpstr>
      <vt:lpstr>На этой лекции:</vt:lpstr>
      <vt:lpstr>PowerPoint Presentation</vt:lpstr>
      <vt:lpstr>Классификация компонент:</vt:lpstr>
      <vt:lpstr>Вопрос</vt:lpstr>
      <vt:lpstr>Использование языков общего назначения (C, C++, …)</vt:lpstr>
      <vt:lpstr>Недостаток</vt:lpstr>
      <vt:lpstr>Решения</vt:lpstr>
      <vt:lpstr>DML (1/2)</vt:lpstr>
      <vt:lpstr>DML (2/2)</vt:lpstr>
      <vt:lpstr>Абстракции аппаратуры (1/3)</vt:lpstr>
      <vt:lpstr>Абстракции аппаратуры (2/3)</vt:lpstr>
      <vt:lpstr>Абстракции аппаратуры (3/3)</vt:lpstr>
      <vt:lpstr>Разработка процессора (1/2)</vt:lpstr>
      <vt:lpstr>Разработка процессора (2/2)</vt:lpstr>
      <vt:lpstr>Verilog</vt:lpstr>
      <vt:lpstr>VHDL</vt:lpstr>
      <vt:lpstr>На следующей лекции: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 interpretation</dc:title>
  <dc:creator>Rechistov, Grigory</dc:creator>
  <cp:lastModifiedBy>Yulyugin, Evgeny</cp:lastModifiedBy>
  <cp:revision>433</cp:revision>
  <dcterms:created xsi:type="dcterms:W3CDTF">2006-08-16T00:00:00Z</dcterms:created>
  <dcterms:modified xsi:type="dcterms:W3CDTF">2012-12-06T14:41:21Z</dcterms:modified>
</cp:coreProperties>
</file>