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79" r:id="rId4"/>
    <p:sldId id="280" r:id="rId5"/>
    <p:sldId id="258" r:id="rId6"/>
    <p:sldId id="282" r:id="rId7"/>
    <p:sldId id="286" r:id="rId8"/>
    <p:sldId id="288" r:id="rId9"/>
    <p:sldId id="285" r:id="rId10"/>
    <p:sldId id="295" r:id="rId11"/>
    <p:sldId id="296" r:id="rId12"/>
    <p:sldId id="290" r:id="rId13"/>
    <p:sldId id="293" r:id="rId14"/>
    <p:sldId id="297" r:id="rId15"/>
    <p:sldId id="301" r:id="rId16"/>
    <p:sldId id="302" r:id="rId17"/>
    <p:sldId id="300" r:id="rId18"/>
    <p:sldId id="294" r:id="rId19"/>
    <p:sldId id="299" r:id="rId20"/>
    <p:sldId id="298" r:id="rId21"/>
    <p:sldId id="277" r:id="rId22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78" y="49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847AD-7043-4282-9B40-190FAC258274}" type="slidenum">
              <a:t>‹#›</a:t>
            </a:fld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717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555C604-F5B3-4DCF-B023-FD0C721D6675}" type="datetime1">
              <a:rPr lang="ru-RU"/>
              <a:pPr lvl="0"/>
              <a:t>12.05.2014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6AD8974-D830-4240-82A1-363FB71B075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4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48F4C1-15B4-4410-A81D-A86DC097C7E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3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6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6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0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8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r>
              <a:rPr lang="ru-RU" dirty="0" smtClean="0"/>
              <a:t>Синтаксис на основе 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89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r>
              <a:rPr lang="ru-RU" dirty="0" smtClean="0"/>
              <a:t>Синтаксис</a:t>
            </a:r>
            <a:r>
              <a:rPr lang="ru-RU" baseline="0" dirty="0" smtClean="0"/>
              <a:t> на основе Ада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77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03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1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0DD17-E5B6-4E9E-B16C-F49B1B41F54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9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9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8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1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766163"/>
            <a:ext cx="7772400" cy="1218959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1" y="3412796"/>
            <a:ext cx="3505315" cy="58320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lang="ru-RU" sz="2400"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5435998" y="3996001"/>
            <a:ext cx="3505315" cy="583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1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  <p:pic>
        <p:nvPicPr>
          <p:cNvPr id="7" name="Picture 2" descr="C:\Users\grechist\sync\disser\pic\iscalare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51961" y="211683"/>
            <a:ext cx="2084036" cy="5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grechist\sync\disser\pic\frtk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561" y="143643"/>
            <a:ext cx="1396078" cy="69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0359" y="136437"/>
            <a:ext cx="1098002" cy="70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3" y="5292364"/>
            <a:ext cx="883438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1DC69592-6CFB-4E2B-A014-3073E7C128F2}" type="datetime1">
              <a:rPr lang="ru-RU" smtClean="0"/>
              <a:t>12.05.2014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 Condensed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E6210DFE-543B-45C0-9861-27B0AB5DCE49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2"/>
            <a:ext cx="8229600" cy="3753721"/>
          </a:xfrm>
        </p:spPr>
        <p:txBody>
          <a:bodyPr anchor="t" anchorCtr="0"/>
          <a:lstStyle>
            <a:lvl1pPr marL="431999" indent="-323999" algn="l">
              <a:spcAft>
                <a:spcPts val="1415"/>
              </a:spcAft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6" y="356"/>
            <a:ext cx="9144000" cy="56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4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1997"/>
            <a:ext cx="8229600" cy="374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onstantia" pitchFamily="18"/>
          <a:ea typeface="Microsoft YaHei" pitchFamily="2"/>
          <a:cs typeface="Mangal" pitchFamily="2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lpdocs/epic03/wrapper.htm?arnumber=9949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ftp://ftp.sics.se/pub/SICS-reports/Reports/SICS-R--97-03--SE.ps.Z" TargetMode="External"/><Relationship Id="rId5" Type="http://schemas.openxmlformats.org/officeDocument/2006/relationships/hyperlink" Target="http://csg.csail.mit.edu/6.S078/6_S078_2012_www/resources/bsv_by_example.pdf" TargetMode="External"/><Relationship Id="rId4" Type="http://schemas.openxmlformats.org/officeDocument/2006/relationships/hyperlink" Target="http://www.caa.lcs.mit.edu/~devadas/pubs/isdl.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547996"/>
            <a:ext cx="7772400" cy="1655996"/>
          </a:xfrm>
        </p:spPr>
        <p:txBody>
          <a:bodyPr/>
          <a:lstStyle/>
          <a:p>
            <a:pPr lvl="0">
              <a:buNone/>
            </a:pPr>
            <a:r>
              <a:rPr lang="ru-RU" sz="3200" dirty="0" smtClean="0">
                <a:latin typeface="DejaVu Sans" pitchFamily="34"/>
              </a:rPr>
              <a:t>Языки разработки моделей и аппаратуры</a:t>
            </a:r>
            <a:endParaRPr lang="ru-RU" sz="3200" dirty="0">
              <a:latin typeface="DejaVu Sans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52161" y="4044235"/>
            <a:ext cx="4038475" cy="821524"/>
          </a:xfrm>
          <a:solidFill>
            <a:srgbClr val="FFFFFF"/>
          </a:solidFill>
        </p:spPr>
        <p:txBody>
          <a:bodyPr anchorCtr="1"/>
          <a:lstStyle/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65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Григорий Речистов</a:t>
            </a:r>
            <a:endParaRPr lang="ru-RU" sz="26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grigory.rechistov@phystech.edu</a:t>
            </a: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endParaRPr lang="en-US" sz="1400" b="1" dirty="0">
              <a:latin typeface="Courier New" pitchFamily="49"/>
              <a:ea typeface="Microsoft YaHei" pitchFamily="2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(1/2)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12.05.2014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10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9" y="1724157"/>
            <a:ext cx="8336315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(2/2)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38919"/>
            <a:ext cx="8352928" cy="397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evice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simple_dml_device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device";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documentation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an implementation of simple DML device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register_size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r1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0x1000;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r2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0x1004;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12.05.2014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dirty="0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Разработка процессора (1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846"/>
            <a:ext cx="3568511" cy="38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634386"/>
            <a:ext cx="3929910" cy="20621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Примеры: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ISDL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Разработка процессора </a:t>
            </a:r>
            <a:r>
              <a:rPr lang="ru-RU" dirty="0" smtClean="0"/>
              <a:t>(</a:t>
            </a:r>
            <a:r>
              <a:rPr lang="en-US" dirty="0" smtClean="0"/>
              <a:t>2/2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043806"/>
            <a:ext cx="4032448" cy="3108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Недостатки: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Генерируется не самый быстрый код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Код может быть не компактен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Модель может работать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медленнее</a:t>
            </a:r>
            <a:endParaRPr lang="en-US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5486" y="1055364"/>
            <a:ext cx="4032448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Преимущества: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Скорость создания</a:t>
            </a: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 модификации</a:t>
            </a:r>
            <a:endParaRPr lang="ru-RU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Согласованность</a:t>
            </a:r>
            <a:endParaRPr lang="en-US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6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SystemC/TLM</a:t>
            </a:r>
            <a:r>
              <a:rPr lang="ru-RU" dirty="0" smtClean="0"/>
              <a:t> (1)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82256"/>
              </p:ext>
            </p:extLst>
          </p:nvPr>
        </p:nvGraphicFramePr>
        <p:xfrm>
          <a:off x="459726" y="1115814"/>
          <a:ext cx="8000631" cy="38890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58449"/>
                <a:gridCol w="1311564"/>
                <a:gridCol w="4830618"/>
              </a:tblGrid>
              <a:tr h="4219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Дата</a:t>
                      </a:r>
                      <a:endParaRPr lang="en-US" sz="12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Версия</a:t>
                      </a:r>
                      <a:endParaRPr lang="en-US" sz="12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Примечания</a:t>
                      </a:r>
                      <a:endParaRPr lang="en-US" sz="12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5078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Sept 1999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0.9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First version;</a:t>
                      </a:r>
                      <a:r>
                        <a:rPr lang="en-US" sz="1200" baseline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Cycled based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4639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Mar 2000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1.0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Widely accessed major release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45990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Aug 2002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2.0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Add channels</a:t>
                      </a:r>
                      <a:r>
                        <a:rPr lang="en-US" sz="1200" baseline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&amp; events; cleaner syntax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40604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Apr 2002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2.0.1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aseline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Bug fixes; widely used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4857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Dec 2005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2.1.v1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kern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IEEE approves the IEEE 1666–2005 standard for SystemC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56181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Jun 2008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2.2.05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kern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TLM-2.0.0 library released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  <a:tr h="58175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Nov 2011</a:t>
                      </a:r>
                      <a:endParaRPr lang="en-US" sz="12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2.3.0</a:t>
                      </a:r>
                      <a:endPara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IEEE approves the IEEE 1666–2011 standard for SystemC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962"/>
            <a:ext cx="8229600" cy="3987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SystemC/TLM (2)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611758"/>
            <a:ext cx="7984836" cy="4414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892" y="4470581"/>
            <a:ext cx="7804728" cy="5561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Programming language C++</a:t>
            </a:r>
            <a:endParaRPr lang="ru-RU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55" y="2397012"/>
            <a:ext cx="3819236" cy="20227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5129" y="2399287"/>
            <a:ext cx="3985490" cy="20227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96910" y="2399288"/>
            <a:ext cx="2128981" cy="111419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564" y="1683176"/>
            <a:ext cx="7121236" cy="6557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Methodology- and technology-specific libraries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(SystemC </a:t>
            </a:r>
            <a:r>
              <a:rPr lang="en-US" sz="14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verification library, bus </a:t>
            </a:r>
            <a:r>
              <a:rPr lang="en-US" sz="1400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models)</a:t>
            </a:r>
            <a:endParaRPr lang="ru-RU" sz="1400" dirty="0">
              <a:solidFill>
                <a:schemeClr val="tx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578" y="2966207"/>
            <a:ext cx="1283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Modules</a:t>
            </a:r>
          </a:p>
          <a:p>
            <a:r>
              <a:rPr lang="fr-FR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Ports</a:t>
            </a:r>
          </a:p>
          <a:p>
            <a:r>
              <a:rPr lang="fr-FR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Exports</a:t>
            </a:r>
          </a:p>
          <a:p>
            <a:r>
              <a:rPr lang="fr-FR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Processes</a:t>
            </a:r>
          </a:p>
          <a:p>
            <a:r>
              <a:rPr lang="fr-FR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Interfaces</a:t>
            </a:r>
            <a:endParaRPr lang="fr-FR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130" y="2408234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Predefined channels </a:t>
            </a:r>
            <a:endParaRPr lang="ru-RU" sz="1400" b="1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5782" y="2928419"/>
            <a:ext cx="2128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Signal, clock, FIFO, </a:t>
            </a:r>
          </a:p>
          <a:p>
            <a:r>
              <a:rPr lang="en-US" sz="1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mutex</a:t>
            </a:r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semaphore</a:t>
            </a:r>
            <a:endParaRPr lang="ru-RU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5183" y="3683302"/>
            <a:ext cx="121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Channels</a:t>
            </a:r>
            <a:endParaRPr lang="fr-FR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fr-FR" sz="140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Events</a:t>
            </a:r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655" y="2443192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Core language</a:t>
            </a:r>
            <a:endParaRPr lang="ru-RU" sz="1400" b="1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5130" y="2397012"/>
            <a:ext cx="1909618" cy="111647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365" y="242472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Utilities</a:t>
            </a:r>
            <a:endParaRPr lang="ru-RU" sz="1400" b="1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53221" y="2907325"/>
            <a:ext cx="1771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Report handling, tracing</a:t>
            </a:r>
            <a:endParaRPr lang="ru-RU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1569" y="2443192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types</a:t>
            </a:r>
            <a:endParaRPr lang="ru-RU" sz="1400" b="1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51682" y="2830380"/>
            <a:ext cx="1995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4-valued logic type</a:t>
            </a:r>
          </a:p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4-valued logic vectors</a:t>
            </a:r>
          </a:p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Bit </a:t>
            </a:r>
            <a:r>
              <a:rPr lang="en-US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vectors</a:t>
            </a:r>
            <a:endParaRPr lang="en-US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5" y="3658055"/>
            <a:ext cx="29800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Finite-precision integers</a:t>
            </a:r>
          </a:p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Limited-precision integers</a:t>
            </a:r>
          </a:p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Fixed-point types</a:t>
            </a:r>
            <a:endParaRPr lang="ru-RU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0062" y="715777"/>
            <a:ext cx="2504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Application</a:t>
            </a:r>
          </a:p>
          <a:p>
            <a:endParaRPr lang="en-US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n-US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Written </a:t>
            </a:r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by the end user</a:t>
            </a:r>
            <a:endParaRPr lang="ru-RU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7402368" y="1397435"/>
            <a:ext cx="2719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Взято из: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K. Tyurin. SystemC Overview</a:t>
            </a:r>
            <a:endParaRPr lang="ru-RU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9826"/>
            <a:ext cx="8229600" cy="7277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SystemC/TLM (3)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402368" y="1397435"/>
            <a:ext cx="2719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Взято из: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K. Tyurin. SystemC Overview</a:t>
            </a:r>
            <a:endParaRPr lang="ru-RU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0" y="683766"/>
            <a:ext cx="6372224" cy="45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5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754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Verilog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767963"/>
            <a:ext cx="8640960" cy="45243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Phil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Moorby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&amp;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Prabhu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Goel</a:t>
            </a:r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«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Integrated Design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Systems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», 1984 г.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Netlist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логически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эквивалентное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описание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состоящее из элементарных логических примитивов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Команды: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Синтезируемые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представленные в аппаратуре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Несинтезируемые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для отладки и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симуляции</a:t>
            </a:r>
            <a:endParaRPr lang="en-US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/>
            </a:r>
            <a:b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В 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2009 стандарт </a:t>
            </a: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объединен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с </a:t>
            </a: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Verilog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7546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VHDL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972373"/>
            <a:ext cx="8352928" cy="35394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Был разработан в 1983 г. по заказу Министерства обороны США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Первоначально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предназначался для моделирования, но позже появилась и синтезируемое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подмножество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Стандарт многократно обновлялся 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67938"/>
            <a:ext cx="8229600" cy="299804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767963"/>
            <a:ext cx="8352928" cy="45243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O. </a:t>
            </a: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Schliebusch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et al.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Architecture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implementation using the machine 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description language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LISA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2002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http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://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ieeexplore.ieee.org/lpdocs/epic03/wrapper.htm?arnumber=994928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Hadjiyiannis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G., </a:t>
            </a: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Hanono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S., </a:t>
            </a: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Devadas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S.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ISDL: An 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Instruction Set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Description Language for </a:t>
            </a:r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Reatargetability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—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1997 —  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http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://www.caa.lcs.mit.edu/~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devadas/pubs/isdl.ps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Rishiyur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Nikhil et al. 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BSV 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by Example. 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http://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csg.csail.mit.edu/6.S078/6_S078_2012_www/resources/bsv_by_example.pdf</a:t>
            </a:r>
            <a:endParaRPr lang="en-US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Fredrik Larsson 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et al. 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Development of Efficient Instruction Set Simulators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6"/>
              </a:rPr>
              <a:t>ftp://ftp.sics.se/pub/SICS-reports/Reports/SICS-R--97-03--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6"/>
              </a:rPr>
              <a:t>SE.ps.Z</a:t>
            </a:r>
            <a:endParaRPr lang="en-US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предыдущих лекциях: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835894"/>
            <a:ext cx="8424936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Цели симуляции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Алгоритмы моделирования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Проблемы</a:t>
            </a:r>
            <a:r>
              <a:rPr lang="en-US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связанные с симуляцией устройств</a:t>
            </a:r>
            <a:endParaRPr lang="ru-RU" sz="3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следующей лекции: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69187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23926"/>
            <a:ext cx="633670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Контрольная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696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2" y="3636001"/>
            <a:ext cx="7920359" cy="6451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0" baseline="0"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3" y="4716356"/>
            <a:ext cx="9012600" cy="434157"/>
          </a:xfrm>
        </p:spPr>
        <p:txBody>
          <a:bodyPr/>
          <a:lstStyle/>
          <a:p>
            <a:pPr lvl="0"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2EB250-71C8-42D3-8A38-532913F43000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27B34-4DBF-4201-BD14-277E14BBAA94}" type="slidenum">
              <a:t>21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35894"/>
            <a:ext cx="8322398" cy="2554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Компоненты симулятора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Языковые средства разработки моделей и аппаратуры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На этой лекции: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47862"/>
            <a:ext cx="822960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 каком языке программирования должен быть написан симулятор?</a:t>
            </a:r>
          </a:p>
        </p:txBody>
      </p:sp>
    </p:spTree>
    <p:extLst>
      <p:ext uri="{BB962C8B-B14F-4D97-AF65-F5344CB8AC3E}">
        <p14:creationId xmlns:p14="http://schemas.microsoft.com/office/powerpoint/2010/main" val="1197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Классификация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5814"/>
            <a:ext cx="7568448" cy="40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Использование языков общего назначения (</a:t>
            </a:r>
            <a:r>
              <a:rPr lang="en-US" dirty="0">
                <a:latin typeface="Constantia" pitchFamily="18" charset="0"/>
              </a:rPr>
              <a:t>C, C</a:t>
            </a:r>
            <a:r>
              <a:rPr lang="en-US" dirty="0" smtClean="0">
                <a:latin typeface="Constantia" pitchFamily="18" charset="0"/>
              </a:rPr>
              <a:t>++, Java…</a:t>
            </a:r>
            <a:r>
              <a:rPr lang="ru-RU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87926"/>
            <a:ext cx="8322398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Используется ООП</a:t>
            </a:r>
            <a:endParaRPr lang="en-US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Написание моделей «с нуля»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Особенности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Специфика 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struct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endianness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thread safety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alloc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/free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(1/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88397"/>
            <a:ext cx="8640960" cy="4031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Сигналы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логический уровень (0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X, Z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Шины </a:t>
            </a:r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передача групп бит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Операции над отдельными битами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Транзакции </a:t>
            </a:r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отображение направления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сигнала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Абстракции хранения данных: группы регистров, банки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памяти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</a:t>
            </a:r>
            <a:r>
              <a:rPr lang="en-US" dirty="0" smtClean="0"/>
              <a:t>2</a:t>
            </a:r>
            <a:r>
              <a:rPr lang="ru-RU" dirty="0" smtClean="0"/>
              <a:t>/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210450"/>
            <a:ext cx="864096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Карты памяти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Задержки событий </a:t>
            </a:r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разные для различных действий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85" y="1197055"/>
            <a:ext cx="7848872" cy="353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Создание библиотек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реализующих общие примитивы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моделирования 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/TLM)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Использование специализированных языков написания моделей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(DML)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853</Words>
  <Application>Microsoft Office PowerPoint</Application>
  <PresentationFormat>Custom</PresentationFormat>
  <Paragraphs>208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DejaVu Sans Condensed</vt:lpstr>
      <vt:lpstr>Lohit Hindi</vt:lpstr>
      <vt:lpstr>Mangal</vt:lpstr>
      <vt:lpstr>NewStandardOld</vt:lpstr>
      <vt:lpstr>StarSymbol</vt:lpstr>
      <vt:lpstr>Tahoma</vt:lpstr>
      <vt:lpstr>Times New Roman</vt:lpstr>
      <vt:lpstr>WenQuanYi Zen Hei</vt:lpstr>
      <vt:lpstr>Office Theme</vt:lpstr>
      <vt:lpstr>Языки разработки моделей и аппаратуры</vt:lpstr>
      <vt:lpstr>На предыдущих лекциях:</vt:lpstr>
      <vt:lpstr>На этой лекции:</vt:lpstr>
      <vt:lpstr>Вопрос</vt:lpstr>
      <vt:lpstr>Классификация компонент</vt:lpstr>
      <vt:lpstr>Использование языков общего назначения (C, C++, Java…)</vt:lpstr>
      <vt:lpstr>Абстракции аппаратуры (1/2)</vt:lpstr>
      <vt:lpstr>Абстракции аппаратуры (2/2)</vt:lpstr>
      <vt:lpstr>Решения</vt:lpstr>
      <vt:lpstr>DML (1/2)</vt:lpstr>
      <vt:lpstr>DML (2/2)</vt:lpstr>
      <vt:lpstr>Разработка процессора (1/2)</vt:lpstr>
      <vt:lpstr>Разработка процессора (2/2)</vt:lpstr>
      <vt:lpstr>SystemC/TLM (1)</vt:lpstr>
      <vt:lpstr>SystemC/TLM (2)</vt:lpstr>
      <vt:lpstr>SystemC/TLM (3)</vt:lpstr>
      <vt:lpstr>Verilog</vt:lpstr>
      <vt:lpstr>VHDL</vt:lpstr>
      <vt:lpstr>Литература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453</cp:revision>
  <dcterms:created xsi:type="dcterms:W3CDTF">2006-08-16T00:00:00Z</dcterms:created>
  <dcterms:modified xsi:type="dcterms:W3CDTF">2014-05-12T08:41:35Z</dcterms:modified>
</cp:coreProperties>
</file>