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81" r:id="rId16"/>
    <p:sldId id="275" r:id="rId17"/>
    <p:sldId id="276" r:id="rId18"/>
    <p:sldId id="277" r:id="rId19"/>
    <p:sldId id="279" r:id="rId20"/>
    <p:sldId id="280" r:id="rId21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6" autoAdjust="0"/>
  </p:normalViewPr>
  <p:slideViewPr>
    <p:cSldViewPr>
      <p:cViewPr varScale="1">
        <p:scale>
          <a:sx n="135" d="100"/>
          <a:sy n="135" d="100"/>
        </p:scale>
        <p:origin x="96" y="49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F1CBBCC-E01C-4A89-95D6-A0140BDCC570}" type="slidenum">
              <a:t>‹#›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7376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FBCBD07-C7C0-4F70-BD38-74DAA00A21BE}" type="datetime1">
              <a:rPr lang="ru-RU"/>
              <a:pPr lvl="0"/>
              <a:t>17.02.2014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799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0BA5D41-8899-49A6-B262-4614F3D8563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67878E8-2E6B-4753-BA77-836DA4A293B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48351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C8A1A4-8B44-49E6-A997-C70910C34C59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2714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64EA886-AC46-417D-9138-0E3037AA7F26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2249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B6146F5-1EA9-4E0A-B179-784EA2BD5EE4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99097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2643005-8FC8-465E-8107-0E61E1E03701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20894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3EE598-4ECC-41DA-9C9A-33C93BE4BB5D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6990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82D0279-13C8-4E4E-9DAC-CC673DABCC2C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30452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3E90852-0060-48D9-B5B6-E20615B492AC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42271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77D062F-BEFA-4A96-A694-8B6F7C294646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98816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3C2CD8E-926C-4280-9729-8BD445E23DF8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48838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2934DCA-D7BA-440D-A8B1-2959BBA65BD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311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2F2FB26-C889-4F01-84C5-E3161C767002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6119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420DD95-ED49-4901-84F7-332A1B50C1B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7461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127133E-0671-4F0A-8DFF-61021C35916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3705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481BEC1-985C-4795-B34E-527C082D4CD0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5213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BBCAFC-2702-4830-A0BD-3B4DFECB18C2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579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A75515E-D652-4C63-9BCF-C57A4365D82D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2161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A4F7A9-780F-4624-B5CB-E4678F4D1131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54673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91D4CAC-F5F4-41AC-A0EC-45BB15E951EA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17.02.2014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 dirty="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6667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799" y="1765800"/>
            <a:ext cx="7772400" cy="1218960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409000" y="3412800"/>
            <a:ext cx="3505319" cy="145368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3840" y="1072800"/>
            <a:ext cx="861048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51600" y="211320"/>
            <a:ext cx="246672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200" y="143280"/>
            <a:ext cx="1600200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42719" y="136080"/>
            <a:ext cx="129528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457200" y="1329480"/>
            <a:ext cx="8229240" cy="3754079"/>
          </a:xfrm>
        </p:spPr>
        <p:txBody>
          <a:bodyPr lIns="0" tIns="0" rIns="0" bIns="0"/>
          <a:lstStyle>
            <a:lvl1pPr hangingPunct="0">
              <a:buNone/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5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240"/>
            <a:ext cx="8229600" cy="3753720"/>
          </a:xfrm>
        </p:spPr>
        <p:txBody>
          <a:bodyPr anchor="t" anchorCtr="0"/>
          <a:lstStyle>
            <a:lvl1pPr marL="343080" indent="-343080" algn="l">
              <a:spcBef>
                <a:spcPts val="799"/>
              </a:spcBef>
              <a:buSzPct val="100000"/>
              <a:buFont typeface="Arial" pitchFamily="34"/>
              <a:buChar char="•"/>
              <a:defRPr sz="3200">
                <a:latin typeface="DejaVu Sans" pitchFamily="34"/>
                <a:ea typeface="DejaVu Sans" pitchFamily="34"/>
                <a:cs typeface="DejaVu Sans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303840" y="5270759"/>
            <a:ext cx="106668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522800" y="5270759"/>
            <a:ext cx="662940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304840" y="5270759"/>
            <a:ext cx="380880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C921481B-C13C-46D3-98F5-C9E64A166E68}" type="slidenum">
              <a:t>‹#›</a:t>
            </a:fld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type="title" idx="4294967295"/>
          </p:nvPr>
        </p:nvSpPr>
        <p:spPr>
          <a:xfrm>
            <a:off x="457200" y="1329480"/>
            <a:ext cx="8229240" cy="3754079"/>
          </a:xfrm>
        </p:spPr>
        <p:txBody>
          <a:bodyPr lIns="0" tIns="0" rIns="0" bIns="0" anchor="t" anchorCtr="0"/>
          <a:lstStyle>
            <a:lvl1pPr hangingPunct="0">
              <a:buNone/>
              <a:defRPr lang="ru-RU">
                <a:latin typeface="Arial" pitchFamily="18"/>
              </a:defRPr>
            </a:lvl1pPr>
          </a:lstStyle>
          <a:p>
            <a:pPr lvl="0"/>
            <a:endParaRPr lang="ru-RU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330560"/>
            <a:ext cx="8046360" cy="3299040"/>
          </a:xfrm>
        </p:spPr>
        <p:txBody>
          <a:bodyPr lIns="0" tIns="0" rIns="0" bIns="0"/>
          <a:lstStyle>
            <a:lvl1pPr marL="0" indent="0" hangingPunct="0">
              <a:spcAft>
                <a:spcPts val="1414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7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271880"/>
            <a:ext cx="4040279" cy="53028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457200" y="1802160"/>
            <a:ext cx="4040279" cy="327708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>
                <a:latin typeface="Franklin Gothic Book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4000" y="1271880"/>
            <a:ext cx="4041719" cy="53028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4644000" y="1802160"/>
            <a:ext cx="4041719" cy="327708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>
                <a:latin typeface="Franklin Gothic Book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>
          <a:xfrm>
            <a:off x="457200" y="5270759"/>
            <a:ext cx="990719" cy="3027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1600200" y="5270759"/>
            <a:ext cx="6400799" cy="30276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229600" y="5270759"/>
            <a:ext cx="457200" cy="302760"/>
          </a:xfrm>
        </p:spPr>
        <p:txBody>
          <a:bodyPr/>
          <a:lstStyle>
            <a:lvl1pPr>
              <a:defRPr/>
            </a:lvl1pPr>
          </a:lstStyle>
          <a:p>
            <a:pPr lvl="0"/>
            <a:fld id="{BB6E5BC7-928C-484C-A464-D45851B34D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5AFBB0-C155-4FCA-8ACA-0EA0A60862D5}" type="slidenum">
              <a:t>‹#›</a:t>
            </a:fld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457200" y="226800"/>
            <a:ext cx="8229240" cy="950039"/>
          </a:xfrm>
        </p:spPr>
        <p:txBody>
          <a:bodyPr lIns="0" tIns="0" rIns="0" bIns="0"/>
          <a:lstStyle>
            <a:lvl1pPr hangingPunct="0">
              <a:buNone/>
              <a:defRPr lang="ru-RU">
                <a:latin typeface="Arial" pitchFamily="18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9840"/>
            <a:ext cx="8229240" cy="3753720"/>
          </a:xfrm>
        </p:spPr>
        <p:txBody>
          <a:bodyPr lIns="0" tIns="0" rIns="0" bIns="0"/>
          <a:lstStyle>
            <a:lvl1pPr hangingPunct="0">
              <a:buNone/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2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1360" y="3981600"/>
            <a:ext cx="5486399" cy="469800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1791360" y="506879"/>
            <a:ext cx="5486399" cy="3412800"/>
          </a:xfrm>
        </p:spPr>
        <p:txBody>
          <a:bodyPr anchor="t"/>
          <a:lstStyle>
            <a:lvl1pPr hangingPunct="0">
              <a:buNone/>
              <a:defRPr lang="ru-RU">
                <a:latin typeface="Arial" pitchFamily="18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1360" y="4449960"/>
            <a:ext cx="5486399" cy="6678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EEBB04-FE3F-4632-9F65-061E029188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47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326240"/>
            <a:ext cx="8229600" cy="37537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5270759"/>
            <a:ext cx="21337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898989"/>
                </a:solidFill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01.10.2012</a:t>
            </a: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3000" y="5270759"/>
            <a:ext cx="289547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898989"/>
                </a:solidFill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2000" y="5270759"/>
            <a:ext cx="21337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spc="0" baseline="0">
                <a:solidFill>
                  <a:srgbClr val="898989"/>
                </a:solidFill>
                <a:latin typeface="Franklin Gothic Book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FF39852-E2BB-4BA6-A526-CFB0DA970BA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1200" spc="0" baseline="0">
          <a:ln>
            <a:noFill/>
          </a:ln>
          <a:solidFill>
            <a:srgbClr val="000000"/>
          </a:solidFill>
          <a:latin typeface="Constantia" pitchFamily="18"/>
          <a:ea typeface="Microsoft YaHei" pitchFamily="2"/>
          <a:cs typeface="Mangal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0"/>
        </a:spcBef>
        <a:spcAft>
          <a:spcPts val="1165"/>
        </a:spcAft>
        <a:buSzPct val="45000"/>
        <a:buFont typeface="StarSymbol"/>
        <a:buChar char="●"/>
        <a:tabLst/>
        <a:defRPr lang="en-US" sz="265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1pPr>
      <a:lvl2pPr marL="864000" marR="0" lvl="1" indent="-324000" algn="l" rtl="0" hangingPunct="1">
        <a:lnSpc>
          <a:spcPct val="100000"/>
        </a:lnSpc>
        <a:spcBef>
          <a:spcPts val="0"/>
        </a:spcBef>
        <a:spcAft>
          <a:spcPts val="930"/>
        </a:spcAft>
        <a:buSzPct val="45000"/>
        <a:buFont typeface="StarSymbol"/>
        <a:buChar char="●"/>
        <a:tabLst/>
        <a:defRPr lang="en-US" sz="232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2pPr>
      <a:lvl3pPr marL="1296000" marR="0" lvl="2" indent="-288000" algn="l" rtl="0" hangingPunct="1">
        <a:lnSpc>
          <a:spcPct val="100000"/>
        </a:lnSpc>
        <a:spcBef>
          <a:spcPts val="0"/>
        </a:spcBef>
        <a:spcAft>
          <a:spcPts val="694"/>
        </a:spcAft>
        <a:buSzPct val="75000"/>
        <a:buFont typeface="StarSymbol"/>
        <a:buChar char="–"/>
        <a:tabLst/>
        <a:defRPr lang="en-US" sz="199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3pPr>
      <a:lvl4pPr marL="1728000" marR="0" lvl="3" indent="-216000" algn="l" rtl="0" hangingPunct="1">
        <a:lnSpc>
          <a:spcPct val="100000"/>
        </a:lnSpc>
        <a:spcBef>
          <a:spcPts val="0"/>
        </a:spcBef>
        <a:spcAft>
          <a:spcPts val="459"/>
        </a:spcAft>
        <a:buSzPct val="45000"/>
        <a:buFont typeface="StarSymbol"/>
        <a:buChar char="●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4pPr>
      <a:lvl5pPr marL="2160000" marR="0" lvl="4" indent="-216000" algn="l" rtl="0" hangingPunct="1">
        <a:lnSpc>
          <a:spcPct val="100000"/>
        </a:lnSpc>
        <a:spcBef>
          <a:spcPts val="0"/>
        </a:spcBef>
        <a:spcAft>
          <a:spcPts val="224"/>
        </a:spcAft>
        <a:buSzPct val="75000"/>
        <a:buFont typeface="StarSymbol"/>
        <a:buChar char="–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799" y="1765800"/>
            <a:ext cx="7772400" cy="176219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 dirty="0" smtClean="0">
                <a:latin typeface="DejaVu Sans" pitchFamily="34"/>
              </a:rPr>
              <a:t>Т</a:t>
            </a:r>
            <a:r>
              <a:rPr lang="ru-RU" sz="3600" dirty="0" smtClean="0">
                <a:latin typeface="DejaVu Sans" pitchFamily="34"/>
              </a:rPr>
              <a:t>ребования и общие свойства симуляторов </a:t>
            </a:r>
            <a:endParaRPr lang="ru-RU" sz="3600" dirty="0">
              <a:latin typeface="DejaVu Sans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Date Placeholder 3"/>
          <p:cNvSpPr txBox="1"/>
          <p:nvPr/>
        </p:nvSpPr>
        <p:spPr>
          <a:xfrm>
            <a:off x="268200" y="5076000"/>
            <a:ext cx="1603800" cy="317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17</a:t>
            </a:r>
            <a:r>
              <a:rPr lang="en-US" sz="1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.</a:t>
            </a:r>
            <a:r>
              <a:rPr lang="ru-RU" dirty="0" smtClean="0"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02</a:t>
            </a:r>
            <a:r>
              <a:rPr lang="ru-RU" sz="1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.2014</a:t>
            </a:r>
            <a:endParaRPr lang="en-US" sz="1800" b="0" i="0" u="none" strike="noStrike" kern="1200" spc="0" baseline="0" dirty="0" smtClean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953003" y="3486149"/>
            <a:ext cx="4038603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NewStandardOld" pitchFamily="18"/>
                <a:ea typeface="Microsoft YaHei" pitchFamily="2"/>
                <a:cs typeface="Mangal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tabLst/>
              <a:defRPr lang="ru-RU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 algn="l" rtl="0" hangingPunct="1">
              <a:lnSpc>
                <a:spcPct val="100000"/>
              </a:lnSpc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tabLst/>
              <a:defRPr lang="ru-RU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tabLst/>
              <a:def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tabLst/>
              <a:def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800"/>
              </a:spcBef>
            </a:pPr>
            <a:r>
              <a:rPr lang="ru-RU" sz="3200" dirty="0" smtClean="0"/>
              <a:t>Григорий Речистов</a:t>
            </a:r>
          </a:p>
          <a:p>
            <a:pPr algn="ctr">
              <a:spcBef>
                <a:spcPts val="300"/>
              </a:spcBef>
            </a:pPr>
            <a:r>
              <a:rPr lang="en-US" sz="1200" b="1" dirty="0" smtClean="0">
                <a:latin typeface="Courier New" pitchFamily="49"/>
                <a:cs typeface="Courier New" pitchFamily="49"/>
                <a:hlinkClick r:id="rId3"/>
              </a:rPr>
              <a:t>grigory.rechistov@phystech.edu</a:t>
            </a:r>
            <a:r>
              <a:rPr lang="en-US" sz="1200" b="1" dirty="0" smtClean="0">
                <a:latin typeface="Courier New" pitchFamily="49"/>
                <a:cs typeface="Courier New" pitchFamily="49"/>
              </a:rPr>
              <a:t> </a:t>
            </a:r>
            <a:endParaRPr lang="en-US" sz="1200" b="1" dirty="0"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 dirty="0"/>
              <a:t>Скорость (как замедление)</a:t>
            </a:r>
            <a:endParaRPr lang="ru-RU" sz="3600" dirty="0"/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06C4ADA-D15C-42B9-9816-85C78C5C451F}" type="slidenum">
              <a:t>10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67500"/>
              </p:ext>
            </p:extLst>
          </p:nvPr>
        </p:nvGraphicFramePr>
        <p:xfrm>
          <a:off x="755576" y="1907902"/>
          <a:ext cx="7168886" cy="2270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84443"/>
                <a:gridCol w="35844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модели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Относительное замедление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Функциональная,</a:t>
                      </a:r>
                      <a:r>
                        <a:rPr lang="ru-RU" sz="1600" baseline="0" dirty="0" smtClean="0"/>
                        <a:t> использующая аппаратное ускорение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1…5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Функциональная,</a:t>
                      </a:r>
                      <a:r>
                        <a:rPr lang="ru-RU" sz="1600" baseline="0" dirty="0" smtClean="0"/>
                        <a:t> с двоичной трансляцией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10..100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Функциональная,</a:t>
                      </a:r>
                      <a:r>
                        <a:rPr lang="ru-RU" sz="1600" baseline="0" dirty="0" smtClean="0"/>
                        <a:t> с интерпретацией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100…1000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Потактовая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1000…100000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45624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 dirty="0" smtClean="0"/>
              <a:t>Скорость симуляции</a:t>
            </a:r>
            <a:endParaRPr lang="ru-RU" sz="36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67280" y="899790"/>
            <a:ext cx="8363160" cy="3960209"/>
          </a:xfrm>
          <a:solidFill>
            <a:srgbClr val="FFFFFF"/>
          </a:solidFill>
        </p:spPr>
        <p:txBody>
          <a:bodyPr lIns="91440" tIns="45720" rIns="91440" bIns="45720">
            <a:normAutofit fontScale="850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488" dirty="0">
              <a:latin typeface="DejaVu Sans"/>
              <a:ea typeface="DejaVu Sans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88" dirty="0" smtClean="0">
                <a:latin typeface="DejaVu Sans"/>
                <a:ea typeface="DejaVu Sans"/>
              </a:rPr>
              <a:t>MIPS — </a:t>
            </a:r>
            <a:r>
              <a:rPr lang="ru-RU" sz="2488" dirty="0">
                <a:latin typeface="DejaVu Sans"/>
                <a:ea typeface="DejaVu Sans"/>
              </a:rPr>
              <a:t>миллионы </a:t>
            </a:r>
            <a:r>
              <a:rPr lang="ru-RU" sz="2488" i="1" dirty="0">
                <a:latin typeface="DejaVu Sans"/>
                <a:ea typeface="DejaVu Sans"/>
              </a:rPr>
              <a:t>гостевых</a:t>
            </a:r>
            <a:r>
              <a:rPr lang="ru-RU" sz="2488" dirty="0">
                <a:latin typeface="DejaVu Sans"/>
                <a:ea typeface="DejaVu Sans"/>
              </a:rPr>
              <a:t> инструкций, исполненных за одну </a:t>
            </a:r>
            <a:r>
              <a:rPr lang="ru-RU" sz="2488" i="1" dirty="0">
                <a:latin typeface="DejaVu Sans"/>
                <a:ea typeface="DejaVu Sans"/>
              </a:rPr>
              <a:t>хозяйскую</a:t>
            </a:r>
            <a:r>
              <a:rPr lang="ru-RU" sz="2488" dirty="0">
                <a:latin typeface="DejaVu Sans"/>
                <a:ea typeface="DejaVu Sans"/>
              </a:rPr>
              <a:t> (реальную )</a:t>
            </a:r>
            <a:r>
              <a:rPr lang="ru-RU" sz="2488" dirty="0" smtClean="0">
                <a:latin typeface="DejaVu Sans"/>
                <a:ea typeface="DejaVu Sans"/>
              </a:rPr>
              <a:t>секунду</a:t>
            </a:r>
            <a:endParaRPr lang="ru-RU" sz="2488" dirty="0">
              <a:latin typeface="DejaVu Sans"/>
              <a:ea typeface="DejaVu Sans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88" dirty="0">
                <a:latin typeface="DejaVu Sans"/>
                <a:ea typeface="DejaVu Sans"/>
              </a:rPr>
              <a:t>МГц —</a:t>
            </a:r>
            <a:r>
              <a:rPr lang="ru-RU" sz="2488" dirty="0" smtClean="0">
                <a:latin typeface="DejaVu Sans"/>
                <a:ea typeface="DejaVu Sans"/>
              </a:rPr>
              <a:t> </a:t>
            </a:r>
            <a:r>
              <a:rPr lang="ru-RU" sz="2488" dirty="0">
                <a:latin typeface="DejaVu Sans"/>
                <a:ea typeface="DejaVu Sans"/>
              </a:rPr>
              <a:t>число гостевых тактов, </a:t>
            </a:r>
            <a:r>
              <a:rPr lang="ru-RU" sz="2488" dirty="0" err="1">
                <a:latin typeface="DejaVu Sans"/>
                <a:ea typeface="DejaVu Sans"/>
              </a:rPr>
              <a:t>просимулированных</a:t>
            </a:r>
            <a:r>
              <a:rPr lang="ru-RU" sz="2488" dirty="0">
                <a:latin typeface="DejaVu Sans"/>
                <a:ea typeface="DejaVu Sans"/>
              </a:rPr>
              <a:t> за одну хозяйскую </a:t>
            </a:r>
            <a:r>
              <a:rPr lang="ru-RU" sz="2488" dirty="0" smtClean="0">
                <a:latin typeface="DejaVu Sans"/>
                <a:ea typeface="DejaVu Sans"/>
              </a:rPr>
              <a:t>секунду</a:t>
            </a:r>
            <a:endParaRPr lang="ru-RU" sz="2488" dirty="0">
              <a:latin typeface="DejaVu Sans"/>
              <a:ea typeface="DejaVu Sans"/>
            </a:endParaRPr>
          </a:p>
          <a:p>
            <a:pPr>
              <a:lnSpc>
                <a:spcPct val="120000"/>
              </a:lnSpc>
            </a:pPr>
            <a:r>
              <a:rPr lang="ru-RU" sz="2488" dirty="0">
                <a:latin typeface="DejaVu Sans"/>
                <a:ea typeface="DejaVu Sans"/>
              </a:rPr>
              <a:t>Параметры MIPS/МГц: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300" dirty="0">
                <a:latin typeface="DejaVu Sans"/>
                <a:ea typeface="DejaVu Sans"/>
              </a:rPr>
              <a:t>Позволяют сравнивать исполнение симулятора на различных этапах его работы</a:t>
            </a:r>
            <a:endParaRPr lang="ru-RU" sz="23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300" dirty="0">
                <a:latin typeface="DejaVu Sans"/>
                <a:ea typeface="DejaVu Sans"/>
              </a:rPr>
              <a:t>Позволяет сравнивать симуляторы между собой</a:t>
            </a:r>
            <a:endParaRPr lang="ru-RU" sz="2300" dirty="0"/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D0D2D21-8EB9-4D00-8EBF-C8900B78BCFC}" type="slidenum">
              <a:t>11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5694"/>
            <a:ext cx="8229600" cy="470234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 dirty="0" smtClean="0"/>
              <a:t>Демонстрация</a:t>
            </a:r>
            <a:endParaRPr lang="ru-RU" sz="3600" dirty="0"/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244408" y="5270759"/>
            <a:ext cx="441312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263DCB8-D0FC-4843-97F3-8362E5298E91}" type="slidenum">
              <a:t>12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780790" y="643998"/>
            <a:ext cx="3644567" cy="379473"/>
          </a:xfrm>
          <a:prstGeom prst="rect">
            <a:avLst/>
          </a:prstGeom>
          <a:noFill/>
          <a:ln>
            <a:noFill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Сценарий: загрузка </a:t>
            </a:r>
            <a:r>
              <a:rPr lang="en-US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Linux</a:t>
            </a: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запуск </a:t>
            </a:r>
            <a:r>
              <a:rPr lang="ru-RU" sz="1990" dirty="0" err="1" smtClean="0">
                <a:solidFill>
                  <a:srgbClr val="000000"/>
                </a:solidFill>
                <a:latin typeface="DejaVu Sans"/>
                <a:ea typeface="DejaVu Sans"/>
              </a:rPr>
              <a:t>выч</a:t>
            </a: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. приложения</a:t>
            </a:r>
            <a:endParaRPr sz="1493" dirty="0"/>
          </a:p>
        </p:txBody>
      </p:sp>
      <p:sp>
        <p:nvSpPr>
          <p:cNvPr id="10" name="CustomShape 5"/>
          <p:cNvSpPr/>
          <p:nvPr/>
        </p:nvSpPr>
        <p:spPr>
          <a:xfrm>
            <a:off x="5039537" y="644186"/>
            <a:ext cx="3060855" cy="98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Гостевая ОС: </a:t>
            </a:r>
            <a:r>
              <a:rPr lang="en-US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Ubuntu 12.04</a:t>
            </a: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.3</a:t>
            </a:r>
            <a:endParaRPr sz="1493" dirty="0"/>
          </a:p>
        </p:txBody>
      </p:sp>
      <p:sp>
        <p:nvSpPr>
          <p:cNvPr id="11" name="CustomShape 6"/>
          <p:cNvSpPr/>
          <p:nvPr/>
        </p:nvSpPr>
        <p:spPr>
          <a:xfrm>
            <a:off x="1927189" y="3303459"/>
            <a:ext cx="4996336" cy="33236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Симулятор: </a:t>
            </a:r>
            <a:r>
              <a:rPr lang="en-US" sz="1990" dirty="0">
                <a:solidFill>
                  <a:srgbClr val="000000"/>
                </a:solidFill>
                <a:latin typeface="DejaVu Sans"/>
                <a:ea typeface="DejaVu Sans"/>
              </a:rPr>
              <a:t>Wind </a:t>
            </a:r>
            <a:r>
              <a:rPr lang="en-US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River</a:t>
            </a: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*</a:t>
            </a:r>
            <a:r>
              <a:rPr lang="en-US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990" dirty="0">
                <a:solidFill>
                  <a:srgbClr val="000000"/>
                </a:solidFill>
                <a:latin typeface="DejaVu Sans"/>
                <a:ea typeface="DejaVu Sans"/>
              </a:rPr>
              <a:t>Simics </a:t>
            </a:r>
            <a:r>
              <a:rPr lang="en-US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4.</a:t>
            </a:r>
            <a:r>
              <a:rPr lang="ru-RU" sz="1990" dirty="0" smtClean="0">
                <a:solidFill>
                  <a:srgbClr val="000000"/>
                </a:solidFill>
                <a:latin typeface="DejaVu Sans"/>
                <a:ea typeface="DejaVu Sans"/>
              </a:rPr>
              <a:t>8</a:t>
            </a:r>
            <a:endParaRPr sz="1493" dirty="0"/>
          </a:p>
        </p:txBody>
      </p:sp>
      <p:pic>
        <p:nvPicPr>
          <p:cNvPr id="12" name="Picture 2" descr="http://openclipart.org/image/480px/svg_to_png/169166/tux-g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64" y="1382488"/>
            <a:ext cx="1822986" cy="18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iki.videolan.org/images/Ubuntu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24" y="1475369"/>
            <a:ext cx="1606236" cy="16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29" y="3635825"/>
            <a:ext cx="1705213" cy="165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Как повысить скорость симулятора?</a:t>
            </a:r>
          </a:p>
        </p:txBody>
      </p:sp>
      <p:sp>
        <p:nvSpPr>
          <p:cNvPr id="3" name="Title 11"/>
          <p:cNvSpPr txBox="1">
            <a:spLocks noGrp="1"/>
          </p:cNvSpPr>
          <p:nvPr>
            <p:ph type="title" idx="4294967295"/>
          </p:nvPr>
        </p:nvSpPr>
        <p:spPr>
          <a:xfrm>
            <a:off x="457200" y="1368000"/>
            <a:ext cx="8229600" cy="3240000"/>
          </a:xfrm>
          <a:solidFill>
            <a:srgbClr val="FFFFFF"/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>
                <a:latin typeface="DejaVu Sans"/>
                <a:ea typeface="DejaVu Sans"/>
              </a:rPr>
              <a:t>Это мы будем обсуждать на многих последующих занятиях </a:t>
            </a:r>
            <a:r>
              <a:rPr lang="ru-RU" sz="3200" dirty="0" smtClean="0">
                <a:latin typeface="Wingdings"/>
                <a:ea typeface="DejaVu Sans"/>
              </a:rPr>
              <a:t></a:t>
            </a:r>
            <a:r>
              <a:rPr lang="ru-RU" sz="3200" dirty="0">
                <a:latin typeface="DejaVu Sans"/>
                <a:ea typeface="DejaVu Sans"/>
              </a:rPr>
              <a:t>
Эффективная симуляция, </a:t>
            </a:r>
            <a:br>
              <a:rPr lang="ru-RU" sz="3200" dirty="0">
                <a:latin typeface="DejaVu Sans"/>
                <a:ea typeface="DejaVu Sans"/>
              </a:rPr>
            </a:br>
            <a:r>
              <a:rPr lang="ru-RU" sz="3200" dirty="0">
                <a:latin typeface="DejaVu Sans"/>
                <a:ea typeface="DejaVu Sans"/>
              </a:rPr>
              <a:t>эффективные простои, </a:t>
            </a:r>
            <a:br>
              <a:rPr lang="ru-RU" sz="3200" dirty="0">
                <a:latin typeface="DejaVu Sans"/>
                <a:ea typeface="DejaVu Sans"/>
              </a:rPr>
            </a:br>
            <a:r>
              <a:rPr lang="ru-RU" sz="3200" dirty="0">
                <a:latin typeface="DejaVu Sans"/>
                <a:ea typeface="DejaVu Sans"/>
              </a:rPr>
              <a:t>аппаратная поддержка, </a:t>
            </a:r>
            <a:br>
              <a:rPr lang="ru-RU" sz="3200" dirty="0">
                <a:latin typeface="DejaVu Sans"/>
                <a:ea typeface="DejaVu Sans"/>
              </a:rPr>
            </a:br>
            <a:r>
              <a:rPr lang="ru-RU" sz="3200" dirty="0">
                <a:latin typeface="DejaVu Sans"/>
                <a:ea typeface="DejaVu Sans"/>
              </a:rPr>
              <a:t>параллельное исполнение…</a:t>
            </a:r>
            <a:endParaRPr lang="ru-RU" sz="1800" dirty="0"/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AA90C3B-802F-4AD9-AD42-06C390C23056}" type="slidenum">
              <a:t>13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2448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Совместимость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7504" y="923400"/>
            <a:ext cx="8651192" cy="3684588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310950" indent="-285750">
              <a:lnSpc>
                <a:spcPct val="80000"/>
              </a:lnSpc>
              <a:spcAft>
                <a:spcPts val="1200"/>
              </a:spcAft>
              <a:buSzPct val="99000"/>
              <a:buFont typeface="Arial" panose="020B0604020202020204" pitchFamily="34" charset="0"/>
              <a:buChar char="•"/>
            </a:pPr>
            <a:r>
              <a:rPr lang="ru-RU" dirty="0">
                <a:ea typeface="DejaVu Sans"/>
              </a:rPr>
              <a:t>Отладчики, среды разработки, анализаторы трасс, …</a:t>
            </a:r>
            <a:endParaRPr lang="ru-RU" dirty="0"/>
          </a:p>
          <a:p>
            <a:pPr marL="310950" indent="-285750">
              <a:lnSpc>
                <a:spcPct val="80000"/>
              </a:lnSpc>
              <a:spcAft>
                <a:spcPts val="1200"/>
              </a:spcAft>
              <a:buSzPct val="99000"/>
              <a:buFont typeface="Arial" panose="020B0604020202020204" pitchFamily="34" charset="0"/>
              <a:buChar char="•"/>
            </a:pPr>
            <a:r>
              <a:rPr lang="ru-RU" dirty="0">
                <a:ea typeface="DejaVu Sans"/>
              </a:rPr>
              <a:t>Форматы: образы дисков, трасс, содержимого </a:t>
            </a:r>
            <a:r>
              <a:rPr lang="ru-RU" dirty="0" smtClean="0">
                <a:ea typeface="DejaVu Sans"/>
              </a:rPr>
              <a:t>памяти, …</a:t>
            </a:r>
            <a:endParaRPr lang="ru-RU" dirty="0"/>
          </a:p>
          <a:p>
            <a:pPr marL="310950" indent="-285750">
              <a:lnSpc>
                <a:spcPct val="80000"/>
              </a:lnSpc>
              <a:spcAft>
                <a:spcPts val="1200"/>
              </a:spcAft>
              <a:buSzPct val="99000"/>
              <a:buFont typeface="Arial" panose="020B0604020202020204" pitchFamily="34" charset="0"/>
              <a:buChar char="•"/>
            </a:pPr>
            <a:r>
              <a:rPr lang="ru-RU" dirty="0">
                <a:ea typeface="DejaVu Sans"/>
              </a:rPr>
              <a:t>Автоматизация/расширяемость с помощью динамических языков: </a:t>
            </a:r>
            <a:r>
              <a:rPr lang="ru-RU" dirty="0" err="1">
                <a:ea typeface="DejaVu Sans"/>
              </a:rPr>
              <a:t>Perl</a:t>
            </a:r>
            <a:r>
              <a:rPr lang="ru-RU" dirty="0">
                <a:ea typeface="DejaVu Sans"/>
              </a:rPr>
              <a:t>, Python, …</a:t>
            </a:r>
            <a:endParaRPr lang="ru-RU" dirty="0"/>
          </a:p>
          <a:p>
            <a:pPr marL="310950" indent="-285750">
              <a:lnSpc>
                <a:spcPct val="80000"/>
              </a:lnSpc>
              <a:spcAft>
                <a:spcPts val="1200"/>
              </a:spcAft>
              <a:buSzPct val="99000"/>
              <a:buFont typeface="Arial" panose="020B0604020202020204" pitchFamily="34" charset="0"/>
              <a:buChar char="•"/>
            </a:pPr>
            <a:r>
              <a:rPr lang="ru-RU" dirty="0">
                <a:ea typeface="DejaVu Sans"/>
              </a:rPr>
              <a:t>Автоматическая работа без человеческого вмешательства: без GUI, регулярное тестирование, …</a:t>
            </a:r>
            <a:endParaRPr lang="ru-RU" dirty="0"/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44F845F-BBF7-43E0-AE98-507C982EB149}" type="slidenum">
              <a:t>14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506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200" dirty="0" smtClean="0">
                <a:ea typeface="DejaVu Sans"/>
              </a:rPr>
              <a:t>Структура симулятора</a:t>
            </a:r>
            <a:endParaRPr lang="ru-RU" sz="3200" dirty="0"/>
          </a:p>
        </p:txBody>
      </p:sp>
      <p:sp>
        <p:nvSpPr>
          <p:cNvPr id="7" name="TextShape 5"/>
          <p:cNvSpPr txBox="1"/>
          <p:nvPr/>
        </p:nvSpPr>
        <p:spPr>
          <a:xfrm>
            <a:off x="995575" y="3192911"/>
            <a:ext cx="3770083" cy="303638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Интерфейс командной строки</a:t>
            </a:r>
            <a:endParaRPr dirty="0"/>
          </a:p>
        </p:txBody>
      </p:sp>
      <p:sp>
        <p:nvSpPr>
          <p:cNvPr id="8" name="TextShape 6"/>
          <p:cNvSpPr txBox="1"/>
          <p:nvPr/>
        </p:nvSpPr>
        <p:spPr>
          <a:xfrm>
            <a:off x="1208556" y="717810"/>
            <a:ext cx="2694951" cy="303638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ru-RU" dirty="0" err="1">
                <a:solidFill>
                  <a:srgbClr val="000000"/>
                </a:solidFill>
                <a:latin typeface="DejaVu Sans"/>
                <a:ea typeface="DejaVu Sans"/>
              </a:rPr>
              <a:t>Симуляционное</a:t>
            </a: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 ядро</a:t>
            </a:r>
            <a:endParaRPr dirty="0"/>
          </a:p>
        </p:txBody>
      </p:sp>
      <p:sp>
        <p:nvSpPr>
          <p:cNvPr id="9" name="TextShape 7"/>
          <p:cNvSpPr txBox="1"/>
          <p:nvPr/>
        </p:nvSpPr>
        <p:spPr>
          <a:xfrm>
            <a:off x="5296057" y="3198098"/>
            <a:ext cx="3092367" cy="303638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Интерпретатор скриптов</a:t>
            </a:r>
            <a:endParaRPr dirty="0"/>
          </a:p>
        </p:txBody>
      </p:sp>
      <p:pic>
        <p:nvPicPr>
          <p:cNvPr id="10" name="Picture 2" descr="http://denkovi.com/userfiles/editor/image/terminal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t="9276" r="2771" b="9040"/>
          <a:stretch/>
        </p:blipFill>
        <p:spPr bwMode="auto">
          <a:xfrm>
            <a:off x="1321770" y="3580973"/>
            <a:ext cx="2154059" cy="185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jakubdubec.me/images/skills/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66" y="3496549"/>
            <a:ext cx="1918151" cy="191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openclipart.org/image/480px/svg_to_png/3818/aaha_G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70" y="1042382"/>
            <a:ext cx="2250205" cy="181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Shape 4"/>
          <p:cNvSpPr txBox="1"/>
          <p:nvPr/>
        </p:nvSpPr>
        <p:spPr>
          <a:xfrm>
            <a:off x="5108399" y="712389"/>
            <a:ext cx="2648548" cy="303638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Графический интерфейс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057" y="1130119"/>
            <a:ext cx="2708662" cy="16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Итоги</a:t>
            </a:r>
          </a:p>
        </p:txBody>
      </p:sp>
      <p:grpSp>
        <p:nvGrpSpPr>
          <p:cNvPr id="3" name="Content Placeholder 6"/>
          <p:cNvGrpSpPr/>
          <p:nvPr/>
        </p:nvGrpSpPr>
        <p:grpSpPr>
          <a:xfrm>
            <a:off x="457200" y="1329480"/>
            <a:ext cx="8363160" cy="3746520"/>
            <a:chOff x="457200" y="1329480"/>
            <a:chExt cx="8363160" cy="3746520"/>
          </a:xfrm>
        </p:grpSpPr>
        <p:sp>
          <p:nvSpPr>
            <p:cNvPr id="4" name="Freeform 3"/>
            <p:cNvSpPr/>
            <p:nvPr/>
          </p:nvSpPr>
          <p:spPr>
            <a:xfrm>
              <a:off x="1083960" y="1329480"/>
              <a:ext cx="7108920" cy="3746520"/>
            </a:xfrm>
            <a:custGeom>
              <a:avLst>
                <a:gd name="f0" fmla="val 15908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*/ f5 1 21600"/>
                <a:gd name="f12" fmla="*/ f6 1 21600"/>
                <a:gd name="f13" fmla="val f7"/>
                <a:gd name="f14" fmla="val f8"/>
                <a:gd name="f15" fmla="pin 0 f0 21600"/>
                <a:gd name="f16" fmla="pin 0 f1 10800"/>
                <a:gd name="f17" fmla="*/ f10 f2 1"/>
                <a:gd name="f18" fmla="+- f14 0 f13"/>
                <a:gd name="f19" fmla="val f15"/>
                <a:gd name="f20" fmla="val f16"/>
                <a:gd name="f21" fmla="*/ f15 f11 1"/>
                <a:gd name="f22" fmla="*/ f16 f12 1"/>
                <a:gd name="f23" fmla="*/ f17 1 f4"/>
                <a:gd name="f24" fmla="*/ f18 1 21600"/>
                <a:gd name="f25" fmla="+- 21600 0 f20"/>
                <a:gd name="f26" fmla="+- 21600 0 f19"/>
                <a:gd name="f27" fmla="*/ f20 f12 1"/>
                <a:gd name="f28" fmla="*/ f19 f11 1"/>
                <a:gd name="f29" fmla="+- f23 0 f3"/>
                <a:gd name="f30" fmla="*/ 0 f24 1"/>
                <a:gd name="f31" fmla="*/ 21600 f24 1"/>
                <a:gd name="f32" fmla="*/ f26 f20 1"/>
                <a:gd name="f33" fmla="*/ f25 f12 1"/>
                <a:gd name="f34" fmla="*/ f32 1 10800"/>
                <a:gd name="f35" fmla="*/ f30 1 f24"/>
                <a:gd name="f36" fmla="*/ f31 1 f24"/>
                <a:gd name="f37" fmla="+- f19 f34 0"/>
                <a:gd name="f38" fmla="*/ f35 f11 1"/>
                <a:gd name="f39" fmla="*/ f35 f12 1"/>
                <a:gd name="f40" fmla="*/ f36 f12 1"/>
                <a:gd name="f41" fmla="*/ f37 f11 1"/>
              </a:gdLst>
              <a:ahLst>
                <a:ahXY gdRefX="f0" minX="f7" maxX="f8" gdRefY="f1" minY="f7" maxY="f9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8" y="f39"/>
                </a:cxn>
                <a:cxn ang="f29">
                  <a:pos x="f28" y="f40"/>
                </a:cxn>
              </a:cxnLst>
              <a:rect l="f38" t="f27" r="f41" b="f33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5"/>
                  </a:lnTo>
                  <a:lnTo>
                    <a:pt x="f7" y="f25"/>
                  </a:lnTo>
                  <a:close/>
                </a:path>
              </a:pathLst>
            </a:custGeom>
            <a:solidFill>
              <a:srgbClr val="D0D8E8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57200" y="2453400"/>
              <a:ext cx="2662560" cy="14986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2547"/>
                <a:gd name="f7" fmla="val 1498566"/>
                <a:gd name="f8" fmla="val 249766"/>
                <a:gd name="f9" fmla="val 111824"/>
                <a:gd name="f10" fmla="val 2412781"/>
                <a:gd name="f11" fmla="val 2550723"/>
                <a:gd name="f12" fmla="val 1248800"/>
                <a:gd name="f13" fmla="val 1386742"/>
                <a:gd name="f14" fmla="+- 0 0 0"/>
                <a:gd name="f15" fmla="*/ f3 1 2662547"/>
                <a:gd name="f16" fmla="*/ f4 1 1498566"/>
                <a:gd name="f17" fmla="+- f7 0 f5"/>
                <a:gd name="f18" fmla="+- f6 0 f5"/>
                <a:gd name="f19" fmla="*/ f14 f0 1"/>
                <a:gd name="f20" fmla="*/ f18 1 2662547"/>
                <a:gd name="f21" fmla="*/ f17 1 1498566"/>
                <a:gd name="f22" fmla="*/ 0 f18 1"/>
                <a:gd name="f23" fmla="*/ 249766 f17 1"/>
                <a:gd name="f24" fmla="*/ 249766 f18 1"/>
                <a:gd name="f25" fmla="*/ 0 f17 1"/>
                <a:gd name="f26" fmla="*/ 2412781 f18 1"/>
                <a:gd name="f27" fmla="*/ 2662547 f18 1"/>
                <a:gd name="f28" fmla="*/ 1248800 f17 1"/>
                <a:gd name="f29" fmla="*/ 1498566 f17 1"/>
                <a:gd name="f30" fmla="*/ f19 1 f2"/>
                <a:gd name="f31" fmla="*/ f22 1 2662547"/>
                <a:gd name="f32" fmla="*/ f23 1 1498566"/>
                <a:gd name="f33" fmla="*/ f24 1 2662547"/>
                <a:gd name="f34" fmla="*/ f25 1 1498566"/>
                <a:gd name="f35" fmla="*/ f26 1 2662547"/>
                <a:gd name="f36" fmla="*/ f27 1 2662547"/>
                <a:gd name="f37" fmla="*/ f28 1 1498566"/>
                <a:gd name="f38" fmla="*/ f29 1 14985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62547" h="14985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176040" tIns="176040" rIns="176040" bIns="17604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</a:pPr>
              <a:r>
                <a:rPr lang="ru-RU" sz="27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Microsoft YaHei" pitchFamily="2"/>
                  <a:cs typeface="Mangal" pitchFamily="2"/>
                </a:rPr>
                <a:t>Точность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307320" y="2453400"/>
              <a:ext cx="2662560" cy="14986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2547"/>
                <a:gd name="f7" fmla="val 1498566"/>
                <a:gd name="f8" fmla="val 249766"/>
                <a:gd name="f9" fmla="val 111824"/>
                <a:gd name="f10" fmla="val 2412781"/>
                <a:gd name="f11" fmla="val 2550723"/>
                <a:gd name="f12" fmla="val 1248800"/>
                <a:gd name="f13" fmla="val 1386742"/>
                <a:gd name="f14" fmla="+- 0 0 0"/>
                <a:gd name="f15" fmla="*/ f3 1 2662547"/>
                <a:gd name="f16" fmla="*/ f4 1 1498566"/>
                <a:gd name="f17" fmla="+- f7 0 f5"/>
                <a:gd name="f18" fmla="+- f6 0 f5"/>
                <a:gd name="f19" fmla="*/ f14 f0 1"/>
                <a:gd name="f20" fmla="*/ f18 1 2662547"/>
                <a:gd name="f21" fmla="*/ f17 1 1498566"/>
                <a:gd name="f22" fmla="*/ 0 f18 1"/>
                <a:gd name="f23" fmla="*/ 249766 f17 1"/>
                <a:gd name="f24" fmla="*/ 249766 f18 1"/>
                <a:gd name="f25" fmla="*/ 0 f17 1"/>
                <a:gd name="f26" fmla="*/ 2412781 f18 1"/>
                <a:gd name="f27" fmla="*/ 2662547 f18 1"/>
                <a:gd name="f28" fmla="*/ 1248800 f17 1"/>
                <a:gd name="f29" fmla="*/ 1498566 f17 1"/>
                <a:gd name="f30" fmla="*/ f19 1 f2"/>
                <a:gd name="f31" fmla="*/ f22 1 2662547"/>
                <a:gd name="f32" fmla="*/ f23 1 1498566"/>
                <a:gd name="f33" fmla="*/ f24 1 2662547"/>
                <a:gd name="f34" fmla="*/ f25 1 1498566"/>
                <a:gd name="f35" fmla="*/ f26 1 2662547"/>
                <a:gd name="f36" fmla="*/ f27 1 2662547"/>
                <a:gd name="f37" fmla="*/ f28 1 1498566"/>
                <a:gd name="f38" fmla="*/ f29 1 14985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62547" h="14985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176040" tIns="176040" rIns="176040" bIns="17604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</a:pPr>
              <a:r>
                <a:rPr lang="ru-RU" sz="27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Microsoft YaHei" pitchFamily="2"/>
                  <a:cs typeface="Mangal" pitchFamily="2"/>
                </a:rPr>
                <a:t>Скорость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157800" y="2453400"/>
              <a:ext cx="2662560" cy="14986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2547"/>
                <a:gd name="f7" fmla="val 1498566"/>
                <a:gd name="f8" fmla="val 249766"/>
                <a:gd name="f9" fmla="val 111824"/>
                <a:gd name="f10" fmla="val 2412781"/>
                <a:gd name="f11" fmla="val 2550723"/>
                <a:gd name="f12" fmla="val 1248800"/>
                <a:gd name="f13" fmla="val 1386742"/>
                <a:gd name="f14" fmla="+- 0 0 0"/>
                <a:gd name="f15" fmla="*/ f3 1 2662547"/>
                <a:gd name="f16" fmla="*/ f4 1 1498566"/>
                <a:gd name="f17" fmla="+- f7 0 f5"/>
                <a:gd name="f18" fmla="+- f6 0 f5"/>
                <a:gd name="f19" fmla="*/ f14 f0 1"/>
                <a:gd name="f20" fmla="*/ f18 1 2662547"/>
                <a:gd name="f21" fmla="*/ f17 1 1498566"/>
                <a:gd name="f22" fmla="*/ 0 f18 1"/>
                <a:gd name="f23" fmla="*/ 249766 f17 1"/>
                <a:gd name="f24" fmla="*/ 249766 f18 1"/>
                <a:gd name="f25" fmla="*/ 0 f17 1"/>
                <a:gd name="f26" fmla="*/ 2412781 f18 1"/>
                <a:gd name="f27" fmla="*/ 2662547 f18 1"/>
                <a:gd name="f28" fmla="*/ 1248800 f17 1"/>
                <a:gd name="f29" fmla="*/ 1498566 f17 1"/>
                <a:gd name="f30" fmla="*/ f19 1 f2"/>
                <a:gd name="f31" fmla="*/ f22 1 2662547"/>
                <a:gd name="f32" fmla="*/ f23 1 1498566"/>
                <a:gd name="f33" fmla="*/ f24 1 2662547"/>
                <a:gd name="f34" fmla="*/ f25 1 1498566"/>
                <a:gd name="f35" fmla="*/ f26 1 2662547"/>
                <a:gd name="f36" fmla="*/ f27 1 2662547"/>
                <a:gd name="f37" fmla="*/ f28 1 1498566"/>
                <a:gd name="f38" fmla="*/ f29 1 14985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62547" h="14985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176040" tIns="176040" rIns="176040" bIns="17604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</a:pPr>
              <a:r>
                <a:rPr lang="ru-RU" sz="2100" b="0" i="0" u="none" strike="noStrike" kern="1200" spc="0" baseline="0" dirty="0" smtClean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Microsoft YaHei" pitchFamily="2"/>
                  <a:cs typeface="Mangal" pitchFamily="2"/>
                </a:rPr>
                <a:t>Расширяемость</a:t>
              </a:r>
              <a:endParaRPr lang="ru-RU" sz="21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8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9" name="Slide Number Placeholder 5"/>
          <p:cNvSpPr txBox="1"/>
          <p:nvPr/>
        </p:nvSpPr>
        <p:spPr>
          <a:xfrm>
            <a:off x="8192880" y="5270759"/>
            <a:ext cx="49284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38EE911-51FA-48BB-B9DD-DC7174AE204C}" type="slidenum">
              <a:t>16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6119" y="107280"/>
            <a:ext cx="8229600" cy="672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400"/>
              <a:t>На следующей лекции: интерпретация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D72F511-0AA5-4FA6-9204-3DDA98543947}" type="slidenum">
              <a:t>17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Diagram 9"/>
          <p:cNvGrpSpPr/>
          <p:nvPr/>
        </p:nvGrpSpPr>
        <p:grpSpPr>
          <a:xfrm>
            <a:off x="2412360" y="771120"/>
            <a:ext cx="4607280" cy="4447439"/>
            <a:chOff x="2412360" y="771120"/>
            <a:chExt cx="4607280" cy="4447439"/>
          </a:xfrm>
        </p:grpSpPr>
        <p:sp>
          <p:nvSpPr>
            <p:cNvPr id="6" name="Freeform 6"/>
            <p:cNvSpPr/>
            <p:nvPr/>
          </p:nvSpPr>
          <p:spPr>
            <a:xfrm>
              <a:off x="4044239" y="771120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8064A2"/>
            </a:solidFill>
            <a:ln w="25560">
              <a:solidFill>
                <a:srgbClr val="5C4776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Fetch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2160000">
              <a:off x="5345014" y="1802994"/>
              <a:ext cx="357120" cy="4532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90679"/>
                <a:gd name="f9" fmla="val 178560"/>
                <a:gd name="f10" fmla="val 226699"/>
                <a:gd name="f11" fmla="val 362718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5676120" y="1956600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Decode</a:t>
              </a:r>
            </a:p>
          </p:txBody>
        </p:sp>
        <p:sp>
          <p:nvSpPr>
            <p:cNvPr id="9" name="Freeform 9"/>
            <p:cNvSpPr/>
            <p:nvPr/>
          </p:nvSpPr>
          <p:spPr>
            <a:xfrm rot="18471968">
              <a:off x="5832981" y="3329432"/>
              <a:ext cx="357120" cy="453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362718"/>
                <a:gd name="f9" fmla="val 178560"/>
                <a:gd name="f10" fmla="val 226698"/>
                <a:gd name="f11" fmla="val 90679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5052960" y="3875039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Execute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547520" y="4320000"/>
              <a:ext cx="356760" cy="4532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362718"/>
                <a:gd name="f9" fmla="val 178560"/>
                <a:gd name="f10" fmla="val 226698"/>
                <a:gd name="f11" fmla="val 90679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3035520" y="3875039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Write Back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4320000">
              <a:off x="3220363" y="3370295"/>
              <a:ext cx="356760" cy="453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362718"/>
                <a:gd name="f9" fmla="val 178560"/>
                <a:gd name="f10" fmla="val 226698"/>
                <a:gd name="f11" fmla="val 90679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412360" y="1956600"/>
              <a:ext cx="1343520" cy="1343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3399"/>
                <a:gd name="f7" fmla="val 671700"/>
                <a:gd name="f8" fmla="val 300730"/>
                <a:gd name="f9" fmla="val 1042670"/>
                <a:gd name="f10" fmla="val 1343400"/>
                <a:gd name="f11" fmla="+- 0 0 0"/>
                <a:gd name="f12" fmla="*/ f3 1 1343399"/>
                <a:gd name="f13" fmla="*/ f4 1 1343399"/>
                <a:gd name="f14" fmla="+- f6 0 f5"/>
                <a:gd name="f15" fmla="*/ f11 f0 1"/>
                <a:gd name="f16" fmla="*/ f14 1 1343399"/>
                <a:gd name="f17" fmla="*/ 0 f14 1"/>
                <a:gd name="f18" fmla="*/ 671700 f14 1"/>
                <a:gd name="f19" fmla="*/ 1343400 f14 1"/>
                <a:gd name="f20" fmla="*/ f15 1 f2"/>
                <a:gd name="f21" fmla="*/ f17 1 1343399"/>
                <a:gd name="f22" fmla="*/ f18 1 1343399"/>
                <a:gd name="f23" fmla="*/ f19 1 1343399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343399" h="134339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22120" tIns="222120" rIns="222120" bIns="2221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799"/>
                </a:spcAft>
                <a:buNone/>
                <a:tabLst/>
              </a:pPr>
              <a:r>
                <a:rPr lang="en-US" sz="20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Advance IP</a:t>
              </a:r>
            </a:p>
          </p:txBody>
        </p:sp>
        <p:sp>
          <p:nvSpPr>
            <p:cNvPr id="15" name="Freeform 15"/>
            <p:cNvSpPr/>
            <p:nvPr/>
          </p:nvSpPr>
          <p:spPr>
            <a:xfrm rot="18647246">
              <a:off x="3673494" y="1748630"/>
              <a:ext cx="357480" cy="4532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120"/>
                <a:gd name="f7" fmla="val 453397"/>
                <a:gd name="f8" fmla="val 90679"/>
                <a:gd name="f9" fmla="val 178560"/>
                <a:gd name="f10" fmla="val 226699"/>
                <a:gd name="f11" fmla="val 362718"/>
                <a:gd name="f12" fmla="+- 0 0 0"/>
                <a:gd name="f13" fmla="*/ f3 1 357120"/>
                <a:gd name="f14" fmla="*/ f4 1 453397"/>
                <a:gd name="f15" fmla="+- f7 0 f5"/>
                <a:gd name="f16" fmla="+- f6 0 f5"/>
                <a:gd name="f17" fmla="*/ f12 f0 1"/>
                <a:gd name="f18" fmla="*/ f16 1 357120"/>
                <a:gd name="f19" fmla="*/ f15 1 453397"/>
                <a:gd name="f20" fmla="*/ 0 f16 1"/>
                <a:gd name="f21" fmla="*/ 90679 f15 1"/>
                <a:gd name="f22" fmla="*/ 178560 f16 1"/>
                <a:gd name="f23" fmla="*/ 0 f15 1"/>
                <a:gd name="f24" fmla="*/ 357120 f16 1"/>
                <a:gd name="f25" fmla="*/ 226699 f15 1"/>
                <a:gd name="f26" fmla="*/ 453397 f15 1"/>
                <a:gd name="f27" fmla="*/ 362718 f15 1"/>
                <a:gd name="f28" fmla="*/ f17 1 f2"/>
                <a:gd name="f29" fmla="*/ f20 1 357120"/>
                <a:gd name="f30" fmla="*/ f21 1 453397"/>
                <a:gd name="f31" fmla="*/ f22 1 357120"/>
                <a:gd name="f32" fmla="*/ f23 1 453397"/>
                <a:gd name="f33" fmla="*/ f24 1 357120"/>
                <a:gd name="f34" fmla="*/ f25 1 453397"/>
                <a:gd name="f35" fmla="*/ f26 1 453397"/>
                <a:gd name="f36" fmla="*/ f27 1 453397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120" h="453397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0663B10-A202-4EF8-98E4-EA077BD43B04}" type="slidenum">
              <a:t>18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380520" y="4791960"/>
            <a:ext cx="8228880" cy="434160"/>
          </a:xfrm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indent="0">
              <a:lnSpc>
                <a:spcPct val="80000"/>
              </a:lnSpc>
              <a:spcBef>
                <a:spcPts val="150"/>
              </a:spcBef>
              <a:buNone/>
            </a:pPr>
            <a:r>
              <a:rPr lang="ru-RU" sz="700" dirty="0"/>
              <a:t>Замечание: все торговые марки и логотипы, использованные в данном материале, являются собственностью их владельцев. Представленная в презентации точка зрения отражает личное мнение авторов, не выступающих от лица какой-либо организации.</a:t>
            </a:r>
            <a:endParaRPr lang="ru-RU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690839" y="3893400"/>
            <a:ext cx="7800840" cy="64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Как измерять скорость симуляторов?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102DD25-E73E-46BD-86F0-8B669FB83E4B}" type="slidenum">
              <a:t>19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56920" y="886680"/>
            <a:ext cx="6267960" cy="421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Callout 1 6"/>
          <p:cNvSpPr/>
          <p:nvPr/>
        </p:nvSpPr>
        <p:spPr>
          <a:xfrm>
            <a:off x="35640" y="1347840"/>
            <a:ext cx="1402920" cy="50399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99768"/>
              <a:gd name="f5" fmla="val 48898"/>
              <a:gd name="f6" fmla="val 204085"/>
              <a:gd name="f7" fmla="val 160736"/>
              <a:gd name="f8" fmla="abs f0"/>
              <a:gd name="f9" fmla="abs f1"/>
              <a:gd name="f10" fmla="abs f2"/>
              <a:gd name="f11" fmla="?: f8 f0 1"/>
              <a:gd name="f12" fmla="?: f9 f1 1"/>
              <a:gd name="f13" fmla="?: f10 f2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3 f18 1"/>
              <a:gd name="f24" fmla="+- f22 0 f3"/>
              <a:gd name="f25" fmla="+- f21 0 f3"/>
              <a:gd name="f26" fmla="*/ f21 f18 1"/>
              <a:gd name="f27" fmla="*/ f22 f18 1"/>
              <a:gd name="f28" fmla="min f25 f24"/>
              <a:gd name="f29" fmla="*/ f28 1 21600"/>
              <a:gd name="f30" fmla="*/ f5 1 f29"/>
              <a:gd name="f31" fmla="*/ f4 1 f29"/>
              <a:gd name="f32" fmla="*/ f7 1 f29"/>
              <a:gd name="f33" fmla="*/ f6 1 f29"/>
              <a:gd name="f34" fmla="*/ f24 f31 1"/>
              <a:gd name="f35" fmla="*/ f25 f30 1"/>
              <a:gd name="f36" fmla="*/ f24 f33 1"/>
              <a:gd name="f37" fmla="*/ f25 f32 1"/>
              <a:gd name="f38" fmla="*/ f34 1 100000"/>
              <a:gd name="f39" fmla="*/ f35 1 100000"/>
              <a:gd name="f40" fmla="*/ f36 1 100000"/>
              <a:gd name="f41" fmla="*/ f37 1 100000"/>
              <a:gd name="f42" fmla="*/ f39 f18 1"/>
              <a:gd name="f43" fmla="*/ f38 f18 1"/>
              <a:gd name="f44" fmla="*/ f41 f18 1"/>
              <a:gd name="f45" fmla="*/ f4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3" r="f26" b="f27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</a:path>
              <a:path fill="none">
                <a:moveTo>
                  <a:pt x="f42" y="f43"/>
                </a:moveTo>
                <a:lnTo>
                  <a:pt x="f44" y="f45"/>
                </a:ln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Приглашение </a:t>
            </a: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GRUB</a:t>
            </a:r>
          </a:p>
        </p:txBody>
      </p:sp>
    </p:spTree>
    <p:extLst>
      <p:ext uri="{BB962C8B-B14F-4D97-AF65-F5344CB8AC3E}">
        <p14:creationId xmlns:p14="http://schemas.microsoft.com/office/powerpoint/2010/main" val="14994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На прошлой лекции: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</a:t>
            </a:r>
            <a:r>
              <a:rPr lang="ru-RU" sz="12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структур</a:t>
            </a:r>
            <a:endParaRPr lang="ru-RU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7C19DF-7C53-4E80-A2AD-FA3D638B34D3}" type="slidenum">
              <a:t>2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322" dirty="0">
                <a:solidFill>
                  <a:srgbClr val="000000"/>
                </a:solidFill>
                <a:latin typeface="DejaVu Sans"/>
                <a:ea typeface="DejaVu Sans"/>
              </a:rPr>
              <a:t>Симуляторы </a:t>
            </a:r>
            <a:r>
              <a:rPr lang="ru-RU" sz="2322" dirty="0" smtClean="0">
                <a:solidFill>
                  <a:srgbClr val="000000"/>
                </a:solidFill>
                <a:latin typeface="DejaVu Sans"/>
                <a:ea typeface="DejaVu Sans"/>
              </a:rPr>
              <a:t>сократили длительность цикла проектирования </a:t>
            </a:r>
            <a:r>
              <a:rPr lang="ru-RU" sz="2322" dirty="0">
                <a:solidFill>
                  <a:srgbClr val="000000"/>
                </a:solidFill>
                <a:latin typeface="DejaVu Sans"/>
                <a:ea typeface="DejaVu Sans"/>
              </a:rPr>
              <a:t>вычислительных </a:t>
            </a:r>
            <a:r>
              <a:rPr lang="ru-RU" sz="2322" dirty="0" smtClean="0">
                <a:solidFill>
                  <a:srgbClr val="000000"/>
                </a:solidFill>
                <a:latin typeface="DejaVu Sans"/>
                <a:ea typeface="DejaVu Sans"/>
              </a:rPr>
              <a:t>систем</a:t>
            </a:r>
            <a:endParaRPr sz="1493" dirty="0"/>
          </a:p>
          <a:p>
            <a:pPr marL="342900" indent="-3429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322" dirty="0" smtClean="0">
                <a:latin typeface="DejaVu Sans"/>
                <a:ea typeface="DejaVu Sans"/>
              </a:rPr>
              <a:t>Они увеличили эффективность труда проектировщика</a:t>
            </a:r>
          </a:p>
          <a:p>
            <a:pPr marL="342900" indent="-3429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322" dirty="0" smtClean="0">
                <a:solidFill>
                  <a:srgbClr val="000000"/>
                </a:solidFill>
                <a:latin typeface="DejaVu Sans"/>
                <a:ea typeface="DejaVu Sans"/>
              </a:rPr>
              <a:t>Они </a:t>
            </a:r>
            <a:r>
              <a:rPr lang="ru-RU" sz="2322" dirty="0">
                <a:solidFill>
                  <a:srgbClr val="000000"/>
                </a:solidFill>
                <a:latin typeface="DejaVu Sans"/>
                <a:ea typeface="DejaVu Sans"/>
              </a:rPr>
              <a:t>стали незаменимы при совместной разработке аппаратуры и </a:t>
            </a:r>
            <a:r>
              <a:rPr lang="ru-RU" sz="2322" dirty="0" smtClean="0">
                <a:solidFill>
                  <a:srgbClr val="000000"/>
                </a:solidFill>
                <a:latin typeface="DejaVu Sans"/>
                <a:ea typeface="DejaVu Sans"/>
              </a:rPr>
              <a:t>программного обеспечения</a:t>
            </a:r>
          </a:p>
          <a:p>
            <a:pPr marL="342900" indent="-3429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endParaRPr sz="1493" dirty="0"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 sz="1493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56920" y="1056959"/>
            <a:ext cx="6267960" cy="423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57200" y="47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Как измерять скорость симуляторов?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244408" y="5270759"/>
            <a:ext cx="441312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434E001-1902-4EB8-A1F5-CE8BBE6697AB}" type="slidenum">
              <a:t>20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Line Callout 1 7"/>
          <p:cNvSpPr/>
          <p:nvPr/>
        </p:nvSpPr>
        <p:spPr>
          <a:xfrm>
            <a:off x="2843280" y="1763640"/>
            <a:ext cx="1007640" cy="3600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05051"/>
              <a:gd name="f5" fmla="val 50228"/>
              <a:gd name="f6" fmla="val 721539"/>
              <a:gd name="f7" fmla="val 93173"/>
              <a:gd name="f8" fmla="abs f0"/>
              <a:gd name="f9" fmla="abs f1"/>
              <a:gd name="f10" fmla="abs f2"/>
              <a:gd name="f11" fmla="?: f8 f0 1"/>
              <a:gd name="f12" fmla="?: f9 f1 1"/>
              <a:gd name="f13" fmla="?: f10 f2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3 f18 1"/>
              <a:gd name="f24" fmla="+- f22 0 f3"/>
              <a:gd name="f25" fmla="+- f21 0 f3"/>
              <a:gd name="f26" fmla="*/ f21 f18 1"/>
              <a:gd name="f27" fmla="*/ f22 f18 1"/>
              <a:gd name="f28" fmla="min f25 f24"/>
              <a:gd name="f29" fmla="*/ f28 1 21600"/>
              <a:gd name="f30" fmla="*/ f5 1 f29"/>
              <a:gd name="f31" fmla="*/ f4 1 f29"/>
              <a:gd name="f32" fmla="*/ f7 1 f29"/>
              <a:gd name="f33" fmla="*/ f6 1 f29"/>
              <a:gd name="f34" fmla="*/ f24 f31 1"/>
              <a:gd name="f35" fmla="*/ f25 f30 1"/>
              <a:gd name="f36" fmla="*/ f24 f33 1"/>
              <a:gd name="f37" fmla="*/ f25 f32 1"/>
              <a:gd name="f38" fmla="*/ f34 1 100000"/>
              <a:gd name="f39" fmla="*/ f35 1 100000"/>
              <a:gd name="f40" fmla="*/ f36 1 100000"/>
              <a:gd name="f41" fmla="*/ f37 1 100000"/>
              <a:gd name="f42" fmla="*/ f39 f18 1"/>
              <a:gd name="f43" fmla="*/ f38 f18 1"/>
              <a:gd name="f44" fmla="*/ f41 f18 1"/>
              <a:gd name="f45" fmla="*/ f4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3" r="f26" b="f27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</a:path>
              <a:path fill="none">
                <a:moveTo>
                  <a:pt x="f42" y="f43"/>
                </a:moveTo>
                <a:lnTo>
                  <a:pt x="f44" y="f45"/>
                </a:ln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Interpreter</a:t>
            </a:r>
          </a:p>
        </p:txBody>
      </p:sp>
      <p:sp>
        <p:nvSpPr>
          <p:cNvPr id="7" name="Line Callout 1 9"/>
          <p:cNvSpPr/>
          <p:nvPr/>
        </p:nvSpPr>
        <p:spPr>
          <a:xfrm>
            <a:off x="5220000" y="1763640"/>
            <a:ext cx="1007640" cy="3600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05051"/>
              <a:gd name="f5" fmla="val 50228"/>
              <a:gd name="f6" fmla="val 716607"/>
              <a:gd name="f7" fmla="val 23604"/>
              <a:gd name="f8" fmla="abs f0"/>
              <a:gd name="f9" fmla="abs f1"/>
              <a:gd name="f10" fmla="abs f2"/>
              <a:gd name="f11" fmla="?: f8 f0 1"/>
              <a:gd name="f12" fmla="?: f9 f1 1"/>
              <a:gd name="f13" fmla="?: f10 f2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3 f18 1"/>
              <a:gd name="f24" fmla="+- f22 0 f3"/>
              <a:gd name="f25" fmla="+- f21 0 f3"/>
              <a:gd name="f26" fmla="*/ f21 f18 1"/>
              <a:gd name="f27" fmla="*/ f22 f18 1"/>
              <a:gd name="f28" fmla="min f25 f24"/>
              <a:gd name="f29" fmla="*/ f28 1 21600"/>
              <a:gd name="f30" fmla="*/ f5 1 f29"/>
              <a:gd name="f31" fmla="*/ f4 1 f29"/>
              <a:gd name="f32" fmla="*/ f7 1 f29"/>
              <a:gd name="f33" fmla="*/ f6 1 f29"/>
              <a:gd name="f34" fmla="*/ f24 f31 1"/>
              <a:gd name="f35" fmla="*/ f25 f30 1"/>
              <a:gd name="f36" fmla="*/ f24 f33 1"/>
              <a:gd name="f37" fmla="*/ f25 f32 1"/>
              <a:gd name="f38" fmla="*/ f34 1 100000"/>
              <a:gd name="f39" fmla="*/ f35 1 100000"/>
              <a:gd name="f40" fmla="*/ f36 1 100000"/>
              <a:gd name="f41" fmla="*/ f37 1 100000"/>
              <a:gd name="f42" fmla="*/ f39 f18 1"/>
              <a:gd name="f43" fmla="*/ f38 f18 1"/>
              <a:gd name="f44" fmla="*/ f41 f18 1"/>
              <a:gd name="f45" fmla="*/ f4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3" r="f26" b="f27"/>
            <a:pathLst>
              <a:path>
                <a:moveTo>
                  <a:pt x="f23" y="f23"/>
                </a:moveTo>
                <a:lnTo>
                  <a:pt x="f26" y="f23"/>
                </a:lnTo>
                <a:lnTo>
                  <a:pt x="f26" y="f27"/>
                </a:lnTo>
                <a:lnTo>
                  <a:pt x="f23" y="f27"/>
                </a:lnTo>
                <a:close/>
              </a:path>
              <a:path fill="none">
                <a:moveTo>
                  <a:pt x="f42" y="f43"/>
                </a:moveTo>
                <a:lnTo>
                  <a:pt x="f44" y="f45"/>
                </a:lnTo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Hypersim</a:t>
            </a:r>
          </a:p>
        </p:txBody>
      </p:sp>
    </p:spTree>
    <p:extLst>
      <p:ext uri="{BB962C8B-B14F-4D97-AF65-F5344CB8AC3E}">
        <p14:creationId xmlns:p14="http://schemas.microsoft.com/office/powerpoint/2010/main" val="387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3826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Требования к симуляторным решениям</a:t>
            </a:r>
          </a:p>
        </p:txBody>
      </p:sp>
      <p:sp>
        <p:nvSpPr>
          <p:cNvPr id="10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1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1A223B9-EB21-445B-88E9-F29D80B2B75B}" type="slidenum">
              <a:t>3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pic>
        <p:nvPicPr>
          <p:cNvPr id="14" name="Picture 2" descr="http://openclipart.org/image/800px/svg_to_png/120391/12979483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31563"/>
            <a:ext cx="2419736" cy="18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openclipart.org/image/480px/svg_to_png/13234/Anonymous_target_with_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63" y="1071794"/>
            <a:ext cx="2040721" cy="190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openclipart.org/image/480px/svg_to_png/17506/ben_Jigsaw_Puzz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42" y="1142928"/>
            <a:ext cx="2384172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205842" y="2972215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+mj-lt"/>
                <a:ea typeface="Microsoft YaHei"/>
              </a:rPr>
              <a:t>Точность</a:t>
            </a:r>
            <a:endParaRPr lang="ru-RU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392" y="2972215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+mj-lt"/>
              </a:rPr>
              <a:t>Скорость</a:t>
            </a:r>
            <a:endParaRPr lang="ru-RU" sz="2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83622" y="2978360"/>
            <a:ext cx="2690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+mj-lt"/>
              </a:rPr>
              <a:t>Совместимость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Точность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1B0C327-382C-4C6D-B6D7-7765DC516497}" type="slidenum">
              <a:t>4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323528" y="1763886"/>
            <a:ext cx="8516160" cy="242104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</a:pPr>
            <a:r>
              <a:rPr lang="ru-RU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Точность должна быть достаточной для выполнения целей, поставленной перед </a:t>
            </a:r>
            <a:r>
              <a:rPr lang="ru-RU" sz="26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моделью</a:t>
            </a:r>
            <a:endParaRPr lang="en-US" sz="2600" b="0" i="0" u="none" strike="noStrike" kern="1200" spc="0" baseline="0" dirty="0" smtClean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</a:pPr>
            <a:endParaRPr lang="ru-RU" sz="26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Mang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</a:pPr>
            <a:r>
              <a:rPr lang="ru-RU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Излишняя </a:t>
            </a:r>
            <a:r>
              <a:rPr lang="ru-RU" sz="26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точность</a:t>
            </a:r>
            <a:r>
              <a:rPr lang="en-US" sz="26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 —</a:t>
            </a:r>
            <a:r>
              <a:rPr lang="ru-RU" sz="26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 </a:t>
            </a:r>
            <a:r>
              <a:rPr lang="ru-RU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медленная работа, дольше разработка, больше ошибок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600262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Откуда берутся данные для создания модели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20872" y="1690054"/>
            <a:ext cx="8499600" cy="3026160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342900" indent="-342900">
              <a:buSzPct val="99000"/>
              <a:buFont typeface="Arial" panose="020B0604020202020204" pitchFamily="34" charset="0"/>
              <a:buChar char="•"/>
            </a:pPr>
            <a:r>
              <a:rPr lang="ru-RU" sz="2400" dirty="0">
                <a:latin typeface="DejaVu Sans"/>
                <a:ea typeface="DejaVu Sans"/>
              </a:rPr>
              <a:t>По спецификациям (по документации)</a:t>
            </a:r>
          </a:p>
          <a:p>
            <a:pPr marL="342900" indent="-342900">
              <a:buSzPct val="99000"/>
              <a:buFont typeface="Arial" panose="020B0604020202020204" pitchFamily="34" charset="0"/>
              <a:buChar char="•"/>
            </a:pPr>
            <a:r>
              <a:rPr lang="ru-RU" sz="2400" dirty="0">
                <a:latin typeface="DejaVu Sans"/>
                <a:ea typeface="DejaVu Sans"/>
              </a:rPr>
              <a:t>Из предыдущей модели + по спецификациям</a:t>
            </a:r>
          </a:p>
          <a:p>
            <a:pPr marL="342900" indent="-342900">
              <a:buSzPct val="99000"/>
              <a:buFont typeface="Arial" panose="020B0604020202020204" pitchFamily="34" charset="0"/>
              <a:buChar char="•"/>
            </a:pPr>
            <a:r>
              <a:rPr lang="ru-RU" sz="2400" dirty="0">
                <a:latin typeface="DejaVu Sans"/>
                <a:ea typeface="DejaVu Sans"/>
              </a:rPr>
              <a:t>Создание спецификации по поведению реальной аппаратуры </a:t>
            </a:r>
          </a:p>
          <a:p>
            <a:pPr marL="800100" lvl="1" indent="-342900">
              <a:buSzPct val="99000"/>
              <a:buFont typeface="Arial" panose="020B0604020202020204" pitchFamily="34" charset="0"/>
              <a:buChar char="•"/>
            </a:pPr>
            <a:r>
              <a:rPr lang="ru-RU" sz="2000" dirty="0">
                <a:latin typeface="DejaVu Sans"/>
                <a:ea typeface="DejaVu Sans"/>
              </a:rPr>
              <a:t>При отсутствии спецификаций на неё</a:t>
            </a:r>
          </a:p>
          <a:p>
            <a:pPr marL="800100" lvl="1" indent="-342900">
              <a:buSzPct val="99000"/>
              <a:buFont typeface="Arial" panose="020B0604020202020204" pitchFamily="34" charset="0"/>
              <a:buChar char="•"/>
            </a:pPr>
            <a:r>
              <a:rPr lang="ru-RU" sz="2000" dirty="0">
                <a:latin typeface="DejaVu Sans"/>
                <a:ea typeface="DejaVu Sans"/>
              </a:rPr>
              <a:t>В том числе техники «</a:t>
            </a:r>
            <a:r>
              <a:rPr lang="ru-RU" sz="2000" dirty="0" err="1">
                <a:latin typeface="DejaVu Sans"/>
                <a:ea typeface="DejaVu Sans"/>
              </a:rPr>
              <a:t>reverse</a:t>
            </a:r>
            <a:r>
              <a:rPr lang="ru-RU" sz="2000" dirty="0">
                <a:latin typeface="DejaVu Sans"/>
                <a:ea typeface="DejaVu Sans"/>
              </a:rPr>
              <a:t> </a:t>
            </a:r>
            <a:r>
              <a:rPr lang="ru-RU" sz="2000" dirty="0" err="1">
                <a:latin typeface="DejaVu Sans"/>
                <a:ea typeface="DejaVu Sans"/>
              </a:rPr>
              <a:t>engineering</a:t>
            </a:r>
            <a:r>
              <a:rPr lang="ru-RU" sz="2000" dirty="0">
                <a:latin typeface="DejaVu Sans"/>
                <a:ea typeface="DejaVu Sans"/>
              </a:rPr>
              <a:t>»</a:t>
            </a:r>
            <a:endParaRPr lang="ru-RU" sz="2000" dirty="0"/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49488D4-9ABD-4E14-899C-D267BE2422F5}" type="slidenum">
              <a:t>5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Как проверить корректность </a:t>
            </a:r>
            <a:r>
              <a:rPr lang="ru-RU" sz="3200" dirty="0" smtClean="0"/>
              <a:t>модели</a:t>
            </a:r>
            <a:r>
              <a:rPr lang="en-US" sz="3200" dirty="0" smtClean="0"/>
              <a:t>?</a:t>
            </a:r>
            <a:endParaRPr lang="ru-RU" sz="32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31640" y="1403846"/>
            <a:ext cx="8363160" cy="331451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99000"/>
              <a:buChar char="•"/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Функциональная </a:t>
            </a:r>
            <a:r>
              <a:rPr lang="ru-RU" sz="2300" dirty="0" smtClean="0">
                <a:latin typeface="DejaVu Sans" pitchFamily="34"/>
                <a:ea typeface="DejaVu Sans" pitchFamily="34"/>
                <a:cs typeface="DejaVu Sans" pitchFamily="34"/>
              </a:rPr>
              <a:t>корректность</a:t>
            </a:r>
            <a:r>
              <a:rPr lang="en-US" sz="2300" dirty="0" smtClean="0">
                <a:latin typeface="DejaVu Sans" pitchFamily="34"/>
                <a:ea typeface="DejaVu Sans" pitchFamily="34"/>
                <a:cs typeface="DejaVu Sans" pitchFamily="34"/>
              </a:rPr>
              <a:t> —</a:t>
            </a:r>
            <a:r>
              <a:rPr lang="ru-RU" sz="2300" dirty="0" smtClean="0">
                <a:latin typeface="DejaVu Sans" pitchFamily="34"/>
                <a:ea typeface="DejaVu Sans" pitchFamily="34"/>
                <a:cs typeface="DejaVu Sans" pitchFamily="34"/>
              </a:rPr>
              <a:t> программа </a:t>
            </a: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бежит и не падает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99000"/>
              <a:buChar char="•"/>
            </a:pPr>
            <a:r>
              <a:rPr lang="ru-RU" sz="2300" dirty="0" smtClean="0">
                <a:latin typeface="DejaVu Sans" pitchFamily="34"/>
                <a:ea typeface="DejaVu Sans" pitchFamily="34"/>
                <a:cs typeface="DejaVu Sans" pitchFamily="34"/>
              </a:rPr>
              <a:t>Сравнение </a:t>
            </a: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с другой моделью того же устройства</a:t>
            </a:r>
          </a:p>
          <a:p>
            <a:pPr marL="1206719" lvl="1" indent="-343080">
              <a:lnSpc>
                <a:spcPct val="90000"/>
              </a:lnSpc>
              <a:spcAft>
                <a:spcPts val="930"/>
              </a:spcAft>
              <a:buSzPct val="99000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Функциональная модель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против потактовой</a:t>
            </a:r>
            <a:endParaRPr lang="ru-RU" sz="2000" dirty="0">
              <a:latin typeface="DejaVu Sans" pitchFamily="34"/>
              <a:ea typeface="DejaVu Sans" pitchFamily="34"/>
              <a:cs typeface="DejaVu Sans" pitchFamily="34"/>
            </a:endParaRPr>
          </a:p>
          <a:p>
            <a:pPr marL="1206719" lvl="1" indent="-343080">
              <a:lnSpc>
                <a:spcPct val="90000"/>
              </a:lnSpc>
              <a:spcAft>
                <a:spcPts val="930"/>
              </a:spcAft>
              <a:buSzPct val="99000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Разные поколения одной модели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99000"/>
              <a:buChar char="•"/>
            </a:pPr>
            <a:r>
              <a:rPr lang="ru-RU" sz="2300" dirty="0">
                <a:latin typeface="DejaVu Sans" pitchFamily="34"/>
                <a:ea typeface="DejaVu Sans" pitchFamily="34"/>
                <a:cs typeface="DejaVu Sans" pitchFamily="34"/>
              </a:rPr>
              <a:t>Сравнение с реальной аппаратурой</a:t>
            </a:r>
          </a:p>
          <a:p>
            <a:pPr marL="1206719" lvl="1" indent="-343080">
              <a:lnSpc>
                <a:spcPct val="90000"/>
              </a:lnSpc>
              <a:spcAft>
                <a:spcPts val="930"/>
              </a:spcAft>
              <a:buSzPct val="99000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Если она уже существует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04B0892-B137-44B3-A91D-1BCB7D9C8F5C}" type="slidenum">
              <a:t>6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На чём проверять корректность модели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51520" y="1547640"/>
            <a:ext cx="8579280" cy="309851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Полноплатформенный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симулятор — 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на загрузке ОС</a:t>
            </a:r>
          </a:p>
          <a:p>
            <a:pPr marL="457200" lvl="0" indent="-457200"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Симулятор уровня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приложения — на 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работе приложений</a:t>
            </a:r>
          </a:p>
          <a:p>
            <a:pPr marL="457200" lvl="0" indent="-457200"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Оба варианта (или неполные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модели) —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на 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трассах </a:t>
            </a:r>
            <a:r>
              <a:rPr lang="ru-RU" sz="2000" dirty="0" smtClean="0">
                <a:latin typeface="DejaVu Sans" pitchFamily="34"/>
                <a:ea typeface="DejaVu Sans" pitchFamily="34"/>
                <a:cs typeface="DejaVu Sans" pitchFamily="34"/>
              </a:rPr>
              <a:t>приложения. При </a:t>
            </a:r>
            <a:r>
              <a:rPr lang="ru-RU" sz="2000" dirty="0">
                <a:latin typeface="DejaVu Sans" pitchFamily="34"/>
                <a:ea typeface="DejaVu Sans" pitchFamily="34"/>
                <a:cs typeface="DejaVu Sans" pitchFamily="34"/>
              </a:rPr>
              <a:t>этом ищутся отличия в эволюции состояния модели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304840" y="5270759"/>
            <a:ext cx="3808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C7CB8F6-455D-4E39-AA38-CA63333538D4}" type="slidenum">
              <a:t>7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/>
              <a:t>Как </a:t>
            </a:r>
            <a:r>
              <a:rPr lang="ru-RU" sz="3200" b="1" dirty="0"/>
              <a:t>верифицировать </a:t>
            </a:r>
            <a:r>
              <a:rPr lang="ru-RU" sz="3200" dirty="0"/>
              <a:t>корректность </a:t>
            </a:r>
            <a:r>
              <a:rPr lang="ru-RU" sz="3200" dirty="0" smtClean="0"/>
              <a:t>модели?</a:t>
            </a:r>
            <a:endParaRPr lang="ru-RU" sz="32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16000" y="1475640"/>
            <a:ext cx="8604360" cy="3795120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 lIns="91440" tIns="45720" rIns="91440" bIns="4572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Формальная верификация – строгое доказательство, что система функционирует согласно спецификации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Требует исследования всех сценариев функционирования системы</a:t>
            </a:r>
          </a:p>
          <a:p>
            <a:pPr marL="457200" lvl="0" indent="-457200">
              <a:lnSpc>
                <a:spcPct val="90000"/>
              </a:lnSpc>
              <a:spcAft>
                <a:spcPts val="1165"/>
              </a:spcAft>
              <a:buSzPct val="100000"/>
              <a:buFont typeface="Arial" pitchFamily="34"/>
              <a:buChar char="•"/>
            </a:pP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Пример: инструкция IA-32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длиной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до 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15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байт =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&gt;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требуется перебрать </a:t>
            </a:r>
            <a:r>
              <a:rPr lang="en-US" sz="2500" dirty="0">
                <a:latin typeface="DejaVu Sans" pitchFamily="34"/>
                <a:ea typeface="DejaVu Sans" pitchFamily="34"/>
                <a:cs typeface="DejaVu Sans" pitchFamily="34"/>
              </a:rPr>
              <a:t>2^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120 </a:t>
            </a:r>
            <a:r>
              <a:rPr lang="ru-RU" sz="2500" dirty="0">
                <a:latin typeface="DejaVu Sans" pitchFamily="34"/>
                <a:ea typeface="DejaVu Sans" pitchFamily="34"/>
                <a:cs typeface="DejaVu Sans" pitchFamily="34"/>
              </a:rPr>
              <a:t>комбинаций входных </a:t>
            </a:r>
            <a:r>
              <a:rPr lang="ru-RU" sz="2500" dirty="0" smtClean="0">
                <a:latin typeface="DejaVu Sans" pitchFamily="34"/>
                <a:ea typeface="DejaVu Sans" pitchFamily="34"/>
                <a:cs typeface="DejaVu Sans" pitchFamily="34"/>
              </a:rPr>
              <a:t>последовательностей</a:t>
            </a:r>
            <a:endParaRPr lang="ru-RU" sz="2500" b="1" dirty="0">
              <a:latin typeface="DejaVu Sans" pitchFamily="34"/>
              <a:ea typeface="DejaVu Sans" pitchFamily="34"/>
              <a:cs typeface="DejaVu Sans" pitchFamily="34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244408" y="5270759"/>
            <a:ext cx="441312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02B4B55-7679-49CB-86E2-33D6A54B8051}" type="slidenum">
              <a:t>8</a:t>
            </a:fld>
            <a:endParaRPr lang="en-US" sz="1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600" dirty="0" smtClean="0"/>
              <a:t>Скорость (как замедление)</a:t>
            </a:r>
            <a:endParaRPr lang="ru-RU" sz="3600" dirty="0"/>
          </a:p>
        </p:txBody>
      </p:sp>
      <p:sp>
        <p:nvSpPr>
          <p:cNvPr id="4" name="Footer Placeholder 4"/>
          <p:cNvSpPr txBox="1"/>
          <p:nvPr/>
        </p:nvSpPr>
        <p:spPr>
          <a:xfrm>
            <a:off x="1522800" y="5270759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152200" y="5270759"/>
            <a:ext cx="5335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8F13A1E-21BA-4603-876C-EA0E02701CA1}" type="slidenum">
              <a:t>9</a:t>
            </a:fld>
            <a:endParaRPr lang="en-US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Franklin Gothic Book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387833" y="1470314"/>
            <a:ext cx="8214751" cy="9880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/>
              <a:t>Сравнение производится с физической системой, исполняющей аналогичный сценарий</a:t>
            </a:r>
            <a:endParaRPr sz="2400" dirty="0"/>
          </a:p>
        </p:txBody>
      </p:sp>
      <p:sp>
        <p:nvSpPr>
          <p:cNvPr id="9" name="TextShape 5"/>
          <p:cNvSpPr txBox="1"/>
          <p:nvPr/>
        </p:nvSpPr>
        <p:spPr>
          <a:xfrm>
            <a:off x="387833" y="2425714"/>
            <a:ext cx="8072599" cy="2650539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Применима, если есть реальная система, с которой проводится сравнение</a:t>
            </a:r>
            <a:endParaRPr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Специальный случай «целевая архитектура == хозяйская</a:t>
            </a:r>
            <a:r>
              <a:rPr lang="ru-RU" sz="2400" dirty="0" smtClean="0">
                <a:solidFill>
                  <a:srgbClr val="000000"/>
                </a:solidFill>
                <a:latin typeface="DejaVu Sans"/>
                <a:ea typeface="DejaVu Sans"/>
              </a:rPr>
              <a:t>»</a:t>
            </a:r>
            <a:endParaRPr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Чаще всего модель исполняется медленнее реальной аппаратуры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733</Words>
  <Application>Microsoft Office PowerPoint</Application>
  <PresentationFormat>Custom</PresentationFormat>
  <Paragraphs>152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 Unicode MS</vt:lpstr>
      <vt:lpstr>Microsoft YaHei</vt:lpstr>
      <vt:lpstr>Arial</vt:lpstr>
      <vt:lpstr>Calibri</vt:lpstr>
      <vt:lpstr>Constantia</vt:lpstr>
      <vt:lpstr>Courier New</vt:lpstr>
      <vt:lpstr>DejaVu Sans</vt:lpstr>
      <vt:lpstr>Franklin Gothic Book</vt:lpstr>
      <vt:lpstr>Mangal</vt:lpstr>
      <vt:lpstr>NewStandardOld</vt:lpstr>
      <vt:lpstr>StarSymbol</vt:lpstr>
      <vt:lpstr>Tahoma</vt:lpstr>
      <vt:lpstr>Times New Roman</vt:lpstr>
      <vt:lpstr>Wingdings</vt:lpstr>
      <vt:lpstr>Office Theme</vt:lpstr>
      <vt:lpstr>Требования и общие свойства симуляторов </vt:lpstr>
      <vt:lpstr>На прошлой лекции:</vt:lpstr>
      <vt:lpstr>Требования к симуляторным решениям</vt:lpstr>
      <vt:lpstr>Точность</vt:lpstr>
      <vt:lpstr>Откуда берутся данные для создания модели</vt:lpstr>
      <vt:lpstr>Как проверить корректность модели?</vt:lpstr>
      <vt:lpstr>На чём проверять корректность модели</vt:lpstr>
      <vt:lpstr>Как верифицировать корректность модели?</vt:lpstr>
      <vt:lpstr>Скорость (как замедление)</vt:lpstr>
      <vt:lpstr>Скорость (как замедление)</vt:lpstr>
      <vt:lpstr>Скорость симуляции</vt:lpstr>
      <vt:lpstr>Демонстрация</vt:lpstr>
      <vt:lpstr>Как повысить скорость симулятора?</vt:lpstr>
      <vt:lpstr>Совместимость</vt:lpstr>
      <vt:lpstr>Структура симулятора</vt:lpstr>
      <vt:lpstr>Итоги</vt:lpstr>
      <vt:lpstr>На следующей лекции: интерпретация</vt:lpstr>
      <vt:lpstr>Спасибо за внимание!</vt:lpstr>
      <vt:lpstr>Как измерять скорость симуляторов?</vt:lpstr>
      <vt:lpstr>Как измерять скорость симуляторов?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lecture</dc:title>
  <dc:creator>Rechistov, Grigory</dc:creator>
  <cp:lastModifiedBy>Rechistov, Grigory</cp:lastModifiedBy>
  <cp:revision>339</cp:revision>
  <dcterms:created xsi:type="dcterms:W3CDTF">2006-08-16T00:00:00Z</dcterms:created>
  <dcterms:modified xsi:type="dcterms:W3CDTF">2014-02-17T09:33:36Z</dcterms:modified>
</cp:coreProperties>
</file>