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90" r:id="rId3"/>
    <p:sldId id="28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95" r:id="rId15"/>
    <p:sldId id="268" r:id="rId16"/>
    <p:sldId id="292" r:id="rId17"/>
    <p:sldId id="296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97" r:id="rId26"/>
    <p:sldId id="277" r:id="rId27"/>
    <p:sldId id="278" r:id="rId28"/>
    <p:sldId id="279" r:id="rId29"/>
    <p:sldId id="280" r:id="rId30"/>
    <p:sldId id="286" r:id="rId31"/>
    <p:sldId id="294" r:id="rId32"/>
    <p:sldId id="287" r:id="rId33"/>
    <p:sldId id="288" r:id="rId34"/>
  </p:sldIdLst>
  <p:sldSz cx="9144000" cy="568801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020" y="72"/>
      </p:cViewPr>
      <p:guideLst>
        <p:guide orient="horz" pos="179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20" cy="456839"/>
          </a:xfrm>
          <a:prstGeom prst="rect">
            <a:avLst/>
          </a:prstGeom>
          <a:noFill/>
          <a:ln>
            <a:noFill/>
          </a:ln>
        </p:spPr>
        <p:txBody>
          <a:bodyPr vert="horz" wrap="square" lIns="78840" tIns="39600" rIns="78840" bIns="396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6120" cy="456839"/>
          </a:xfrm>
          <a:prstGeom prst="rect">
            <a:avLst/>
          </a:prstGeom>
          <a:noFill/>
          <a:ln>
            <a:noFill/>
          </a:ln>
        </p:spPr>
        <p:txBody>
          <a:bodyPr vert="horz" wrap="square" lIns="78840" tIns="39600" rIns="78840" bIns="396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6120" cy="456839"/>
          </a:xfrm>
          <a:prstGeom prst="rect">
            <a:avLst/>
          </a:prstGeom>
          <a:noFill/>
          <a:ln>
            <a:noFill/>
          </a:ln>
        </p:spPr>
        <p:txBody>
          <a:bodyPr vert="horz" wrap="square" lIns="78840" tIns="39600" rIns="78840" bIns="396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6120" cy="456839"/>
          </a:xfrm>
          <a:prstGeom prst="rect">
            <a:avLst/>
          </a:prstGeom>
          <a:noFill/>
          <a:ln>
            <a:noFill/>
          </a:ln>
        </p:spPr>
        <p:txBody>
          <a:bodyPr vert="horz" wrap="square" lIns="78840" tIns="39600" rIns="78840" bIns="396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78ADB33-9445-435A-96C7-6041C2E52BCF}" type="slidenum">
              <a:t>‹#›</a:t>
            </a:fld>
            <a:endParaRPr lang="ru-RU" sz="18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42407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lvl="0" rtl="0" hangingPunct="0">
              <a:buNone/>
              <a:tabLst/>
              <a:defRPr lang="ru-RU" sz="2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spc="0" baseline="0"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A0C459C7-B54C-4B33-AA01-D6B59008F59E}" type="datetime1">
              <a:rPr lang="ru-RU"/>
              <a:pPr lvl="0"/>
              <a:t>24.02.2014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799"/>
            <a:ext cx="4572000" cy="3429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lvl="0" rtl="0" hangingPunct="0">
              <a:buNone/>
              <a:tabLst/>
              <a:defRPr lang="ru-RU" sz="2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84759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spc="0" baseline="0"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9292C65E-3B52-44C1-81C4-F8A6B1374A8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967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rtl="0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spc="0" baseline="0">
        <a:ln>
          <a:noFill/>
        </a:ln>
        <a:solidFill>
          <a:srgbClr val="000000"/>
        </a:solidFill>
        <a:latin typeface="Calibri" pitchFamily="18"/>
        <a:ea typeface="Microsoft YaHei" pitchFamily="2"/>
        <a:cs typeface="Mangal" pitchFamily="2"/>
      </a:defRPr>
    </a:lvl1pPr>
    <a:lvl2pPr marL="457200" marR="0" lvl="1" indent="0" algn="l" rtl="0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spc="0" baseline="0">
        <a:ln>
          <a:noFill/>
        </a:ln>
        <a:solidFill>
          <a:srgbClr val="000000"/>
        </a:solidFill>
        <a:latin typeface="Calibri" pitchFamily="18"/>
        <a:ea typeface="Microsoft YaHei" pitchFamily="2"/>
        <a:cs typeface="Mangal" pitchFamily="2"/>
      </a:defRPr>
    </a:lvl2pPr>
    <a:lvl3pPr marL="914400" marR="0" lvl="2" indent="0" algn="l" rtl="0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spc="0" baseline="0">
        <a:ln>
          <a:noFill/>
        </a:ln>
        <a:solidFill>
          <a:srgbClr val="000000"/>
        </a:solidFill>
        <a:latin typeface="Calibri" pitchFamily="18"/>
        <a:ea typeface="Microsoft YaHei" pitchFamily="2"/>
        <a:cs typeface="Mangal" pitchFamily="2"/>
      </a:defRPr>
    </a:lvl3pPr>
    <a:lvl4pPr marL="1371599" marR="0" lvl="3" indent="0" algn="l" rtl="0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spc="0" baseline="0">
        <a:ln>
          <a:noFill/>
        </a:ln>
        <a:solidFill>
          <a:srgbClr val="000000"/>
        </a:solidFill>
        <a:latin typeface="Calibri" pitchFamily="18"/>
        <a:ea typeface="Microsoft YaHei" pitchFamily="2"/>
        <a:cs typeface="Mangal" pitchFamily="2"/>
      </a:defRPr>
    </a:lvl4pPr>
    <a:lvl5pPr marL="1828800" marR="0" lvl="4" indent="0" algn="l" rtl="0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spc="0" baseline="0">
        <a:ln>
          <a:noFill/>
        </a:ln>
        <a:solidFill>
          <a:srgbClr val="000000"/>
        </a:solidFill>
        <a:latin typeface="Calibri" pitchFamily="18"/>
        <a:ea typeface="Microsoft YaHei" pitchFamily="2"/>
        <a:cs typeface="Mangal" pitchFamily="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B2AF5F8B-0293-48A6-B8B7-322D0F35D4DF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24.02.2014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4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782047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777082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968281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4065415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58321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363631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r>
              <a:rPr lang="en-US" sz="2000" dirty="0" smtClean="0">
                <a:latin typeface="Arial" pitchFamily="18"/>
              </a:rPr>
              <a:t> J.C.S. Adrian et al. &lt;b&gt;Systems, Apparatuses, and Methods for Blending Two Source Operands into a Single Destination Using a </a:t>
            </a:r>
            <a:r>
              <a:rPr lang="en-US" sz="2000" dirty="0" err="1" smtClean="0">
                <a:latin typeface="Arial" pitchFamily="18"/>
              </a:rPr>
              <a:t>Writemask</a:t>
            </a:r>
            <a:r>
              <a:rPr lang="en-US" sz="2000" dirty="0" smtClean="0">
                <a:latin typeface="Arial" pitchFamily="18"/>
              </a:rPr>
              <a:t>&lt;/b&gt;. US Patent Application Publication. № 2012/0254588 A1</a:t>
            </a:r>
            <a:endParaRPr lang="ru-RU" sz="2000" dirty="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104109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836031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947616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856827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4100001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662418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6559131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8744062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0414000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7403190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1293122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3605945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r>
              <a:rPr lang="ru-RU" sz="2000" dirty="0" smtClean="0">
                <a:latin typeface="Arial" pitchFamily="18"/>
              </a:rPr>
              <a:t>Задача: оцените</a:t>
            </a:r>
            <a:r>
              <a:rPr lang="ru-RU" sz="2000" baseline="0" dirty="0" smtClean="0">
                <a:latin typeface="Arial" pitchFamily="18"/>
              </a:rPr>
              <a:t> максимальное время исполнения программы, в которой нет ни одной инструкции передачи управления, на современном процессоре (4 Гб памяти, 2 ГГц процессор)?</a:t>
            </a:r>
            <a:endParaRPr lang="ru-RU" sz="2000" dirty="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41778353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254261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5387809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85885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7634065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5465851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0614793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7692752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43AE381C-62D5-485D-882F-31B699C735DB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24.02.2014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880579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80B4EA3-1DDB-474B-9F15-C3D81E4B2146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24.02.2014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331319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4240303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247971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02296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696390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17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@email.com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5799" y="1766160"/>
            <a:ext cx="7772400" cy="1218960"/>
          </a:xfrm>
        </p:spPr>
        <p:txBody>
          <a:bodyPr/>
          <a:lstStyle>
            <a:lvl1pPr>
              <a:defRPr lang="ru-RU"/>
            </a:lvl1pPr>
          </a:lstStyle>
          <a:p>
            <a:pPr lvl="0"/>
            <a:r>
              <a:rPr lang="ru-RU"/>
              <a:t>Название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409360" y="3412800"/>
            <a:ext cx="3505319" cy="583200"/>
          </a:xfrm>
        </p:spPr>
        <p:txBody>
          <a:bodyPr/>
          <a:lstStyle>
            <a:lvl1pPr marL="0" indent="0">
              <a:spcBef>
                <a:spcPts val="601"/>
              </a:spcBef>
              <a:buNone/>
              <a:defRPr lang="ru-RU" sz="2400">
                <a:ln>
                  <a:noFill/>
                </a:ln>
                <a:latin typeface="NewStandardOld" pitchFamily="18"/>
              </a:defRPr>
            </a:lvl1pPr>
          </a:lstStyle>
          <a:p>
            <a:pPr lvl="0"/>
            <a:r>
              <a:rPr lang="ru-RU"/>
              <a:t>Лектор</a:t>
            </a:r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304200" y="1073160"/>
            <a:ext cx="8610480" cy="3027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800" b="0" i="0" u="none" strike="noStrike" kern="1200" spc="0" baseline="0"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r>
              <a:rPr lang="ru-RU"/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pic>
        <p:nvPicPr>
          <p:cNvPr id="5" name="Picture 2" descr="C:\Users\grechist\sync\disser\pic\iscalare-logo.png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>
          <a:xfrm>
            <a:off x="3351960" y="211680"/>
            <a:ext cx="208404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3" descr="C:\Users\grechist\sync\disser\pic\frtk-logo.png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>
          <a:xfrm>
            <a:off x="151560" y="143640"/>
            <a:ext cx="1396079" cy="69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8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>
          <a:xfrm>
            <a:off x="7740360" y="136440"/>
            <a:ext cx="1098000" cy="70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ubtitle 2"/>
          <p:cNvSpPr txBox="1"/>
          <p:nvPr/>
        </p:nvSpPr>
        <p:spPr>
          <a:xfrm>
            <a:off x="5436000" y="3996000"/>
            <a:ext cx="3505319" cy="583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601"/>
              </a:spcBef>
              <a:spcAft>
                <a:spcPts val="1165"/>
              </a:spcAft>
              <a:buNone/>
              <a:tabLst/>
            </a:pPr>
            <a:r>
              <a:rPr lang="en-US" sz="20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  <a:hlinkClick r:id="rId2"/>
              </a:rPr>
              <a:t>email@email.com</a:t>
            </a:r>
          </a:p>
        </p:txBody>
      </p:sp>
      <p:sp>
        <p:nvSpPr>
          <p:cNvPr id="9" name="Text Placeholder 8"/>
          <p:cNvSpPr txBox="1">
            <a:spLocks noGrp="1"/>
          </p:cNvSpPr>
          <p:nvPr>
            <p:ph type="body" idx="4294967295"/>
          </p:nvPr>
        </p:nvSpPr>
        <p:spPr>
          <a:xfrm>
            <a:off x="457200" y="1330920"/>
            <a:ext cx="8046360" cy="3299040"/>
          </a:xfrm>
        </p:spPr>
        <p:txBody>
          <a:bodyPr lIns="0" tIns="0" rIns="0" bIns="0"/>
          <a:lstStyle>
            <a:lvl1pPr hangingPunct="0">
              <a:spcAft>
                <a:spcPts val="1417"/>
              </a:spcAft>
              <a:defRPr lang="ru-RU" sz="3200">
                <a:ln>
                  <a:noFill/>
                </a:ln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46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27520"/>
            <a:ext cx="8229600" cy="9478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quarter" idx="7"/>
          </p:nvPr>
        </p:nvSpPr>
        <p:spPr>
          <a:xfrm>
            <a:off x="107640" y="5292360"/>
            <a:ext cx="883439" cy="3027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spc="0" baseline="0"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FBFDECD4-7131-4297-8520-F212F5A88A31}" type="datetime1">
              <a:rPr lang="ru-RU"/>
              <a:pPr lvl="0"/>
              <a:t>24.02.2014</a:t>
            </a:fld>
            <a:endParaRPr lang="ru-RU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1"/>
          <a:lstStyle>
            <a:lvl1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spc="0" baseline="0">
                <a:solidFill>
                  <a:srgbClr val="000000"/>
                </a:solidFill>
                <a:latin typeface="Arial" pitchFamily="34"/>
                <a:ea typeface="Arial Unicode MS" pitchFamily="2"/>
                <a:cs typeface="Arial" pitchFamily="34"/>
              </a:defRPr>
            </a:lvl1pPr>
          </a:lstStyle>
          <a:p>
            <a:pPr lvl="0"/>
            <a:r>
              <a:rPr lang="ru-RU"/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spc="0" baseline="0"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E1C2A74F-CDD9-4653-A897-24B78BBFBB78}" type="slidenum">
              <a:t>‹#›</a:t>
            </a:fld>
            <a:endParaRPr lang="ru-RU"/>
          </a:p>
        </p:txBody>
      </p:sp>
      <p:sp>
        <p:nvSpPr>
          <p:cNvPr id="6" name="Text Placeholder 2"/>
          <p:cNvSpPr txBox="1">
            <a:spLocks noGrp="1"/>
          </p:cNvSpPr>
          <p:nvPr>
            <p:ph type="title" idx="4294967295"/>
          </p:nvPr>
        </p:nvSpPr>
        <p:spPr>
          <a:xfrm>
            <a:off x="457200" y="1326600"/>
            <a:ext cx="8229600" cy="3753720"/>
          </a:xfrm>
        </p:spPr>
        <p:txBody>
          <a:bodyPr anchor="t" anchorCtr="0"/>
          <a:lstStyle>
            <a:lvl1pPr marL="432000" indent="-324000" algn="l">
              <a:spcAft>
                <a:spcPts val="1414"/>
              </a:spcAft>
              <a:buSzPct val="45000"/>
              <a:buFont typeface="StarSymbol"/>
              <a:buChar char="●"/>
              <a:defRPr sz="3200">
                <a:latin typeface="Arial" pitchFamily="18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7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457200" y="1330920"/>
            <a:ext cx="8046360" cy="3299040"/>
          </a:xfrm>
        </p:spPr>
        <p:txBody>
          <a:bodyPr lIns="0" tIns="0" rIns="0" bIns="0"/>
          <a:lstStyle>
            <a:lvl1pPr hangingPunct="0">
              <a:spcAft>
                <a:spcPts val="1417"/>
              </a:spcAft>
              <a:defRPr lang="ru-RU" sz="3200">
                <a:ln>
                  <a:noFill/>
                </a:ln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34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685799" y="1765800"/>
            <a:ext cx="7772400" cy="1218960"/>
          </a:xfrm>
        </p:spPr>
        <p:txBody>
          <a:bodyPr/>
          <a:lstStyle>
            <a:lvl1pPr>
              <a:buSzPct val="45000"/>
              <a:buFont typeface="StarSymbol"/>
              <a:buChar char="●"/>
              <a:defRPr lang="ru-RU"/>
            </a:lvl1pPr>
          </a:lstStyle>
          <a:p>
            <a:pPr lvl="0"/>
            <a:r>
              <a:rPr lang="ru-RU"/>
              <a:t>Название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5409000" y="3412800"/>
            <a:ext cx="3505319" cy="1453680"/>
          </a:xfrm>
        </p:spPr>
        <p:txBody>
          <a:bodyPr/>
          <a:lstStyle>
            <a:lvl1pPr marL="0" indent="0">
              <a:spcBef>
                <a:spcPts val="601"/>
              </a:spcBef>
              <a:buNone/>
              <a:defRPr lang="ru-RU" sz="2400">
                <a:ln>
                  <a:noFill/>
                </a:ln>
                <a:latin typeface="NewStandardOld" pitchFamily="18"/>
              </a:defRPr>
            </a:lvl1pPr>
          </a:lstStyle>
          <a:p>
            <a:pPr lvl="0"/>
            <a:r>
              <a:rPr lang="ru-RU"/>
              <a:t>Лектор</a:t>
            </a:r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303840" y="1072800"/>
            <a:ext cx="8610480" cy="3027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1"/>
          <a:lstStyle>
            <a:lvl1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spc="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r>
              <a:rPr lang="ru-RU"/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pic>
        <p:nvPicPr>
          <p:cNvPr id="5" name="Picture 2" descr="C:\Users\grechist\sync\disser\pic\iscalare-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351600" y="211320"/>
            <a:ext cx="246672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3" descr="C:\Users\grechist\sync\disser\pic\frtk-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1200" y="143280"/>
            <a:ext cx="1600200" cy="69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542719" y="136080"/>
            <a:ext cx="1295280" cy="70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7"/>
          <p:cNvSpPr txBox="1">
            <a:spLocks noGrp="1"/>
          </p:cNvSpPr>
          <p:nvPr>
            <p:ph type="body" idx="4294967295"/>
          </p:nvPr>
        </p:nvSpPr>
        <p:spPr>
          <a:xfrm>
            <a:off x="457200" y="1329480"/>
            <a:ext cx="8229240" cy="3754079"/>
          </a:xfrm>
        </p:spPr>
        <p:txBody>
          <a:bodyPr lIns="0" tIns="0" rIns="0" bIns="0"/>
          <a:lstStyle>
            <a:lvl1pPr hangingPunct="0">
              <a:buNone/>
              <a:defRPr lang="ru-RU"/>
            </a:lvl1pPr>
          </a:lstStyle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07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60" y="360"/>
            <a:ext cx="9144000" cy="56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8"/>
          <p:cNvSpPr txBox="1">
            <a:spLocks noGrp="1"/>
          </p:cNvSpPr>
          <p:nvPr>
            <p:ph type="title"/>
          </p:nvPr>
        </p:nvSpPr>
        <p:spPr>
          <a:xfrm>
            <a:off x="457200" y="227160"/>
            <a:ext cx="8229600" cy="9493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1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10"/>
          <p:cNvSpPr txBox="1">
            <a:spLocks noGrp="1"/>
          </p:cNvSpPr>
          <p:nvPr>
            <p:ph type="body" idx="1"/>
          </p:nvPr>
        </p:nvSpPr>
        <p:spPr>
          <a:xfrm>
            <a:off x="457200" y="1332000"/>
            <a:ext cx="8229600" cy="37497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rtl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spc="0" baseline="0">
          <a:ln>
            <a:noFill/>
          </a:ln>
          <a:solidFill>
            <a:srgbClr val="000000"/>
          </a:solidFill>
          <a:latin typeface="Constantia" pitchFamily="18"/>
          <a:ea typeface="Microsoft YaHei" pitchFamily="2"/>
          <a:cs typeface="Mangal" pitchFamily="2"/>
        </a:defRPr>
      </a:lvl1pPr>
    </p:titleStyle>
    <p:bodyStyle>
      <a:lvl1pPr marL="432000" marR="0" lvl="0" indent="-324000" algn="l" rtl="0" hangingPunct="1">
        <a:lnSpc>
          <a:spcPct val="100000"/>
        </a:lnSpc>
        <a:spcBef>
          <a:spcPts val="0"/>
        </a:spcBef>
        <a:spcAft>
          <a:spcPts val="1165"/>
        </a:spcAft>
        <a:buSzPct val="45000"/>
        <a:buFont typeface="StarSymbol"/>
        <a:buChar char="●"/>
        <a:tabLst/>
        <a:defRPr lang="en-US" sz="2650" b="0" i="0" u="none" strike="noStrike" kern="1200" spc="0" baseline="0">
          <a:solidFill>
            <a:srgbClr val="000000"/>
          </a:solidFill>
          <a:latin typeface="Arial" pitchFamily="18"/>
          <a:ea typeface="Microsoft YaHei" pitchFamily="2"/>
          <a:cs typeface="Mangal" pitchFamily="2"/>
        </a:defRPr>
      </a:lvl1pPr>
      <a:lvl2pPr marL="864000" marR="0" lvl="1" indent="-324000" algn="l" rtl="0" hangingPunct="1">
        <a:lnSpc>
          <a:spcPct val="100000"/>
        </a:lnSpc>
        <a:spcBef>
          <a:spcPts val="0"/>
        </a:spcBef>
        <a:spcAft>
          <a:spcPts val="930"/>
        </a:spcAft>
        <a:buSzPct val="45000"/>
        <a:buFont typeface="StarSymbol"/>
        <a:buChar char="●"/>
        <a:tabLst/>
        <a:defRPr lang="en-US" sz="2320" b="0" i="0" u="none" strike="noStrike" kern="1200" spc="0" baseline="0">
          <a:solidFill>
            <a:srgbClr val="000000"/>
          </a:solidFill>
          <a:latin typeface="Arial" pitchFamily="18"/>
          <a:ea typeface="Microsoft YaHei" pitchFamily="2"/>
          <a:cs typeface="Mangal" pitchFamily="2"/>
        </a:defRPr>
      </a:lvl2pPr>
      <a:lvl3pPr marL="1296000" marR="0" lvl="2" indent="-288000" algn="l" rtl="0" hangingPunct="1">
        <a:lnSpc>
          <a:spcPct val="100000"/>
        </a:lnSpc>
        <a:spcBef>
          <a:spcPts val="0"/>
        </a:spcBef>
        <a:spcAft>
          <a:spcPts val="694"/>
        </a:spcAft>
        <a:buSzPct val="75000"/>
        <a:buFont typeface="StarSymbol"/>
        <a:buChar char="–"/>
        <a:tabLst/>
        <a:defRPr lang="en-US" sz="1990" b="0" i="0" u="none" strike="noStrike" kern="1200" spc="0" baseline="0">
          <a:solidFill>
            <a:srgbClr val="000000"/>
          </a:solidFill>
          <a:latin typeface="Arial" pitchFamily="18"/>
          <a:ea typeface="Microsoft YaHei" pitchFamily="2"/>
          <a:cs typeface="Mangal" pitchFamily="2"/>
        </a:defRPr>
      </a:lvl3pPr>
      <a:lvl4pPr marL="1728000" marR="0" lvl="3" indent="-216000" algn="l" rtl="0" hangingPunct="1">
        <a:lnSpc>
          <a:spcPct val="100000"/>
        </a:lnSpc>
        <a:spcBef>
          <a:spcPts val="0"/>
        </a:spcBef>
        <a:spcAft>
          <a:spcPts val="459"/>
        </a:spcAft>
        <a:buSzPct val="45000"/>
        <a:buFont typeface="StarSymbol"/>
        <a:buChar char="●"/>
        <a:tabLst/>
        <a:defRPr lang="en-US" sz="1660" b="0" i="0" u="none" strike="noStrike" kern="1200" spc="0" baseline="0">
          <a:solidFill>
            <a:srgbClr val="000000"/>
          </a:solidFill>
          <a:latin typeface="Arial" pitchFamily="18"/>
          <a:ea typeface="Microsoft YaHei" pitchFamily="2"/>
          <a:cs typeface="Mangal" pitchFamily="2"/>
        </a:defRPr>
      </a:lvl4pPr>
      <a:lvl5pPr marL="2160000" marR="0" lvl="4" indent="-216000" algn="l" rtl="0" hangingPunct="1">
        <a:lnSpc>
          <a:spcPct val="100000"/>
        </a:lnSpc>
        <a:spcBef>
          <a:spcPts val="0"/>
        </a:spcBef>
        <a:spcAft>
          <a:spcPts val="224"/>
        </a:spcAft>
        <a:buSzPct val="75000"/>
        <a:buFont typeface="StarSymbol"/>
        <a:buChar char="–"/>
        <a:tabLst/>
        <a:defRPr lang="en-US" sz="1660" b="0" i="0" u="none" strike="noStrike" kern="1200" spc="0" baseline="0">
          <a:solidFill>
            <a:srgbClr val="000000"/>
          </a:solidFill>
          <a:latin typeface="Arial" pitchFamily="18"/>
          <a:ea typeface="Microsoft YaHei" pitchFamily="2"/>
          <a:cs typeface="Mangal" pitchFamily="2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rigory.rechistov@phystec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intool.org/docs/24110/Xed/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bochs.sourceforge.net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virginia.edu/kim/docs/wish11zsim.pdf" TargetMode="External"/><Relationship Id="rId4" Type="http://schemas.openxmlformats.org/officeDocument/2006/relationships/hyperlink" Target="ftp://ftp.sics.se/pub/SICS-reports/Reports/SICS-R--97-03--SE.ps.Z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company/intel/blog/200598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abrahabr.ru/company/intel/blog/202926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iscalare.mipt.ru/materials/course_materials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200" dirty="0">
                <a:latin typeface="DejaVu Sans" pitchFamily="34"/>
              </a:rPr>
              <a:t>Моделирование центрального процессора с помощью интерпретации</a:t>
            </a:r>
          </a:p>
        </p:txBody>
      </p:sp>
      <p:sp>
        <p:nvSpPr>
          <p:cNvPr id="4" name="Footer Placeholder 3"/>
          <p:cNvSpPr txBox="1"/>
          <p:nvPr/>
        </p:nvSpPr>
        <p:spPr>
          <a:xfrm>
            <a:off x="303840" y="1072800"/>
            <a:ext cx="861048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2000" y="4968000"/>
            <a:ext cx="2304000" cy="35960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DejaVu Sans" pitchFamily="34"/>
              </a:defRPr>
            </a:pPr>
            <a:r>
              <a:rPr lang="ru-RU" sz="1800" b="0" i="0" u="none" strike="noStrike" kern="1200" dirty="0" smtClean="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2</a:t>
            </a:r>
            <a:r>
              <a:rPr lang="en-US" sz="1800" b="0" i="0" u="none" strike="noStrike" kern="1200" dirty="0" smtClean="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4</a:t>
            </a:r>
            <a:r>
              <a:rPr lang="ru-RU" sz="1800" b="0" i="0" u="none" strike="noStrike" kern="1200" dirty="0" smtClean="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.02.201</a:t>
            </a:r>
            <a:r>
              <a:rPr lang="en-US" sz="1800" b="0" i="0" u="none" strike="noStrike" kern="1200" dirty="0" smtClean="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4</a:t>
            </a:r>
            <a:endParaRPr lang="ru-RU" sz="1800" b="0" i="0" u="none" strike="noStrike" kern="1200" dirty="0">
              <a:ln>
                <a:noFill/>
              </a:ln>
              <a:latin typeface="DejaVu Sans" pitchFamily="34"/>
              <a:ea typeface="Microsoft YaHei" pitchFamily="2"/>
              <a:cs typeface="Mangal" pitchFamily="2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499992" y="3852118"/>
            <a:ext cx="4414327" cy="1014362"/>
          </a:xfrm>
        </p:spPr>
        <p:txBody>
          <a:bodyPr>
            <a:normAutofit lnSpcReduction="10000"/>
          </a:bodyPr>
          <a:lstStyle/>
          <a:p>
            <a:pPr defTabSz="385763">
              <a:spcBef>
                <a:spcPts val="450"/>
              </a:spcBef>
            </a:pPr>
            <a:r>
              <a:rPr lang="ru-RU" sz="1800" dirty="0">
                <a:solidFill>
                  <a:sysClr val="windowText" lastClr="000000"/>
                </a:solidFill>
                <a:latin typeface="DejaVu Sans"/>
              </a:rPr>
              <a:t>Григорий Речистов</a:t>
            </a:r>
            <a:endParaRPr lang="en-US" sz="1800" dirty="0">
              <a:solidFill>
                <a:sysClr val="windowText" lastClr="000000"/>
              </a:solidFill>
              <a:latin typeface="DejaVu Sans"/>
            </a:endParaRPr>
          </a:p>
          <a:p>
            <a:pPr defTabSz="385763">
              <a:spcBef>
                <a:spcPts val="169"/>
              </a:spcBef>
            </a:pPr>
            <a:r>
              <a:rPr lang="en-US" sz="1800" b="1" dirty="0">
                <a:solidFill>
                  <a:sysClr val="windowText" lastClr="000000"/>
                </a:solidFill>
                <a:latin typeface="Courier New" pitchFamily="49"/>
                <a:cs typeface="Courier New" pitchFamily="49"/>
                <a:hlinkClick r:id="rId3"/>
              </a:rPr>
              <a:t>grigory.rechistov@phystech.edu</a:t>
            </a:r>
            <a:r>
              <a:rPr lang="en-US" sz="1800" b="1" dirty="0">
                <a:solidFill>
                  <a:sysClr val="windowText" lastClr="000000"/>
                </a:solidFill>
                <a:latin typeface="Courier New" pitchFamily="49"/>
                <a:cs typeface="Courier New" pitchFamily="49"/>
              </a:rPr>
              <a:t> </a:t>
            </a:r>
          </a:p>
          <a:p>
            <a:endParaRPr lang="ru-RU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Декодирование</a:t>
            </a:r>
            <a:r>
              <a:rPr lang="en-US"/>
              <a:t> (1/</a:t>
            </a:r>
            <a:r>
              <a:rPr lang="ru-RU"/>
              <a:t>3</a:t>
            </a:r>
            <a:r>
              <a:rPr lang="en-US"/>
              <a:t>)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53E57E8-E58B-4321-8338-198A0C01E5E9}" type="slidenum">
              <a:t>10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326600"/>
            <a:ext cx="8229600" cy="394452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lnSpc>
                <a:spcPct val="80000"/>
              </a:lnSpc>
              <a:spcAft>
                <a:spcPts val="1165"/>
              </a:spcAft>
            </a:pPr>
            <a:r>
              <a:rPr lang="ru-RU" sz="1700" dirty="0">
                <a:latin typeface="DejaVu Sans" pitchFamily="34"/>
                <a:ea typeface="DejaVu Sans" pitchFamily="34"/>
                <a:cs typeface="DejaVu Sans" pitchFamily="34"/>
              </a:rPr>
              <a:t>Перевод данных об инструкции из машинного представления во внутреннее (высокоуровневое), удобное для последующего анализа</a:t>
            </a:r>
          </a:p>
          <a:p>
            <a:pPr lvl="0">
              <a:lnSpc>
                <a:spcPct val="80000"/>
              </a:lnSpc>
              <a:spcAft>
                <a:spcPts val="1165"/>
              </a:spcAft>
            </a:pPr>
            <a:r>
              <a:rPr lang="ru-RU" sz="1700" dirty="0">
                <a:latin typeface="DejaVu Sans" pitchFamily="34"/>
                <a:ea typeface="DejaVu Sans" pitchFamily="34"/>
                <a:cs typeface="DejaVu Sans" pitchFamily="34"/>
              </a:rPr>
              <a:t>Вход: </a:t>
            </a:r>
            <a:r>
              <a:rPr lang="en-US" sz="1700" dirty="0">
                <a:latin typeface="Calibri"/>
              </a:rPr>
              <a:t>“</a:t>
            </a:r>
            <a:r>
              <a:rPr lang="en-US" sz="1700" b="1" dirty="0" err="1">
                <a:solidFill>
                  <a:srgbClr val="C0504D"/>
                </a:solidFill>
                <a:latin typeface="Courier New" pitchFamily="49"/>
                <a:cs typeface="Courier New" pitchFamily="49"/>
              </a:rPr>
              <a:t>df</a:t>
            </a:r>
            <a:r>
              <a:rPr lang="en-US" sz="1700" b="1" dirty="0">
                <a:solidFill>
                  <a:srgbClr val="C0504D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en-US" sz="1700" b="1" dirty="0" err="1">
                <a:solidFill>
                  <a:srgbClr val="C0504D"/>
                </a:solidFill>
                <a:latin typeface="Courier New" pitchFamily="49"/>
                <a:cs typeface="Courier New" pitchFamily="49"/>
              </a:rPr>
              <a:t>ce</a:t>
            </a:r>
            <a:r>
              <a:rPr lang="en-US" sz="1700" b="1" dirty="0">
                <a:latin typeface="Courier New" pitchFamily="49"/>
                <a:cs typeface="Courier New" pitchFamily="49"/>
              </a:rPr>
              <a:t> </a:t>
            </a:r>
            <a:r>
              <a:rPr lang="en-US" sz="1700" b="1" dirty="0">
                <a:solidFill>
                  <a:srgbClr val="9BBB59"/>
                </a:solidFill>
                <a:latin typeface="Courier New" pitchFamily="49"/>
                <a:cs typeface="Courier New" pitchFamily="49"/>
              </a:rPr>
              <a:t>0f</a:t>
            </a:r>
            <a:r>
              <a:rPr lang="en-US" sz="1700" b="1" dirty="0">
                <a:latin typeface="Courier New" pitchFamily="49"/>
                <a:cs typeface="Courier New" pitchFamily="49"/>
              </a:rPr>
              <a:t> </a:t>
            </a:r>
            <a:r>
              <a:rPr lang="en-US" sz="1700" b="1" dirty="0">
                <a:solidFill>
                  <a:srgbClr val="8064A2"/>
                </a:solidFill>
                <a:latin typeface="Courier New" pitchFamily="49"/>
                <a:cs typeface="Courier New" pitchFamily="49"/>
              </a:rPr>
              <a:t>ad de</a:t>
            </a:r>
            <a:r>
              <a:rPr lang="en-US" sz="1700" dirty="0">
                <a:latin typeface="Calibri"/>
              </a:rPr>
              <a:t>”</a:t>
            </a:r>
          </a:p>
          <a:p>
            <a:pPr lvl="0">
              <a:lnSpc>
                <a:spcPct val="80000"/>
              </a:lnSpc>
              <a:spcAft>
                <a:spcPts val="1165"/>
              </a:spcAft>
            </a:pPr>
            <a:r>
              <a:rPr lang="ru-RU" sz="1700" dirty="0">
                <a:latin typeface="DejaVu Sans" pitchFamily="34"/>
                <a:ea typeface="DejaVu Sans" pitchFamily="34"/>
                <a:cs typeface="DejaVu Sans" pitchFamily="34"/>
              </a:rPr>
              <a:t>Результат: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en-US" sz="1700" b="1" dirty="0">
                <a:latin typeface="Courier New" pitchFamily="49"/>
                <a:cs typeface="Courier New" pitchFamily="49"/>
              </a:rPr>
              <a:t>instruction {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en-US" sz="1700" b="1" dirty="0">
                <a:latin typeface="Courier New" pitchFamily="49"/>
                <a:cs typeface="Courier New" pitchFamily="49"/>
              </a:rPr>
              <a:t>  </a:t>
            </a:r>
            <a:r>
              <a:rPr lang="en-US" sz="1700" b="1" dirty="0" err="1">
                <a:latin typeface="Courier New" pitchFamily="49"/>
                <a:cs typeface="Courier New" pitchFamily="49"/>
              </a:rPr>
              <a:t>opcode</a:t>
            </a:r>
            <a:r>
              <a:rPr lang="en-US" sz="1700" b="1" dirty="0">
                <a:latin typeface="Courier New" pitchFamily="49"/>
                <a:cs typeface="Courier New" pitchFamily="49"/>
              </a:rPr>
              <a:t> = </a:t>
            </a:r>
            <a:r>
              <a:rPr lang="en-US" sz="1700" b="1" dirty="0">
                <a:solidFill>
                  <a:srgbClr val="C0504D"/>
                </a:solidFill>
                <a:latin typeface="Courier New" pitchFamily="49"/>
                <a:cs typeface="Courier New" pitchFamily="49"/>
              </a:rPr>
              <a:t>ADDL_R_M</a:t>
            </a:r>
            <a:r>
              <a:rPr lang="en-US" sz="1700" b="1" dirty="0">
                <a:latin typeface="Courier New" pitchFamily="49"/>
                <a:cs typeface="Courier New" pitchFamily="49"/>
              </a:rPr>
              <a:t>, </a:t>
            </a:r>
            <a:r>
              <a:rPr lang="en-US" sz="1700" b="1" dirty="0" err="1">
                <a:latin typeface="Courier New" pitchFamily="49"/>
                <a:cs typeface="Courier New" pitchFamily="49"/>
              </a:rPr>
              <a:t>num_operands</a:t>
            </a:r>
            <a:r>
              <a:rPr lang="en-US" sz="1700" b="1" dirty="0">
                <a:latin typeface="Courier New" pitchFamily="49"/>
                <a:cs typeface="Courier New" pitchFamily="49"/>
              </a:rPr>
              <a:t> = 2,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en-US" sz="1700" b="1" dirty="0">
                <a:latin typeface="Courier New" pitchFamily="49"/>
                <a:cs typeface="Courier New" pitchFamily="49"/>
              </a:rPr>
              <a:t>  </a:t>
            </a:r>
            <a:r>
              <a:rPr lang="en-US" sz="1700" b="1" dirty="0">
                <a:solidFill>
                  <a:srgbClr val="9BBB59"/>
                </a:solidFill>
                <a:latin typeface="Courier New" pitchFamily="49"/>
                <a:cs typeface="Courier New" pitchFamily="49"/>
              </a:rPr>
              <a:t>src1 = {type = OP_REG, length = 32, </a:t>
            </a:r>
            <a:r>
              <a:rPr lang="en-US" sz="1700" b="1" dirty="0" err="1">
                <a:solidFill>
                  <a:srgbClr val="9BBB59"/>
                </a:solidFill>
                <a:latin typeface="Courier New" pitchFamily="49"/>
                <a:cs typeface="Courier New" pitchFamily="49"/>
              </a:rPr>
              <a:t>reg</a:t>
            </a:r>
            <a:r>
              <a:rPr lang="en-US" sz="1700" b="1" dirty="0">
                <a:solidFill>
                  <a:srgbClr val="9BBB59"/>
                </a:solidFill>
                <a:latin typeface="Courier New" pitchFamily="49"/>
                <a:cs typeface="Courier New" pitchFamily="49"/>
              </a:rPr>
              <a:t> = R15, }</a:t>
            </a:r>
            <a:r>
              <a:rPr lang="en-US" sz="1700" b="1" dirty="0">
                <a:latin typeface="Courier New" pitchFamily="49"/>
                <a:cs typeface="Courier New" pitchFamily="49"/>
              </a:rPr>
              <a:t>,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en-US" sz="1700" b="1" dirty="0">
                <a:latin typeface="Courier New" pitchFamily="49"/>
                <a:cs typeface="Courier New" pitchFamily="49"/>
              </a:rPr>
              <a:t>  </a:t>
            </a:r>
            <a:r>
              <a:rPr lang="en-US" sz="1700" b="1" dirty="0">
                <a:solidFill>
                  <a:srgbClr val="8064A2"/>
                </a:solidFill>
                <a:latin typeface="Courier New" pitchFamily="49"/>
                <a:cs typeface="Courier New" pitchFamily="49"/>
              </a:rPr>
              <a:t>dst2 = {type = OP_MEM, length = 16, offset = 0xdead}</a:t>
            </a:r>
            <a:r>
              <a:rPr lang="en-US" sz="1700" b="1" dirty="0">
                <a:latin typeface="Courier New" pitchFamily="49"/>
                <a:cs typeface="Courier New" pitchFamily="49"/>
              </a:rPr>
              <a:t>,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en-US" sz="1700" b="1" dirty="0">
                <a:latin typeface="Courier New" pitchFamily="49"/>
                <a:cs typeface="Courier New" pitchFamily="49"/>
              </a:rPr>
              <a:t>  </a:t>
            </a:r>
            <a:r>
              <a:rPr lang="en-US" sz="1700" b="1" dirty="0" err="1">
                <a:latin typeface="Courier New" pitchFamily="49"/>
                <a:cs typeface="Courier New" pitchFamily="49"/>
              </a:rPr>
              <a:t>disasm</a:t>
            </a:r>
            <a:r>
              <a:rPr lang="en-US" sz="1700" b="1" dirty="0">
                <a:latin typeface="Courier New" pitchFamily="49"/>
                <a:cs typeface="Courier New" pitchFamily="49"/>
              </a:rPr>
              <a:t> = “</a:t>
            </a:r>
            <a:r>
              <a:rPr lang="en-US" sz="1700" b="1" dirty="0" err="1">
                <a:latin typeface="Courier New" pitchFamily="49"/>
                <a:cs typeface="Courier New" pitchFamily="49"/>
              </a:rPr>
              <a:t>addl</a:t>
            </a:r>
            <a:r>
              <a:rPr lang="en-US" sz="1700" b="1" dirty="0">
                <a:latin typeface="Courier New" pitchFamily="49"/>
                <a:cs typeface="Courier New" pitchFamily="49"/>
              </a:rPr>
              <a:t> %r15, (0xdead)”,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ru-RU" sz="1700" b="1" dirty="0">
                <a:latin typeface="Courier New" pitchFamily="49"/>
                <a:cs typeface="Courier New" pitchFamily="49"/>
              </a:rPr>
              <a:t>  </a:t>
            </a:r>
            <a:r>
              <a:rPr lang="en-US" sz="1700" b="1" dirty="0">
                <a:latin typeface="Courier New" pitchFamily="49"/>
                <a:cs typeface="Courier New" pitchFamily="49"/>
              </a:rPr>
              <a:t>address = 0x11002233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en-US" sz="1700" b="1" dirty="0">
                <a:latin typeface="Courier New" pitchFamily="49"/>
                <a:cs typeface="Courier New" pitchFamily="49"/>
              </a:rPr>
              <a:t>}</a:t>
            </a:r>
          </a:p>
        </p:txBody>
      </p:sp>
      <p:grpSp>
        <p:nvGrpSpPr>
          <p:cNvPr id="6" name="Diagram 19"/>
          <p:cNvGrpSpPr/>
          <p:nvPr/>
        </p:nvGrpSpPr>
        <p:grpSpPr>
          <a:xfrm>
            <a:off x="7524360" y="3924000"/>
            <a:ext cx="1123200" cy="1101960"/>
            <a:chOff x="7524360" y="3924000"/>
            <a:chExt cx="1123200" cy="1101960"/>
          </a:xfrm>
        </p:grpSpPr>
        <p:sp>
          <p:nvSpPr>
            <p:cNvPr id="7" name="Freeform 7"/>
            <p:cNvSpPr/>
            <p:nvPr/>
          </p:nvSpPr>
          <p:spPr>
            <a:xfrm>
              <a:off x="7922160" y="392400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gradFill>
              <a:gsLst>
                <a:gs pos="0">
                  <a:srgbClr val="BCBCBC"/>
                </a:gs>
                <a:gs pos="100000">
                  <a:srgbClr val="D0D0D0"/>
                </a:gs>
              </a:gsLst>
              <a:lin ang="16200000"/>
            </a:gradFill>
            <a:ln w="9360">
              <a:solidFill>
                <a:srgbClr val="000000"/>
              </a:solidFill>
              <a:prstDash val="solid"/>
            </a:ln>
            <a:effectLst>
              <a:outerShdw dist="20160" dir="5400000" algn="tl">
                <a:srgbClr val="000000">
                  <a:alpha val="38000"/>
                </a:srgbClr>
              </a:outerShdw>
            </a:effectLst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Fetch</a:t>
              </a:r>
            </a:p>
          </p:txBody>
        </p:sp>
        <p:sp>
          <p:nvSpPr>
            <p:cNvPr id="8" name="Freeform 8"/>
            <p:cNvSpPr/>
            <p:nvPr/>
          </p:nvSpPr>
          <p:spPr>
            <a:xfrm rot="2160000">
              <a:off x="8257837" y="4179716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9" name="Freeform 9"/>
            <p:cNvSpPr/>
            <p:nvPr/>
          </p:nvSpPr>
          <p:spPr>
            <a:xfrm>
              <a:off x="8319960" y="421776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C0504D"/>
            </a:solidFill>
            <a:ln w="25560">
              <a:solidFill>
                <a:srgbClr val="8C3836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Decode</a:t>
              </a:r>
            </a:p>
          </p:txBody>
        </p:sp>
        <p:sp>
          <p:nvSpPr>
            <p:cNvPr id="10" name="Freeform 10"/>
            <p:cNvSpPr/>
            <p:nvPr/>
          </p:nvSpPr>
          <p:spPr>
            <a:xfrm rot="16959553">
              <a:off x="8352459" y="4565212"/>
              <a:ext cx="88560" cy="110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1" name="Freeform 11"/>
            <p:cNvSpPr/>
            <p:nvPr/>
          </p:nvSpPr>
          <p:spPr>
            <a:xfrm>
              <a:off x="8168040" y="469332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Execute</a:t>
              </a:r>
            </a:p>
          </p:txBody>
        </p:sp>
        <p:sp>
          <p:nvSpPr>
            <p:cNvPr id="12" name="Freeform 12"/>
            <p:cNvSpPr/>
            <p:nvPr/>
          </p:nvSpPr>
          <p:spPr>
            <a:xfrm>
              <a:off x="8042400" y="4801160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3" name="Freeform 13"/>
            <p:cNvSpPr/>
            <p:nvPr/>
          </p:nvSpPr>
          <p:spPr>
            <a:xfrm>
              <a:off x="7676280" y="469332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Write Back</a:t>
              </a:r>
            </a:p>
          </p:txBody>
        </p:sp>
        <p:sp>
          <p:nvSpPr>
            <p:cNvPr id="14" name="Freeform 14"/>
            <p:cNvSpPr/>
            <p:nvPr/>
          </p:nvSpPr>
          <p:spPr>
            <a:xfrm rot="4320000">
              <a:off x="7720568" y="4569089"/>
              <a:ext cx="88560" cy="110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5" name="Freeform 15"/>
            <p:cNvSpPr/>
            <p:nvPr/>
          </p:nvSpPr>
          <p:spPr>
            <a:xfrm>
              <a:off x="7524360" y="421776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Advance PC</a:t>
              </a:r>
            </a:p>
          </p:txBody>
        </p:sp>
        <p:sp>
          <p:nvSpPr>
            <p:cNvPr id="16" name="Freeform 16"/>
            <p:cNvSpPr/>
            <p:nvPr/>
          </p:nvSpPr>
          <p:spPr>
            <a:xfrm rot="19889372">
              <a:off x="7810349" y="4161600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Декодирование (</a:t>
            </a:r>
            <a:r>
              <a:rPr lang="en-US"/>
              <a:t>2/</a:t>
            </a:r>
            <a:r>
              <a:rPr lang="ru-RU"/>
              <a:t>3)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DB2D3998-C9AC-4D55-BA71-F34DFA7510B5}" type="slidenum">
              <a:t>11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16920" y="1140480"/>
            <a:ext cx="3034800" cy="509399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108000" lvl="0" indent="0">
              <a:spcAft>
                <a:spcPts val="1165"/>
              </a:spcAft>
              <a:buNone/>
            </a:pPr>
            <a:r>
              <a:rPr lang="ru-RU" sz="2200">
                <a:latin typeface="DejaVu Sans" pitchFamily="34"/>
                <a:ea typeface="DejaVu Sans" pitchFamily="34"/>
                <a:cs typeface="DejaVu Sans" pitchFamily="34"/>
              </a:rPr>
              <a:t>Таблица опкодов</a:t>
            </a:r>
          </a:p>
        </p:txBody>
      </p:sp>
      <p:sp>
        <p:nvSpPr>
          <p:cNvPr id="6" name="Content Placeholder 5"/>
          <p:cNvSpPr txBox="1"/>
          <p:nvPr/>
        </p:nvSpPr>
        <p:spPr>
          <a:xfrm>
            <a:off x="3636000" y="1548000"/>
            <a:ext cx="5184720" cy="5039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10800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1165"/>
              </a:spcAft>
              <a:buNone/>
              <a:tabLst/>
            </a:pPr>
            <a:r>
              <a:rPr lang="ru-RU" sz="2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Таблицы префиксных кодов</a:t>
            </a:r>
          </a:p>
        </p:txBody>
      </p:sp>
      <p:sp>
        <p:nvSpPr>
          <p:cNvPr id="7" name="Bent Arrow 12"/>
          <p:cNvSpPr/>
          <p:nvPr/>
        </p:nvSpPr>
        <p:spPr>
          <a:xfrm flipV="1">
            <a:off x="5436000" y="3636000"/>
            <a:ext cx="936000" cy="648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25000"/>
              <a:gd name="f10" fmla="val 87500"/>
              <a:gd name="f11" fmla="+- 0 0 0"/>
              <a:gd name="f12" fmla="abs f4"/>
              <a:gd name="f13" fmla="abs f5"/>
              <a:gd name="f14" fmla="abs f6"/>
              <a:gd name="f15" fmla="*/ f11 f0 1"/>
              <a:gd name="f16" fmla="?: f12 f4 1"/>
              <a:gd name="f17" fmla="?: f13 f5 1"/>
              <a:gd name="f18" fmla="?: f14 f6 1"/>
              <a:gd name="f19" fmla="*/ f15 1 f3"/>
              <a:gd name="f20" fmla="*/ f16 1 21600"/>
              <a:gd name="f21" fmla="*/ f17 1 21600"/>
              <a:gd name="f22" fmla="*/ 21600 f16 1"/>
              <a:gd name="f23" fmla="*/ 21600 f17 1"/>
              <a:gd name="f24" fmla="+- f19 0 f1"/>
              <a:gd name="f25" fmla="min f21 f20"/>
              <a:gd name="f26" fmla="*/ f22 1 f18"/>
              <a:gd name="f27" fmla="*/ f23 1 f18"/>
              <a:gd name="f28" fmla="val f26"/>
              <a:gd name="f29" fmla="val f27"/>
              <a:gd name="f30" fmla="*/ f7 f25 1"/>
              <a:gd name="f31" fmla="+- f29 0 f7"/>
              <a:gd name="f32" fmla="+- f28 0 f7"/>
              <a:gd name="f33" fmla="*/ f28 f25 1"/>
              <a:gd name="f34" fmla="*/ f29 f25 1"/>
              <a:gd name="f35" fmla="min f32 f31"/>
              <a:gd name="f36" fmla="*/ f35 f9 1"/>
              <a:gd name="f37" fmla="*/ f35 f10 1"/>
              <a:gd name="f38" fmla="*/ f36 1 100000"/>
              <a:gd name="f39" fmla="*/ f37 1 100000"/>
              <a:gd name="f40" fmla="*/ f38 1 2"/>
              <a:gd name="f41" fmla="+- f28 0 f38"/>
              <a:gd name="f42" fmla="+- f39 0 f38"/>
              <a:gd name="f43" fmla="*/ f39 f25 1"/>
              <a:gd name="f44" fmla="*/ f38 f25 1"/>
              <a:gd name="f45" fmla="+- f38 0 f40"/>
              <a:gd name="f46" fmla="max f42 0"/>
              <a:gd name="f47" fmla="*/ f41 f25 1"/>
              <a:gd name="f48" fmla="*/ f40 f25 1"/>
              <a:gd name="f49" fmla="+- f38 f46 0"/>
              <a:gd name="f50" fmla="+- f45 f38 0"/>
              <a:gd name="f51" fmla="+- f45 f39 0"/>
              <a:gd name="f52" fmla="*/ f45 f25 1"/>
              <a:gd name="f53" fmla="*/ f46 f25 1"/>
              <a:gd name="f54" fmla="+- f50 f45 0"/>
              <a:gd name="f55" fmla="*/ f51 f25 1"/>
              <a:gd name="f56" fmla="*/ f50 f25 1"/>
              <a:gd name="f57" fmla="*/ f49 f25 1"/>
              <a:gd name="f58" fmla="*/ f54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47" y="f30"/>
              </a:cxn>
              <a:cxn ang="f24">
                <a:pos x="f47" y="f58"/>
              </a:cxn>
              <a:cxn ang="f24">
                <a:pos x="f48" y="f34"/>
              </a:cxn>
              <a:cxn ang="f24">
                <a:pos x="f33" y="f44"/>
              </a:cxn>
            </a:cxnLst>
            <a:rect l="f30" t="f30" r="f33" b="f34"/>
            <a:pathLst>
              <a:path>
                <a:moveTo>
                  <a:pt x="f30" y="f34"/>
                </a:moveTo>
                <a:lnTo>
                  <a:pt x="f30" y="f55"/>
                </a:lnTo>
                <a:arcTo wR="f43" hR="f43" stAng="f0" swAng="f1"/>
                <a:lnTo>
                  <a:pt x="f47" y="f52"/>
                </a:lnTo>
                <a:lnTo>
                  <a:pt x="f47" y="f30"/>
                </a:lnTo>
                <a:lnTo>
                  <a:pt x="f33" y="f44"/>
                </a:lnTo>
                <a:lnTo>
                  <a:pt x="f47" y="f58"/>
                </a:lnTo>
                <a:lnTo>
                  <a:pt x="f47" y="f56"/>
                </a:lnTo>
                <a:lnTo>
                  <a:pt x="f57" y="f56"/>
                </a:lnTo>
                <a:arcTo wR="f53" hR="f53" stAng="f2" swAng="f8"/>
                <a:lnTo>
                  <a:pt x="f44" y="f34"/>
                </a:lnTo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Right Arrow 14"/>
          <p:cNvSpPr/>
          <p:nvPr/>
        </p:nvSpPr>
        <p:spPr>
          <a:xfrm>
            <a:off x="7884360" y="3851999"/>
            <a:ext cx="720000" cy="288000"/>
          </a:xfrm>
          <a:custGeom>
            <a:avLst>
              <a:gd name="f0" fmla="val 1728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*/ f5 1 21600"/>
              <a:gd name="f12" fmla="*/ f6 1 21600"/>
              <a:gd name="f13" fmla="+- f8 0 f7"/>
              <a:gd name="f14" fmla="pin 0 f0 21600"/>
              <a:gd name="f15" fmla="pin 0 f1 10800"/>
              <a:gd name="f16" fmla="*/ f10 f2 1"/>
              <a:gd name="f17" fmla="val f14"/>
              <a:gd name="f18" fmla="val f15"/>
              <a:gd name="f19" fmla="*/ f13 1 21600"/>
              <a:gd name="f20" fmla="*/ f14 f11 1"/>
              <a:gd name="f21" fmla="*/ f15 f12 1"/>
              <a:gd name="f22" fmla="*/ f16 1 f4"/>
              <a:gd name="f23" fmla="+- 21600 0 f18"/>
              <a:gd name="f24" fmla="+- 21600 0 f17"/>
              <a:gd name="f25" fmla="*/ 0 f19 1"/>
              <a:gd name="f26" fmla="*/ 21600 f19 1"/>
              <a:gd name="f27" fmla="*/ f18 f12 1"/>
              <a:gd name="f28" fmla="*/ f17 f11 1"/>
              <a:gd name="f29" fmla="+- f22 0 f3"/>
              <a:gd name="f30" fmla="*/ f24 f18 1"/>
              <a:gd name="f31" fmla="*/ f25 1 f19"/>
              <a:gd name="f32" fmla="*/ f26 1 f19"/>
              <a:gd name="f33" fmla="*/ f23 f12 1"/>
              <a:gd name="f34" fmla="*/ f30 1 10800"/>
              <a:gd name="f35" fmla="*/ f31 f11 1"/>
              <a:gd name="f36" fmla="*/ f31 f12 1"/>
              <a:gd name="f37" fmla="*/ f32 f12 1"/>
              <a:gd name="f38" fmla="+- f17 f34 0"/>
              <a:gd name="f39" fmla="*/ f38 f11 1"/>
            </a:gdLst>
            <a:ahLst>
              <a:ahXY gdRefX="f0" minX="f7" maxX="f8" gdRefY="f1" minY="f7" maxY="f9">
                <a:pos x="f20" y="f21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8" y="f36"/>
              </a:cxn>
              <a:cxn ang="f29">
                <a:pos x="f28" y="f37"/>
              </a:cxn>
            </a:cxnLst>
            <a:rect l="f35" t="f27" r="f39" b="f33"/>
            <a:pathLst>
              <a:path w="21600" h="21600">
                <a:moveTo>
                  <a:pt x="f7" y="f18"/>
                </a:moveTo>
                <a:lnTo>
                  <a:pt x="f17" y="f18"/>
                </a:lnTo>
                <a:lnTo>
                  <a:pt x="f17" y="f7"/>
                </a:lnTo>
                <a:lnTo>
                  <a:pt x="f8" y="f9"/>
                </a:lnTo>
                <a:lnTo>
                  <a:pt x="f17" y="f8"/>
                </a:lnTo>
                <a:lnTo>
                  <a:pt x="f17" y="f23"/>
                </a:lnTo>
                <a:lnTo>
                  <a:pt x="f7" y="f23"/>
                </a:lnTo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20" y="1621439"/>
            <a:ext cx="1877400" cy="1956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5839" y="3102840"/>
            <a:ext cx="1877400" cy="15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9840" y="2042280"/>
            <a:ext cx="1877400" cy="15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Bent Arrow 12"/>
          <p:cNvSpPr/>
          <p:nvPr/>
        </p:nvSpPr>
        <p:spPr>
          <a:xfrm flipV="1">
            <a:off x="5435640" y="3636000"/>
            <a:ext cx="936000" cy="648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25000"/>
              <a:gd name="f10" fmla="val 87500"/>
              <a:gd name="f11" fmla="+- 0 0 0"/>
              <a:gd name="f12" fmla="abs f4"/>
              <a:gd name="f13" fmla="abs f5"/>
              <a:gd name="f14" fmla="abs f6"/>
              <a:gd name="f15" fmla="*/ f11 f0 1"/>
              <a:gd name="f16" fmla="?: f12 f4 1"/>
              <a:gd name="f17" fmla="?: f13 f5 1"/>
              <a:gd name="f18" fmla="?: f14 f6 1"/>
              <a:gd name="f19" fmla="*/ f15 1 f3"/>
              <a:gd name="f20" fmla="*/ f16 1 21600"/>
              <a:gd name="f21" fmla="*/ f17 1 21600"/>
              <a:gd name="f22" fmla="*/ 21600 f16 1"/>
              <a:gd name="f23" fmla="*/ 21600 f17 1"/>
              <a:gd name="f24" fmla="+- f19 0 f1"/>
              <a:gd name="f25" fmla="min f21 f20"/>
              <a:gd name="f26" fmla="*/ f22 1 f18"/>
              <a:gd name="f27" fmla="*/ f23 1 f18"/>
              <a:gd name="f28" fmla="val f26"/>
              <a:gd name="f29" fmla="val f27"/>
              <a:gd name="f30" fmla="*/ f7 f25 1"/>
              <a:gd name="f31" fmla="+- f29 0 f7"/>
              <a:gd name="f32" fmla="+- f28 0 f7"/>
              <a:gd name="f33" fmla="*/ f28 f25 1"/>
              <a:gd name="f34" fmla="*/ f29 f25 1"/>
              <a:gd name="f35" fmla="min f32 f31"/>
              <a:gd name="f36" fmla="*/ f35 f9 1"/>
              <a:gd name="f37" fmla="*/ f35 f10 1"/>
              <a:gd name="f38" fmla="*/ f36 1 100000"/>
              <a:gd name="f39" fmla="*/ f37 1 100000"/>
              <a:gd name="f40" fmla="*/ f38 1 2"/>
              <a:gd name="f41" fmla="+- f28 0 f38"/>
              <a:gd name="f42" fmla="+- f39 0 f38"/>
              <a:gd name="f43" fmla="*/ f39 f25 1"/>
              <a:gd name="f44" fmla="*/ f38 f25 1"/>
              <a:gd name="f45" fmla="+- f38 0 f40"/>
              <a:gd name="f46" fmla="max f42 0"/>
              <a:gd name="f47" fmla="*/ f41 f25 1"/>
              <a:gd name="f48" fmla="*/ f40 f25 1"/>
              <a:gd name="f49" fmla="+- f38 f46 0"/>
              <a:gd name="f50" fmla="+- f45 f38 0"/>
              <a:gd name="f51" fmla="+- f45 f39 0"/>
              <a:gd name="f52" fmla="*/ f45 f25 1"/>
              <a:gd name="f53" fmla="*/ f46 f25 1"/>
              <a:gd name="f54" fmla="+- f50 f45 0"/>
              <a:gd name="f55" fmla="*/ f51 f25 1"/>
              <a:gd name="f56" fmla="*/ f50 f25 1"/>
              <a:gd name="f57" fmla="*/ f49 f25 1"/>
              <a:gd name="f58" fmla="*/ f54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47" y="f30"/>
              </a:cxn>
              <a:cxn ang="f24">
                <a:pos x="f47" y="f58"/>
              </a:cxn>
              <a:cxn ang="f24">
                <a:pos x="f48" y="f34"/>
              </a:cxn>
              <a:cxn ang="f24">
                <a:pos x="f33" y="f44"/>
              </a:cxn>
            </a:cxnLst>
            <a:rect l="f30" t="f30" r="f33" b="f34"/>
            <a:pathLst>
              <a:path>
                <a:moveTo>
                  <a:pt x="f30" y="f34"/>
                </a:moveTo>
                <a:lnTo>
                  <a:pt x="f30" y="f55"/>
                </a:lnTo>
                <a:arcTo wR="f43" hR="f43" stAng="f0" swAng="f1"/>
                <a:lnTo>
                  <a:pt x="f47" y="f52"/>
                </a:lnTo>
                <a:lnTo>
                  <a:pt x="f47" y="f30"/>
                </a:lnTo>
                <a:lnTo>
                  <a:pt x="f33" y="f44"/>
                </a:lnTo>
                <a:lnTo>
                  <a:pt x="f47" y="f58"/>
                </a:lnTo>
                <a:lnTo>
                  <a:pt x="f47" y="f56"/>
                </a:lnTo>
                <a:lnTo>
                  <a:pt x="f57" y="f56"/>
                </a:lnTo>
                <a:arcTo wR="f53" hR="f53" stAng="f2" swAng="f8"/>
                <a:lnTo>
                  <a:pt x="f44" y="f34"/>
                </a:lnTo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pic>
        <p:nvPicPr>
          <p:cNvPr id="13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8880" y="3614759"/>
            <a:ext cx="664560" cy="15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0200" y="3797279"/>
            <a:ext cx="1877400" cy="15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Bent Arrow 11"/>
          <p:cNvSpPr/>
          <p:nvPr/>
        </p:nvSpPr>
        <p:spPr>
          <a:xfrm>
            <a:off x="5436000" y="2268000"/>
            <a:ext cx="936000" cy="100799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25000"/>
              <a:gd name="f10" fmla="val 43750"/>
              <a:gd name="f11" fmla="+- 0 0 0"/>
              <a:gd name="f12" fmla="abs f4"/>
              <a:gd name="f13" fmla="abs f5"/>
              <a:gd name="f14" fmla="abs f6"/>
              <a:gd name="f15" fmla="*/ f11 f0 1"/>
              <a:gd name="f16" fmla="?: f12 f4 1"/>
              <a:gd name="f17" fmla="?: f13 f5 1"/>
              <a:gd name="f18" fmla="?: f14 f6 1"/>
              <a:gd name="f19" fmla="*/ f15 1 f3"/>
              <a:gd name="f20" fmla="*/ f16 1 21600"/>
              <a:gd name="f21" fmla="*/ f17 1 21600"/>
              <a:gd name="f22" fmla="*/ 21600 f16 1"/>
              <a:gd name="f23" fmla="*/ 21600 f17 1"/>
              <a:gd name="f24" fmla="+- f19 0 f1"/>
              <a:gd name="f25" fmla="min f21 f20"/>
              <a:gd name="f26" fmla="*/ f22 1 f18"/>
              <a:gd name="f27" fmla="*/ f23 1 f18"/>
              <a:gd name="f28" fmla="val f26"/>
              <a:gd name="f29" fmla="val f27"/>
              <a:gd name="f30" fmla="*/ f7 f25 1"/>
              <a:gd name="f31" fmla="+- f29 0 f7"/>
              <a:gd name="f32" fmla="+- f28 0 f7"/>
              <a:gd name="f33" fmla="*/ f28 f25 1"/>
              <a:gd name="f34" fmla="*/ f29 f25 1"/>
              <a:gd name="f35" fmla="min f32 f31"/>
              <a:gd name="f36" fmla="*/ f35 f9 1"/>
              <a:gd name="f37" fmla="*/ f35 f10 1"/>
              <a:gd name="f38" fmla="*/ f36 1 100000"/>
              <a:gd name="f39" fmla="*/ f37 1 100000"/>
              <a:gd name="f40" fmla="*/ f38 1 2"/>
              <a:gd name="f41" fmla="+- f28 0 f38"/>
              <a:gd name="f42" fmla="+- f39 0 f38"/>
              <a:gd name="f43" fmla="*/ f39 f25 1"/>
              <a:gd name="f44" fmla="*/ f38 f25 1"/>
              <a:gd name="f45" fmla="+- f38 0 f40"/>
              <a:gd name="f46" fmla="max f42 0"/>
              <a:gd name="f47" fmla="*/ f41 f25 1"/>
              <a:gd name="f48" fmla="*/ f40 f25 1"/>
              <a:gd name="f49" fmla="+- f38 f46 0"/>
              <a:gd name="f50" fmla="+- f45 f38 0"/>
              <a:gd name="f51" fmla="+- f45 f39 0"/>
              <a:gd name="f52" fmla="*/ f45 f25 1"/>
              <a:gd name="f53" fmla="*/ f46 f25 1"/>
              <a:gd name="f54" fmla="+- f50 f45 0"/>
              <a:gd name="f55" fmla="*/ f51 f25 1"/>
              <a:gd name="f56" fmla="*/ f50 f25 1"/>
              <a:gd name="f57" fmla="*/ f49 f25 1"/>
              <a:gd name="f58" fmla="*/ f54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47" y="f30"/>
              </a:cxn>
              <a:cxn ang="f24">
                <a:pos x="f47" y="f58"/>
              </a:cxn>
              <a:cxn ang="f24">
                <a:pos x="f48" y="f34"/>
              </a:cxn>
              <a:cxn ang="f24">
                <a:pos x="f33" y="f44"/>
              </a:cxn>
            </a:cxnLst>
            <a:rect l="f30" t="f30" r="f33" b="f34"/>
            <a:pathLst>
              <a:path>
                <a:moveTo>
                  <a:pt x="f30" y="f34"/>
                </a:moveTo>
                <a:lnTo>
                  <a:pt x="f30" y="f55"/>
                </a:lnTo>
                <a:arcTo wR="f43" hR="f43" stAng="f0" swAng="f1"/>
                <a:lnTo>
                  <a:pt x="f47" y="f52"/>
                </a:lnTo>
                <a:lnTo>
                  <a:pt x="f47" y="f30"/>
                </a:lnTo>
                <a:lnTo>
                  <a:pt x="f33" y="f44"/>
                </a:lnTo>
                <a:lnTo>
                  <a:pt x="f47" y="f58"/>
                </a:lnTo>
                <a:lnTo>
                  <a:pt x="f47" y="f56"/>
                </a:lnTo>
                <a:lnTo>
                  <a:pt x="f57" y="f56"/>
                </a:lnTo>
                <a:arcTo wR="f53" hR="f53" stAng="f2" swAng="f8"/>
                <a:lnTo>
                  <a:pt x="f44" y="f34"/>
                </a:lnTo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Декодирование (3</a:t>
            </a:r>
            <a:r>
              <a:rPr lang="en-US"/>
              <a:t>/</a:t>
            </a:r>
            <a:r>
              <a:rPr lang="ru-RU"/>
              <a:t>3)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3C7CCE8-4C75-49E7-A985-AC04EE5F80C6}" type="slidenum">
              <a:t>12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277200" y="1182600"/>
            <a:ext cx="8578800" cy="375372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spcAft>
                <a:spcPts val="1165"/>
              </a:spcAft>
            </a:pPr>
            <a:r>
              <a:rPr lang="ru-RU" sz="2400" dirty="0">
                <a:latin typeface="DejaVu Sans" pitchFamily="34"/>
                <a:ea typeface="DejaVu Sans" pitchFamily="34"/>
                <a:cs typeface="DejaVu Sans" pitchFamily="34"/>
              </a:rPr>
              <a:t>Код декодера редко пишется вручную, он генерируется по описаниям</a:t>
            </a:r>
          </a:p>
          <a:p>
            <a:pPr marL="108000" lvl="0" indent="0" algn="ctr">
              <a:spcAft>
                <a:spcPts val="1165"/>
              </a:spcAft>
              <a:buNone/>
            </a:pPr>
            <a:r>
              <a:rPr lang="ru-RU" sz="2650" b="1" dirty="0">
                <a:latin typeface="Courier New" pitchFamily="49"/>
                <a:cs typeface="Courier New" pitchFamily="49"/>
              </a:rPr>
              <a:t>110011</a:t>
            </a:r>
            <a:r>
              <a:rPr lang="en-US" sz="2650" b="1" dirty="0">
                <a:solidFill>
                  <a:srgbClr val="808019"/>
                </a:solidFill>
                <a:latin typeface="Courier New" pitchFamily="49"/>
                <a:cs typeface="Courier New" pitchFamily="49"/>
              </a:rPr>
              <a:t>XXX</a:t>
            </a:r>
            <a:r>
              <a:rPr lang="en-US" sz="2650" b="1" dirty="0">
                <a:solidFill>
                  <a:srgbClr val="FF00FF"/>
                </a:solidFill>
                <a:latin typeface="Courier New" pitchFamily="49"/>
                <a:cs typeface="Courier New" pitchFamily="49"/>
              </a:rPr>
              <a:t>YYYY</a:t>
            </a:r>
            <a:r>
              <a:rPr lang="en-US" sz="2650" b="1" dirty="0">
                <a:latin typeface="Courier New" pitchFamily="49"/>
                <a:cs typeface="Courier New" pitchFamily="49"/>
              </a:rPr>
              <a:t>__ =&gt; </a:t>
            </a:r>
            <a:r>
              <a:rPr lang="en-US" sz="2650" b="1" dirty="0" err="1">
                <a:latin typeface="Courier New" pitchFamily="49"/>
                <a:cs typeface="Courier New" pitchFamily="49"/>
              </a:rPr>
              <a:t>sqrtpd</a:t>
            </a:r>
            <a:r>
              <a:rPr lang="en-US" sz="2650" b="1" dirty="0">
                <a:latin typeface="Courier New" pitchFamily="49"/>
                <a:cs typeface="Courier New" pitchFamily="49"/>
              </a:rPr>
              <a:t> </a:t>
            </a:r>
            <a:r>
              <a:rPr lang="en-US" sz="2650" b="1" dirty="0">
                <a:solidFill>
                  <a:srgbClr val="B3B300"/>
                </a:solidFill>
                <a:latin typeface="Courier New" pitchFamily="49"/>
                <a:cs typeface="Courier New" pitchFamily="49"/>
              </a:rPr>
              <a:t>X</a:t>
            </a:r>
            <a:r>
              <a:rPr lang="en-US" sz="2650" b="1" dirty="0">
                <a:latin typeface="Courier New" pitchFamily="49"/>
                <a:cs typeface="Courier New" pitchFamily="49"/>
              </a:rPr>
              <a:t> </a:t>
            </a:r>
            <a:r>
              <a:rPr lang="en-US" sz="2650" b="1" dirty="0">
                <a:solidFill>
                  <a:srgbClr val="FF00FF"/>
                </a:solidFill>
                <a:latin typeface="Courier New" pitchFamily="49"/>
                <a:cs typeface="Courier New" pitchFamily="49"/>
              </a:rPr>
              <a:t>Y</a:t>
            </a:r>
          </a:p>
          <a:p>
            <a:pPr marL="565200" lvl="0" indent="-457200">
              <a:spcAft>
                <a:spcPts val="1165"/>
              </a:spcAft>
            </a:pPr>
            <a:r>
              <a:rPr lang="ru-RU" sz="2400" dirty="0">
                <a:latin typeface="DejaVu Sans" pitchFamily="34"/>
                <a:ea typeface="DejaVu Sans" pitchFamily="34"/>
                <a:cs typeface="DejaVu Sans" pitchFamily="34"/>
              </a:rPr>
              <a:t>В общем случае – классическая задача построения синтаксического анализатора</a:t>
            </a:r>
          </a:p>
          <a:p>
            <a:pPr marL="565200" lvl="0" indent="-457200">
              <a:spcAft>
                <a:spcPts val="1165"/>
              </a:spcAft>
            </a:pPr>
            <a:r>
              <a:rPr lang="ru-RU" sz="2400" dirty="0">
                <a:latin typeface="DejaVu Sans" pitchFamily="34"/>
                <a:ea typeface="DejaVu Sans" pitchFamily="34"/>
                <a:cs typeface="DejaVu Sans" pitchFamily="34"/>
              </a:rPr>
              <a:t>Пример декодера – </a:t>
            </a:r>
            <a:r>
              <a:rPr lang="en-US" sz="2400" dirty="0">
                <a:latin typeface="DejaVu Sans" pitchFamily="34"/>
                <a:ea typeface="DejaVu Sans" pitchFamily="34"/>
                <a:cs typeface="DejaVu Sans" pitchFamily="34"/>
              </a:rPr>
              <a:t>XED (X86 encoder-decoder)</a:t>
            </a:r>
          </a:p>
          <a:p>
            <a:pPr marL="997200" lvl="1" indent="-457200">
              <a:spcAft>
                <a:spcPts val="930"/>
              </a:spcAft>
              <a:buSzPct val="45000"/>
              <a:buChar char="●"/>
            </a:pPr>
            <a:r>
              <a:rPr lang="en-US" sz="2100" b="1" dirty="0">
                <a:latin typeface="Courier New" pitchFamily="49"/>
                <a:cs typeface="Courier New" pitchFamily="49"/>
                <a:hlinkClick r:id="rId3"/>
              </a:rPr>
              <a:t>http://www.pintool.org/docs/24110/Xed/html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11520"/>
            <a:ext cx="8229600" cy="9478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200" dirty="0"/>
              <a:t>Пример: </a:t>
            </a:r>
            <a:r>
              <a:rPr lang="ru-RU" sz="3200" dirty="0" err="1"/>
              <a:t>Itanium</a:t>
            </a:r>
            <a:r>
              <a:rPr lang="ru-RU" sz="3200" dirty="0"/>
              <a:t> 2.3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5DA077F-8608-4C94-8371-FA51049C48D0}" type="slidenum">
              <a:t>13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600" y="1043806"/>
            <a:ext cx="9143640" cy="41101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 rot="5400000">
            <a:off x="6676199" y="2359870"/>
            <a:ext cx="4598640" cy="238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600" b="0" i="0" u="none" strike="noStrike" kern="1200" dirty="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Intel® </a:t>
            </a:r>
            <a:r>
              <a:rPr lang="ru-RU" sz="600" b="0" i="0" u="none" strike="noStrike" kern="1200" dirty="0" err="1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Itanium</a:t>
            </a:r>
            <a:r>
              <a:rPr lang="ru-RU" sz="600" b="0" i="0" u="none" strike="noStrike" kern="1200" dirty="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® </a:t>
            </a:r>
            <a:r>
              <a:rPr lang="ru-RU" sz="600" b="0" i="0" u="none" strike="noStrike" kern="1200" dirty="0" err="1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Architecture</a:t>
            </a:r>
            <a:r>
              <a:rPr lang="ru-RU" sz="600" b="0" i="0" u="none" strike="noStrike" kern="1200" dirty="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 </a:t>
            </a:r>
            <a:r>
              <a:rPr lang="ru-RU" sz="600" b="0" i="0" u="none" strike="noStrike" kern="1200" dirty="0" err="1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Software</a:t>
            </a:r>
            <a:r>
              <a:rPr lang="ru-RU" sz="600" b="0" i="0" u="none" strike="noStrike" kern="1200" dirty="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 </a:t>
            </a:r>
            <a:r>
              <a:rPr lang="ru-RU" sz="600" b="0" i="0" u="none" strike="noStrike" kern="1200" dirty="0" err="1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Developer’s</a:t>
            </a:r>
            <a:r>
              <a:rPr lang="ru-RU" sz="600" b="0" i="0" u="none" strike="noStrike" kern="1200" dirty="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 </a:t>
            </a:r>
            <a:r>
              <a:rPr lang="ru-RU" sz="600" b="0" i="0" u="none" strike="noStrike" kern="1200" dirty="0" err="1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Manual</a:t>
            </a:r>
            <a:r>
              <a:rPr lang="ru-RU" sz="600" b="0" i="0" u="none" strike="noStrike" kern="1200" dirty="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, p 3:296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11520"/>
            <a:ext cx="8229600" cy="9478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200" dirty="0" smtClean="0"/>
              <a:t>Ещё пример: </a:t>
            </a:r>
            <a:r>
              <a:rPr lang="en-US" sz="3200" dirty="0" smtClean="0"/>
              <a:t>IA-32 EVEX</a:t>
            </a:r>
            <a:endParaRPr lang="ru-RU" sz="3200" dirty="0"/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5DA077F-8608-4C94-8371-FA51049C48D0}" type="slidenum">
              <a:t>14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62" y="1338846"/>
            <a:ext cx="8421275" cy="30103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16200000">
            <a:off x="-2268948" y="2592674"/>
            <a:ext cx="48148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J.C.S. </a:t>
            </a:r>
            <a:r>
              <a:rPr lang="ru-RU" sz="6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Adrian</a:t>
            </a:r>
            <a:r>
              <a:rPr lang="ru-RU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6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et</a:t>
            </a:r>
            <a:r>
              <a:rPr lang="ru-RU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6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al</a:t>
            </a:r>
            <a:r>
              <a:rPr lang="ru-RU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. </a:t>
            </a:r>
            <a:r>
              <a:rPr lang="ru-RU" sz="6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Systems</a:t>
            </a:r>
            <a:r>
              <a:rPr lang="ru-RU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, </a:t>
            </a:r>
            <a:r>
              <a:rPr lang="ru-RU" sz="6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Apparatuses</a:t>
            </a:r>
            <a:r>
              <a:rPr lang="ru-RU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, </a:t>
            </a:r>
            <a:r>
              <a:rPr lang="ru-RU" sz="6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and</a:t>
            </a:r>
            <a:r>
              <a:rPr lang="ru-RU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6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Methods</a:t>
            </a:r>
            <a:r>
              <a:rPr lang="ru-RU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6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for</a:t>
            </a:r>
            <a:r>
              <a:rPr lang="ru-RU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6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Blending</a:t>
            </a:r>
            <a:r>
              <a:rPr lang="ru-RU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6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Two</a:t>
            </a:r>
            <a:r>
              <a:rPr lang="ru-RU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6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Source</a:t>
            </a:r>
            <a:r>
              <a:rPr lang="ru-RU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6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Operands</a:t>
            </a:r>
            <a:r>
              <a:rPr lang="ru-RU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6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into</a:t>
            </a:r>
            <a:r>
              <a:rPr lang="ru-RU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a </a:t>
            </a:r>
            <a:r>
              <a:rPr lang="ru-RU" sz="6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Single</a:t>
            </a:r>
            <a:r>
              <a:rPr lang="ru-RU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6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Destination</a:t>
            </a:r>
            <a:r>
              <a:rPr lang="ru-RU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6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Using</a:t>
            </a:r>
            <a:r>
              <a:rPr lang="ru-RU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a </a:t>
            </a:r>
            <a:r>
              <a:rPr lang="ru-RU" sz="6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Writemask</a:t>
            </a:r>
            <a:r>
              <a:rPr lang="en-US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6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US Patent </a:t>
            </a:r>
            <a:r>
              <a:rPr lang="ru-RU" sz="6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Application</a:t>
            </a:r>
            <a:r>
              <a:rPr lang="ru-RU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6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Publication</a:t>
            </a:r>
            <a:r>
              <a:rPr lang="ru-RU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. № 2012/0254588 A1</a:t>
            </a:r>
          </a:p>
        </p:txBody>
      </p:sp>
    </p:spTree>
    <p:extLst>
      <p:ext uri="{BB962C8B-B14F-4D97-AF65-F5344CB8AC3E}">
        <p14:creationId xmlns:p14="http://schemas.microsoft.com/office/powerpoint/2010/main" val="352535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Дизассемблирование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526A4926-A450-467B-8EF8-B6A5AC3AF3AC}" type="slidenum">
              <a:t>15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277200" y="1182600"/>
            <a:ext cx="8578800" cy="133740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spcAft>
                <a:spcPts val="1165"/>
              </a:spcAft>
            </a:pPr>
            <a:r>
              <a:rPr lang="ru-RU" sz="2400">
                <a:latin typeface="DejaVu Sans" pitchFamily="34"/>
                <a:ea typeface="DejaVu Sans" pitchFamily="34"/>
                <a:cs typeface="DejaVu Sans" pitchFamily="34"/>
              </a:rPr>
              <a:t>Перевод инструкции из машинного представления в вид, понятный для человека (в мнемонику)</a:t>
            </a:r>
          </a:p>
        </p:txBody>
      </p:sp>
      <p:sp>
        <p:nvSpPr>
          <p:cNvPr id="6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2387520"/>
            <a:ext cx="8229600" cy="9478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 err="1"/>
              <a:t>Закодирование</a:t>
            </a:r>
            <a:r>
              <a:rPr lang="ru-RU" dirty="0"/>
              <a:t> (</a:t>
            </a:r>
            <a:r>
              <a:rPr lang="ru-RU" dirty="0" err="1"/>
              <a:t>encoding</a:t>
            </a:r>
            <a:r>
              <a:rPr lang="ru-RU" dirty="0"/>
              <a:t>)</a:t>
            </a:r>
          </a:p>
        </p:txBody>
      </p:sp>
      <p:sp>
        <p:nvSpPr>
          <p:cNvPr id="7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277200" y="3335400"/>
            <a:ext cx="8434800" cy="177660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spcAft>
                <a:spcPts val="1165"/>
              </a:spcAft>
            </a:pPr>
            <a:r>
              <a:rPr lang="ru-RU" sz="2400">
                <a:latin typeface="DejaVu Sans" pitchFamily="34"/>
                <a:ea typeface="DejaVu Sans" pitchFamily="34"/>
                <a:cs typeface="DejaVu Sans" pitchFamily="34"/>
              </a:rPr>
              <a:t>Перевод инструкции из мнемонической записи в машинный код</a:t>
            </a:r>
          </a:p>
          <a:p>
            <a:pPr lvl="0">
              <a:spcAft>
                <a:spcPts val="1165"/>
              </a:spcAft>
            </a:pPr>
            <a:r>
              <a:rPr lang="ru-RU" sz="2400">
                <a:latin typeface="DejaVu Sans" pitchFamily="34"/>
                <a:cs typeface="Courier New" pitchFamily="49"/>
              </a:rPr>
              <a:t>Перевод инструкции из декодированной структуры  в машинный код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800" dirty="0"/>
              <a:t>Декодирование</a:t>
            </a:r>
            <a:r>
              <a:rPr lang="en-US" sz="3800" dirty="0"/>
              <a:t>:</a:t>
            </a:r>
            <a:r>
              <a:rPr lang="ru-RU" sz="3800" dirty="0"/>
              <a:t> суровая </a:t>
            </a:r>
            <a:r>
              <a:rPr lang="ru-RU" sz="3800" dirty="0" smtClean="0"/>
              <a:t>реальность</a:t>
            </a:r>
            <a:endParaRPr lang="ru-RU" sz="3800" dirty="0"/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B4848D3-6EFC-48F0-96C0-13A453C4618D}" type="slidenum">
              <a:t>16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360000" y="1619870"/>
            <a:ext cx="8424000" cy="2980315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lnSpc>
                <a:spcPct val="70000"/>
              </a:lnSpc>
              <a:spcAft>
                <a:spcPts val="1165"/>
              </a:spcAft>
            </a:pPr>
            <a:r>
              <a:rPr lang="ru-RU" sz="2500" dirty="0">
                <a:latin typeface="DejaVu Sans" pitchFamily="34"/>
              </a:rPr>
              <a:t>Переменная длина инструкций</a:t>
            </a:r>
          </a:p>
          <a:p>
            <a:pPr marL="864000" lvl="0">
              <a:lnSpc>
                <a:spcPct val="70000"/>
              </a:lnSpc>
            </a:pPr>
            <a:r>
              <a:rPr lang="en-US" sz="2100" dirty="0">
                <a:latin typeface="DejaVu Sans" pitchFamily="34"/>
              </a:rPr>
              <a:t>IA-32: </a:t>
            </a:r>
            <a:r>
              <a:rPr lang="ru-RU" sz="2100" dirty="0">
                <a:latin typeface="DejaVu Sans" pitchFamily="34"/>
              </a:rPr>
              <a:t>от 8 до </a:t>
            </a:r>
            <a:r>
              <a:rPr lang="ru-RU" sz="2100" dirty="0" smtClean="0">
                <a:latin typeface="DejaVu Sans" pitchFamily="34"/>
              </a:rPr>
              <a:t>120 </a:t>
            </a:r>
            <a:r>
              <a:rPr lang="ru-RU" sz="2100" dirty="0">
                <a:latin typeface="DejaVu Sans" pitchFamily="34"/>
              </a:rPr>
              <a:t>бит</a:t>
            </a:r>
          </a:p>
          <a:p>
            <a:pPr marL="864000" lvl="0">
              <a:lnSpc>
                <a:spcPct val="70000"/>
              </a:lnSpc>
            </a:pPr>
            <a:r>
              <a:rPr lang="ru-RU" sz="2100" dirty="0">
                <a:latin typeface="DejaVu Sans" pitchFamily="34"/>
              </a:rPr>
              <a:t>Сколько байт пытаться декодировать за один раз?</a:t>
            </a:r>
          </a:p>
          <a:p>
            <a:pPr lvl="0">
              <a:lnSpc>
                <a:spcPct val="70000"/>
              </a:lnSpc>
              <a:spcAft>
                <a:spcPts val="1165"/>
              </a:spcAft>
            </a:pPr>
            <a:r>
              <a:rPr lang="ru-RU" sz="2500" dirty="0" smtClean="0">
                <a:latin typeface="DejaVu Sans" pitchFamily="34"/>
              </a:rPr>
              <a:t>Зависимость </a:t>
            </a:r>
            <a:r>
              <a:rPr lang="ru-RU" sz="2500" dirty="0">
                <a:latin typeface="DejaVu Sans" pitchFamily="34"/>
              </a:rPr>
              <a:t>смысла от префикса, режима работы процессора</a:t>
            </a:r>
          </a:p>
          <a:p>
            <a:pPr marL="864000" lvl="0">
              <a:lnSpc>
                <a:spcPct val="70000"/>
              </a:lnSpc>
            </a:pPr>
            <a:r>
              <a:rPr lang="ru-RU" sz="2100" dirty="0">
                <a:latin typeface="DejaVu Sans" pitchFamily="34"/>
              </a:rPr>
              <a:t>Пример: </a:t>
            </a:r>
            <a:r>
              <a:rPr lang="ru-RU" sz="2100" b="1" dirty="0">
                <a:latin typeface="Courier New" pitchFamily="49"/>
                <a:cs typeface="Courier New" pitchFamily="49"/>
              </a:rPr>
              <a:t>0</a:t>
            </a:r>
            <a:r>
              <a:rPr lang="en-US" sz="2100" b="1" dirty="0">
                <a:latin typeface="Courier New" pitchFamily="49"/>
                <a:cs typeface="Courier New" pitchFamily="49"/>
              </a:rPr>
              <a:t>x</a:t>
            </a:r>
            <a:r>
              <a:rPr lang="ru-RU" sz="2100" b="1" dirty="0">
                <a:latin typeface="Courier New" pitchFamily="49"/>
                <a:cs typeface="Courier New" pitchFamily="49"/>
              </a:rPr>
              <a:t>48</a:t>
            </a:r>
          </a:p>
          <a:p>
            <a:pPr lvl="0">
              <a:lnSpc>
                <a:spcPct val="70000"/>
              </a:lnSpc>
              <a:spcAft>
                <a:spcPts val="1165"/>
              </a:spcAft>
            </a:pPr>
            <a:r>
              <a:rPr lang="ru-RU" sz="2500" dirty="0">
                <a:latin typeface="DejaVu Sans" pitchFamily="34"/>
              </a:rPr>
              <a:t>Полное несоответствие какому-либо здравому смыслу</a:t>
            </a:r>
          </a:p>
        </p:txBody>
      </p:sp>
      <p:grpSp>
        <p:nvGrpSpPr>
          <p:cNvPr id="39" name="Diagram 19"/>
          <p:cNvGrpSpPr/>
          <p:nvPr/>
        </p:nvGrpSpPr>
        <p:grpSpPr>
          <a:xfrm>
            <a:off x="7524360" y="3924000"/>
            <a:ext cx="1123200" cy="1101960"/>
            <a:chOff x="7524360" y="3924000"/>
            <a:chExt cx="1123200" cy="1101960"/>
          </a:xfrm>
        </p:grpSpPr>
        <p:sp>
          <p:nvSpPr>
            <p:cNvPr id="40" name="Freeform 7"/>
            <p:cNvSpPr/>
            <p:nvPr/>
          </p:nvSpPr>
          <p:spPr>
            <a:xfrm>
              <a:off x="7922160" y="392400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gradFill>
              <a:gsLst>
                <a:gs pos="0">
                  <a:srgbClr val="BCBCBC"/>
                </a:gs>
                <a:gs pos="100000">
                  <a:srgbClr val="D0D0D0"/>
                </a:gs>
              </a:gsLst>
              <a:lin ang="16200000"/>
            </a:gradFill>
            <a:ln w="9360">
              <a:solidFill>
                <a:srgbClr val="000000"/>
              </a:solidFill>
              <a:prstDash val="solid"/>
            </a:ln>
            <a:effectLst>
              <a:outerShdw dist="20160" dir="5400000" algn="tl">
                <a:srgbClr val="000000">
                  <a:alpha val="38000"/>
                </a:srgbClr>
              </a:outerShdw>
            </a:effectLst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Fetch</a:t>
              </a:r>
            </a:p>
          </p:txBody>
        </p:sp>
        <p:sp>
          <p:nvSpPr>
            <p:cNvPr id="41" name="Freeform 8"/>
            <p:cNvSpPr/>
            <p:nvPr/>
          </p:nvSpPr>
          <p:spPr>
            <a:xfrm rot="2160000">
              <a:off x="8257837" y="4179716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42" name="Freeform 9"/>
            <p:cNvSpPr/>
            <p:nvPr/>
          </p:nvSpPr>
          <p:spPr>
            <a:xfrm>
              <a:off x="8319960" y="421776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C0504D"/>
            </a:solidFill>
            <a:ln w="25560">
              <a:solidFill>
                <a:srgbClr val="8C3836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Decode</a:t>
              </a:r>
            </a:p>
          </p:txBody>
        </p:sp>
        <p:sp>
          <p:nvSpPr>
            <p:cNvPr id="43" name="Freeform 10"/>
            <p:cNvSpPr/>
            <p:nvPr/>
          </p:nvSpPr>
          <p:spPr>
            <a:xfrm rot="16959553">
              <a:off x="8352459" y="4565212"/>
              <a:ext cx="88560" cy="110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44" name="Freeform 11"/>
            <p:cNvSpPr/>
            <p:nvPr/>
          </p:nvSpPr>
          <p:spPr>
            <a:xfrm>
              <a:off x="8168040" y="469332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Execute</a:t>
              </a:r>
            </a:p>
          </p:txBody>
        </p:sp>
        <p:sp>
          <p:nvSpPr>
            <p:cNvPr id="45" name="Freeform 12"/>
            <p:cNvSpPr/>
            <p:nvPr/>
          </p:nvSpPr>
          <p:spPr>
            <a:xfrm>
              <a:off x="8042400" y="4801160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46" name="Freeform 13"/>
            <p:cNvSpPr/>
            <p:nvPr/>
          </p:nvSpPr>
          <p:spPr>
            <a:xfrm>
              <a:off x="7676280" y="469332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Write Back</a:t>
              </a:r>
            </a:p>
          </p:txBody>
        </p:sp>
        <p:sp>
          <p:nvSpPr>
            <p:cNvPr id="47" name="Freeform 14"/>
            <p:cNvSpPr/>
            <p:nvPr/>
          </p:nvSpPr>
          <p:spPr>
            <a:xfrm rot="4320000">
              <a:off x="7720568" y="4569089"/>
              <a:ext cx="88560" cy="110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48" name="Freeform 15"/>
            <p:cNvSpPr/>
            <p:nvPr/>
          </p:nvSpPr>
          <p:spPr>
            <a:xfrm>
              <a:off x="7524360" y="421776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Advance PC</a:t>
              </a:r>
            </a:p>
          </p:txBody>
        </p:sp>
        <p:sp>
          <p:nvSpPr>
            <p:cNvPr id="49" name="Freeform 16"/>
            <p:cNvSpPr/>
            <p:nvPr/>
          </p:nvSpPr>
          <p:spPr>
            <a:xfrm rot="19889372">
              <a:off x="7810349" y="4161600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6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 smtClean="0"/>
              <a:t>Учёт </a:t>
            </a:r>
            <a:r>
              <a:rPr lang="ru-RU" dirty="0" smtClean="0"/>
              <a:t>переменной </a:t>
            </a:r>
            <a:r>
              <a:rPr lang="ru-RU" dirty="0" smtClean="0"/>
              <a:t>длины </a:t>
            </a:r>
            <a:r>
              <a:rPr lang="ru-RU" dirty="0" smtClean="0"/>
              <a:t>инструкции</a:t>
            </a:r>
            <a:endParaRPr lang="ru-RU" dirty="0"/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9FACECE-902F-4B64-8A82-2D21E281A700}" type="slidenum">
              <a:t>17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75852"/>
            <a:ext cx="6582691" cy="3542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Diagram 19"/>
          <p:cNvGrpSpPr/>
          <p:nvPr/>
        </p:nvGrpSpPr>
        <p:grpSpPr>
          <a:xfrm>
            <a:off x="7524360" y="3924000"/>
            <a:ext cx="1123200" cy="1101960"/>
            <a:chOff x="7524360" y="3924000"/>
            <a:chExt cx="1123200" cy="1101960"/>
          </a:xfrm>
        </p:grpSpPr>
        <p:sp>
          <p:nvSpPr>
            <p:cNvPr id="18" name="Freeform 7"/>
            <p:cNvSpPr/>
            <p:nvPr/>
          </p:nvSpPr>
          <p:spPr>
            <a:xfrm>
              <a:off x="7922160" y="392400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gradFill>
              <a:gsLst>
                <a:gs pos="0">
                  <a:srgbClr val="BCBCBC"/>
                </a:gs>
                <a:gs pos="100000">
                  <a:srgbClr val="D0D0D0"/>
                </a:gs>
              </a:gsLst>
              <a:lin ang="16200000"/>
            </a:gradFill>
            <a:ln w="9360">
              <a:solidFill>
                <a:srgbClr val="000000"/>
              </a:solidFill>
              <a:prstDash val="solid"/>
            </a:ln>
            <a:effectLst>
              <a:outerShdw dist="20160" dir="5400000" algn="tl">
                <a:srgbClr val="000000">
                  <a:alpha val="38000"/>
                </a:srgbClr>
              </a:outerShdw>
            </a:effectLst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Fetch</a:t>
              </a:r>
            </a:p>
          </p:txBody>
        </p:sp>
        <p:sp>
          <p:nvSpPr>
            <p:cNvPr id="19" name="Freeform 8"/>
            <p:cNvSpPr/>
            <p:nvPr/>
          </p:nvSpPr>
          <p:spPr>
            <a:xfrm rot="2160000">
              <a:off x="8257837" y="4179716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20" name="Freeform 9"/>
            <p:cNvSpPr/>
            <p:nvPr/>
          </p:nvSpPr>
          <p:spPr>
            <a:xfrm>
              <a:off x="8319960" y="421776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C0504D"/>
            </a:solidFill>
            <a:ln w="25560">
              <a:solidFill>
                <a:srgbClr val="8C3836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Decode</a:t>
              </a:r>
            </a:p>
          </p:txBody>
        </p:sp>
        <p:sp>
          <p:nvSpPr>
            <p:cNvPr id="21" name="Freeform 10"/>
            <p:cNvSpPr/>
            <p:nvPr/>
          </p:nvSpPr>
          <p:spPr>
            <a:xfrm rot="16959553">
              <a:off x="8352459" y="4565212"/>
              <a:ext cx="88560" cy="110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22" name="Freeform 11"/>
            <p:cNvSpPr/>
            <p:nvPr/>
          </p:nvSpPr>
          <p:spPr>
            <a:xfrm>
              <a:off x="8168040" y="469332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Execute</a:t>
              </a:r>
            </a:p>
          </p:txBody>
        </p:sp>
        <p:sp>
          <p:nvSpPr>
            <p:cNvPr id="23" name="Freeform 12"/>
            <p:cNvSpPr/>
            <p:nvPr/>
          </p:nvSpPr>
          <p:spPr>
            <a:xfrm>
              <a:off x="8042400" y="4801160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24" name="Freeform 13"/>
            <p:cNvSpPr/>
            <p:nvPr/>
          </p:nvSpPr>
          <p:spPr>
            <a:xfrm>
              <a:off x="7676280" y="469332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Write Back</a:t>
              </a:r>
            </a:p>
          </p:txBody>
        </p:sp>
        <p:sp>
          <p:nvSpPr>
            <p:cNvPr id="25" name="Freeform 14"/>
            <p:cNvSpPr/>
            <p:nvPr/>
          </p:nvSpPr>
          <p:spPr>
            <a:xfrm rot="4320000">
              <a:off x="7720568" y="4569089"/>
              <a:ext cx="88560" cy="110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26" name="Freeform 15"/>
            <p:cNvSpPr/>
            <p:nvPr/>
          </p:nvSpPr>
          <p:spPr>
            <a:xfrm>
              <a:off x="7524360" y="421776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Advance PC</a:t>
              </a:r>
            </a:p>
          </p:txBody>
        </p:sp>
        <p:sp>
          <p:nvSpPr>
            <p:cNvPr id="27" name="Freeform 16"/>
            <p:cNvSpPr/>
            <p:nvPr/>
          </p:nvSpPr>
          <p:spPr>
            <a:xfrm rot="19889372">
              <a:off x="7810349" y="4161600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737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/>
              <a:t>Исполнение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43DE41-992D-46F6-822D-9F96F6A1D0E7}" type="slidenum">
              <a:t>18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494640" y="1272240"/>
            <a:ext cx="7509240" cy="375372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r>
              <a:rPr lang="ru-RU" sz="2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Базовая единица — функция-эмулятор одной инструкции (</a:t>
            </a:r>
            <a:r>
              <a:rPr lang="ru-RU" sz="20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service</a:t>
            </a:r>
            <a:r>
              <a:rPr lang="ru-RU" sz="2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20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routine</a:t>
            </a:r>
            <a:r>
              <a:rPr lang="ru-RU" sz="2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)</a:t>
            </a:r>
          </a:p>
          <a:p>
            <a:r>
              <a:rPr lang="ru-RU" sz="20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S.r</a:t>
            </a:r>
            <a:r>
              <a:rPr lang="ru-RU" sz="2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. пишутся на языке высокого уровня – переносимость между хозяйскими платформами, компиляторами</a:t>
            </a:r>
          </a:p>
          <a:p>
            <a:r>
              <a:rPr lang="ru-RU" sz="2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Используются генераторы кода по описанию</a:t>
            </a:r>
          </a:p>
          <a:p>
            <a:pPr lvl="1"/>
            <a:r>
              <a:rPr lang="ru-RU" sz="2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Пример: </a:t>
            </a:r>
            <a:r>
              <a:rPr lang="ru-RU" sz="20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SimGen</a:t>
            </a:r>
            <a:r>
              <a:rPr lang="ru-RU" sz="2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— из одного описания совмещает генерируются декодер, дизассемблер и </a:t>
            </a:r>
            <a:r>
              <a:rPr lang="ru-RU" sz="20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s.r</a:t>
            </a:r>
            <a:r>
              <a:rPr lang="ru-RU" sz="2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.</a:t>
            </a:r>
          </a:p>
        </p:txBody>
      </p:sp>
      <p:grpSp>
        <p:nvGrpSpPr>
          <p:cNvPr id="6" name="Diagram 19"/>
          <p:cNvGrpSpPr/>
          <p:nvPr/>
        </p:nvGrpSpPr>
        <p:grpSpPr>
          <a:xfrm>
            <a:off x="7524360" y="3924000"/>
            <a:ext cx="1123200" cy="1101960"/>
            <a:chOff x="7524360" y="3924000"/>
            <a:chExt cx="1123200" cy="1101960"/>
          </a:xfrm>
        </p:grpSpPr>
        <p:sp>
          <p:nvSpPr>
            <p:cNvPr id="7" name="Freeform 7"/>
            <p:cNvSpPr/>
            <p:nvPr/>
          </p:nvSpPr>
          <p:spPr>
            <a:xfrm>
              <a:off x="7922160" y="392400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gradFill>
              <a:gsLst>
                <a:gs pos="0">
                  <a:srgbClr val="BCBCBC"/>
                </a:gs>
                <a:gs pos="100000">
                  <a:srgbClr val="D0D0D0"/>
                </a:gs>
              </a:gsLst>
              <a:lin ang="16200000"/>
            </a:gradFill>
            <a:ln w="9360">
              <a:solidFill>
                <a:srgbClr val="000000"/>
              </a:solidFill>
              <a:prstDash val="solid"/>
            </a:ln>
            <a:effectLst>
              <a:outerShdw dist="20160" dir="5400000" algn="tl">
                <a:srgbClr val="000000">
                  <a:alpha val="38000"/>
                </a:srgbClr>
              </a:outerShdw>
            </a:effectLst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Fetch</a:t>
              </a:r>
            </a:p>
          </p:txBody>
        </p:sp>
        <p:sp>
          <p:nvSpPr>
            <p:cNvPr id="8" name="Freeform 8"/>
            <p:cNvSpPr/>
            <p:nvPr/>
          </p:nvSpPr>
          <p:spPr>
            <a:xfrm rot="2160000">
              <a:off x="8239391" y="4179718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9" name="Freeform 9"/>
            <p:cNvSpPr/>
            <p:nvPr/>
          </p:nvSpPr>
          <p:spPr>
            <a:xfrm>
              <a:off x="8319960" y="421776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gradFill>
              <a:gsLst>
                <a:gs pos="0">
                  <a:srgbClr val="BCBCBC"/>
                </a:gs>
                <a:gs pos="100000">
                  <a:srgbClr val="D0D0D0"/>
                </a:gs>
              </a:gsLst>
              <a:lin ang="16200000"/>
            </a:gradFill>
            <a:ln w="9360">
              <a:solidFill>
                <a:srgbClr val="000000"/>
              </a:solidFill>
              <a:prstDash val="solid"/>
            </a:ln>
            <a:effectLst>
              <a:outerShdw dist="20160" dir="5400000" algn="tl">
                <a:srgbClr val="000000">
                  <a:alpha val="38000"/>
                </a:srgbClr>
              </a:outerShdw>
            </a:effectLst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Decode</a:t>
              </a:r>
            </a:p>
          </p:txBody>
        </p:sp>
        <p:sp>
          <p:nvSpPr>
            <p:cNvPr id="10" name="Freeform 10"/>
            <p:cNvSpPr/>
            <p:nvPr/>
          </p:nvSpPr>
          <p:spPr>
            <a:xfrm rot="17118261">
              <a:off x="8389271" y="4577870"/>
              <a:ext cx="88560" cy="110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1" name="Freeform 11"/>
            <p:cNvSpPr/>
            <p:nvPr/>
          </p:nvSpPr>
          <p:spPr>
            <a:xfrm>
              <a:off x="8168040" y="469332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C0504D"/>
            </a:solidFill>
            <a:ln w="25560">
              <a:solidFill>
                <a:srgbClr val="8C3836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Execute</a:t>
              </a:r>
            </a:p>
          </p:txBody>
        </p:sp>
        <p:sp>
          <p:nvSpPr>
            <p:cNvPr id="12" name="Freeform 12"/>
            <p:cNvSpPr/>
            <p:nvPr/>
          </p:nvSpPr>
          <p:spPr>
            <a:xfrm>
              <a:off x="8038755" y="4803480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3" name="Freeform 13"/>
            <p:cNvSpPr/>
            <p:nvPr/>
          </p:nvSpPr>
          <p:spPr>
            <a:xfrm>
              <a:off x="7676280" y="469332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Write Back</a:t>
              </a:r>
            </a:p>
          </p:txBody>
        </p:sp>
        <p:sp>
          <p:nvSpPr>
            <p:cNvPr id="14" name="Freeform 14"/>
            <p:cNvSpPr/>
            <p:nvPr/>
          </p:nvSpPr>
          <p:spPr>
            <a:xfrm rot="4320000">
              <a:off x="7720568" y="4569089"/>
              <a:ext cx="88560" cy="110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5" name="Freeform 15"/>
            <p:cNvSpPr/>
            <p:nvPr/>
          </p:nvSpPr>
          <p:spPr>
            <a:xfrm>
              <a:off x="7524360" y="421776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Advance PC</a:t>
              </a:r>
            </a:p>
          </p:txBody>
        </p:sp>
        <p:sp>
          <p:nvSpPr>
            <p:cNvPr id="16" name="Freeform 16"/>
            <p:cNvSpPr/>
            <p:nvPr/>
          </p:nvSpPr>
          <p:spPr>
            <a:xfrm rot="19035342">
              <a:off x="7814798" y="4182262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Запись результата в память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D9914912-BEE3-4105-98C5-F710EFCBD2C5}" type="slidenum">
              <a:t>19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827640" y="1290600"/>
            <a:ext cx="7524360" cy="375372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spcAft>
                <a:spcPts val="1165"/>
              </a:spcAft>
              <a:buNone/>
            </a:pPr>
            <a:r>
              <a:rPr lang="ru-RU" sz="2650" dirty="0">
                <a:latin typeface="DejaVu Sans" pitchFamily="34"/>
                <a:ea typeface="DejaVu Sans" pitchFamily="34"/>
                <a:cs typeface="DejaVu Sans" pitchFamily="34"/>
              </a:rPr>
              <a:t>«Обычная» запись в память</a:t>
            </a:r>
          </a:p>
          <a:p>
            <a:pPr marL="864000" lvl="0"/>
            <a:r>
              <a:rPr lang="ru-RU" sz="2320" dirty="0" err="1">
                <a:latin typeface="DejaVu Sans" pitchFamily="34"/>
                <a:ea typeface="DejaVu Sans" pitchFamily="34"/>
                <a:cs typeface="DejaVu Sans" pitchFamily="34"/>
              </a:rPr>
              <a:t>Невыровненный</a:t>
            </a:r>
            <a:r>
              <a:rPr lang="ru-RU" sz="2320" dirty="0">
                <a:latin typeface="DejaVu Sans" pitchFamily="34"/>
                <a:ea typeface="DejaVu Sans" pitchFamily="34"/>
                <a:cs typeface="DejaVu Sans" pitchFamily="34"/>
              </a:rPr>
              <a:t> адрес</a:t>
            </a:r>
          </a:p>
          <a:p>
            <a:pPr marL="864000" lvl="0"/>
            <a:r>
              <a:rPr lang="ru-RU" sz="2320" dirty="0">
                <a:latin typeface="DejaVu Sans" pitchFamily="34"/>
                <a:ea typeface="DejaVu Sans" pitchFamily="34"/>
                <a:cs typeface="DejaVu Sans" pitchFamily="34"/>
              </a:rPr>
              <a:t>Граница страниц</a:t>
            </a:r>
          </a:p>
          <a:p>
            <a:pPr marL="864000" lvl="0"/>
            <a:r>
              <a:rPr lang="ru-RU" sz="2320" dirty="0">
                <a:latin typeface="DejaVu Sans" pitchFamily="34"/>
                <a:ea typeface="DejaVu Sans" pitchFamily="34"/>
                <a:cs typeface="DejaVu Sans" pitchFamily="34"/>
              </a:rPr>
              <a:t>Попытка изменить регион </a:t>
            </a:r>
            <a:r>
              <a:rPr lang="ru-RU" sz="2320" dirty="0" smtClean="0">
                <a:latin typeface="DejaVu Sans" pitchFamily="34"/>
                <a:ea typeface="DejaVu Sans" pitchFamily="34"/>
                <a:cs typeface="DejaVu Sans" pitchFamily="34"/>
              </a:rPr>
              <a:t>памяти</a:t>
            </a:r>
            <a:r>
              <a:rPr lang="en-US" sz="2320" dirty="0">
                <a:latin typeface="DejaVu Sans" pitchFamily="34"/>
                <a:ea typeface="DejaVu Sans" pitchFamily="34"/>
                <a:cs typeface="DejaVu Sans" pitchFamily="34"/>
              </a:rPr>
              <a:t> </a:t>
            </a:r>
            <a:r>
              <a:rPr lang="ru-RU" sz="2320" dirty="0" smtClean="0">
                <a:latin typeface="DejaVu Sans" pitchFamily="34"/>
                <a:ea typeface="DejaVu Sans" pitchFamily="34"/>
                <a:cs typeface="DejaVu Sans" pitchFamily="34"/>
              </a:rPr>
              <a:t>«только </a:t>
            </a:r>
            <a:r>
              <a:rPr lang="ru-RU" sz="2320" dirty="0">
                <a:latin typeface="DejaVu Sans" pitchFamily="34"/>
                <a:ea typeface="DejaVu Sans" pitchFamily="34"/>
                <a:cs typeface="DejaVu Sans" pitchFamily="34"/>
              </a:rPr>
              <a:t>для чтения»</a:t>
            </a:r>
          </a:p>
          <a:p>
            <a:pPr marL="864000" lvl="0"/>
            <a:r>
              <a:rPr lang="ru-RU" sz="2320" dirty="0">
                <a:latin typeface="DejaVu Sans" pitchFamily="34"/>
                <a:ea typeface="DejaVu Sans" pitchFamily="34"/>
                <a:cs typeface="DejaVu Sans" pitchFamily="34"/>
              </a:rPr>
              <a:t>Часть результата может быть записана, а затем случится исключение</a:t>
            </a:r>
          </a:p>
        </p:txBody>
      </p:sp>
      <p:grpSp>
        <p:nvGrpSpPr>
          <p:cNvPr id="6" name="Diagram 19"/>
          <p:cNvGrpSpPr/>
          <p:nvPr/>
        </p:nvGrpSpPr>
        <p:grpSpPr>
          <a:xfrm>
            <a:off x="7608960" y="4165739"/>
            <a:ext cx="1123200" cy="1101960"/>
            <a:chOff x="7524360" y="3924000"/>
            <a:chExt cx="1123200" cy="1101960"/>
          </a:xfrm>
        </p:grpSpPr>
        <p:sp>
          <p:nvSpPr>
            <p:cNvPr id="7" name="Freeform 7"/>
            <p:cNvSpPr/>
            <p:nvPr/>
          </p:nvSpPr>
          <p:spPr>
            <a:xfrm>
              <a:off x="7922160" y="392400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gradFill>
              <a:gsLst>
                <a:gs pos="0">
                  <a:srgbClr val="BCBCBC"/>
                </a:gs>
                <a:gs pos="100000">
                  <a:srgbClr val="D0D0D0"/>
                </a:gs>
              </a:gsLst>
              <a:lin ang="16200000"/>
            </a:gradFill>
            <a:ln w="9360">
              <a:solidFill>
                <a:srgbClr val="000000"/>
              </a:solidFill>
              <a:prstDash val="solid"/>
            </a:ln>
            <a:effectLst>
              <a:outerShdw dist="20160" dir="5400000" algn="tl">
                <a:srgbClr val="000000">
                  <a:alpha val="38000"/>
                </a:srgbClr>
              </a:outerShdw>
            </a:effectLst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Fetch</a:t>
              </a:r>
            </a:p>
          </p:txBody>
        </p:sp>
        <p:sp>
          <p:nvSpPr>
            <p:cNvPr id="8" name="Freeform 8"/>
            <p:cNvSpPr/>
            <p:nvPr/>
          </p:nvSpPr>
          <p:spPr>
            <a:xfrm rot="2160000">
              <a:off x="8249254" y="4191237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9" name="Freeform 9"/>
            <p:cNvSpPr/>
            <p:nvPr/>
          </p:nvSpPr>
          <p:spPr>
            <a:xfrm>
              <a:off x="8319960" y="421776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gradFill>
              <a:gsLst>
                <a:gs pos="0">
                  <a:srgbClr val="BCBCBC"/>
                </a:gs>
                <a:gs pos="100000">
                  <a:srgbClr val="D0D0D0"/>
                </a:gs>
              </a:gsLst>
              <a:lin ang="16200000"/>
            </a:gradFill>
            <a:ln w="9360">
              <a:solidFill>
                <a:srgbClr val="000000"/>
              </a:solidFill>
              <a:prstDash val="solid"/>
            </a:ln>
            <a:effectLst>
              <a:outerShdw dist="20160" dir="5400000" algn="tl">
                <a:srgbClr val="000000">
                  <a:alpha val="38000"/>
                </a:srgbClr>
              </a:outerShdw>
            </a:effectLst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Decode</a:t>
              </a:r>
            </a:p>
          </p:txBody>
        </p:sp>
        <p:sp>
          <p:nvSpPr>
            <p:cNvPr id="10" name="Freeform 10"/>
            <p:cNvSpPr/>
            <p:nvPr/>
          </p:nvSpPr>
          <p:spPr>
            <a:xfrm rot="17747701">
              <a:off x="8358917" y="4571835"/>
              <a:ext cx="88560" cy="110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1" name="Freeform 11"/>
            <p:cNvSpPr/>
            <p:nvPr/>
          </p:nvSpPr>
          <p:spPr>
            <a:xfrm>
              <a:off x="8168040" y="469332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gradFill>
              <a:gsLst>
                <a:gs pos="0">
                  <a:srgbClr val="BCBCBC"/>
                </a:gs>
                <a:gs pos="100000">
                  <a:srgbClr val="D0D0D0"/>
                </a:gs>
              </a:gsLst>
              <a:lin ang="16200000"/>
            </a:gradFill>
            <a:ln w="9360">
              <a:solidFill>
                <a:srgbClr val="000000"/>
              </a:solidFill>
              <a:prstDash val="solid"/>
            </a:ln>
            <a:effectLst>
              <a:outerShdw dist="20160" dir="5400000" algn="tl">
                <a:srgbClr val="000000">
                  <a:alpha val="38000"/>
                </a:srgbClr>
              </a:outerShdw>
            </a:effectLst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Execute</a:t>
              </a:r>
            </a:p>
          </p:txBody>
        </p:sp>
        <p:sp>
          <p:nvSpPr>
            <p:cNvPr id="12" name="Freeform 12"/>
            <p:cNvSpPr/>
            <p:nvPr/>
          </p:nvSpPr>
          <p:spPr>
            <a:xfrm>
              <a:off x="8044920" y="4819918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3" name="Freeform 13"/>
            <p:cNvSpPr/>
            <p:nvPr/>
          </p:nvSpPr>
          <p:spPr>
            <a:xfrm>
              <a:off x="7676280" y="469332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C0504D"/>
            </a:solidFill>
            <a:ln w="25560">
              <a:solidFill>
                <a:srgbClr val="8C3836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Write Back</a:t>
              </a:r>
            </a:p>
          </p:txBody>
        </p:sp>
        <p:sp>
          <p:nvSpPr>
            <p:cNvPr id="14" name="Freeform 14"/>
            <p:cNvSpPr/>
            <p:nvPr/>
          </p:nvSpPr>
          <p:spPr>
            <a:xfrm rot="4320000">
              <a:off x="7705372" y="4554329"/>
              <a:ext cx="88560" cy="110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5" name="Freeform 15"/>
            <p:cNvSpPr/>
            <p:nvPr/>
          </p:nvSpPr>
          <p:spPr>
            <a:xfrm>
              <a:off x="7524360" y="421776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Advance PC</a:t>
              </a:r>
            </a:p>
          </p:txBody>
        </p:sp>
        <p:sp>
          <p:nvSpPr>
            <p:cNvPr id="16" name="Freeform 16"/>
            <p:cNvSpPr/>
            <p:nvPr/>
          </p:nvSpPr>
          <p:spPr>
            <a:xfrm rot="19590252">
              <a:off x="7839652" y="4200480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74580"/>
            <a:ext cx="8229600" cy="6724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 smtClean="0"/>
              <a:t>Вопросы</a:t>
            </a:r>
            <a:endParaRPr lang="ru-RU" dirty="0"/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E903726-53EC-432C-ACAA-86A3A2921AC6}" type="slidenum">
              <a:t>2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210291" y="1043806"/>
            <a:ext cx="8759880" cy="4140238"/>
          </a:xfrm>
          <a:solidFill>
            <a:srgbClr val="FFFFFF"/>
          </a:solidFill>
          <a:ln w="3600">
            <a:solidFill>
              <a:srgbClr val="FFFFFF"/>
            </a:solidFill>
            <a:prstDash val="solid"/>
          </a:ln>
        </p:spPr>
        <p:txBody>
          <a:bodyPr lIns="80640" tIns="34920" rIns="80640" bIns="3492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ru-RU" dirty="0" smtClean="0">
                <a:latin typeface="Constantia" pitchFamily="18" charset="0"/>
                <a:cs typeface="Courier New" pitchFamily="49"/>
              </a:rPr>
              <a:t>Насколько точной должна быть модель?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endParaRPr lang="ru-RU" dirty="0">
              <a:latin typeface="Constantia" pitchFamily="18" charset="0"/>
              <a:cs typeface="Courier New" pitchFamily="49"/>
            </a:endParaRP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ru-RU" dirty="0" smtClean="0">
                <a:latin typeface="Constantia" pitchFamily="18" charset="0"/>
                <a:cs typeface="Courier New" pitchFamily="49"/>
              </a:rPr>
              <a:t>Как верифицировать работу модели?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endParaRPr lang="ru-RU" dirty="0">
              <a:latin typeface="Constantia" pitchFamily="18" charset="0"/>
              <a:cs typeface="Courier New" pitchFamily="49"/>
            </a:endParaRP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ru-RU" dirty="0" smtClean="0">
                <a:latin typeface="Constantia" pitchFamily="18" charset="0"/>
                <a:cs typeface="Courier New" pitchFamily="49"/>
              </a:rPr>
              <a:t>Как измерять скорость симуляции?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endParaRPr lang="ru-RU" dirty="0">
              <a:latin typeface="Constantia" pitchFamily="18" charset="0"/>
              <a:cs typeface="Courier New" pitchFamily="49"/>
            </a:endParaRP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ru-RU" dirty="0" smtClean="0">
                <a:latin typeface="Constantia" pitchFamily="18" charset="0"/>
                <a:cs typeface="Courier New" pitchFamily="49"/>
              </a:rPr>
              <a:t>Как соотносятся скорости функционального и потактового симуляторов?</a:t>
            </a:r>
            <a:endParaRPr lang="en-US" dirty="0">
              <a:latin typeface="Constantia" pitchFamily="18" charset="0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1145053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Продвижение </a:t>
            </a:r>
            <a:r>
              <a:rPr lang="en-US" b="1">
                <a:latin typeface="Courier New" pitchFamily="49"/>
                <a:cs typeface="Courier New" pitchFamily="49"/>
              </a:rPr>
              <a:t>$PC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07B94501-766B-4EF9-8F95-5AAD18934045}" type="slidenum">
              <a:t>20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518759" y="1326600"/>
            <a:ext cx="8229600" cy="375372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500" dirty="0">
                <a:latin typeface="DejaVu Sans" pitchFamily="34"/>
              </a:rPr>
              <a:t>Для большинства команд – увеличение счётчика на длину обработанной инструкции</a:t>
            </a:r>
          </a:p>
          <a:p>
            <a:pPr lvl="1">
              <a:lnSpc>
                <a:spcPct val="90000"/>
              </a:lnSpc>
              <a:spcAft>
                <a:spcPts val="930"/>
              </a:spcAft>
              <a:buSzPct val="45000"/>
              <a:buChar char="●"/>
            </a:pPr>
            <a:r>
              <a:rPr lang="ru-RU" sz="2100" dirty="0">
                <a:latin typeface="DejaVu Sans" pitchFamily="34"/>
              </a:rPr>
              <a:t>Пример исключения из правил: </a:t>
            </a:r>
            <a:r>
              <a:rPr lang="en-US" sz="2100" b="1" dirty="0">
                <a:latin typeface="Courier New" pitchFamily="49"/>
              </a:rPr>
              <a:t>REP MOVS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500" dirty="0">
                <a:latin typeface="DejaVu Sans" pitchFamily="34"/>
              </a:rPr>
              <a:t>Явное изменение </a:t>
            </a:r>
            <a:r>
              <a:rPr lang="en-US" sz="2500" dirty="0" smtClean="0">
                <a:latin typeface="DejaVu Sans" pitchFamily="34"/>
              </a:rPr>
              <a:t>PC — </a:t>
            </a:r>
            <a:r>
              <a:rPr lang="ru-RU" sz="2500" dirty="0">
                <a:latin typeface="DejaVu Sans" pitchFamily="34"/>
              </a:rPr>
              <a:t>команды управления исполнением:</a:t>
            </a:r>
          </a:p>
          <a:p>
            <a:pPr lvl="1">
              <a:lnSpc>
                <a:spcPct val="90000"/>
              </a:lnSpc>
              <a:spcAft>
                <a:spcPts val="930"/>
              </a:spcAft>
              <a:buSzPct val="45000"/>
              <a:buChar char="●"/>
            </a:pPr>
            <a:r>
              <a:rPr lang="en-US" sz="2100" dirty="0">
                <a:latin typeface="DejaVu Sans" pitchFamily="34"/>
              </a:rPr>
              <a:t>(Un)conditional (In)direct Jump/Branch</a:t>
            </a:r>
          </a:p>
          <a:p>
            <a:pPr lvl="1">
              <a:lnSpc>
                <a:spcPct val="90000"/>
              </a:lnSpc>
              <a:spcAft>
                <a:spcPts val="930"/>
              </a:spcAft>
              <a:buSzPct val="45000"/>
              <a:buChar char="●"/>
            </a:pPr>
            <a:r>
              <a:rPr lang="en-US" sz="2100" dirty="0">
                <a:latin typeface="DejaVu Sans" pitchFamily="34"/>
              </a:rPr>
              <a:t>Call/Return (subroutine)</a:t>
            </a:r>
          </a:p>
          <a:p>
            <a:pPr lvl="1">
              <a:lnSpc>
                <a:spcPct val="90000"/>
              </a:lnSpc>
              <a:spcAft>
                <a:spcPts val="930"/>
              </a:spcAft>
              <a:buSzPct val="45000"/>
              <a:buChar char="●"/>
            </a:pPr>
            <a:r>
              <a:rPr lang="ru-RU" sz="2100" dirty="0">
                <a:latin typeface="DejaVu Sans" pitchFamily="34"/>
              </a:rPr>
              <a:t>Исключения (ловушки)</a:t>
            </a:r>
          </a:p>
        </p:txBody>
      </p:sp>
      <p:grpSp>
        <p:nvGrpSpPr>
          <p:cNvPr id="6" name="Diagram 19"/>
          <p:cNvGrpSpPr/>
          <p:nvPr/>
        </p:nvGrpSpPr>
        <p:grpSpPr>
          <a:xfrm>
            <a:off x="7524360" y="3924000"/>
            <a:ext cx="1123200" cy="1101960"/>
            <a:chOff x="7524360" y="3924000"/>
            <a:chExt cx="1123200" cy="1101960"/>
          </a:xfrm>
        </p:grpSpPr>
        <p:sp>
          <p:nvSpPr>
            <p:cNvPr id="7" name="Freeform 18"/>
            <p:cNvSpPr/>
            <p:nvPr/>
          </p:nvSpPr>
          <p:spPr>
            <a:xfrm>
              <a:off x="7922160" y="392400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gradFill>
              <a:gsLst>
                <a:gs pos="0">
                  <a:srgbClr val="BCBCBC"/>
                </a:gs>
                <a:gs pos="100000">
                  <a:srgbClr val="D0D0D0"/>
                </a:gs>
              </a:gsLst>
              <a:lin ang="16200000"/>
            </a:gradFill>
            <a:ln w="9360">
              <a:solidFill>
                <a:srgbClr val="000000"/>
              </a:solidFill>
              <a:prstDash val="solid"/>
            </a:ln>
            <a:effectLst>
              <a:outerShdw dist="20160" dir="5400000" algn="tl">
                <a:srgbClr val="000000">
                  <a:alpha val="38000"/>
                </a:srgbClr>
              </a:outerShdw>
            </a:effectLst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Fetch</a:t>
              </a:r>
            </a:p>
          </p:txBody>
        </p:sp>
        <p:sp>
          <p:nvSpPr>
            <p:cNvPr id="8" name="Freeform 19"/>
            <p:cNvSpPr/>
            <p:nvPr/>
          </p:nvSpPr>
          <p:spPr>
            <a:xfrm rot="2160000">
              <a:off x="8239391" y="4179718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9" name="Freeform 20"/>
            <p:cNvSpPr/>
            <p:nvPr/>
          </p:nvSpPr>
          <p:spPr>
            <a:xfrm>
              <a:off x="8319960" y="421776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gradFill>
              <a:gsLst>
                <a:gs pos="0">
                  <a:srgbClr val="BCBCBC"/>
                </a:gs>
                <a:gs pos="100000">
                  <a:srgbClr val="D0D0D0"/>
                </a:gs>
              </a:gsLst>
              <a:lin ang="16200000"/>
            </a:gradFill>
            <a:ln w="9360">
              <a:solidFill>
                <a:srgbClr val="000000"/>
              </a:solidFill>
              <a:prstDash val="solid"/>
            </a:ln>
            <a:effectLst>
              <a:outerShdw dist="20160" dir="5400000" algn="tl">
                <a:srgbClr val="000000">
                  <a:alpha val="38000"/>
                </a:srgbClr>
              </a:outerShdw>
            </a:effectLst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Decode</a:t>
              </a:r>
            </a:p>
          </p:txBody>
        </p:sp>
        <p:sp>
          <p:nvSpPr>
            <p:cNvPr id="10" name="Freeform 21"/>
            <p:cNvSpPr/>
            <p:nvPr/>
          </p:nvSpPr>
          <p:spPr>
            <a:xfrm rot="4320000">
              <a:off x="8259128" y="4648289"/>
              <a:ext cx="88560" cy="110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1" name="Freeform 22"/>
            <p:cNvSpPr/>
            <p:nvPr/>
          </p:nvSpPr>
          <p:spPr>
            <a:xfrm>
              <a:off x="8168040" y="469332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gradFill>
              <a:gsLst>
                <a:gs pos="0">
                  <a:srgbClr val="BCBCBC"/>
                </a:gs>
                <a:gs pos="100000">
                  <a:srgbClr val="D0D0D0"/>
                </a:gs>
              </a:gsLst>
              <a:lin ang="16200000"/>
            </a:gradFill>
            <a:ln w="9360">
              <a:solidFill>
                <a:srgbClr val="000000"/>
              </a:solidFill>
              <a:prstDash val="solid"/>
            </a:ln>
            <a:effectLst>
              <a:outerShdw dist="20160" dir="5400000" algn="tl">
                <a:srgbClr val="000000">
                  <a:alpha val="38000"/>
                </a:srgbClr>
              </a:outerShdw>
            </a:effectLst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Execute</a:t>
              </a:r>
            </a:p>
          </p:txBody>
        </p:sp>
        <p:sp>
          <p:nvSpPr>
            <p:cNvPr id="12" name="Freeform 23"/>
            <p:cNvSpPr/>
            <p:nvPr/>
          </p:nvSpPr>
          <p:spPr>
            <a:xfrm>
              <a:off x="8044920" y="4803480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3" name="Freeform 24"/>
            <p:cNvSpPr/>
            <p:nvPr/>
          </p:nvSpPr>
          <p:spPr>
            <a:xfrm>
              <a:off x="7676280" y="469332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gradFill>
              <a:gsLst>
                <a:gs pos="0">
                  <a:srgbClr val="BCBCBC"/>
                </a:gs>
                <a:gs pos="100000">
                  <a:srgbClr val="D0D0D0"/>
                </a:gs>
              </a:gsLst>
              <a:lin ang="16200000"/>
            </a:gradFill>
            <a:ln w="9360">
              <a:solidFill>
                <a:srgbClr val="000000"/>
              </a:solidFill>
              <a:prstDash val="solid"/>
            </a:ln>
            <a:effectLst>
              <a:outerShdw dist="20160" dir="5400000" algn="tl">
                <a:srgbClr val="000000">
                  <a:alpha val="38000"/>
                </a:srgbClr>
              </a:outerShdw>
            </a:effectLst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Write Back</a:t>
              </a:r>
            </a:p>
          </p:txBody>
        </p:sp>
        <p:sp>
          <p:nvSpPr>
            <p:cNvPr id="14" name="Freeform 25"/>
            <p:cNvSpPr/>
            <p:nvPr/>
          </p:nvSpPr>
          <p:spPr>
            <a:xfrm rot="4320000">
              <a:off x="7720568" y="4569089"/>
              <a:ext cx="88560" cy="110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5" name="Freeform 26"/>
            <p:cNvSpPr/>
            <p:nvPr/>
          </p:nvSpPr>
          <p:spPr>
            <a:xfrm>
              <a:off x="7524360" y="421776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C0504D"/>
            </a:solidFill>
            <a:ln w="25560">
              <a:solidFill>
                <a:srgbClr val="8C3836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Advance PC</a:t>
              </a:r>
            </a:p>
          </p:txBody>
        </p:sp>
        <p:sp>
          <p:nvSpPr>
            <p:cNvPr id="16" name="Freeform 27"/>
            <p:cNvSpPr/>
            <p:nvPr/>
          </p:nvSpPr>
          <p:spPr>
            <a:xfrm rot="2160000">
              <a:off x="7775351" y="4233718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/>
              <a:t>За и против </a:t>
            </a:r>
            <a:r>
              <a:rPr lang="ru-RU" dirty="0" smtClean="0"/>
              <a:t>интерпретации</a:t>
            </a:r>
            <a:endParaRPr lang="ru-RU" dirty="0"/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C49351F-21EE-4131-8CAE-2C19CEC212F3}" type="slidenum">
              <a:t>21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326600"/>
            <a:ext cx="8229600" cy="375372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spcAft>
                <a:spcPts val="1165"/>
              </a:spcAft>
            </a:pPr>
            <a:r>
              <a:rPr lang="ru-RU" sz="2650" dirty="0">
                <a:solidFill>
                  <a:srgbClr val="00B050"/>
                </a:solidFill>
                <a:latin typeface="DejaVu Sans" pitchFamily="34"/>
              </a:rPr>
              <a:t>Пишется на «нормальном» </a:t>
            </a:r>
            <a:r>
              <a:rPr lang="ru-RU" sz="2650" dirty="0" smtClean="0">
                <a:solidFill>
                  <a:srgbClr val="00B050"/>
                </a:solidFill>
                <a:latin typeface="DejaVu Sans" pitchFamily="34"/>
              </a:rPr>
              <a:t>языке — </a:t>
            </a:r>
            <a:r>
              <a:rPr lang="ru-RU" sz="2650" dirty="0">
                <a:solidFill>
                  <a:srgbClr val="00B050"/>
                </a:solidFill>
                <a:latin typeface="DejaVu Sans" pitchFamily="34"/>
              </a:rPr>
              <a:t>код переносим и читабелен</a:t>
            </a:r>
          </a:p>
          <a:p>
            <a:pPr lvl="0">
              <a:spcAft>
                <a:spcPts val="1165"/>
              </a:spcAft>
            </a:pPr>
            <a:r>
              <a:rPr lang="ru-RU" sz="2650" dirty="0">
                <a:solidFill>
                  <a:srgbClr val="00B050"/>
                </a:solidFill>
                <a:latin typeface="DejaVu Sans" pitchFamily="34"/>
              </a:rPr>
              <a:t>Простая структура</a:t>
            </a:r>
          </a:p>
          <a:p>
            <a:pPr lvl="1">
              <a:spcAft>
                <a:spcPts val="930"/>
              </a:spcAft>
              <a:buSzPct val="45000"/>
              <a:buChar char="●"/>
            </a:pPr>
            <a:r>
              <a:rPr lang="ru-RU" sz="2320" dirty="0">
                <a:solidFill>
                  <a:srgbClr val="00B050"/>
                </a:solidFill>
                <a:latin typeface="DejaVu Sans" pitchFamily="34"/>
              </a:rPr>
              <a:t>Надёжность</a:t>
            </a:r>
          </a:p>
          <a:p>
            <a:pPr lvl="1">
              <a:spcAft>
                <a:spcPts val="930"/>
              </a:spcAft>
              <a:buSzPct val="45000"/>
              <a:buChar char="●"/>
            </a:pPr>
            <a:r>
              <a:rPr lang="ru-RU" sz="2320" dirty="0">
                <a:solidFill>
                  <a:srgbClr val="00B050"/>
                </a:solidFill>
                <a:latin typeface="DejaVu Sans" pitchFamily="34"/>
              </a:rPr>
              <a:t>Расширяемость</a:t>
            </a:r>
          </a:p>
          <a:p>
            <a:pPr lvl="1">
              <a:spcAft>
                <a:spcPts val="930"/>
              </a:spcAft>
              <a:buSzPct val="45000"/>
              <a:buChar char="●"/>
            </a:pPr>
            <a:r>
              <a:rPr lang="ru-RU" sz="2320" dirty="0">
                <a:solidFill>
                  <a:srgbClr val="00B050"/>
                </a:solidFill>
                <a:latin typeface="DejaVu Sans" pitchFamily="34"/>
              </a:rPr>
              <a:t>Возможность переиспользования кода</a:t>
            </a:r>
          </a:p>
          <a:p>
            <a:pPr lvl="0">
              <a:spcAft>
                <a:spcPts val="1165"/>
              </a:spcAft>
            </a:pPr>
            <a:r>
              <a:rPr lang="ru-RU" sz="2650" dirty="0">
                <a:solidFill>
                  <a:srgbClr val="FF0000"/>
                </a:solidFill>
                <a:latin typeface="DejaVu Sans" pitchFamily="34"/>
              </a:rPr>
              <a:t>Скорость работы: от невысокой до совсем черепашьей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27520"/>
            <a:ext cx="8229600" cy="6022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/>
              <a:t>Куда тратится время?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0A444C37-3AF2-49B7-8671-86854401261E}" type="slidenum">
              <a:t>22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395640" y="1332000"/>
            <a:ext cx="5436360" cy="3851999"/>
          </a:xfrm>
          <a:solidFill>
            <a:srgbClr val="FFFFFF"/>
          </a:solidFill>
          <a:ln w="25560">
            <a:solidFill>
              <a:srgbClr val="FFFFFF"/>
            </a:solidFill>
            <a:prstDash val="solid"/>
          </a:ln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108000" lvl="0" indent="0">
              <a:lnSpc>
                <a:spcPct val="70000"/>
              </a:lnSpc>
              <a:spcAft>
                <a:spcPts val="1165"/>
              </a:spcAft>
              <a:buNone/>
            </a:pPr>
            <a:r>
              <a:rPr lang="en-US" sz="1700" b="1">
                <a:latin typeface="Courier New" pitchFamily="49"/>
                <a:cs typeface="Courier New" pitchFamily="49"/>
              </a:rPr>
              <a:t>while (</a:t>
            </a:r>
            <a:r>
              <a:rPr lang="ru-RU" sz="1700" b="1">
                <a:latin typeface="Courier New" pitchFamily="49"/>
                <a:cs typeface="Courier New" pitchFamily="49"/>
              </a:rPr>
              <a:t>!</a:t>
            </a:r>
            <a:r>
              <a:rPr lang="en-US" sz="1700" b="1">
                <a:latin typeface="Courier New" pitchFamily="49"/>
                <a:cs typeface="Courier New" pitchFamily="49"/>
              </a:rPr>
              <a:t>interruption) {</a:t>
            </a:r>
          </a:p>
          <a:p>
            <a:pPr marL="108000" lvl="0" indent="0">
              <a:lnSpc>
                <a:spcPct val="70000"/>
              </a:lnSpc>
              <a:spcAft>
                <a:spcPts val="1165"/>
              </a:spcAft>
              <a:buNone/>
            </a:pPr>
            <a:r>
              <a:rPr lang="en-US" sz="1700" b="1">
                <a:latin typeface="Courier New" pitchFamily="49"/>
                <a:cs typeface="Courier New" pitchFamily="49"/>
              </a:rPr>
              <a:t>raw_code = fetch(PC);</a:t>
            </a:r>
          </a:p>
          <a:p>
            <a:pPr marL="108000" lvl="0" indent="0">
              <a:lnSpc>
                <a:spcPct val="70000"/>
              </a:lnSpc>
              <a:spcAft>
                <a:spcPts val="1165"/>
              </a:spcAft>
              <a:buNone/>
            </a:pPr>
            <a:r>
              <a:rPr lang="en-US" sz="1700" b="1">
                <a:latin typeface="Courier New" pitchFamily="49"/>
                <a:cs typeface="Courier New" pitchFamily="49"/>
              </a:rPr>
              <a:t>(opcode, operands) = </a:t>
            </a:r>
            <a:r>
              <a:rPr lang="en-US" sz="1700" b="1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decode</a:t>
            </a:r>
            <a:r>
              <a:rPr lang="en-US" sz="1700" b="1">
                <a:latin typeface="Courier New" pitchFamily="49"/>
                <a:cs typeface="Courier New" pitchFamily="49"/>
              </a:rPr>
              <a:t>(raw_code);</a:t>
            </a:r>
          </a:p>
          <a:p>
            <a:pPr marL="540000" lvl="1" indent="0">
              <a:lnSpc>
                <a:spcPct val="70000"/>
              </a:lnSpc>
              <a:spcAft>
                <a:spcPts val="930"/>
              </a:spcAft>
              <a:buNone/>
            </a:pPr>
            <a:r>
              <a:rPr lang="en-US" sz="1700" b="1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switch</a:t>
            </a:r>
            <a:r>
              <a:rPr lang="en-US" sz="1700" b="1">
                <a:latin typeface="Courier New" pitchFamily="49"/>
                <a:cs typeface="Courier New" pitchFamily="49"/>
              </a:rPr>
              <a:t> opcode {</a:t>
            </a:r>
          </a:p>
          <a:p>
            <a:pPr marL="540000" lvl="1" indent="0">
              <a:lnSpc>
                <a:spcPct val="70000"/>
              </a:lnSpc>
              <a:spcAft>
                <a:spcPts val="930"/>
              </a:spcAft>
              <a:buNone/>
            </a:pPr>
            <a:r>
              <a:rPr lang="en-US" sz="1700" b="1">
                <a:latin typeface="Courier New" pitchFamily="49"/>
                <a:cs typeface="Courier New" pitchFamily="49"/>
              </a:rPr>
              <a:t>case opcode1: func1(operands);</a:t>
            </a:r>
          </a:p>
          <a:p>
            <a:pPr marL="540000" lvl="1" indent="0">
              <a:lnSpc>
                <a:spcPct val="70000"/>
              </a:lnSpc>
              <a:spcAft>
                <a:spcPts val="930"/>
              </a:spcAft>
              <a:buNone/>
            </a:pPr>
            <a:r>
              <a:rPr lang="ru-RU" sz="1700" b="1">
                <a:latin typeface="Courier New" pitchFamily="49"/>
                <a:cs typeface="Courier New" pitchFamily="49"/>
              </a:rPr>
              <a:t>       </a:t>
            </a:r>
            <a:r>
              <a:rPr lang="en-US" sz="1700" b="1">
                <a:latin typeface="Courier New" pitchFamily="49"/>
                <a:cs typeface="Courier New" pitchFamily="49"/>
              </a:rPr>
              <a:t> PC++; </a:t>
            </a:r>
            <a:r>
              <a:rPr lang="en-US" sz="1700" b="1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break</a:t>
            </a:r>
            <a:r>
              <a:rPr lang="en-US" sz="1700" b="1">
                <a:latin typeface="Courier New" pitchFamily="49"/>
                <a:cs typeface="Courier New" pitchFamily="49"/>
              </a:rPr>
              <a:t>;</a:t>
            </a:r>
          </a:p>
          <a:p>
            <a:pPr marL="540000" lvl="1" indent="0">
              <a:lnSpc>
                <a:spcPct val="70000"/>
              </a:lnSpc>
              <a:spcAft>
                <a:spcPts val="930"/>
              </a:spcAft>
              <a:buNone/>
            </a:pPr>
            <a:r>
              <a:rPr lang="en-US" sz="1700" b="1">
                <a:latin typeface="Courier New" pitchFamily="49"/>
                <a:cs typeface="Courier New" pitchFamily="49"/>
              </a:rPr>
              <a:t>case opcode2: func2(operands);</a:t>
            </a:r>
          </a:p>
          <a:p>
            <a:pPr marL="540000" lvl="1" indent="0">
              <a:lnSpc>
                <a:spcPct val="70000"/>
              </a:lnSpc>
              <a:spcAft>
                <a:spcPts val="930"/>
              </a:spcAft>
              <a:buNone/>
            </a:pPr>
            <a:r>
              <a:rPr lang="ru-RU" sz="1700" b="1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        </a:t>
            </a:r>
            <a:r>
              <a:rPr lang="en-US" sz="1700" b="1">
                <a:latin typeface="Courier New" pitchFamily="49"/>
                <a:cs typeface="Courier New" pitchFamily="49"/>
              </a:rPr>
              <a:t>PC++;</a:t>
            </a:r>
            <a:r>
              <a:rPr lang="en-US" sz="1700" b="1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 break</a:t>
            </a:r>
            <a:r>
              <a:rPr lang="en-US" sz="1700" b="1">
                <a:latin typeface="Courier New" pitchFamily="49"/>
                <a:cs typeface="Courier New" pitchFamily="49"/>
              </a:rPr>
              <a:t>;</a:t>
            </a:r>
          </a:p>
          <a:p>
            <a:pPr marL="540000" lvl="1" indent="0">
              <a:lnSpc>
                <a:spcPct val="70000"/>
              </a:lnSpc>
              <a:spcAft>
                <a:spcPts val="930"/>
              </a:spcAft>
              <a:buNone/>
            </a:pPr>
            <a:r>
              <a:rPr lang="en-US" sz="1700" b="1">
                <a:latin typeface="Courier New" pitchFamily="49"/>
                <a:cs typeface="Courier New" pitchFamily="49"/>
              </a:rPr>
              <a:t>	...</a:t>
            </a:r>
          </a:p>
          <a:p>
            <a:pPr marL="540000" lvl="1" indent="0">
              <a:lnSpc>
                <a:spcPct val="70000"/>
              </a:lnSpc>
              <a:spcAft>
                <a:spcPts val="930"/>
              </a:spcAft>
              <a:buNone/>
            </a:pPr>
            <a:r>
              <a:rPr lang="en-US" sz="1700" b="1">
                <a:latin typeface="Courier New" pitchFamily="49"/>
                <a:cs typeface="Courier New" pitchFamily="49"/>
              </a:rPr>
              <a:t>}</a:t>
            </a:r>
          </a:p>
          <a:p>
            <a:pPr marL="108000" lvl="0" indent="0">
              <a:lnSpc>
                <a:spcPct val="70000"/>
              </a:lnSpc>
              <a:spcAft>
                <a:spcPts val="1165"/>
              </a:spcAft>
              <a:buNone/>
            </a:pPr>
            <a:r>
              <a:rPr lang="en-US" sz="1700" b="1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}</a:t>
            </a:r>
          </a:p>
        </p:txBody>
      </p:sp>
      <p:sp>
        <p:nvSpPr>
          <p:cNvPr id="6" name="Rounded Rectangle 7"/>
          <p:cNvSpPr/>
          <p:nvPr/>
        </p:nvSpPr>
        <p:spPr>
          <a:xfrm>
            <a:off x="6071399" y="2123640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Calibri" pitchFamily="18"/>
                <a:ea typeface="Microsoft YaHei" pitchFamily="2"/>
                <a:cs typeface="Mangal" pitchFamily="2"/>
              </a:rPr>
              <a:t>Decode</a:t>
            </a:r>
          </a:p>
        </p:txBody>
      </p:sp>
      <p:sp>
        <p:nvSpPr>
          <p:cNvPr id="7" name="Rounded Rectangle 8"/>
          <p:cNvSpPr/>
          <p:nvPr/>
        </p:nvSpPr>
        <p:spPr>
          <a:xfrm>
            <a:off x="6071399" y="2826720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Calibri" pitchFamily="18"/>
                <a:ea typeface="Microsoft YaHei" pitchFamily="2"/>
                <a:cs typeface="Mangal" pitchFamily="2"/>
              </a:rPr>
              <a:t>Switch</a:t>
            </a:r>
          </a:p>
        </p:txBody>
      </p:sp>
      <p:sp>
        <p:nvSpPr>
          <p:cNvPr id="8" name="Rounded Rectangle 9"/>
          <p:cNvSpPr/>
          <p:nvPr/>
        </p:nvSpPr>
        <p:spPr>
          <a:xfrm>
            <a:off x="7506360" y="2859120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Op1</a:t>
            </a:r>
          </a:p>
        </p:txBody>
      </p:sp>
      <p:sp>
        <p:nvSpPr>
          <p:cNvPr id="9" name="Rounded Rectangle 10"/>
          <p:cNvSpPr/>
          <p:nvPr/>
        </p:nvSpPr>
        <p:spPr>
          <a:xfrm>
            <a:off x="7506360" y="2449800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Op0</a:t>
            </a:r>
          </a:p>
        </p:txBody>
      </p:sp>
      <p:sp>
        <p:nvSpPr>
          <p:cNvPr id="10" name="Rounded Rectangle 11"/>
          <p:cNvSpPr/>
          <p:nvPr/>
        </p:nvSpPr>
        <p:spPr>
          <a:xfrm>
            <a:off x="7506360" y="3291120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Op2</a:t>
            </a:r>
          </a:p>
        </p:txBody>
      </p:sp>
      <p:cxnSp>
        <p:nvCxnSpPr>
          <p:cNvPr id="11" name="Elbow Connector 13"/>
          <p:cNvCxnSpPr>
            <a:stCxn id="7" idx="1"/>
            <a:endCxn id="9" idx="3"/>
          </p:cNvCxnSpPr>
          <p:nvPr/>
        </p:nvCxnSpPr>
        <p:spPr>
          <a:xfrm flipV="1">
            <a:off x="7079398" y="2629800"/>
            <a:ext cx="426962" cy="376920"/>
          </a:xfrm>
          <a:prstGeom prst="bentConnector3">
            <a:avLst/>
          </a:prstGeom>
          <a:noFill/>
          <a:ln w="34920">
            <a:solidFill>
              <a:srgbClr val="FF0000"/>
            </a:solidFill>
            <a:prstDash val="solid"/>
            <a:tailEnd type="arrow"/>
          </a:ln>
        </p:spPr>
      </p:cxnSp>
      <p:cxnSp>
        <p:nvCxnSpPr>
          <p:cNvPr id="12" name="Elbow Connector 15"/>
          <p:cNvCxnSpPr>
            <a:stCxn id="7" idx="1"/>
            <a:endCxn id="8" idx="3"/>
          </p:cNvCxnSpPr>
          <p:nvPr/>
        </p:nvCxnSpPr>
        <p:spPr>
          <a:xfrm>
            <a:off x="7079398" y="3006720"/>
            <a:ext cx="426962" cy="32400"/>
          </a:xfrm>
          <a:prstGeom prst="bentConnector3">
            <a:avLst/>
          </a:prstGeom>
          <a:noFill/>
          <a:ln w="34920">
            <a:solidFill>
              <a:srgbClr val="FF0000"/>
            </a:solidFill>
            <a:prstDash val="solid"/>
            <a:tailEnd type="arrow"/>
          </a:ln>
        </p:spPr>
      </p:cxnSp>
      <p:cxnSp>
        <p:nvCxnSpPr>
          <p:cNvPr id="13" name="Elbow Connector 17"/>
          <p:cNvCxnSpPr>
            <a:stCxn id="7" idx="1"/>
            <a:endCxn id="10" idx="3"/>
          </p:cNvCxnSpPr>
          <p:nvPr/>
        </p:nvCxnSpPr>
        <p:spPr>
          <a:xfrm>
            <a:off x="7079398" y="3006720"/>
            <a:ext cx="426962" cy="464400"/>
          </a:xfrm>
          <a:prstGeom prst="bentConnector3">
            <a:avLst/>
          </a:prstGeom>
          <a:noFill/>
          <a:ln w="34920">
            <a:solidFill>
              <a:srgbClr val="FF0000"/>
            </a:solidFill>
            <a:prstDash val="solid"/>
            <a:tailEnd type="arrow"/>
          </a:ln>
        </p:spPr>
      </p:cxnSp>
      <p:cxnSp>
        <p:nvCxnSpPr>
          <p:cNvPr id="14" name="Elbow Connector 19"/>
          <p:cNvCxnSpPr>
            <a:stCxn id="6" idx="2"/>
            <a:endCxn id="7" idx="0"/>
          </p:cNvCxnSpPr>
          <p:nvPr/>
        </p:nvCxnSpPr>
        <p:spPr>
          <a:xfrm rot="5400000">
            <a:off x="6403859" y="2655180"/>
            <a:ext cx="343080" cy="12700"/>
          </a:xfrm>
          <a:prstGeom prst="bentConnector3">
            <a:avLst/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5" name="Elbow Connector 22"/>
          <p:cNvCxnSpPr>
            <a:stCxn id="9" idx="1"/>
            <a:endCxn id="6" idx="0"/>
          </p:cNvCxnSpPr>
          <p:nvPr/>
        </p:nvCxnSpPr>
        <p:spPr>
          <a:xfrm flipH="1" flipV="1">
            <a:off x="6575399" y="2123640"/>
            <a:ext cx="1938960" cy="506160"/>
          </a:xfrm>
          <a:prstGeom prst="bentConnector4">
            <a:avLst>
              <a:gd name="adj1" fmla="val -11790"/>
              <a:gd name="adj2" fmla="val 145164"/>
            </a:avLst>
          </a:prstGeom>
          <a:noFill/>
          <a:ln w="34920">
            <a:solidFill>
              <a:srgbClr val="FF0000"/>
            </a:solidFill>
            <a:prstDash val="solid"/>
            <a:tailEnd type="arrow"/>
          </a:ln>
        </p:spPr>
      </p:cxnSp>
      <p:cxnSp>
        <p:nvCxnSpPr>
          <p:cNvPr id="16" name="Elbow Connector 25"/>
          <p:cNvCxnSpPr>
            <a:stCxn id="8" idx="1"/>
            <a:endCxn id="6" idx="0"/>
          </p:cNvCxnSpPr>
          <p:nvPr/>
        </p:nvCxnSpPr>
        <p:spPr>
          <a:xfrm flipH="1" flipV="1">
            <a:off x="6575399" y="2123640"/>
            <a:ext cx="1938960" cy="915480"/>
          </a:xfrm>
          <a:prstGeom prst="bentConnector4">
            <a:avLst>
              <a:gd name="adj1" fmla="val -11790"/>
              <a:gd name="adj2" fmla="val 124971"/>
            </a:avLst>
          </a:prstGeom>
          <a:noFill/>
          <a:ln w="34920">
            <a:solidFill>
              <a:srgbClr val="FF0000"/>
            </a:solidFill>
            <a:prstDash val="solid"/>
            <a:tailEnd type="arrow"/>
          </a:ln>
        </p:spPr>
      </p:cxnSp>
      <p:cxnSp>
        <p:nvCxnSpPr>
          <p:cNvPr id="17" name="Elbow Connector 28"/>
          <p:cNvCxnSpPr>
            <a:stCxn id="10" idx="1"/>
            <a:endCxn id="6" idx="0"/>
          </p:cNvCxnSpPr>
          <p:nvPr/>
        </p:nvCxnSpPr>
        <p:spPr>
          <a:xfrm flipH="1" flipV="1">
            <a:off x="6575399" y="2123640"/>
            <a:ext cx="1938960" cy="1347480"/>
          </a:xfrm>
          <a:prstGeom prst="bentConnector4">
            <a:avLst>
              <a:gd name="adj1" fmla="val -11790"/>
              <a:gd name="adj2" fmla="val 116965"/>
            </a:avLst>
          </a:prstGeom>
          <a:noFill/>
          <a:ln w="34920">
            <a:solidFill>
              <a:srgbClr val="FF0000"/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Как ускорить интерпретацию?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31686E23-963F-4C5F-8133-7DA817D19943}" type="slidenum">
              <a:t>23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000" y="1424159"/>
            <a:ext cx="8640000" cy="29678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itchFamily="34" charset="0"/>
              <a:buChar char="•"/>
              <a:tabLst/>
            </a:pPr>
            <a:r>
              <a:rPr lang="ru-RU" sz="2800" b="0" i="0" u="none" strike="noStrike" kern="1200" dirty="0">
                <a:ln>
                  <a:noFill/>
                </a:ln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Избавляемся от медленных операций</a:t>
            </a: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itchFamily="34" charset="0"/>
              <a:buChar char="•"/>
              <a:tabLst/>
            </a:pPr>
            <a:r>
              <a:rPr lang="ru-RU" sz="2800" b="0" i="0" u="none" strike="noStrike" kern="1200" dirty="0" smtClean="0">
                <a:ln>
                  <a:noFill/>
                </a:ln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Не делаем то, что уже сделано.</a:t>
            </a: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itchFamily="34" charset="0"/>
              <a:buChar char="•"/>
              <a:tabLst/>
            </a:pPr>
            <a:r>
              <a:rPr lang="ru-RU" sz="2800" b="0" i="0" u="none" strike="noStrike" kern="1200" dirty="0" smtClean="0">
                <a:ln>
                  <a:noFill/>
                </a:ln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Используем </a:t>
            </a:r>
            <a:r>
              <a:rPr lang="ru-RU" sz="2800" b="0" i="0" u="none" strike="noStrike" kern="1200" dirty="0">
                <a:ln>
                  <a:noFill/>
                </a:ln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ресурсы хозяина </a:t>
            </a:r>
            <a:r>
              <a:rPr lang="ru-RU" sz="2800" b="0" i="0" u="none" strike="noStrike" kern="1200" dirty="0" smtClean="0">
                <a:ln>
                  <a:noFill/>
                </a:ln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эффективно</a:t>
            </a:r>
            <a:endParaRPr lang="ru-RU" sz="2800" b="0" i="0" u="none" strike="noStrike" kern="1200" dirty="0">
              <a:ln>
                <a:noFill/>
              </a:ln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227520"/>
            <a:ext cx="9144000" cy="9478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900" dirty="0"/>
              <a:t>Сцепленная интерпретация (</a:t>
            </a:r>
            <a:r>
              <a:rPr lang="en-US" sz="2900" dirty="0"/>
              <a:t>Threaded interpretation</a:t>
            </a:r>
            <a:r>
              <a:rPr lang="ru-RU" sz="2900" dirty="0"/>
              <a:t>)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E7FB1CB-C4A3-4153-83F8-059EF584EC8F}" type="slidenum">
              <a:t>24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2520" y="1043639"/>
            <a:ext cx="9001080" cy="365399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ru-RU" sz="1300" dirty="0">
                <a:latin typeface="DejaVu Sans" pitchFamily="34"/>
                <a:ea typeface="DejaVu Sans" pitchFamily="34"/>
                <a:cs typeface="DejaVu Sans" pitchFamily="34"/>
              </a:rPr>
              <a:t>Вместо возвращения к началу цикла «прыгаем» прямо на исполнение следующей инструкции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251640" y="1620000"/>
            <a:ext cx="6120720" cy="3211939"/>
          </a:xfrm>
          <a:prstGeom prst="rect">
            <a:avLst/>
          </a:prstGeom>
          <a:solidFill>
            <a:srgbClr val="FFFFFF"/>
          </a:solidFill>
          <a:ln w="7200">
            <a:solidFill>
              <a:srgbClr val="000000"/>
            </a:solidFill>
            <a:prstDash val="solid"/>
          </a:ln>
        </p:spPr>
        <p:txBody>
          <a:bodyPr vert="horz" wrap="square" lIns="82440" tIns="36720" rIns="82440" bIns="36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func0: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  /* simulate instr0 */; PC++;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  </a:t>
            </a:r>
            <a:r>
              <a:rPr lang="en-US" sz="1800" b="1" i="0" u="none" strike="noStrike" kern="120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next_opcode</a:t>
            </a:r>
            <a:r>
              <a:rPr lang="en-US" sz="18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 = decode(fetch(PC));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  </a:t>
            </a:r>
            <a:r>
              <a:rPr lang="en-US" sz="1800" b="1" i="0" u="none" strike="noStrike" kern="120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goto</a:t>
            </a:r>
            <a:r>
              <a:rPr lang="en-US" sz="18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 </a:t>
            </a:r>
            <a:r>
              <a:rPr lang="en-US" sz="1800" b="1" i="0" u="none" strike="noStrike" kern="1200" spc="0" baseline="0" dirty="0" err="1">
                <a:ln>
                  <a:noFill/>
                </a:ln>
                <a:solidFill>
                  <a:srgbClr val="00B050"/>
                </a:solidFill>
                <a:latin typeface="Courier New" pitchFamily="49"/>
                <a:ea typeface="Microsoft YaHei" pitchFamily="2"/>
                <a:cs typeface="Courier New" pitchFamily="49"/>
              </a:rPr>
              <a:t>func_ptr</a:t>
            </a:r>
            <a:r>
              <a:rPr lang="en-US" sz="18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[</a:t>
            </a:r>
            <a:r>
              <a:rPr lang="en-US" sz="1800" b="1" i="0" u="none" strike="noStrike" kern="120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next_opcode</a:t>
            </a:r>
            <a:r>
              <a:rPr lang="en-US" sz="18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];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func1: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  /* simulate instr1 */; PC++;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  </a:t>
            </a:r>
            <a:r>
              <a:rPr lang="en-US" sz="1800" b="1" i="0" u="none" strike="noStrike" kern="120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next_opcode</a:t>
            </a:r>
            <a:r>
              <a:rPr lang="en-US" sz="18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 = decode(fetch(PC));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  </a:t>
            </a:r>
            <a:r>
              <a:rPr lang="en-US" sz="1800" b="1" i="0" u="none" strike="noStrike" kern="120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goto</a:t>
            </a:r>
            <a:r>
              <a:rPr lang="en-US" sz="18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 </a:t>
            </a:r>
            <a:r>
              <a:rPr lang="en-US" sz="1800" b="1" i="0" u="none" strike="noStrike" kern="120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func_ptr</a:t>
            </a:r>
            <a:r>
              <a:rPr lang="en-US" sz="18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[</a:t>
            </a:r>
            <a:r>
              <a:rPr lang="en-US" sz="1800" b="1" i="0" u="none" strike="noStrike" kern="120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next_opcode</a:t>
            </a:r>
            <a:r>
              <a:rPr lang="en-US" sz="18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];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func2: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  /* simulate instr2 */; PC++;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  </a:t>
            </a:r>
            <a:r>
              <a:rPr lang="en-US" sz="1800" b="1" i="0" u="none" strike="noStrike" kern="120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next_opcode</a:t>
            </a:r>
            <a:r>
              <a:rPr lang="en-US" sz="18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 = decode(fetch(PC));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  </a:t>
            </a:r>
            <a:r>
              <a:rPr lang="en-US" sz="1800" b="1" i="0" u="none" strike="noStrike" kern="120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goto</a:t>
            </a:r>
            <a:r>
              <a:rPr lang="en-US" sz="18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 </a:t>
            </a:r>
            <a:r>
              <a:rPr lang="en-US" sz="1800" b="1" i="0" u="none" strike="noStrike" kern="120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func_ptr</a:t>
            </a:r>
            <a:r>
              <a:rPr lang="en-US" sz="18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[</a:t>
            </a:r>
            <a:r>
              <a:rPr lang="en-US" sz="1800" b="1" i="0" u="none" strike="noStrike" kern="120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next_opcode</a:t>
            </a:r>
            <a:r>
              <a:rPr lang="en-US" sz="18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];</a:t>
            </a:r>
          </a:p>
        </p:txBody>
      </p:sp>
      <p:sp>
        <p:nvSpPr>
          <p:cNvPr id="7" name="Rounded Rectangle 9"/>
          <p:cNvSpPr/>
          <p:nvPr/>
        </p:nvSpPr>
        <p:spPr>
          <a:xfrm>
            <a:off x="6791399" y="2040839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Calibri" pitchFamily="18"/>
                <a:ea typeface="Microsoft YaHei" pitchFamily="2"/>
                <a:cs typeface="Mangal" pitchFamily="2"/>
              </a:rPr>
              <a:t>Decode</a:t>
            </a:r>
          </a:p>
        </p:txBody>
      </p:sp>
      <p:sp>
        <p:nvSpPr>
          <p:cNvPr id="8" name="Rounded Rectangle 11"/>
          <p:cNvSpPr/>
          <p:nvPr/>
        </p:nvSpPr>
        <p:spPr>
          <a:xfrm>
            <a:off x="6791399" y="1654919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Op1</a:t>
            </a:r>
          </a:p>
        </p:txBody>
      </p:sp>
      <p:sp>
        <p:nvSpPr>
          <p:cNvPr id="9" name="Rounded Rectangle 12"/>
          <p:cNvSpPr/>
          <p:nvPr/>
        </p:nvSpPr>
        <p:spPr>
          <a:xfrm>
            <a:off x="6791399" y="2690280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Op0</a:t>
            </a:r>
          </a:p>
        </p:txBody>
      </p:sp>
      <p:cxnSp>
        <p:nvCxnSpPr>
          <p:cNvPr id="10" name="Elbow Connector 17"/>
          <p:cNvCxnSpPr>
            <a:stCxn id="7" idx="2"/>
            <a:endCxn id="9" idx="0"/>
          </p:cNvCxnSpPr>
          <p:nvPr/>
        </p:nvCxnSpPr>
        <p:spPr>
          <a:xfrm rot="5400000">
            <a:off x="7150679" y="2545559"/>
            <a:ext cx="289441" cy="12700"/>
          </a:xfrm>
          <a:prstGeom prst="bentConnector3">
            <a:avLst/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sp>
        <p:nvSpPr>
          <p:cNvPr id="11" name="Rounded Rectangle 30"/>
          <p:cNvSpPr/>
          <p:nvPr/>
        </p:nvSpPr>
        <p:spPr>
          <a:xfrm>
            <a:off x="6791399" y="3039120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Calibri" pitchFamily="18"/>
                <a:ea typeface="Microsoft YaHei" pitchFamily="2"/>
                <a:cs typeface="Mangal" pitchFamily="2"/>
              </a:rPr>
              <a:t>Decode</a:t>
            </a:r>
          </a:p>
        </p:txBody>
      </p:sp>
      <p:sp>
        <p:nvSpPr>
          <p:cNvPr id="12" name="Rounded Rectangle 35"/>
          <p:cNvSpPr/>
          <p:nvPr/>
        </p:nvSpPr>
        <p:spPr>
          <a:xfrm>
            <a:off x="6791399" y="4050360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Calibri" pitchFamily="18"/>
                <a:ea typeface="Microsoft YaHei" pitchFamily="2"/>
                <a:cs typeface="Mangal" pitchFamily="2"/>
              </a:rPr>
              <a:t>Decode</a:t>
            </a:r>
          </a:p>
        </p:txBody>
      </p:sp>
      <p:sp>
        <p:nvSpPr>
          <p:cNvPr id="13" name="Rounded Rectangle 36"/>
          <p:cNvSpPr/>
          <p:nvPr/>
        </p:nvSpPr>
        <p:spPr>
          <a:xfrm>
            <a:off x="6791399" y="3664440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Op0</a:t>
            </a:r>
          </a:p>
        </p:txBody>
      </p:sp>
      <p:cxnSp>
        <p:nvCxnSpPr>
          <p:cNvPr id="14" name="Elbow Connector 39"/>
          <p:cNvCxnSpPr>
            <a:stCxn id="11" idx="2"/>
            <a:endCxn id="13" idx="0"/>
          </p:cNvCxnSpPr>
          <p:nvPr/>
        </p:nvCxnSpPr>
        <p:spPr>
          <a:xfrm rot="5400000">
            <a:off x="7162739" y="3531780"/>
            <a:ext cx="265320" cy="12700"/>
          </a:xfrm>
          <a:prstGeom prst="bentConnector3">
            <a:avLst/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5" name="Elbow Connector 42"/>
          <p:cNvCxnSpPr>
            <a:stCxn id="12" idx="2"/>
            <a:endCxn id="16" idx="0"/>
          </p:cNvCxnSpPr>
          <p:nvPr/>
        </p:nvCxnSpPr>
        <p:spPr>
          <a:xfrm rot="5400000">
            <a:off x="7163460" y="4535821"/>
            <a:ext cx="257400" cy="6479"/>
          </a:xfrm>
          <a:prstGeom prst="bentConnector3">
            <a:avLst/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sp>
        <p:nvSpPr>
          <p:cNvPr id="16" name="Rounded Rectangle 36"/>
          <p:cNvSpPr/>
          <p:nvPr/>
        </p:nvSpPr>
        <p:spPr>
          <a:xfrm>
            <a:off x="6784920" y="4667760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...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227520"/>
            <a:ext cx="9144000" cy="528254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900" dirty="0" smtClean="0"/>
              <a:t>Бонус-вопрос</a:t>
            </a:r>
            <a:endParaRPr lang="ru-RU" sz="2900" dirty="0"/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E7FB1CB-C4A3-4153-83F8-059EF584EC8F}" type="slidenum">
              <a:t>25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827583" y="879480"/>
            <a:ext cx="7704857" cy="225255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ru-RU" sz="2600" dirty="0" smtClean="0">
                <a:latin typeface="DejaVu Sans" pitchFamily="34"/>
                <a:ea typeface="DejaVu Sans" pitchFamily="34"/>
                <a:cs typeface="DejaVu Sans" pitchFamily="34"/>
              </a:rPr>
              <a:t>Какой язык программирования (система программирования) высокого уровня использует сцепленное исполнение как главную технику для ускорения исполнения программ?</a:t>
            </a:r>
            <a:endParaRPr lang="ru-RU" sz="2600" dirty="0">
              <a:latin typeface="DejaVu Sans" pitchFamily="34"/>
              <a:ea typeface="DejaVu Sans" pitchFamily="34"/>
              <a:cs typeface="DejaVu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05158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4000"/>
              <a:t>Кэширующая интерпретация</a:t>
            </a:r>
            <a:r>
              <a:rPr lang="en-US" sz="4000"/>
              <a:t> (1/3)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8DF7DD91-554B-42BF-8E2C-39A18E69A8AD}" type="slidenum">
              <a:t>26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326600"/>
            <a:ext cx="8229600" cy="375372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650" dirty="0">
                <a:latin typeface="DejaVu Sans" pitchFamily="34"/>
                <a:ea typeface="DejaVu Sans" pitchFamily="34"/>
                <a:cs typeface="DejaVu Sans" pitchFamily="34"/>
              </a:rPr>
              <a:t>В большинстве случаев в код гостевого приложения неизменен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650" dirty="0">
                <a:latin typeface="DejaVu Sans" pitchFamily="34"/>
                <a:ea typeface="DejaVu Sans" pitchFamily="34"/>
                <a:cs typeface="DejaVu Sans" pitchFamily="34"/>
              </a:rPr>
              <a:t>Велика вероятность того, что инструкции с некоторыми </a:t>
            </a:r>
            <a:r>
              <a:rPr lang="en-US" sz="2650" b="1" dirty="0">
                <a:latin typeface="Courier New" pitchFamily="49"/>
                <a:ea typeface="DejaVu Sans" pitchFamily="34"/>
                <a:cs typeface="Courier New" pitchFamily="49"/>
              </a:rPr>
              <a:t>$PC </a:t>
            </a:r>
            <a:r>
              <a:rPr lang="ru-RU" sz="2650" dirty="0">
                <a:latin typeface="DejaVu Sans" pitchFamily="34"/>
                <a:ea typeface="DejaVu Sans" pitchFamily="34"/>
                <a:cs typeface="DejaVu Sans" pitchFamily="34"/>
              </a:rPr>
              <a:t>будут исполнены много раз (</a:t>
            </a:r>
            <a:r>
              <a:rPr lang="ru-RU" sz="2650" i="1" dirty="0">
                <a:latin typeface="DejaVu Sans" pitchFamily="34"/>
                <a:ea typeface="DejaVu Sans" pitchFamily="34"/>
                <a:cs typeface="DejaVu Sans" pitchFamily="34"/>
              </a:rPr>
              <a:t>задача</a:t>
            </a:r>
            <a:r>
              <a:rPr lang="ru-RU" sz="2650" dirty="0">
                <a:latin typeface="DejaVu Sans" pitchFamily="34"/>
                <a:ea typeface="DejaVu Sans" pitchFamily="34"/>
                <a:cs typeface="DejaVu Sans" pitchFamily="34"/>
              </a:rPr>
              <a:t>)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650" dirty="0">
                <a:latin typeface="DejaVu Sans" pitchFamily="34"/>
                <a:ea typeface="DejaVu Sans" pitchFamily="34"/>
                <a:cs typeface="DejaVu Sans" pitchFamily="34"/>
              </a:rPr>
              <a:t>Зачем каждый раз декодировать их?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650" dirty="0">
                <a:latin typeface="DejaVu Sans" pitchFamily="34"/>
                <a:ea typeface="DejaVu Sans" pitchFamily="34"/>
                <a:cs typeface="DejaVu Sans" pitchFamily="34"/>
              </a:rPr>
              <a:t>Заводим таблицу</a:t>
            </a:r>
          </a:p>
          <a:p>
            <a:pPr marL="108000" lvl="0" indent="0" algn="ctr">
              <a:lnSpc>
                <a:spcPct val="90000"/>
              </a:lnSpc>
              <a:spcAft>
                <a:spcPts val="1165"/>
              </a:spcAft>
              <a:buNone/>
            </a:pPr>
            <a:r>
              <a:rPr lang="en-US" sz="2650" b="1" dirty="0" err="1">
                <a:latin typeface="Courier New" pitchFamily="49"/>
                <a:ea typeface="DejaVu Sans" pitchFamily="34"/>
                <a:cs typeface="Courier New" pitchFamily="49"/>
              </a:rPr>
              <a:t>addr</a:t>
            </a:r>
            <a:r>
              <a:rPr lang="en-US" sz="2650" b="1" dirty="0">
                <a:latin typeface="Courier New" pitchFamily="49"/>
                <a:ea typeface="DejaVu Sans" pitchFamily="34"/>
                <a:cs typeface="Courier New" pitchFamily="49"/>
              </a:rPr>
              <a:t> =&gt; </a:t>
            </a:r>
            <a:r>
              <a:rPr lang="en-US" sz="2650" b="1" dirty="0" err="1">
                <a:latin typeface="Courier New" pitchFamily="49"/>
                <a:ea typeface="DejaVu Sans" pitchFamily="34"/>
                <a:cs typeface="Courier New" pitchFamily="49"/>
              </a:rPr>
              <a:t>decoded_instruction</a:t>
            </a:r>
            <a:endParaRPr lang="en-US" sz="2650" b="1" dirty="0">
              <a:latin typeface="Courier New" pitchFamily="49"/>
              <a:ea typeface="DejaVu Sans" pitchFamily="34"/>
              <a:cs typeface="Courier New" pitchFamily="49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4000"/>
              <a:t>Кэширующая интерпретация</a:t>
            </a:r>
            <a:r>
              <a:rPr lang="en-US" sz="4000"/>
              <a:t> (2/3)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8F87BF2-801C-4A92-8C3F-58B46B916E39}" type="slidenum">
              <a:t>27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326600"/>
            <a:ext cx="8229600" cy="375372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en-US" sz="1700" b="1">
                <a:latin typeface="Courier New" pitchFamily="49"/>
                <a:ea typeface="DejaVu Sans" pitchFamily="34"/>
                <a:cs typeface="Courier New" pitchFamily="49"/>
              </a:rPr>
              <a:t>while (true) {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en-US" sz="1700" b="1">
                <a:latin typeface="Courier New" pitchFamily="49"/>
                <a:ea typeface="DejaVu Sans" pitchFamily="34"/>
                <a:cs typeface="Courier New" pitchFamily="49"/>
              </a:rPr>
              <a:t>  if (operation = cache[PC]);</a:t>
            </a:r>
            <a:r>
              <a:rPr lang="ru-RU" sz="1700" b="1">
                <a:latin typeface="Courier New" pitchFamily="49"/>
                <a:ea typeface="DejaVu Sans" pitchFamily="34"/>
                <a:cs typeface="Courier New" pitchFamily="49"/>
              </a:rPr>
              <a:t> </a:t>
            </a:r>
            <a:r>
              <a:rPr lang="en-US" sz="1700" b="1">
                <a:latin typeface="Courier New" pitchFamily="49"/>
                <a:ea typeface="DejaVu Sans" pitchFamily="34"/>
                <a:cs typeface="Courier New" pitchFamily="49"/>
              </a:rPr>
              <a:t>// </a:t>
            </a:r>
            <a:r>
              <a:rPr lang="en-US" sz="1700" b="1">
                <a:solidFill>
                  <a:srgbClr val="008000"/>
                </a:solidFill>
                <a:latin typeface="Courier New" pitchFamily="49"/>
                <a:ea typeface="DejaVu Sans" pitchFamily="34"/>
                <a:cs typeface="Courier New" pitchFamily="49"/>
              </a:rPr>
              <a:t>shortcut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en-US" sz="1700" b="1">
                <a:latin typeface="Courier New" pitchFamily="49"/>
                <a:ea typeface="DejaVu Sans" pitchFamily="34"/>
                <a:cs typeface="Courier New" pitchFamily="49"/>
              </a:rPr>
              <a:t>  else { // not in cache, </a:t>
            </a:r>
            <a:r>
              <a:rPr lang="en-US" sz="1700" b="1">
                <a:solidFill>
                  <a:srgbClr val="FF0000"/>
                </a:solidFill>
                <a:latin typeface="Courier New" pitchFamily="49"/>
                <a:ea typeface="DejaVu Sans" pitchFamily="34"/>
                <a:cs typeface="Courier New" pitchFamily="49"/>
              </a:rPr>
              <a:t>long way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en-US" sz="1700" b="1">
                <a:latin typeface="Courier New" pitchFamily="49"/>
                <a:ea typeface="DejaVu Sans" pitchFamily="34"/>
                <a:cs typeface="Courier New" pitchFamily="49"/>
              </a:rPr>
              <a:t>  	operation = decode(fetch(PC));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en-US" sz="1700" b="1">
                <a:latin typeface="Courier New" pitchFamily="49"/>
                <a:ea typeface="DejaVu Sans" pitchFamily="34"/>
                <a:cs typeface="Courier New" pitchFamily="49"/>
              </a:rPr>
              <a:t>  	cache[PC] = operation;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en-US" sz="1700" b="1">
                <a:latin typeface="Courier New" pitchFamily="49"/>
                <a:ea typeface="DejaVu Sans" pitchFamily="34"/>
                <a:cs typeface="Courier New" pitchFamily="49"/>
              </a:rPr>
              <a:t>  }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en-US" sz="1700" b="1">
                <a:latin typeface="Courier New" pitchFamily="49"/>
                <a:ea typeface="DejaVu Sans" pitchFamily="34"/>
                <a:cs typeface="Courier New" pitchFamily="49"/>
              </a:rPr>
              <a:t>  switch (operation) {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en-US" sz="1700" b="1">
                <a:latin typeface="Courier New" pitchFamily="49"/>
                <a:ea typeface="DejaVu Sans" pitchFamily="34"/>
                <a:cs typeface="Courier New" pitchFamily="49"/>
              </a:rPr>
              <a:t>     /* ... */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en-US" sz="1700" b="1">
                <a:latin typeface="Courier New" pitchFamily="49"/>
                <a:ea typeface="DejaVu Sans" pitchFamily="34"/>
                <a:cs typeface="Courier New" pitchFamily="49"/>
              </a:rPr>
              <a:t>  }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en-US" sz="1700" b="1">
                <a:latin typeface="Courier New" pitchFamily="49"/>
                <a:ea typeface="DejaVu Sans" pitchFamily="34"/>
                <a:cs typeface="Courier New" pitchFamily="49"/>
              </a:rPr>
              <a:t>}</a:t>
            </a:r>
          </a:p>
        </p:txBody>
      </p:sp>
      <p:sp>
        <p:nvSpPr>
          <p:cNvPr id="6" name="Rounded Rectangle 6"/>
          <p:cNvSpPr/>
          <p:nvPr/>
        </p:nvSpPr>
        <p:spPr>
          <a:xfrm>
            <a:off x="5479559" y="3322079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Calibri" pitchFamily="18"/>
                <a:ea typeface="Microsoft YaHei" pitchFamily="2"/>
                <a:cs typeface="Mangal" pitchFamily="2"/>
              </a:rPr>
              <a:t>Decode</a:t>
            </a:r>
          </a:p>
        </p:txBody>
      </p:sp>
      <p:sp>
        <p:nvSpPr>
          <p:cNvPr id="7" name="Rounded Rectangle 7"/>
          <p:cNvSpPr/>
          <p:nvPr/>
        </p:nvSpPr>
        <p:spPr>
          <a:xfrm>
            <a:off x="5279400" y="4025159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Calibri" pitchFamily="18"/>
                <a:ea typeface="Microsoft YaHei" pitchFamily="2"/>
                <a:cs typeface="Mangal" pitchFamily="2"/>
              </a:rPr>
              <a:t>Switch</a:t>
            </a:r>
          </a:p>
        </p:txBody>
      </p:sp>
      <p:sp>
        <p:nvSpPr>
          <p:cNvPr id="8" name="Rounded Rectangle 8"/>
          <p:cNvSpPr/>
          <p:nvPr/>
        </p:nvSpPr>
        <p:spPr>
          <a:xfrm>
            <a:off x="6714360" y="4057559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Op1</a:t>
            </a:r>
          </a:p>
        </p:txBody>
      </p:sp>
      <p:sp>
        <p:nvSpPr>
          <p:cNvPr id="9" name="Rounded Rectangle 9"/>
          <p:cNvSpPr/>
          <p:nvPr/>
        </p:nvSpPr>
        <p:spPr>
          <a:xfrm>
            <a:off x="6714360" y="3648239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Op0</a:t>
            </a:r>
          </a:p>
        </p:txBody>
      </p:sp>
      <p:sp>
        <p:nvSpPr>
          <p:cNvPr id="10" name="Rounded Rectangle 10"/>
          <p:cNvSpPr/>
          <p:nvPr/>
        </p:nvSpPr>
        <p:spPr>
          <a:xfrm>
            <a:off x="6714360" y="4489560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Op2</a:t>
            </a:r>
          </a:p>
        </p:txBody>
      </p:sp>
      <p:cxnSp>
        <p:nvCxnSpPr>
          <p:cNvPr id="11" name="Elbow Connector 11"/>
          <p:cNvCxnSpPr>
            <a:stCxn id="7" idx="1"/>
            <a:endCxn id="9" idx="3"/>
          </p:cNvCxnSpPr>
          <p:nvPr/>
        </p:nvCxnSpPr>
        <p:spPr>
          <a:xfrm flipV="1">
            <a:off x="6287399" y="3828239"/>
            <a:ext cx="426961" cy="376920"/>
          </a:xfrm>
          <a:prstGeom prst="bentConnector3">
            <a:avLst/>
          </a:prstGeom>
          <a:noFill/>
          <a:ln w="34920">
            <a:solidFill>
              <a:srgbClr val="FF0000"/>
            </a:solidFill>
            <a:prstDash val="solid"/>
            <a:tailEnd type="arrow"/>
          </a:ln>
        </p:spPr>
      </p:cxnSp>
      <p:cxnSp>
        <p:nvCxnSpPr>
          <p:cNvPr id="12" name="Elbow Connector 12"/>
          <p:cNvCxnSpPr>
            <a:stCxn id="7" idx="1"/>
            <a:endCxn id="8" idx="3"/>
          </p:cNvCxnSpPr>
          <p:nvPr/>
        </p:nvCxnSpPr>
        <p:spPr>
          <a:xfrm>
            <a:off x="6287399" y="4205159"/>
            <a:ext cx="426961" cy="32400"/>
          </a:xfrm>
          <a:prstGeom prst="bentConnector3">
            <a:avLst/>
          </a:prstGeom>
          <a:noFill/>
          <a:ln w="34920">
            <a:solidFill>
              <a:srgbClr val="FF0000"/>
            </a:solidFill>
            <a:prstDash val="solid"/>
            <a:tailEnd type="arrow"/>
          </a:ln>
        </p:spPr>
      </p:cxnSp>
      <p:cxnSp>
        <p:nvCxnSpPr>
          <p:cNvPr id="13" name="Elbow Connector 13"/>
          <p:cNvCxnSpPr>
            <a:stCxn id="7" idx="1"/>
            <a:endCxn id="10" idx="3"/>
          </p:cNvCxnSpPr>
          <p:nvPr/>
        </p:nvCxnSpPr>
        <p:spPr>
          <a:xfrm>
            <a:off x="6287399" y="4205159"/>
            <a:ext cx="426961" cy="464401"/>
          </a:xfrm>
          <a:prstGeom prst="bentConnector3">
            <a:avLst/>
          </a:prstGeom>
          <a:noFill/>
          <a:ln w="34920">
            <a:solidFill>
              <a:srgbClr val="FF0000"/>
            </a:solidFill>
            <a:prstDash val="solid"/>
            <a:tailEnd type="arrow"/>
          </a:ln>
        </p:spPr>
      </p:cxnSp>
      <p:cxnSp>
        <p:nvCxnSpPr>
          <p:cNvPr id="14" name="Elbow Connector 14"/>
          <p:cNvCxnSpPr>
            <a:stCxn id="6" idx="2"/>
            <a:endCxn id="7" idx="0"/>
          </p:cNvCxnSpPr>
          <p:nvPr/>
        </p:nvCxnSpPr>
        <p:spPr>
          <a:xfrm rot="5400000">
            <a:off x="5711940" y="3753540"/>
            <a:ext cx="343080" cy="200159"/>
          </a:xfrm>
          <a:prstGeom prst="bentConnector3">
            <a:avLst/>
          </a:prstGeom>
          <a:noFill/>
          <a:ln w="28440">
            <a:solidFill>
              <a:srgbClr val="FF0000"/>
            </a:solidFill>
            <a:prstDash val="solid"/>
            <a:tailEnd type="arrow"/>
          </a:ln>
        </p:spPr>
      </p:cxnSp>
      <p:cxnSp>
        <p:nvCxnSpPr>
          <p:cNvPr id="15" name="Elbow Connector 15"/>
          <p:cNvCxnSpPr>
            <a:stCxn id="9" idx="1"/>
            <a:endCxn id="19" idx="0"/>
          </p:cNvCxnSpPr>
          <p:nvPr/>
        </p:nvCxnSpPr>
        <p:spPr>
          <a:xfrm flipH="1" flipV="1">
            <a:off x="5423400" y="2898720"/>
            <a:ext cx="2298959" cy="929519"/>
          </a:xfrm>
          <a:prstGeom prst="bentConnector4">
            <a:avLst>
              <a:gd name="adj1" fmla="val -9944"/>
              <a:gd name="adj2" fmla="val 124593"/>
            </a:avLst>
          </a:prstGeom>
          <a:noFill/>
          <a:ln w="34920">
            <a:solidFill>
              <a:srgbClr val="4F81BD"/>
            </a:solidFill>
            <a:prstDash val="solid"/>
            <a:tailEnd type="arrow"/>
          </a:ln>
        </p:spPr>
      </p:cxnSp>
      <p:cxnSp>
        <p:nvCxnSpPr>
          <p:cNvPr id="16" name="Elbow Connector 16"/>
          <p:cNvCxnSpPr>
            <a:stCxn id="8" idx="1"/>
            <a:endCxn id="19" idx="0"/>
          </p:cNvCxnSpPr>
          <p:nvPr/>
        </p:nvCxnSpPr>
        <p:spPr>
          <a:xfrm flipH="1" flipV="1">
            <a:off x="5423400" y="2898720"/>
            <a:ext cx="2298959" cy="1338839"/>
          </a:xfrm>
          <a:prstGeom prst="bentConnector4">
            <a:avLst>
              <a:gd name="adj1" fmla="val -9944"/>
              <a:gd name="adj2" fmla="val 117074"/>
            </a:avLst>
          </a:prstGeom>
          <a:noFill/>
          <a:ln w="34920">
            <a:solidFill>
              <a:srgbClr val="4F81BD"/>
            </a:solidFill>
            <a:prstDash val="solid"/>
            <a:tailEnd type="arrow"/>
          </a:ln>
        </p:spPr>
      </p:cxnSp>
      <p:cxnSp>
        <p:nvCxnSpPr>
          <p:cNvPr id="17" name="Elbow Connector 17"/>
          <p:cNvCxnSpPr>
            <a:stCxn id="10" idx="1"/>
            <a:endCxn id="19" idx="0"/>
          </p:cNvCxnSpPr>
          <p:nvPr/>
        </p:nvCxnSpPr>
        <p:spPr>
          <a:xfrm flipH="1" flipV="1">
            <a:off x="5423400" y="2898720"/>
            <a:ext cx="2298959" cy="1770840"/>
          </a:xfrm>
          <a:prstGeom prst="bentConnector4">
            <a:avLst>
              <a:gd name="adj1" fmla="val -9944"/>
              <a:gd name="adj2" fmla="val 112909"/>
            </a:avLst>
          </a:prstGeom>
          <a:noFill/>
          <a:ln w="34920">
            <a:solidFill>
              <a:srgbClr val="4F81BD"/>
            </a:solidFill>
            <a:prstDash val="solid"/>
            <a:tailEnd type="arrow"/>
          </a:ln>
        </p:spPr>
      </p:cxnSp>
      <p:sp>
        <p:nvSpPr>
          <p:cNvPr id="18" name="Rounded Rectangle 22"/>
          <p:cNvSpPr/>
          <p:nvPr/>
        </p:nvSpPr>
        <p:spPr>
          <a:xfrm>
            <a:off x="4415400" y="3318119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Cache</a:t>
            </a:r>
          </a:p>
        </p:txBody>
      </p:sp>
      <p:sp>
        <p:nvSpPr>
          <p:cNvPr id="19" name="Diamond 24"/>
          <p:cNvSpPr/>
          <p:nvPr/>
        </p:nvSpPr>
        <p:spPr>
          <a:xfrm>
            <a:off x="5279400" y="2898720"/>
            <a:ext cx="288000" cy="28800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cxnSp>
        <p:nvCxnSpPr>
          <p:cNvPr id="20" name="Elbow Connector 34"/>
          <p:cNvCxnSpPr>
            <a:stCxn id="19" idx="1"/>
            <a:endCxn id="6" idx="0"/>
          </p:cNvCxnSpPr>
          <p:nvPr/>
        </p:nvCxnSpPr>
        <p:spPr>
          <a:xfrm>
            <a:off x="5567400" y="3042720"/>
            <a:ext cx="416159" cy="279359"/>
          </a:xfrm>
          <a:prstGeom prst="bentConnector2">
            <a:avLst/>
          </a:prstGeom>
          <a:noFill/>
          <a:ln w="28440">
            <a:solidFill>
              <a:srgbClr val="FF0000"/>
            </a:solidFill>
            <a:prstDash val="solid"/>
            <a:tailEnd type="arrow"/>
          </a:ln>
        </p:spPr>
      </p:cxnSp>
      <p:cxnSp>
        <p:nvCxnSpPr>
          <p:cNvPr id="21" name="Elbow Connector 37"/>
          <p:cNvCxnSpPr>
            <a:stCxn id="19" idx="3"/>
            <a:endCxn id="18" idx="0"/>
          </p:cNvCxnSpPr>
          <p:nvPr/>
        </p:nvCxnSpPr>
        <p:spPr>
          <a:xfrm rot="10800000" flipV="1">
            <a:off x="4919400" y="3042719"/>
            <a:ext cx="360000" cy="275399"/>
          </a:xfrm>
          <a:prstGeom prst="bentConnector2">
            <a:avLst/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22" name="Elbow Connector 40"/>
          <p:cNvCxnSpPr>
            <a:stCxn id="18" idx="2"/>
            <a:endCxn id="7" idx="3"/>
          </p:cNvCxnSpPr>
          <p:nvPr/>
        </p:nvCxnSpPr>
        <p:spPr>
          <a:xfrm rot="16200000" flipH="1">
            <a:off x="4835880" y="3761639"/>
            <a:ext cx="527040" cy="360000"/>
          </a:xfrm>
          <a:prstGeom prst="bentConnector2">
            <a:avLst/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4000"/>
              <a:t>Кэширующая интерпретация</a:t>
            </a:r>
            <a:r>
              <a:rPr lang="en-US" sz="4000"/>
              <a:t> (3/3)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4004A646-595B-43C1-A0F2-067C67B177A8}" type="slidenum">
              <a:t>28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326600"/>
            <a:ext cx="8229600" cy="375372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650">
                <a:latin typeface="DejaVu Sans" pitchFamily="34"/>
                <a:ea typeface="DejaVu Sans" pitchFamily="34"/>
                <a:cs typeface="DejaVu Sans" pitchFamily="34"/>
              </a:rPr>
              <a:t>Ёмкость кэша ограничена, следует хранить адреса, действительно часто исполняемые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650">
                <a:latin typeface="DejaVu Sans" pitchFamily="34"/>
                <a:ea typeface="DejaVu Sans" pitchFamily="34"/>
                <a:cs typeface="DejaVu Sans" pitchFamily="34"/>
              </a:rPr>
              <a:t>Необходимо следить за неизменностью исходного кода</a:t>
            </a:r>
          </a:p>
          <a:p>
            <a:pPr marL="864000" lvl="0">
              <a:lnSpc>
                <a:spcPct val="90000"/>
              </a:lnSpc>
            </a:pPr>
            <a:r>
              <a:rPr lang="ru-RU" sz="2320">
                <a:latin typeface="DejaVu Sans" pitchFamily="34"/>
                <a:ea typeface="DejaVu Sans" pitchFamily="34"/>
                <a:cs typeface="DejaVu Sans" pitchFamily="34"/>
              </a:rPr>
              <a:t>Если была запись, необходимо отбрасывать «испорченные» блоки из кэша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650">
                <a:latin typeface="DejaVu Sans" pitchFamily="34"/>
                <a:ea typeface="DejaVu Sans" pitchFamily="34"/>
                <a:cs typeface="DejaVu Sans" pitchFamily="34"/>
              </a:rPr>
              <a:t>Фаза </a:t>
            </a:r>
            <a:r>
              <a:rPr lang="en-US" sz="2650">
                <a:latin typeface="DejaVu Sans" pitchFamily="34"/>
                <a:ea typeface="DejaVu Sans" pitchFamily="34"/>
                <a:cs typeface="DejaVu Sans" pitchFamily="34"/>
              </a:rPr>
              <a:t>Fetch </a:t>
            </a:r>
            <a:r>
              <a:rPr lang="ru-RU" sz="2650">
                <a:latin typeface="DejaVu Sans" pitchFamily="34"/>
                <a:ea typeface="DejaVu Sans" pitchFamily="34"/>
                <a:cs typeface="DejaVu Sans" pitchFamily="34"/>
              </a:rPr>
              <a:t>пропускается </a:t>
            </a:r>
            <a:r>
              <a:rPr lang="en-US" sz="2650">
                <a:latin typeface="DejaVu Sans" pitchFamily="34"/>
                <a:ea typeface="DejaVu Sans" pitchFamily="34"/>
                <a:cs typeface="DejaVu Sans" pitchFamily="34"/>
              </a:rPr>
              <a:t>=&gt; </a:t>
            </a:r>
            <a:r>
              <a:rPr lang="ru-RU" sz="2650">
                <a:latin typeface="DejaVu Sans" pitchFamily="34"/>
                <a:ea typeface="DejaVu Sans" pitchFamily="34"/>
                <a:cs typeface="DejaVu Sans" pitchFamily="34"/>
              </a:rPr>
              <a:t>не совсем точная симуляция (часто это ОК)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4000" dirty="0"/>
              <a:t>И</a:t>
            </a:r>
            <a:r>
              <a:rPr lang="en-US" sz="4000" dirty="0" err="1" smtClean="0"/>
              <a:t>тог</a:t>
            </a:r>
            <a:r>
              <a:rPr lang="ru-RU" sz="4000" dirty="0" smtClean="0"/>
              <a:t>и</a:t>
            </a:r>
            <a:endParaRPr lang="en-US" sz="4000" dirty="0"/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B701872-4B32-4BCF-A0FC-02B2226A895A}" type="slidenum">
              <a:t>29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326600"/>
            <a:ext cx="8229600" cy="375372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650" dirty="0">
                <a:latin typeface="DejaVu Sans" pitchFamily="34"/>
                <a:ea typeface="DejaVu Sans" pitchFamily="34"/>
                <a:cs typeface="DejaVu Sans" pitchFamily="34"/>
              </a:rPr>
              <a:t>Фазы исполнения: F, D, E, W, A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650" dirty="0">
                <a:latin typeface="DejaVu Sans" pitchFamily="34"/>
                <a:ea typeface="DejaVu Sans" pitchFamily="34"/>
                <a:cs typeface="DejaVu Sans" pitchFamily="34"/>
              </a:rPr>
              <a:t>Decoder, </a:t>
            </a:r>
            <a:r>
              <a:rPr lang="ru-RU" sz="2650" dirty="0" err="1">
                <a:latin typeface="DejaVu Sans" pitchFamily="34"/>
                <a:ea typeface="DejaVu Sans" pitchFamily="34"/>
                <a:cs typeface="DejaVu Sans" pitchFamily="34"/>
              </a:rPr>
              <a:t>disassembler</a:t>
            </a:r>
            <a:r>
              <a:rPr lang="ru-RU" sz="2650" dirty="0">
                <a:latin typeface="DejaVu Sans" pitchFamily="34"/>
                <a:ea typeface="DejaVu Sans" pitchFamily="34"/>
                <a:cs typeface="DejaVu Sans" pitchFamily="34"/>
              </a:rPr>
              <a:t>, </a:t>
            </a:r>
            <a:r>
              <a:rPr lang="ru-RU" sz="2650" dirty="0" err="1">
                <a:latin typeface="DejaVu Sans" pitchFamily="34"/>
                <a:ea typeface="DejaVu Sans" pitchFamily="34"/>
                <a:cs typeface="DejaVu Sans" pitchFamily="34"/>
              </a:rPr>
              <a:t>encoder</a:t>
            </a:r>
            <a:endParaRPr lang="ru-RU" sz="2650" dirty="0">
              <a:latin typeface="DejaVu Sans" pitchFamily="34"/>
              <a:ea typeface="DejaVu Sans" pitchFamily="34"/>
              <a:cs typeface="DejaVu Sans" pitchFamily="34"/>
            </a:endParaRP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650" dirty="0">
                <a:latin typeface="DejaVu Sans" pitchFamily="34"/>
                <a:ea typeface="DejaVu Sans" pitchFamily="34"/>
                <a:cs typeface="DejaVu Sans" pitchFamily="34"/>
              </a:rPr>
              <a:t>Переключаемый (</a:t>
            </a:r>
            <a:r>
              <a:rPr lang="ru-RU" sz="2650" dirty="0" err="1">
                <a:latin typeface="DejaVu Sans" pitchFamily="34"/>
                <a:ea typeface="DejaVu Sans" pitchFamily="34"/>
                <a:cs typeface="DejaVu Sans" pitchFamily="34"/>
              </a:rPr>
              <a:t>switched</a:t>
            </a:r>
            <a:r>
              <a:rPr lang="ru-RU" sz="2650" dirty="0">
                <a:latin typeface="DejaVu Sans" pitchFamily="34"/>
                <a:ea typeface="DejaVu Sans" pitchFamily="34"/>
                <a:cs typeface="DejaVu Sans" pitchFamily="34"/>
              </a:rPr>
              <a:t>) И.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650" dirty="0">
                <a:latin typeface="DejaVu Sans" pitchFamily="34"/>
                <a:ea typeface="DejaVu Sans" pitchFamily="34"/>
                <a:cs typeface="DejaVu Sans" pitchFamily="34"/>
              </a:rPr>
              <a:t>Сцепленный (</a:t>
            </a:r>
            <a:r>
              <a:rPr lang="ru-RU" sz="2650" dirty="0" err="1">
                <a:latin typeface="DejaVu Sans" pitchFamily="34"/>
                <a:ea typeface="DejaVu Sans" pitchFamily="34"/>
                <a:cs typeface="DejaVu Sans" pitchFamily="34"/>
              </a:rPr>
              <a:t>threaded</a:t>
            </a:r>
            <a:r>
              <a:rPr lang="ru-RU" sz="2650" dirty="0">
                <a:latin typeface="DejaVu Sans" pitchFamily="34"/>
                <a:ea typeface="DejaVu Sans" pitchFamily="34"/>
                <a:cs typeface="DejaVu Sans" pitchFamily="34"/>
              </a:rPr>
              <a:t>) И.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650" dirty="0" err="1">
                <a:latin typeface="DejaVu Sans" pitchFamily="34"/>
                <a:ea typeface="DejaVu Sans" pitchFamily="34"/>
                <a:cs typeface="DejaVu Sans" pitchFamily="34"/>
              </a:rPr>
              <a:t>Кэшируюший</a:t>
            </a:r>
            <a:r>
              <a:rPr lang="ru-RU" sz="2650" dirty="0">
                <a:latin typeface="DejaVu Sans" pitchFamily="34"/>
                <a:ea typeface="DejaVu Sans" pitchFamily="34"/>
                <a:cs typeface="DejaVu Sans" pitchFamily="34"/>
              </a:rPr>
              <a:t> И.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650" dirty="0">
                <a:latin typeface="DejaVu Sans" pitchFamily="34"/>
                <a:ea typeface="DejaVu Sans" pitchFamily="34"/>
                <a:cs typeface="DejaVu Sans" pitchFamily="34"/>
              </a:rPr>
              <a:t>Ситуации: </a:t>
            </a:r>
            <a:r>
              <a:rPr lang="ru-RU" sz="2650" dirty="0" err="1">
                <a:latin typeface="DejaVu Sans" pitchFamily="34"/>
                <a:ea typeface="DejaVu Sans" pitchFamily="34"/>
                <a:cs typeface="DejaVu Sans" pitchFamily="34"/>
              </a:rPr>
              <a:t>interrupt</a:t>
            </a:r>
            <a:r>
              <a:rPr lang="ru-RU" sz="2650" dirty="0">
                <a:latin typeface="DejaVu Sans" pitchFamily="34"/>
                <a:ea typeface="DejaVu Sans" pitchFamily="34"/>
                <a:cs typeface="DejaVu Sans" pitchFamily="34"/>
              </a:rPr>
              <a:t>, </a:t>
            </a:r>
            <a:r>
              <a:rPr lang="ru-RU" sz="2650" dirty="0" err="1">
                <a:latin typeface="DejaVu Sans" pitchFamily="34"/>
                <a:ea typeface="DejaVu Sans" pitchFamily="34"/>
                <a:cs typeface="DejaVu Sans" pitchFamily="34"/>
              </a:rPr>
              <a:t>trap</a:t>
            </a:r>
            <a:r>
              <a:rPr lang="ru-RU" sz="2650" dirty="0">
                <a:latin typeface="DejaVu Sans" pitchFamily="34"/>
                <a:ea typeface="DejaVu Sans" pitchFamily="34"/>
                <a:cs typeface="DejaVu Sans" pitchFamily="34"/>
              </a:rPr>
              <a:t>, </a:t>
            </a:r>
            <a:r>
              <a:rPr lang="ru-RU" sz="2650" dirty="0" err="1">
                <a:latin typeface="DejaVu Sans" pitchFamily="34"/>
                <a:ea typeface="DejaVu Sans" pitchFamily="34"/>
                <a:cs typeface="DejaVu Sans" pitchFamily="34"/>
              </a:rPr>
              <a:t>exception</a:t>
            </a:r>
            <a:r>
              <a:rPr lang="ru-RU" sz="2650" dirty="0">
                <a:latin typeface="DejaVu Sans" pitchFamily="34"/>
                <a:ea typeface="DejaVu Sans" pitchFamily="34"/>
                <a:cs typeface="DejaVu Sans" pitchFamily="34"/>
              </a:rPr>
              <a:t>, </a:t>
            </a:r>
            <a:r>
              <a:rPr lang="ru-RU" sz="2650" dirty="0" err="1" smtClean="0">
                <a:latin typeface="DejaVu Sans" pitchFamily="34"/>
                <a:ea typeface="DejaVu Sans" pitchFamily="34"/>
                <a:cs typeface="DejaVu Sans" pitchFamily="34"/>
              </a:rPr>
              <a:t>fault</a:t>
            </a:r>
            <a:r>
              <a:rPr lang="en-US" sz="2650" dirty="0" smtClean="0">
                <a:latin typeface="DejaVu Sans" pitchFamily="34"/>
                <a:ea typeface="DejaVu Sans" pitchFamily="34"/>
                <a:cs typeface="DejaVu Sans" pitchFamily="34"/>
              </a:rPr>
              <a:t>, </a:t>
            </a:r>
            <a:r>
              <a:rPr lang="en-US" sz="2650" dirty="0" smtClean="0">
                <a:latin typeface="DejaVu Sans" pitchFamily="34"/>
                <a:ea typeface="DejaVu Sans" pitchFamily="34"/>
                <a:cs typeface="DejaVu Sans" pitchFamily="34"/>
              </a:rPr>
              <a:t>abort</a:t>
            </a:r>
            <a:endParaRPr lang="ru-RU" sz="2650" dirty="0">
              <a:latin typeface="DejaVu Sans" pitchFamily="34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3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5400BF40-5D7E-45FC-AA5C-13DA16D9B725}" type="slidenum">
              <a:t>3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483299" y="1187822"/>
            <a:ext cx="8229600" cy="375372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3000" dirty="0">
                <a:latin typeface="DejaVu Sans" pitchFamily="34"/>
                <a:ea typeface="DejaVu Sans" pitchFamily="34"/>
                <a:cs typeface="DejaVu Sans" pitchFamily="34"/>
              </a:rPr>
              <a:t>Общий цикл работы процессора </a:t>
            </a:r>
            <a:r>
              <a:rPr lang="en-US" sz="3000" dirty="0">
                <a:latin typeface="DejaVu Sans" pitchFamily="34"/>
                <a:ea typeface="DejaVu Sans" pitchFamily="34"/>
                <a:cs typeface="DejaVu Sans" pitchFamily="34"/>
              </a:rPr>
              <a:t>↔ </a:t>
            </a:r>
            <a:r>
              <a:rPr lang="ru-RU" sz="3000" dirty="0">
                <a:latin typeface="DejaVu Sans" pitchFamily="34"/>
                <a:ea typeface="DejaVu Sans" pitchFamily="34"/>
                <a:cs typeface="DejaVu Sans" pitchFamily="34"/>
              </a:rPr>
              <a:t>цикл интерпретации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3000" dirty="0">
                <a:latin typeface="DejaVu Sans" pitchFamily="34"/>
                <a:ea typeface="DejaVu Sans" pitchFamily="34"/>
                <a:cs typeface="DejaVu Sans" pitchFamily="34"/>
              </a:rPr>
              <a:t>Примеры реализации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3000" dirty="0">
                <a:latin typeface="DejaVu Sans" pitchFamily="34"/>
                <a:ea typeface="DejaVu Sans" pitchFamily="34"/>
                <a:cs typeface="DejaVu Sans" pitchFamily="34"/>
              </a:rPr>
              <a:t>Проблемы интерпретации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3000" dirty="0">
                <a:latin typeface="DejaVu Sans" pitchFamily="34"/>
                <a:ea typeface="DejaVu Sans" pitchFamily="34"/>
                <a:cs typeface="DejaVu Sans" pitchFamily="34"/>
              </a:rPr>
              <a:t>Улучшенные схемы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3000" dirty="0">
                <a:latin typeface="DejaVu Sans" pitchFamily="34"/>
                <a:ea typeface="DejaVu Sans" pitchFamily="34"/>
                <a:cs typeface="DejaVu Sans" pitchFamily="34"/>
              </a:rPr>
              <a:t>Некоторые общие вопросы симуляции</a:t>
            </a:r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483299" y="179710"/>
            <a:ext cx="8229600" cy="6724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 smtClean="0"/>
              <a:t>На этой лекции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06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200" dirty="0"/>
              <a:t>Ресурсы для дополнительного </a:t>
            </a:r>
            <a:r>
              <a:rPr lang="ru-RU" sz="3200" dirty="0" smtClean="0"/>
              <a:t>чтения</a:t>
            </a:r>
            <a:r>
              <a:rPr lang="en-US" sz="3200" dirty="0" smtClean="0"/>
              <a:t> 1</a:t>
            </a:r>
            <a:endParaRPr lang="ru-RU" sz="3200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25200" y="1326600"/>
            <a:ext cx="9118800" cy="356940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>
              <a:spcAft>
                <a:spcPts val="1165"/>
              </a:spcAft>
            </a:pPr>
            <a:r>
              <a:rPr lang="ru-RU" sz="1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D. </a:t>
            </a:r>
            <a:r>
              <a:rPr lang="ru-RU" sz="18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Mihoka</a:t>
            </a:r>
            <a:r>
              <a:rPr lang="ru-RU" sz="1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, S. Shwartsman. </a:t>
            </a:r>
            <a:r>
              <a:rPr lang="ru-RU" sz="1800" b="1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Virtualization</a:t>
            </a:r>
            <a:r>
              <a:rPr lang="ru-RU" sz="18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1800" b="1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Without</a:t>
            </a:r>
            <a:r>
              <a:rPr lang="ru-RU" sz="18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1800" b="1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Direct</a:t>
            </a:r>
            <a:r>
              <a:rPr lang="ru-RU" sz="18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1800" b="1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Execution</a:t>
            </a:r>
            <a:r>
              <a:rPr lang="ru-RU" sz="18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1800" b="1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or</a:t>
            </a:r>
            <a:r>
              <a:rPr lang="ru-RU" sz="18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1800" b="1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Jitting</a:t>
            </a:r>
            <a:r>
              <a:rPr lang="ru-RU" sz="18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: </a:t>
            </a:r>
            <a:r>
              <a:rPr lang="ru-RU" sz="1800" b="1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Designing</a:t>
            </a:r>
            <a:r>
              <a:rPr lang="ru-RU" sz="18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a </a:t>
            </a:r>
            <a:r>
              <a:rPr lang="ru-RU" sz="1800" b="1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Portable</a:t>
            </a:r>
            <a:r>
              <a:rPr lang="ru-RU" sz="18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1800" b="1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Virtual</a:t>
            </a:r>
            <a:r>
              <a:rPr lang="ru-RU" sz="18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1800" b="1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Machine</a:t>
            </a:r>
            <a:r>
              <a:rPr lang="ru-RU" sz="18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1800" b="1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Infrastructure</a:t>
            </a:r>
            <a:r>
              <a:rPr lang="ru-RU" sz="18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18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  <a:hlinkClick r:id="rId3"/>
              </a:rPr>
              <a:t>http</a:t>
            </a:r>
            <a:r>
              <a:rPr lang="ru-RU" sz="1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  <a:hlinkClick r:id="rId3"/>
              </a:rPr>
              <a:t>://bochs.sourceforge.net</a:t>
            </a:r>
            <a:r>
              <a:rPr lang="ru-RU" sz="18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  <a:hlinkClick r:id="rId3"/>
              </a:rPr>
              <a:t>/</a:t>
            </a:r>
            <a:r>
              <a:rPr lang="en-US" sz="18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endParaRPr lang="en-US" sz="18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lvl="0">
              <a:spcAft>
                <a:spcPts val="1165"/>
              </a:spcAft>
            </a:pPr>
            <a:r>
              <a:rPr lang="ru-RU" sz="18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Fredrik </a:t>
            </a:r>
            <a:r>
              <a:rPr lang="ru-RU" sz="1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Larsson, </a:t>
            </a:r>
            <a:r>
              <a:rPr lang="ru-RU" sz="18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Peter</a:t>
            </a:r>
            <a:r>
              <a:rPr lang="ru-RU" sz="1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18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Magnusson</a:t>
            </a:r>
            <a:r>
              <a:rPr lang="ru-RU" sz="1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, Bengt Werner. </a:t>
            </a:r>
            <a:r>
              <a:rPr lang="ru-RU" sz="18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SimGen: </a:t>
            </a:r>
            <a:r>
              <a:rPr lang="ru-RU" sz="1800" b="1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Development</a:t>
            </a:r>
            <a:r>
              <a:rPr lang="ru-RU" sz="18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1800" b="1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of</a:t>
            </a:r>
            <a:r>
              <a:rPr lang="ru-RU" sz="18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1800" b="1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Efficient</a:t>
            </a:r>
            <a:r>
              <a:rPr lang="ru-RU" sz="18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1800" b="1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Instruction</a:t>
            </a:r>
            <a:r>
              <a:rPr lang="ru-RU" sz="18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1800" b="1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Set</a:t>
            </a:r>
            <a:r>
              <a:rPr lang="ru-RU" sz="18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1800" b="1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Simulators</a:t>
            </a:r>
            <a:endParaRPr lang="en-US" sz="1800" b="1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540000" lvl="1" indent="0">
              <a:spcAft>
                <a:spcPts val="1165"/>
              </a:spcAft>
              <a:buNone/>
            </a:pPr>
            <a:r>
              <a:rPr lang="ru-RU" sz="18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  <a:hlinkClick r:id="rId4"/>
              </a:rPr>
              <a:t>ftp</a:t>
            </a:r>
            <a:r>
              <a:rPr lang="ru-RU" sz="1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  <a:hlinkClick r:id="rId4"/>
              </a:rPr>
              <a:t>://ftp.sics.se/pub/SICS-reports/Reports/SICS-R--97-03--SE.ps.Z</a:t>
            </a:r>
            <a:r>
              <a:rPr lang="ru-RU" sz="1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1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 </a:t>
            </a:r>
          </a:p>
          <a:p>
            <a:pPr lvl="0">
              <a:spcAft>
                <a:spcPts val="1165"/>
              </a:spcAft>
            </a:pPr>
            <a:r>
              <a:rPr lang="ru-RU" sz="18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Yair </a:t>
            </a:r>
            <a:r>
              <a:rPr lang="ru-RU" sz="1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Lifshitz, Robert </a:t>
            </a:r>
            <a:r>
              <a:rPr lang="ru-RU" sz="18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Cohn</a:t>
            </a:r>
            <a:r>
              <a:rPr lang="ru-RU" sz="1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, </a:t>
            </a:r>
            <a:r>
              <a:rPr lang="ru-RU" sz="18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Inbal</a:t>
            </a:r>
            <a:r>
              <a:rPr lang="ru-RU" sz="1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18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Livni</a:t>
            </a:r>
            <a:r>
              <a:rPr lang="ru-RU" sz="1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, Omer </a:t>
            </a:r>
            <a:r>
              <a:rPr lang="ru-RU" sz="18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Tabach</a:t>
            </a:r>
            <a:r>
              <a:rPr lang="ru-RU" sz="1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, Mark </a:t>
            </a:r>
            <a:r>
              <a:rPr lang="ru-RU" sz="18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Charney</a:t>
            </a:r>
            <a:r>
              <a:rPr lang="ru-RU" sz="1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, </a:t>
            </a:r>
            <a:r>
              <a:rPr lang="ru-RU" sz="18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Kim</a:t>
            </a:r>
            <a:r>
              <a:rPr lang="ru-RU" sz="1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18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Hazelwood</a:t>
            </a:r>
            <a:r>
              <a:rPr lang="ru-RU" sz="1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. </a:t>
            </a:r>
            <a:r>
              <a:rPr lang="ru-RU" sz="18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Zsim: A </a:t>
            </a:r>
            <a:r>
              <a:rPr lang="ru-RU" sz="1800" b="1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Fast</a:t>
            </a:r>
            <a:r>
              <a:rPr lang="ru-RU" sz="18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1800" b="1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Architectural</a:t>
            </a:r>
            <a:r>
              <a:rPr lang="ru-RU" sz="18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1800" b="1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Simulator</a:t>
            </a:r>
            <a:r>
              <a:rPr lang="ru-RU" sz="18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1800" b="1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for</a:t>
            </a:r>
            <a:r>
              <a:rPr lang="ru-RU" sz="18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ISA </a:t>
            </a:r>
            <a:r>
              <a:rPr lang="ru-RU" sz="1800" b="1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Design-Space</a:t>
            </a:r>
            <a:r>
              <a:rPr lang="ru-RU" sz="18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1800" b="1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Exploration</a:t>
            </a:r>
            <a:endParaRPr lang="en-US" sz="1800" b="1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108000" lvl="0" indent="0">
              <a:spcAft>
                <a:spcPts val="1165"/>
              </a:spcAft>
              <a:buNone/>
            </a:pPr>
            <a:r>
              <a:rPr lang="en-US" sz="1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	</a:t>
            </a:r>
            <a:r>
              <a:rPr lang="en-US" sz="1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  <a:hlinkClick r:id="rId5"/>
              </a:rPr>
              <a:t>http://</a:t>
            </a:r>
            <a:r>
              <a:rPr lang="en-US" sz="18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  <a:hlinkClick r:id="rId5"/>
              </a:rPr>
              <a:t>www.cs.virginia.edu/kim/docs/wish11zsim.pdf</a:t>
            </a:r>
            <a:r>
              <a:rPr lang="en-US" sz="18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endParaRPr lang="ru-RU" sz="18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D0ACB8D0-5EF8-48CE-9100-21EAFC152857}" type="slidenum">
              <a:t>30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200" dirty="0"/>
              <a:t>Ресурсы для дополнительного </a:t>
            </a:r>
            <a:r>
              <a:rPr lang="ru-RU" sz="3200" dirty="0" smtClean="0"/>
              <a:t>чтения</a:t>
            </a:r>
            <a:r>
              <a:rPr lang="en-US" sz="3200" dirty="0" smtClean="0"/>
              <a:t> 2</a:t>
            </a:r>
            <a:endParaRPr lang="ru-RU" sz="3200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25200" y="1326600"/>
            <a:ext cx="9118800" cy="356940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>
              <a:spcAft>
                <a:spcPts val="1165"/>
              </a:spcAft>
            </a:pPr>
            <a:r>
              <a:rPr lang="ru-RU" sz="1800" dirty="0"/>
              <a:t>Префиксы в системе команд </a:t>
            </a:r>
            <a:r>
              <a:rPr lang="ru-RU" sz="1800" dirty="0" smtClean="0"/>
              <a:t>IA-32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  <a:hlinkClick r:id="rId3"/>
              </a:rPr>
              <a:t>http</a:t>
            </a:r>
            <a:r>
              <a:rPr lang="en-US" sz="1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  <a:hlinkClick r:id="rId3"/>
              </a:rPr>
              <a:t>://habrahabr.ru/company/intel/blog/200598</a:t>
            </a:r>
            <a:r>
              <a:rPr lang="en-US" sz="18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  <a:hlinkClick r:id="rId3"/>
              </a:rPr>
              <a:t>/</a:t>
            </a:r>
            <a:r>
              <a:rPr lang="en-US" sz="18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</a:p>
          <a:p>
            <a:pPr>
              <a:spcAft>
                <a:spcPts val="1165"/>
              </a:spcAft>
            </a:pPr>
            <a:r>
              <a:rPr lang="ru-RU" sz="1800" dirty="0"/>
              <a:t>Программная симуляция микропроцессора. </a:t>
            </a:r>
            <a:r>
              <a:rPr lang="ru-RU" sz="1800" dirty="0" smtClean="0"/>
              <a:t>Коробка передач </a:t>
            </a:r>
            <a:r>
              <a:rPr lang="en-US" sz="18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  <a:hlinkClick r:id="rId4"/>
              </a:rPr>
              <a:t>http</a:t>
            </a:r>
            <a:r>
              <a:rPr lang="en-US" sz="1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  <a:hlinkClick r:id="rId4"/>
              </a:rPr>
              <a:t>://habrahabr.ru/company/intel/blog/202926</a:t>
            </a:r>
            <a:r>
              <a:rPr lang="en-US" sz="18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  <a:hlinkClick r:id="rId4"/>
              </a:rPr>
              <a:t>/</a:t>
            </a:r>
            <a:r>
              <a:rPr lang="ru-RU" sz="18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endParaRPr lang="ru-RU" sz="18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D0ACB8D0-5EF8-48CE-9100-21EAFC152857}" type="slidenum">
              <a:t>31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3553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На следующей лекции: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AC21424-F5DF-4EB1-B8D4-8860E6BC8901}" type="slidenum">
              <a:t>32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326600"/>
            <a:ext cx="8229600" cy="277740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spcAft>
                <a:spcPts val="1165"/>
              </a:spcAft>
            </a:pPr>
            <a:r>
              <a:rPr lang="ru-RU" sz="2800" dirty="0" smtClean="0">
                <a:latin typeface="DejaVu Sans" pitchFamily="34"/>
                <a:ea typeface="DejaVu Sans" pitchFamily="34"/>
                <a:cs typeface="DejaVu Sans" pitchFamily="34"/>
              </a:rPr>
              <a:t>Моделирование архитектурного состояния ЦПУ</a:t>
            </a:r>
          </a:p>
          <a:p>
            <a:pPr lvl="0">
              <a:spcAft>
                <a:spcPts val="1165"/>
              </a:spcAft>
            </a:pPr>
            <a:r>
              <a:rPr lang="ru-RU" sz="2800" dirty="0" smtClean="0">
                <a:latin typeface="DejaVu Sans" pitchFamily="34"/>
                <a:ea typeface="DejaVu Sans" pitchFamily="34"/>
                <a:cs typeface="DejaVu Sans" pitchFamily="34"/>
              </a:rPr>
              <a:t>Моделирование доступов в ОЗУ (функциональных)</a:t>
            </a:r>
            <a:endParaRPr lang="en-US" sz="2800" dirty="0" smtClean="0">
              <a:latin typeface="DejaVu Sans" pitchFamily="34"/>
              <a:ea typeface="DejaVu Sans" pitchFamily="34"/>
              <a:cs typeface="DejaVu Sans" pitchFamily="34"/>
            </a:endParaRPr>
          </a:p>
          <a:p>
            <a:pPr lvl="0">
              <a:spcAft>
                <a:spcPts val="1165"/>
              </a:spcAft>
            </a:pPr>
            <a:r>
              <a:rPr lang="ru-RU" sz="2800" dirty="0" smtClean="0">
                <a:latin typeface="DejaVu Sans" pitchFamily="34"/>
                <a:ea typeface="DejaVu Sans" pitchFamily="34"/>
                <a:cs typeface="DejaVu Sans" pitchFamily="34"/>
              </a:rPr>
              <a:t>Преобразование адресов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Спасибо за внимание!</a:t>
            </a:r>
          </a:p>
        </p:txBody>
      </p:sp>
      <p:sp>
        <p:nvSpPr>
          <p:cNvPr id="3" name="Rectangle 7"/>
          <p:cNvSpPr/>
          <p:nvPr/>
        </p:nvSpPr>
        <p:spPr>
          <a:xfrm>
            <a:off x="395640" y="3636000"/>
            <a:ext cx="7920360" cy="64836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Все материалы курса выкладываются на сайте лаборатории: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sng" strike="noStrike" kern="1200" spc="0" baseline="0">
                <a:ln>
                  <a:noFill/>
                </a:ln>
                <a:solidFill>
                  <a:srgbClr val="0000FF"/>
                </a:solidFill>
                <a:uFillTx/>
                <a:latin typeface="Courier New" pitchFamily="49"/>
                <a:ea typeface="Microsoft YaHei" pitchFamily="2"/>
                <a:cs typeface="Courier New" pitchFamily="49"/>
                <a:hlinkClick r:id="rId3"/>
              </a:rPr>
              <a:t>http://iscalare.mipt.ru/material/course_materials/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13400" y="4716360"/>
            <a:ext cx="9012600" cy="4341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spcBef>
                <a:spcPts val="201"/>
              </a:spcBef>
              <a:spcAft>
                <a:spcPts val="0"/>
              </a:spcAft>
              <a:buNone/>
            </a:pPr>
            <a:r>
              <a:rPr lang="ru-RU" sz="900">
                <a:latin typeface="DejaVu Sans" pitchFamily="34"/>
                <a:ea typeface="DejaVu Sans" pitchFamily="34"/>
                <a:cs typeface="DejaVu Sans" pitchFamily="34"/>
              </a:rPr>
              <a:t>Замечание: все торговые марки и логотипы, использованные в данном материале, являются собственностью их владельцев. Представленная здесь точка зрения отражает личное мнение автора, не выступающего от лица какой-либо организации.</a:t>
            </a:r>
          </a:p>
        </p:txBody>
      </p:sp>
      <p:sp>
        <p:nvSpPr>
          <p:cNvPr id="5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6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EBB5AA3-B092-45F9-9F95-DF7F1A7524D0}" type="slidenum">
              <a:t>33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27520"/>
            <a:ext cx="8229600" cy="5281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100"/>
              <a:t>Основной цикл работы процессора</a:t>
            </a:r>
          </a:p>
        </p:txBody>
      </p:sp>
      <p:sp>
        <p:nvSpPr>
          <p:cNvPr id="3" name="Footer Placeholder 4"/>
          <p:cNvSpPr txBox="1"/>
          <p:nvPr/>
        </p:nvSpPr>
        <p:spPr>
          <a:xfrm>
            <a:off x="1523160" y="5271120"/>
            <a:ext cx="662940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17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2FEB88C-7C8D-4E4D-AEF2-28951920FF7E}" type="slidenum">
              <a:t>4</a:t>
            </a:fld>
            <a:endParaRPr lang="en-US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5" name="Diagram 19"/>
          <p:cNvGrpSpPr/>
          <p:nvPr/>
        </p:nvGrpSpPr>
        <p:grpSpPr>
          <a:xfrm>
            <a:off x="2264656" y="825034"/>
            <a:ext cx="4576320" cy="4417560"/>
            <a:chOff x="2271240" y="814320"/>
            <a:chExt cx="4576320" cy="4417560"/>
          </a:xfrm>
        </p:grpSpPr>
        <p:sp>
          <p:nvSpPr>
            <p:cNvPr id="6" name="Freeform 6"/>
            <p:cNvSpPr/>
            <p:nvPr/>
          </p:nvSpPr>
          <p:spPr>
            <a:xfrm>
              <a:off x="3892320" y="814320"/>
              <a:ext cx="1334160" cy="13341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noFill/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4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Fetch</a:t>
              </a:r>
            </a:p>
          </p:txBody>
        </p:sp>
        <p:sp>
          <p:nvSpPr>
            <p:cNvPr id="7" name="Freeform 7"/>
            <p:cNvSpPr/>
            <p:nvPr/>
          </p:nvSpPr>
          <p:spPr>
            <a:xfrm rot="2160000">
              <a:off x="5261107" y="1815967"/>
              <a:ext cx="354960" cy="45035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8" name="Freeform 8"/>
            <p:cNvSpPr/>
            <p:nvPr/>
          </p:nvSpPr>
          <p:spPr>
            <a:xfrm>
              <a:off x="5513400" y="1991880"/>
              <a:ext cx="1334160" cy="13341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4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Decode</a:t>
              </a:r>
            </a:p>
          </p:txBody>
        </p:sp>
        <p:sp>
          <p:nvSpPr>
            <p:cNvPr id="9" name="Freeform 9"/>
            <p:cNvSpPr/>
            <p:nvPr/>
          </p:nvSpPr>
          <p:spPr>
            <a:xfrm rot="17827736">
              <a:off x="5769543" y="3418374"/>
              <a:ext cx="354960" cy="45035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0" name="Freeform 10"/>
            <p:cNvSpPr/>
            <p:nvPr/>
          </p:nvSpPr>
          <p:spPr>
            <a:xfrm>
              <a:off x="4894200" y="3897720"/>
              <a:ext cx="1334160" cy="13341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4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Execute</a:t>
              </a:r>
            </a:p>
          </p:txBody>
        </p:sp>
        <p:sp>
          <p:nvSpPr>
            <p:cNvPr id="11" name="Freeform 11"/>
            <p:cNvSpPr/>
            <p:nvPr/>
          </p:nvSpPr>
          <p:spPr>
            <a:xfrm>
              <a:off x="4381920" y="4500190"/>
              <a:ext cx="354960" cy="45035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2" name="Freeform 12"/>
            <p:cNvSpPr/>
            <p:nvPr/>
          </p:nvSpPr>
          <p:spPr>
            <a:xfrm>
              <a:off x="2890440" y="3897720"/>
              <a:ext cx="1334160" cy="13341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4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Write Back</a:t>
              </a:r>
            </a:p>
          </p:txBody>
        </p:sp>
        <p:sp>
          <p:nvSpPr>
            <p:cNvPr id="13" name="Freeform 13"/>
            <p:cNvSpPr/>
            <p:nvPr/>
          </p:nvSpPr>
          <p:spPr>
            <a:xfrm rot="4320000">
              <a:off x="3020940" y="3396118"/>
              <a:ext cx="354960" cy="45035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4" name="Freeform 14"/>
            <p:cNvSpPr/>
            <p:nvPr/>
          </p:nvSpPr>
          <p:spPr>
            <a:xfrm>
              <a:off x="2271240" y="1991880"/>
              <a:ext cx="1334160" cy="13341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4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Advance PC</a:t>
              </a:r>
            </a:p>
          </p:txBody>
        </p:sp>
        <p:sp>
          <p:nvSpPr>
            <p:cNvPr id="15" name="Freeform 15"/>
            <p:cNvSpPr/>
            <p:nvPr/>
          </p:nvSpPr>
          <p:spPr>
            <a:xfrm rot="19417786">
              <a:off x="3558119" y="1773114"/>
              <a:ext cx="354960" cy="45035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-24480"/>
            <a:ext cx="8229600" cy="6724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000" dirty="0" smtClean="0"/>
              <a:t>П</a:t>
            </a:r>
            <a:r>
              <a:rPr lang="ru-RU" sz="3000" dirty="0" smtClean="0"/>
              <a:t>ереключаемый интерпретатор (</a:t>
            </a:r>
            <a:r>
              <a:rPr lang="en-US" sz="3000" dirty="0" smtClean="0"/>
              <a:t>switched</a:t>
            </a:r>
            <a:r>
              <a:rPr lang="ru-RU" sz="3000" dirty="0" smtClean="0"/>
              <a:t>)</a:t>
            </a:r>
            <a:endParaRPr lang="ru-RU" sz="3000" dirty="0"/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E903726-53EC-432C-ACAA-86A3A2921AC6}" type="slidenum">
              <a:t>5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216000" y="792000"/>
            <a:ext cx="8759880" cy="4428000"/>
          </a:xfrm>
          <a:solidFill>
            <a:srgbClr val="FFFFFF"/>
          </a:solidFill>
          <a:ln w="3600">
            <a:solidFill>
              <a:srgbClr val="FFFFFF"/>
            </a:solidFill>
            <a:prstDash val="solid"/>
          </a:ln>
        </p:spPr>
        <p:txBody>
          <a:bodyPr lIns="80640" tIns="34920" rIns="80640" bIns="3492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108000" lvl="0" indent="0">
              <a:lnSpc>
                <a:spcPct val="90000"/>
              </a:lnSpc>
              <a:spcAft>
                <a:spcPts val="1165"/>
              </a:spcAft>
              <a:buNone/>
            </a:pPr>
            <a:r>
              <a:rPr lang="en-US" sz="2300" b="1">
                <a:latin typeface="Courier New" pitchFamily="49"/>
                <a:cs typeface="Courier New" pitchFamily="49"/>
              </a:rPr>
              <a:t>while (</a:t>
            </a:r>
            <a:r>
              <a:rPr lang="ru-RU" sz="2300" b="1">
                <a:latin typeface="Courier New" pitchFamily="49"/>
                <a:cs typeface="Courier New" pitchFamily="49"/>
              </a:rPr>
              <a:t>!</a:t>
            </a:r>
            <a:r>
              <a:rPr lang="en-US" sz="2300" b="1">
                <a:latin typeface="Courier New" pitchFamily="49"/>
                <a:cs typeface="Courier New" pitchFamily="49"/>
              </a:rPr>
              <a:t>interrupt) {</a:t>
            </a:r>
          </a:p>
          <a:p>
            <a:pPr marL="108000" lvl="0" indent="0">
              <a:lnSpc>
                <a:spcPct val="90000"/>
              </a:lnSpc>
              <a:spcAft>
                <a:spcPts val="1165"/>
              </a:spcAft>
              <a:buNone/>
            </a:pPr>
            <a:r>
              <a:rPr lang="en-US" sz="2300" b="1">
                <a:latin typeface="Courier New" pitchFamily="49"/>
                <a:cs typeface="Courier New" pitchFamily="49"/>
              </a:rPr>
              <a:t>  raw_code = </a:t>
            </a:r>
            <a:r>
              <a:rPr lang="en-US" sz="2300" b="1">
                <a:effectLst>
                  <a:outerShdw dist="17961" dir="2700000">
                    <a:scrgbClr r="0" g="0" b="0"/>
                  </a:outerShdw>
                </a:effectLst>
                <a:latin typeface="Courier New" pitchFamily="49"/>
                <a:cs typeface="Courier New" pitchFamily="49"/>
              </a:rPr>
              <a:t>fetch</a:t>
            </a:r>
            <a:r>
              <a:rPr lang="en-US" sz="2300" b="1">
                <a:latin typeface="Courier New" pitchFamily="49"/>
                <a:cs typeface="Courier New" pitchFamily="49"/>
              </a:rPr>
              <a:t>(PC);</a:t>
            </a:r>
          </a:p>
          <a:p>
            <a:pPr marL="108000" lvl="0" indent="0">
              <a:lnSpc>
                <a:spcPct val="90000"/>
              </a:lnSpc>
              <a:spcAft>
                <a:spcPts val="1165"/>
              </a:spcAft>
              <a:buNone/>
            </a:pPr>
            <a:r>
              <a:rPr lang="en-US" sz="2300" b="1">
                <a:latin typeface="Courier New" pitchFamily="49"/>
                <a:cs typeface="Courier New" pitchFamily="49"/>
              </a:rPr>
              <a:t>  (opcode, operands) = </a:t>
            </a:r>
            <a:r>
              <a:rPr lang="en-US" sz="2300" b="1">
                <a:effectLst>
                  <a:outerShdw dist="17961" dir="2700000">
                    <a:scrgbClr r="0" g="0" b="0"/>
                  </a:outerShdw>
                </a:effectLst>
                <a:latin typeface="Courier New" pitchFamily="49"/>
                <a:cs typeface="Courier New" pitchFamily="49"/>
              </a:rPr>
              <a:t>decode</a:t>
            </a:r>
            <a:r>
              <a:rPr lang="en-US" sz="2300" b="1">
                <a:latin typeface="Courier New" pitchFamily="49"/>
                <a:cs typeface="Courier New" pitchFamily="49"/>
              </a:rPr>
              <a:t>(raw_code);</a:t>
            </a:r>
          </a:p>
          <a:p>
            <a:pPr marL="108000" lvl="1" indent="0">
              <a:lnSpc>
                <a:spcPct val="90000"/>
              </a:lnSpc>
              <a:spcAft>
                <a:spcPts val="1165"/>
              </a:spcAft>
              <a:buNone/>
            </a:pPr>
            <a:r>
              <a:rPr lang="en-US" sz="2300" b="1">
                <a:effectLst>
                  <a:outerShdw dist="17961" dir="2700000">
                    <a:scrgbClr r="0" g="0" b="0"/>
                  </a:outerShdw>
                </a:effectLst>
                <a:latin typeface="Courier New" pitchFamily="49"/>
                <a:cs typeface="Courier New" pitchFamily="49"/>
              </a:rPr>
              <a:t>switch</a:t>
            </a:r>
            <a:r>
              <a:rPr lang="en-US" sz="2300" b="1">
                <a:latin typeface="Courier New" pitchFamily="49"/>
                <a:cs typeface="Courier New" pitchFamily="49"/>
              </a:rPr>
              <a:t> </a:t>
            </a:r>
            <a:r>
              <a:rPr lang="ru-RU" sz="2300" b="1">
                <a:latin typeface="Courier New" pitchFamily="49"/>
                <a:cs typeface="Courier New" pitchFamily="49"/>
              </a:rPr>
              <a:t>(</a:t>
            </a:r>
            <a:r>
              <a:rPr lang="en-US" sz="2300" b="1">
                <a:latin typeface="Courier New" pitchFamily="49"/>
                <a:cs typeface="Courier New" pitchFamily="49"/>
              </a:rPr>
              <a:t>opcode</a:t>
            </a:r>
            <a:r>
              <a:rPr lang="ru-RU" sz="2300" b="1">
                <a:latin typeface="Courier New" pitchFamily="49"/>
                <a:cs typeface="Courier New" pitchFamily="49"/>
              </a:rPr>
              <a:t>)</a:t>
            </a:r>
            <a:r>
              <a:rPr lang="en-US" sz="2300" b="1">
                <a:latin typeface="Courier New" pitchFamily="49"/>
                <a:cs typeface="Courier New" pitchFamily="49"/>
              </a:rPr>
              <a:t> {</a:t>
            </a:r>
          </a:p>
          <a:p>
            <a:pPr marL="108000" lvl="1" indent="0">
              <a:lnSpc>
                <a:spcPct val="90000"/>
              </a:lnSpc>
              <a:spcAft>
                <a:spcPts val="1165"/>
              </a:spcAft>
              <a:buNone/>
            </a:pPr>
            <a:r>
              <a:rPr lang="ru-RU" sz="2300" b="1">
                <a:latin typeface="Courier New" pitchFamily="49"/>
                <a:cs typeface="Courier New" pitchFamily="49"/>
              </a:rPr>
              <a:t> </a:t>
            </a:r>
            <a:r>
              <a:rPr lang="en-US" sz="2300" b="1">
                <a:latin typeface="Courier New" pitchFamily="49"/>
                <a:cs typeface="Courier New" pitchFamily="49"/>
              </a:rPr>
              <a:t> case opcode1: </a:t>
            </a:r>
            <a:r>
              <a:rPr lang="en-US" sz="2300" b="1">
                <a:effectLst>
                  <a:outerShdw dist="17961" dir="2700000">
                    <a:scrgbClr r="0" g="0" b="0"/>
                  </a:outerShdw>
                </a:effectLst>
                <a:latin typeface="Courier New" pitchFamily="49"/>
                <a:cs typeface="Courier New" pitchFamily="49"/>
              </a:rPr>
              <a:t>func1</a:t>
            </a:r>
            <a:r>
              <a:rPr lang="en-US" sz="2300" b="1">
                <a:latin typeface="Courier New" pitchFamily="49"/>
                <a:cs typeface="Courier New" pitchFamily="49"/>
              </a:rPr>
              <a:t>(operands); </a:t>
            </a:r>
            <a:r>
              <a:rPr lang="en-US" sz="2300" b="1">
                <a:effectLst>
                  <a:outerShdw dist="17961" dir="2700000">
                    <a:scrgbClr r="0" g="0" b="0"/>
                  </a:outerShdw>
                </a:effectLst>
                <a:latin typeface="Courier New" pitchFamily="49"/>
                <a:cs typeface="Courier New" pitchFamily="49"/>
              </a:rPr>
              <a:t>PC++</a:t>
            </a:r>
            <a:r>
              <a:rPr lang="en-US" sz="2300" b="1">
                <a:latin typeface="Courier New" pitchFamily="49"/>
                <a:cs typeface="Courier New" pitchFamily="49"/>
              </a:rPr>
              <a:t>; break;</a:t>
            </a:r>
          </a:p>
          <a:p>
            <a:pPr marL="108000" lvl="1" indent="0">
              <a:lnSpc>
                <a:spcPct val="90000"/>
              </a:lnSpc>
              <a:spcAft>
                <a:spcPts val="1165"/>
              </a:spcAft>
              <a:buNone/>
            </a:pPr>
            <a:r>
              <a:rPr lang="en-US" sz="2300" b="1">
                <a:latin typeface="Courier New" pitchFamily="49"/>
                <a:cs typeface="Courier New" pitchFamily="49"/>
              </a:rPr>
              <a:t> </a:t>
            </a:r>
            <a:r>
              <a:rPr lang="ru-RU" sz="2300" b="1">
                <a:latin typeface="Courier New" pitchFamily="49"/>
                <a:cs typeface="Courier New" pitchFamily="49"/>
              </a:rPr>
              <a:t> </a:t>
            </a:r>
            <a:r>
              <a:rPr lang="en-US" sz="2300" b="1">
                <a:latin typeface="Courier New" pitchFamily="49"/>
                <a:cs typeface="Courier New" pitchFamily="49"/>
              </a:rPr>
              <a:t>case opcode2: func2(operands); PC++; break;</a:t>
            </a:r>
          </a:p>
          <a:p>
            <a:pPr marL="108000" lvl="1" indent="0">
              <a:lnSpc>
                <a:spcPct val="90000"/>
              </a:lnSpc>
              <a:spcAft>
                <a:spcPts val="1165"/>
              </a:spcAft>
              <a:buNone/>
            </a:pPr>
            <a:r>
              <a:rPr lang="en-US" sz="2300" b="1">
                <a:latin typeface="Courier New" pitchFamily="49"/>
                <a:cs typeface="Courier New" pitchFamily="49"/>
              </a:rPr>
              <a:t>	/*...*/</a:t>
            </a:r>
          </a:p>
          <a:p>
            <a:pPr marL="108000" lvl="1" indent="0">
              <a:lnSpc>
                <a:spcPct val="90000"/>
              </a:lnSpc>
              <a:spcAft>
                <a:spcPts val="1165"/>
              </a:spcAft>
              <a:buNone/>
            </a:pPr>
            <a:r>
              <a:rPr lang="en-US" sz="2300" b="1">
                <a:latin typeface="Courier New" pitchFamily="49"/>
                <a:cs typeface="Courier New" pitchFamily="49"/>
              </a:rPr>
              <a:t>}</a:t>
            </a:r>
          </a:p>
          <a:p>
            <a:pPr marL="108000" lvl="0" indent="0">
              <a:lnSpc>
                <a:spcPct val="90000"/>
              </a:lnSpc>
              <a:spcAft>
                <a:spcPts val="1165"/>
              </a:spcAft>
              <a:buNone/>
            </a:pPr>
            <a:r>
              <a:rPr lang="en-US" sz="2300" b="1">
                <a:latin typeface="Courier New" pitchFamily="49"/>
                <a:cs typeface="Courier New" pitchFamily="49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11520"/>
            <a:ext cx="8229600" cy="9478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/>
              <a:t>Анатомия одной инструкции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4D2BD15E-858E-4997-8957-0A73DC941EE4}" type="slidenum">
              <a:t>6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323640" y="1229399"/>
            <a:ext cx="6584400" cy="548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000" b="1" i="0" u="none" strike="noStrike" kern="1200" spc="0" baseline="0">
                <a:ln>
                  <a:noFill/>
                </a:ln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Courier New" pitchFamily="49"/>
                <a:ea typeface="Microsoft YaHei" pitchFamily="2"/>
                <a:cs typeface="Courier New" pitchFamily="49"/>
              </a:rPr>
              <a:t>cmpxchgadd, src1, src2, dst1</a:t>
            </a:r>
          </a:p>
        </p:txBody>
      </p:sp>
      <p:sp>
        <p:nvSpPr>
          <p:cNvPr id="6" name="Down Arrow 7"/>
          <p:cNvSpPr/>
          <p:nvPr/>
        </p:nvSpPr>
        <p:spPr>
          <a:xfrm>
            <a:off x="6083999" y="1835999"/>
            <a:ext cx="503999" cy="753119"/>
          </a:xfrm>
          <a:custGeom>
            <a:avLst>
              <a:gd name="f0" fmla="val 14372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*/ f5 1 21600"/>
              <a:gd name="f12" fmla="*/ f6 1 21600"/>
              <a:gd name="f13" fmla="+- f8 0 f7"/>
              <a:gd name="f14" fmla="pin 0 f1 10800"/>
              <a:gd name="f15" fmla="pin 0 f0 21600"/>
              <a:gd name="f16" fmla="*/ f10 f2 1"/>
              <a:gd name="f17" fmla="val f14"/>
              <a:gd name="f18" fmla="val f15"/>
              <a:gd name="f19" fmla="*/ f13 1 21600"/>
              <a:gd name="f20" fmla="*/ f14 f11 1"/>
              <a:gd name="f21" fmla="*/ f15 f12 1"/>
              <a:gd name="f22" fmla="*/ f16 1 f4"/>
              <a:gd name="f23" fmla="+- 21600 0 f17"/>
              <a:gd name="f24" fmla="+- 21600 0 f18"/>
              <a:gd name="f25" fmla="*/ 0 f19 1"/>
              <a:gd name="f26" fmla="*/ 21600 f19 1"/>
              <a:gd name="f27" fmla="*/ f17 f11 1"/>
              <a:gd name="f28" fmla="*/ f18 f12 1"/>
              <a:gd name="f29" fmla="+- f22 0 f3"/>
              <a:gd name="f30" fmla="*/ f24 f17 1"/>
              <a:gd name="f31" fmla="*/ f25 1 f19"/>
              <a:gd name="f32" fmla="*/ f26 1 f19"/>
              <a:gd name="f33" fmla="*/ f23 f11 1"/>
              <a:gd name="f34" fmla="*/ f30 1 10800"/>
              <a:gd name="f35" fmla="*/ f31 f12 1"/>
              <a:gd name="f36" fmla="*/ f31 f11 1"/>
              <a:gd name="f37" fmla="*/ f32 f11 1"/>
              <a:gd name="f38" fmla="+- f18 f34 0"/>
              <a:gd name="f39" fmla="*/ f38 f12 1"/>
            </a:gdLst>
            <a:ahLst>
              <a:ahXY gdRefX="f1" minX="f7" maxX="f9" gdRefY="f0" minY="f7" maxY="f8">
                <a:pos x="f20" y="f21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36" y="f28"/>
              </a:cxn>
              <a:cxn ang="f29">
                <a:pos x="f37" y="f28"/>
              </a:cxn>
            </a:cxnLst>
            <a:rect l="f27" t="f35" r="f33" b="f39"/>
            <a:pathLst>
              <a:path w="21600" h="21600">
                <a:moveTo>
                  <a:pt x="f17" y="f7"/>
                </a:moveTo>
                <a:lnTo>
                  <a:pt x="f17" y="f18"/>
                </a:lnTo>
                <a:lnTo>
                  <a:pt x="f7" y="f18"/>
                </a:lnTo>
                <a:lnTo>
                  <a:pt x="f9" y="f8"/>
                </a:lnTo>
                <a:lnTo>
                  <a:pt x="f8" y="f18"/>
                </a:lnTo>
                <a:lnTo>
                  <a:pt x="f23" y="f18"/>
                </a:lnTo>
                <a:lnTo>
                  <a:pt x="f23" y="f7"/>
                </a:lnTo>
                <a:close/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Down Arrow 8"/>
          <p:cNvSpPr/>
          <p:nvPr/>
        </p:nvSpPr>
        <p:spPr>
          <a:xfrm>
            <a:off x="251640" y="1835999"/>
            <a:ext cx="1441080" cy="1655999"/>
          </a:xfrm>
          <a:custGeom>
            <a:avLst>
              <a:gd name="f0" fmla="val 12202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*/ f5 1 21600"/>
              <a:gd name="f12" fmla="*/ f6 1 21600"/>
              <a:gd name="f13" fmla="+- f8 0 f7"/>
              <a:gd name="f14" fmla="pin 0 f1 10800"/>
              <a:gd name="f15" fmla="pin 0 f0 21600"/>
              <a:gd name="f16" fmla="*/ f10 f2 1"/>
              <a:gd name="f17" fmla="val f14"/>
              <a:gd name="f18" fmla="val f15"/>
              <a:gd name="f19" fmla="*/ f13 1 21600"/>
              <a:gd name="f20" fmla="*/ f14 f11 1"/>
              <a:gd name="f21" fmla="*/ f15 f12 1"/>
              <a:gd name="f22" fmla="*/ f16 1 f4"/>
              <a:gd name="f23" fmla="+- 21600 0 f17"/>
              <a:gd name="f24" fmla="+- 21600 0 f18"/>
              <a:gd name="f25" fmla="*/ 0 f19 1"/>
              <a:gd name="f26" fmla="*/ 21600 f19 1"/>
              <a:gd name="f27" fmla="*/ f17 f11 1"/>
              <a:gd name="f28" fmla="*/ f18 f12 1"/>
              <a:gd name="f29" fmla="+- f22 0 f3"/>
              <a:gd name="f30" fmla="*/ f24 f17 1"/>
              <a:gd name="f31" fmla="*/ f25 1 f19"/>
              <a:gd name="f32" fmla="*/ f26 1 f19"/>
              <a:gd name="f33" fmla="*/ f23 f11 1"/>
              <a:gd name="f34" fmla="*/ f30 1 10800"/>
              <a:gd name="f35" fmla="*/ f31 f12 1"/>
              <a:gd name="f36" fmla="*/ f31 f11 1"/>
              <a:gd name="f37" fmla="*/ f32 f11 1"/>
              <a:gd name="f38" fmla="+- f18 f34 0"/>
              <a:gd name="f39" fmla="*/ f38 f12 1"/>
            </a:gdLst>
            <a:ahLst>
              <a:ahXY gdRefX="f1" minX="f7" maxX="f9" gdRefY="f0" minY="f7" maxY="f8">
                <a:pos x="f20" y="f21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36" y="f28"/>
              </a:cxn>
              <a:cxn ang="f29">
                <a:pos x="f37" y="f28"/>
              </a:cxn>
            </a:cxnLst>
            <a:rect l="f27" t="f35" r="f33" b="f39"/>
            <a:pathLst>
              <a:path w="21600" h="21600">
                <a:moveTo>
                  <a:pt x="f17" y="f7"/>
                </a:moveTo>
                <a:lnTo>
                  <a:pt x="f17" y="f18"/>
                </a:lnTo>
                <a:lnTo>
                  <a:pt x="f7" y="f18"/>
                </a:lnTo>
                <a:lnTo>
                  <a:pt x="f9" y="f8"/>
                </a:lnTo>
                <a:lnTo>
                  <a:pt x="f8" y="f18"/>
                </a:lnTo>
                <a:lnTo>
                  <a:pt x="f23" y="f18"/>
                </a:lnTo>
                <a:lnTo>
                  <a:pt x="f23" y="f7"/>
                </a:lnTo>
                <a:close/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Microsoft YaHei" pitchFamily="2"/>
                <a:cs typeface="Mangal" pitchFamily="2"/>
              </a:rPr>
              <a:t>99%</a:t>
            </a:r>
          </a:p>
        </p:txBody>
      </p:sp>
      <p:sp>
        <p:nvSpPr>
          <p:cNvPr id="8" name="Down Arrow 9"/>
          <p:cNvSpPr/>
          <p:nvPr/>
        </p:nvSpPr>
        <p:spPr>
          <a:xfrm>
            <a:off x="3326399" y="1835999"/>
            <a:ext cx="503999" cy="753119"/>
          </a:xfrm>
          <a:custGeom>
            <a:avLst>
              <a:gd name="f0" fmla="val 14372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*/ f5 1 21600"/>
              <a:gd name="f12" fmla="*/ f6 1 21600"/>
              <a:gd name="f13" fmla="+- f8 0 f7"/>
              <a:gd name="f14" fmla="pin 0 f1 10800"/>
              <a:gd name="f15" fmla="pin 0 f0 21600"/>
              <a:gd name="f16" fmla="*/ f10 f2 1"/>
              <a:gd name="f17" fmla="val f14"/>
              <a:gd name="f18" fmla="val f15"/>
              <a:gd name="f19" fmla="*/ f13 1 21600"/>
              <a:gd name="f20" fmla="*/ f14 f11 1"/>
              <a:gd name="f21" fmla="*/ f15 f12 1"/>
              <a:gd name="f22" fmla="*/ f16 1 f4"/>
              <a:gd name="f23" fmla="+- 21600 0 f17"/>
              <a:gd name="f24" fmla="+- 21600 0 f18"/>
              <a:gd name="f25" fmla="*/ 0 f19 1"/>
              <a:gd name="f26" fmla="*/ 21600 f19 1"/>
              <a:gd name="f27" fmla="*/ f17 f11 1"/>
              <a:gd name="f28" fmla="*/ f18 f12 1"/>
              <a:gd name="f29" fmla="+- f22 0 f3"/>
              <a:gd name="f30" fmla="*/ f24 f17 1"/>
              <a:gd name="f31" fmla="*/ f25 1 f19"/>
              <a:gd name="f32" fmla="*/ f26 1 f19"/>
              <a:gd name="f33" fmla="*/ f23 f11 1"/>
              <a:gd name="f34" fmla="*/ f30 1 10800"/>
              <a:gd name="f35" fmla="*/ f31 f12 1"/>
              <a:gd name="f36" fmla="*/ f31 f11 1"/>
              <a:gd name="f37" fmla="*/ f32 f11 1"/>
              <a:gd name="f38" fmla="+- f18 f34 0"/>
              <a:gd name="f39" fmla="*/ f38 f12 1"/>
            </a:gdLst>
            <a:ahLst>
              <a:ahXY gdRefX="f1" minX="f7" maxX="f9" gdRefY="f0" minY="f7" maxY="f8">
                <a:pos x="f20" y="f21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36" y="f28"/>
              </a:cxn>
              <a:cxn ang="f29">
                <a:pos x="f37" y="f28"/>
              </a:cxn>
            </a:cxnLst>
            <a:rect l="f27" t="f35" r="f33" b="f39"/>
            <a:pathLst>
              <a:path w="21600" h="21600">
                <a:moveTo>
                  <a:pt x="f17" y="f7"/>
                </a:moveTo>
                <a:lnTo>
                  <a:pt x="f17" y="f18"/>
                </a:lnTo>
                <a:lnTo>
                  <a:pt x="f7" y="f18"/>
                </a:lnTo>
                <a:lnTo>
                  <a:pt x="f9" y="f8"/>
                </a:lnTo>
                <a:lnTo>
                  <a:pt x="f8" y="f18"/>
                </a:lnTo>
                <a:lnTo>
                  <a:pt x="f23" y="f18"/>
                </a:lnTo>
                <a:lnTo>
                  <a:pt x="f23" y="f7"/>
                </a:lnTo>
                <a:close/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Down Arrow 10"/>
          <p:cNvSpPr/>
          <p:nvPr/>
        </p:nvSpPr>
        <p:spPr>
          <a:xfrm>
            <a:off x="4716000" y="1835999"/>
            <a:ext cx="503999" cy="753119"/>
          </a:xfrm>
          <a:custGeom>
            <a:avLst>
              <a:gd name="f0" fmla="val 14372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*/ f5 1 21600"/>
              <a:gd name="f12" fmla="*/ f6 1 21600"/>
              <a:gd name="f13" fmla="+- f8 0 f7"/>
              <a:gd name="f14" fmla="pin 0 f1 10800"/>
              <a:gd name="f15" fmla="pin 0 f0 21600"/>
              <a:gd name="f16" fmla="*/ f10 f2 1"/>
              <a:gd name="f17" fmla="val f14"/>
              <a:gd name="f18" fmla="val f15"/>
              <a:gd name="f19" fmla="*/ f13 1 21600"/>
              <a:gd name="f20" fmla="*/ f14 f11 1"/>
              <a:gd name="f21" fmla="*/ f15 f12 1"/>
              <a:gd name="f22" fmla="*/ f16 1 f4"/>
              <a:gd name="f23" fmla="+- 21600 0 f17"/>
              <a:gd name="f24" fmla="+- 21600 0 f18"/>
              <a:gd name="f25" fmla="*/ 0 f19 1"/>
              <a:gd name="f26" fmla="*/ 21600 f19 1"/>
              <a:gd name="f27" fmla="*/ f17 f11 1"/>
              <a:gd name="f28" fmla="*/ f18 f12 1"/>
              <a:gd name="f29" fmla="+- f22 0 f3"/>
              <a:gd name="f30" fmla="*/ f24 f17 1"/>
              <a:gd name="f31" fmla="*/ f25 1 f19"/>
              <a:gd name="f32" fmla="*/ f26 1 f19"/>
              <a:gd name="f33" fmla="*/ f23 f11 1"/>
              <a:gd name="f34" fmla="*/ f30 1 10800"/>
              <a:gd name="f35" fmla="*/ f31 f12 1"/>
              <a:gd name="f36" fmla="*/ f31 f11 1"/>
              <a:gd name="f37" fmla="*/ f32 f11 1"/>
              <a:gd name="f38" fmla="+- f18 f34 0"/>
              <a:gd name="f39" fmla="*/ f38 f12 1"/>
            </a:gdLst>
            <a:ahLst>
              <a:ahXY gdRefX="f1" minX="f7" maxX="f9" gdRefY="f0" minY="f7" maxY="f8">
                <a:pos x="f20" y="f21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36" y="f28"/>
              </a:cxn>
              <a:cxn ang="f29">
                <a:pos x="f37" y="f28"/>
              </a:cxn>
            </a:cxnLst>
            <a:rect l="f27" t="f35" r="f33" b="f39"/>
            <a:pathLst>
              <a:path w="21600" h="21600">
                <a:moveTo>
                  <a:pt x="f17" y="f7"/>
                </a:moveTo>
                <a:lnTo>
                  <a:pt x="f17" y="f18"/>
                </a:lnTo>
                <a:lnTo>
                  <a:pt x="f7" y="f18"/>
                </a:lnTo>
                <a:lnTo>
                  <a:pt x="f9" y="f8"/>
                </a:lnTo>
                <a:lnTo>
                  <a:pt x="f8" y="f18"/>
                </a:lnTo>
                <a:lnTo>
                  <a:pt x="f23" y="f18"/>
                </a:lnTo>
                <a:lnTo>
                  <a:pt x="f23" y="f7"/>
                </a:lnTo>
                <a:close/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Rectangle 11"/>
          <p:cNvSpPr/>
          <p:nvPr/>
        </p:nvSpPr>
        <p:spPr>
          <a:xfrm>
            <a:off x="7236360" y="1229399"/>
            <a:ext cx="1098000" cy="548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000" b="1" i="0" u="none" strike="noStrike" kern="1200" spc="0" baseline="0">
                <a:ln>
                  <a:noFill/>
                </a:ln>
                <a:solidFill>
                  <a:srgbClr val="7F7F7F"/>
                </a:solidFill>
                <a:latin typeface="Courier New" pitchFamily="49"/>
                <a:ea typeface="Microsoft YaHei" pitchFamily="2"/>
                <a:cs typeface="Courier New" pitchFamily="49"/>
              </a:rPr>
              <a:t>dst2</a:t>
            </a:r>
          </a:p>
        </p:txBody>
      </p:sp>
      <p:sp>
        <p:nvSpPr>
          <p:cNvPr id="11" name="Down Arrow 12"/>
          <p:cNvSpPr/>
          <p:nvPr/>
        </p:nvSpPr>
        <p:spPr>
          <a:xfrm>
            <a:off x="7524360" y="1835999"/>
            <a:ext cx="503999" cy="753119"/>
          </a:xfrm>
          <a:custGeom>
            <a:avLst>
              <a:gd name="f0" fmla="val 14372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*/ f5 1 21600"/>
              <a:gd name="f12" fmla="*/ f6 1 21600"/>
              <a:gd name="f13" fmla="+- f8 0 f7"/>
              <a:gd name="f14" fmla="pin 0 f1 10800"/>
              <a:gd name="f15" fmla="pin 0 f0 21600"/>
              <a:gd name="f16" fmla="*/ f10 f2 1"/>
              <a:gd name="f17" fmla="val f14"/>
              <a:gd name="f18" fmla="val f15"/>
              <a:gd name="f19" fmla="*/ f13 1 21600"/>
              <a:gd name="f20" fmla="*/ f14 f11 1"/>
              <a:gd name="f21" fmla="*/ f15 f12 1"/>
              <a:gd name="f22" fmla="*/ f16 1 f4"/>
              <a:gd name="f23" fmla="+- 21600 0 f17"/>
              <a:gd name="f24" fmla="+- 21600 0 f18"/>
              <a:gd name="f25" fmla="*/ 0 f19 1"/>
              <a:gd name="f26" fmla="*/ 21600 f19 1"/>
              <a:gd name="f27" fmla="*/ f17 f11 1"/>
              <a:gd name="f28" fmla="*/ f18 f12 1"/>
              <a:gd name="f29" fmla="+- f22 0 f3"/>
              <a:gd name="f30" fmla="*/ f24 f17 1"/>
              <a:gd name="f31" fmla="*/ f25 1 f19"/>
              <a:gd name="f32" fmla="*/ f26 1 f19"/>
              <a:gd name="f33" fmla="*/ f23 f11 1"/>
              <a:gd name="f34" fmla="*/ f30 1 10800"/>
              <a:gd name="f35" fmla="*/ f31 f12 1"/>
              <a:gd name="f36" fmla="*/ f31 f11 1"/>
              <a:gd name="f37" fmla="*/ f32 f11 1"/>
              <a:gd name="f38" fmla="+- f18 f34 0"/>
              <a:gd name="f39" fmla="*/ f38 f12 1"/>
            </a:gdLst>
            <a:ahLst>
              <a:ahXY gdRefX="f1" minX="f7" maxX="f9" gdRefY="f0" minY="f7" maxY="f8">
                <a:pos x="f20" y="f21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36" y="f28"/>
              </a:cxn>
              <a:cxn ang="f29">
                <a:pos x="f37" y="f28"/>
              </a:cxn>
            </a:cxnLst>
            <a:rect l="f27" t="f35" r="f33" b="f39"/>
            <a:pathLst>
              <a:path w="21600" h="21600">
                <a:moveTo>
                  <a:pt x="f17" y="f7"/>
                </a:moveTo>
                <a:lnTo>
                  <a:pt x="f17" y="f18"/>
                </a:lnTo>
                <a:lnTo>
                  <a:pt x="f7" y="f18"/>
                </a:lnTo>
                <a:lnTo>
                  <a:pt x="f9" y="f8"/>
                </a:lnTo>
                <a:lnTo>
                  <a:pt x="f8" y="f18"/>
                </a:lnTo>
                <a:lnTo>
                  <a:pt x="f23" y="f18"/>
                </a:lnTo>
                <a:lnTo>
                  <a:pt x="f23" y="f7"/>
                </a:lnTo>
                <a:close/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Down Arrow 13"/>
          <p:cNvSpPr/>
          <p:nvPr/>
        </p:nvSpPr>
        <p:spPr>
          <a:xfrm>
            <a:off x="1907640" y="1835999"/>
            <a:ext cx="648000" cy="2448360"/>
          </a:xfrm>
          <a:custGeom>
            <a:avLst>
              <a:gd name="f0" fmla="val 18741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*/ f5 1 21600"/>
              <a:gd name="f12" fmla="*/ f6 1 21600"/>
              <a:gd name="f13" fmla="+- f8 0 f7"/>
              <a:gd name="f14" fmla="pin 0 f1 10800"/>
              <a:gd name="f15" fmla="pin 0 f0 21600"/>
              <a:gd name="f16" fmla="*/ f10 f2 1"/>
              <a:gd name="f17" fmla="val f14"/>
              <a:gd name="f18" fmla="val f15"/>
              <a:gd name="f19" fmla="*/ f13 1 21600"/>
              <a:gd name="f20" fmla="*/ f14 f11 1"/>
              <a:gd name="f21" fmla="*/ f15 f12 1"/>
              <a:gd name="f22" fmla="*/ f16 1 f4"/>
              <a:gd name="f23" fmla="+- 21600 0 f17"/>
              <a:gd name="f24" fmla="+- 21600 0 f18"/>
              <a:gd name="f25" fmla="*/ 0 f19 1"/>
              <a:gd name="f26" fmla="*/ 21600 f19 1"/>
              <a:gd name="f27" fmla="*/ f17 f11 1"/>
              <a:gd name="f28" fmla="*/ f18 f12 1"/>
              <a:gd name="f29" fmla="+- f22 0 f3"/>
              <a:gd name="f30" fmla="*/ f24 f17 1"/>
              <a:gd name="f31" fmla="*/ f25 1 f19"/>
              <a:gd name="f32" fmla="*/ f26 1 f19"/>
              <a:gd name="f33" fmla="*/ f23 f11 1"/>
              <a:gd name="f34" fmla="*/ f30 1 10800"/>
              <a:gd name="f35" fmla="*/ f31 f12 1"/>
              <a:gd name="f36" fmla="*/ f31 f11 1"/>
              <a:gd name="f37" fmla="*/ f32 f11 1"/>
              <a:gd name="f38" fmla="+- f18 f34 0"/>
              <a:gd name="f39" fmla="*/ f38 f12 1"/>
            </a:gdLst>
            <a:ahLst>
              <a:ahXY gdRefX="f1" minX="f7" maxX="f9" gdRefY="f0" minY="f7" maxY="f8">
                <a:pos x="f20" y="f21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36" y="f28"/>
              </a:cxn>
              <a:cxn ang="f29">
                <a:pos x="f37" y="f28"/>
              </a:cxn>
            </a:cxnLst>
            <a:rect l="f27" t="f35" r="f33" b="f39"/>
            <a:pathLst>
              <a:path w="21600" h="21600">
                <a:moveTo>
                  <a:pt x="f17" y="f7"/>
                </a:moveTo>
                <a:lnTo>
                  <a:pt x="f17" y="f18"/>
                </a:lnTo>
                <a:lnTo>
                  <a:pt x="f7" y="f18"/>
                </a:lnTo>
                <a:lnTo>
                  <a:pt x="f9" y="f8"/>
                </a:lnTo>
                <a:lnTo>
                  <a:pt x="f8" y="f18"/>
                </a:lnTo>
                <a:lnTo>
                  <a:pt x="f23" y="f18"/>
                </a:lnTo>
                <a:lnTo>
                  <a:pt x="f23" y="f7"/>
                </a:lnTo>
                <a:close/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344520" y="3564000"/>
            <a:ext cx="1168560" cy="483480"/>
          </a:xfrm>
          <a:prstGeom prst="rect">
            <a:avLst/>
          </a:prstGeom>
          <a:solidFill>
            <a:srgbClr val="9BBB59"/>
          </a:solidFill>
          <a:ln w="3600">
            <a:solidFill>
              <a:srgbClr val="FFFFFF"/>
            </a:solidFill>
            <a:prstDash val="solid"/>
          </a:ln>
          <a:effectLst>
            <a:outerShdw dist="20160" dir="5400000" algn="tl">
              <a:srgbClr val="000000">
                <a:alpha val="38000"/>
              </a:srgbClr>
            </a:outerShdw>
          </a:effectLst>
        </p:spPr>
        <p:txBody>
          <a:bodyPr vert="horz" wrap="none" lIns="74160" tIns="28440" rIns="74160" bIns="2844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latin typeface="DejaVu Sans" pitchFamily="34"/>
              </a:defRPr>
            </a:pPr>
            <a:r>
              <a:rPr lang="ru-RU" sz="14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DejaVu Sans" pitchFamily="34"/>
                <a:ea typeface="Microsoft YaHei" pitchFamily="2"/>
                <a:cs typeface="Mangal" pitchFamily="2"/>
              </a:rPr>
              <a:t>Обычное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latin typeface="DejaVu Sans" pitchFamily="34"/>
              </a:defRPr>
            </a:pPr>
            <a:r>
              <a:rPr lang="ru-RU" sz="14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DejaVu Sans" pitchFamily="34"/>
                <a:ea typeface="Microsoft YaHei" pitchFamily="2"/>
                <a:cs typeface="Mangal" pitchFamily="2"/>
              </a:rPr>
              <a:t>поведение</a:t>
            </a:r>
          </a:p>
        </p:txBody>
      </p:sp>
      <p:sp>
        <p:nvSpPr>
          <p:cNvPr id="14" name="TextBox 15"/>
          <p:cNvSpPr txBox="1"/>
          <p:nvPr/>
        </p:nvSpPr>
        <p:spPr>
          <a:xfrm>
            <a:off x="1527120" y="4356000"/>
            <a:ext cx="1360800" cy="331560"/>
          </a:xfrm>
          <a:prstGeom prst="rect">
            <a:avLst/>
          </a:prstGeom>
          <a:solidFill>
            <a:srgbClr val="C0504D"/>
          </a:solidFill>
          <a:ln w="3600">
            <a:solidFill>
              <a:srgbClr val="FFFFFF"/>
            </a:solidFill>
            <a:prstDash val="solid"/>
          </a:ln>
          <a:effectLst>
            <a:outerShdw dist="20160" dir="5400000" algn="tl">
              <a:srgbClr val="000000">
                <a:alpha val="38000"/>
              </a:srgbClr>
            </a:outerShdw>
          </a:effectLst>
        </p:spPr>
        <p:txBody>
          <a:bodyPr vert="horz" wrap="none" lIns="74160" tIns="28440" rIns="74160" bIns="2844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Исключение</a:t>
            </a:r>
          </a:p>
        </p:txBody>
      </p:sp>
      <p:sp>
        <p:nvSpPr>
          <p:cNvPr id="15" name="TextBox 17"/>
          <p:cNvSpPr txBox="1"/>
          <p:nvPr/>
        </p:nvSpPr>
        <p:spPr>
          <a:xfrm>
            <a:off x="2978280" y="2638080"/>
            <a:ext cx="3947760" cy="38124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prstDash val="solid"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9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Microsoft YaHei" pitchFamily="2"/>
                <a:cs typeface="Mangal" pitchFamily="2"/>
              </a:rPr>
              <a:t>Регистры, память, константы</a:t>
            </a:r>
          </a:p>
        </p:txBody>
      </p:sp>
      <p:sp>
        <p:nvSpPr>
          <p:cNvPr id="16" name="TextBox 18"/>
          <p:cNvSpPr txBox="1"/>
          <p:nvPr/>
        </p:nvSpPr>
        <p:spPr>
          <a:xfrm>
            <a:off x="7020360" y="2644560"/>
            <a:ext cx="1800360" cy="731159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360">
            <a:solidFill>
              <a:srgbClr val="000000"/>
            </a:solidFill>
            <a:prstDash val="solid"/>
          </a:ln>
          <a:effectLst>
            <a:outerShdw dist="20160" dir="5400000" algn="tl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Microsoft YaHei" pitchFamily="2"/>
                <a:cs typeface="Mangal" pitchFamily="2"/>
              </a:rPr>
              <a:t>Неявные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Microsoft YaHei" pitchFamily="2"/>
                <a:cs typeface="Mangal" pitchFamily="2"/>
              </a:rPr>
              <a:t>операнды</a:t>
            </a:r>
            <a:r>
              <a:rPr lang="en-US" sz="1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Microsoft YaHei" pitchFamily="2"/>
                <a:cs typeface="Mangal" pitchFamily="2"/>
              </a:rPr>
              <a:t>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Microsoft YaHei" pitchFamily="2"/>
                <a:cs typeface="Mangal" pitchFamily="2"/>
              </a:rPr>
              <a:t>Flags, memory,…</a:t>
            </a:r>
          </a:p>
        </p:txBody>
      </p:sp>
      <p:sp>
        <p:nvSpPr>
          <p:cNvPr id="17" name="TextBox 19"/>
          <p:cNvSpPr txBox="1"/>
          <p:nvPr/>
        </p:nvSpPr>
        <p:spPr>
          <a:xfrm>
            <a:off x="2008440" y="2297160"/>
            <a:ext cx="465480" cy="3049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Microsoft YaHei" pitchFamily="2"/>
                <a:cs typeface="Mangal" pitchFamily="2"/>
              </a:rPr>
              <a:t>1%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21200" y="72000"/>
            <a:ext cx="8229600" cy="4838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/>
              <a:t>Уточнённый цикл работы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B7C92167-C598-412D-B1B5-4CFF25964F8F}" type="slidenum">
              <a:t>7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356800" y="1422359"/>
            <a:ext cx="1020599" cy="101987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966986"/>
              <a:gd name="f7" fmla="val 983493"/>
              <a:gd name="f8" fmla="val 440325"/>
              <a:gd name="f9" fmla="val 1526661"/>
              <a:gd name="f10" fmla="+- 0 0 0"/>
              <a:gd name="f11" fmla="*/ f3 1 1966986"/>
              <a:gd name="f12" fmla="*/ f4 1 1966986"/>
              <a:gd name="f13" fmla="val f5"/>
              <a:gd name="f14" fmla="val f6"/>
              <a:gd name="f15" fmla="*/ f10 f0 1"/>
              <a:gd name="f16" fmla="+- f14 0 f13"/>
              <a:gd name="f17" fmla="*/ f15 1 f2"/>
              <a:gd name="f18" fmla="*/ f16 1 1966986"/>
              <a:gd name="f19" fmla="*/ 0 f16 1"/>
              <a:gd name="f20" fmla="*/ 983493 f16 1"/>
              <a:gd name="f21" fmla="*/ 1966986 f16 1"/>
              <a:gd name="f22" fmla="+- f17 0 f1"/>
              <a:gd name="f23" fmla="*/ f19 1 1966986"/>
              <a:gd name="f24" fmla="*/ f20 1 1966986"/>
              <a:gd name="f25" fmla="*/ f21 1 1966986"/>
              <a:gd name="f26" fmla="*/ f13 1 f18"/>
              <a:gd name="f27" fmla="*/ f14 1 f18"/>
              <a:gd name="f28" fmla="*/ f23 1 f18"/>
              <a:gd name="f29" fmla="*/ f24 1 f18"/>
              <a:gd name="f30" fmla="*/ f25 1 f18"/>
              <a:gd name="f31" fmla="*/ f26 f11 1"/>
              <a:gd name="f32" fmla="*/ f27 f11 1"/>
              <a:gd name="f33" fmla="*/ f27 f12 1"/>
              <a:gd name="f34" fmla="*/ f26 f12 1"/>
              <a:gd name="f35" fmla="*/ f28 f11 1"/>
              <a:gd name="f36" fmla="*/ f29 f12 1"/>
              <a:gd name="f37" fmla="*/ f29 f11 1"/>
              <a:gd name="f38" fmla="*/ f28 f12 1"/>
              <a:gd name="f39" fmla="*/ f30 f11 1"/>
              <a:gd name="f40" fmla="*/ f30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">
                <a:pos x="f35" y="f36"/>
              </a:cxn>
              <a:cxn ang="f22">
                <a:pos x="f37" y="f38"/>
              </a:cxn>
              <a:cxn ang="f22">
                <a:pos x="f39" y="f36"/>
              </a:cxn>
              <a:cxn ang="f22">
                <a:pos x="f37" y="f40"/>
              </a:cxn>
              <a:cxn ang="f22">
                <a:pos x="f35" y="f36"/>
              </a:cxn>
            </a:cxnLst>
            <a:rect l="f31" t="f34" r="f32" b="f33"/>
            <a:pathLst>
              <a:path w="1966986" h="1966986">
                <a:moveTo>
                  <a:pt x="f5" y="f7"/>
                </a:moveTo>
                <a:cubicBezTo>
                  <a:pt x="f5" y="f8"/>
                  <a:pt x="f8" y="f5"/>
                  <a:pt x="f7" y="f5"/>
                </a:cubicBezTo>
                <a:cubicBezTo>
                  <a:pt x="f9" y="f5"/>
                  <a:pt x="f6" y="f8"/>
                  <a:pt x="f6" y="f7"/>
                </a:cubicBezTo>
                <a:cubicBezTo>
                  <a:pt x="f6" y="f9"/>
                  <a:pt x="f9" y="f6"/>
                  <a:pt x="f7" y="f6"/>
                </a:cubicBezTo>
                <a:cubicBezTo>
                  <a:pt x="f8" y="f6"/>
                  <a:pt x="f5" y="f9"/>
                  <a:pt x="f5" y="f7"/>
                </a:cubicBezTo>
                <a:close/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311040" tIns="311040" rIns="311040" bIns="31104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000" b="0" i="0" u="none" strike="noStrike" kern="1200" dirty="0">
              <a:ln>
                <a:noFill/>
              </a:ln>
              <a:latin typeface="DejaVu Sans" pitchFamily="34"/>
              <a:ea typeface="Microsoft YaHei" pitchFamily="2"/>
              <a:cs typeface="Mangal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231440" y="555840"/>
            <a:ext cx="1019519" cy="10202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966986"/>
              <a:gd name="f7" fmla="val 983493"/>
              <a:gd name="f8" fmla="val 440325"/>
              <a:gd name="f9" fmla="val 1526661"/>
              <a:gd name="f10" fmla="+- 0 0 0"/>
              <a:gd name="f11" fmla="*/ f3 1 1966986"/>
              <a:gd name="f12" fmla="*/ f4 1 1966986"/>
              <a:gd name="f13" fmla="val f5"/>
              <a:gd name="f14" fmla="val f6"/>
              <a:gd name="f15" fmla="*/ f10 f0 1"/>
              <a:gd name="f16" fmla="+- f14 0 f13"/>
              <a:gd name="f17" fmla="*/ f15 1 f2"/>
              <a:gd name="f18" fmla="*/ f16 1 1966986"/>
              <a:gd name="f19" fmla="*/ 0 f16 1"/>
              <a:gd name="f20" fmla="*/ 983493 f16 1"/>
              <a:gd name="f21" fmla="*/ 1966986 f16 1"/>
              <a:gd name="f22" fmla="+- f17 0 f1"/>
              <a:gd name="f23" fmla="*/ f19 1 1966986"/>
              <a:gd name="f24" fmla="*/ f20 1 1966986"/>
              <a:gd name="f25" fmla="*/ f21 1 1966986"/>
              <a:gd name="f26" fmla="*/ f13 1 f18"/>
              <a:gd name="f27" fmla="*/ f14 1 f18"/>
              <a:gd name="f28" fmla="*/ f23 1 f18"/>
              <a:gd name="f29" fmla="*/ f24 1 f18"/>
              <a:gd name="f30" fmla="*/ f25 1 f18"/>
              <a:gd name="f31" fmla="*/ f26 f11 1"/>
              <a:gd name="f32" fmla="*/ f27 f11 1"/>
              <a:gd name="f33" fmla="*/ f27 f12 1"/>
              <a:gd name="f34" fmla="*/ f26 f12 1"/>
              <a:gd name="f35" fmla="*/ f28 f11 1"/>
              <a:gd name="f36" fmla="*/ f29 f12 1"/>
              <a:gd name="f37" fmla="*/ f29 f11 1"/>
              <a:gd name="f38" fmla="*/ f28 f12 1"/>
              <a:gd name="f39" fmla="*/ f30 f11 1"/>
              <a:gd name="f40" fmla="*/ f30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">
                <a:pos x="f35" y="f36"/>
              </a:cxn>
              <a:cxn ang="f22">
                <a:pos x="f37" y="f38"/>
              </a:cxn>
              <a:cxn ang="f22">
                <a:pos x="f39" y="f36"/>
              </a:cxn>
              <a:cxn ang="f22">
                <a:pos x="f37" y="f40"/>
              </a:cxn>
              <a:cxn ang="f22">
                <a:pos x="f35" y="f36"/>
              </a:cxn>
            </a:cxnLst>
            <a:rect l="f31" t="f34" r="f32" b="f33"/>
            <a:pathLst>
              <a:path w="1966986" h="1966986">
                <a:moveTo>
                  <a:pt x="f5" y="f7"/>
                </a:moveTo>
                <a:cubicBezTo>
                  <a:pt x="f5" y="f8"/>
                  <a:pt x="f8" y="f5"/>
                  <a:pt x="f7" y="f5"/>
                </a:cubicBezTo>
                <a:cubicBezTo>
                  <a:pt x="f9" y="f5"/>
                  <a:pt x="f6" y="f8"/>
                  <a:pt x="f6" y="f7"/>
                </a:cubicBezTo>
                <a:cubicBezTo>
                  <a:pt x="f6" y="f9"/>
                  <a:pt x="f9" y="f6"/>
                  <a:pt x="f7" y="f6"/>
                </a:cubicBezTo>
                <a:cubicBezTo>
                  <a:pt x="f8" y="f6"/>
                  <a:pt x="f5" y="f9"/>
                  <a:pt x="f5" y="f7"/>
                </a:cubicBezTo>
                <a:close/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312120" tIns="312120" rIns="312120" bIns="312120" anchor="ctr" anchorCtr="1" compatLnSpc="0"/>
          <a:lstStyle/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799"/>
              </a:spcAft>
              <a:buNone/>
              <a:tabLst/>
            </a:pPr>
            <a:endParaRPr lang="ru-RU" sz="11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DejaVu Sans" pitchFamily="34"/>
              <a:ea typeface="Microsoft YaHei" pitchFamily="2"/>
              <a:cs typeface="Helvetica" pitchFamily="34"/>
            </a:endParaRPr>
          </a:p>
        </p:txBody>
      </p:sp>
      <p:sp>
        <p:nvSpPr>
          <p:cNvPr id="7" name="Freeform 6"/>
          <p:cNvSpPr/>
          <p:nvPr/>
        </p:nvSpPr>
        <p:spPr>
          <a:xfrm rot="3082800">
            <a:off x="5265166" y="1263573"/>
            <a:ext cx="270720" cy="3445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21866"/>
              <a:gd name="f7" fmla="val 663858"/>
              <a:gd name="f8" fmla="val 132772"/>
              <a:gd name="f9" fmla="val 260933"/>
              <a:gd name="f10" fmla="val 331929"/>
              <a:gd name="f11" fmla="val 531086"/>
              <a:gd name="f12" fmla="+- 0 0 0"/>
              <a:gd name="f13" fmla="*/ f3 1 521866"/>
              <a:gd name="f14" fmla="*/ f4 1 663858"/>
              <a:gd name="f15" fmla="val f5"/>
              <a:gd name="f16" fmla="val f6"/>
              <a:gd name="f17" fmla="val f7"/>
              <a:gd name="f18" fmla="*/ f12 f0 1"/>
              <a:gd name="f19" fmla="+- f17 0 f15"/>
              <a:gd name="f20" fmla="+- f16 0 f15"/>
              <a:gd name="f21" fmla="*/ f18 1 f2"/>
              <a:gd name="f22" fmla="*/ f20 1 521866"/>
              <a:gd name="f23" fmla="*/ f19 1 663858"/>
              <a:gd name="f24" fmla="*/ 0 f20 1"/>
              <a:gd name="f25" fmla="*/ 132772 f19 1"/>
              <a:gd name="f26" fmla="*/ 260933 f20 1"/>
              <a:gd name="f27" fmla="*/ 0 f19 1"/>
              <a:gd name="f28" fmla="*/ 521866 f20 1"/>
              <a:gd name="f29" fmla="*/ 331929 f19 1"/>
              <a:gd name="f30" fmla="*/ 663858 f19 1"/>
              <a:gd name="f31" fmla="*/ 531086 f19 1"/>
              <a:gd name="f32" fmla="+- f21 0 f1"/>
              <a:gd name="f33" fmla="*/ f24 1 521866"/>
              <a:gd name="f34" fmla="*/ f25 1 663858"/>
              <a:gd name="f35" fmla="*/ f26 1 521866"/>
              <a:gd name="f36" fmla="*/ f27 1 663858"/>
              <a:gd name="f37" fmla="*/ f28 1 521866"/>
              <a:gd name="f38" fmla="*/ f29 1 663858"/>
              <a:gd name="f39" fmla="*/ f30 1 663858"/>
              <a:gd name="f40" fmla="*/ f31 1 663858"/>
              <a:gd name="f41" fmla="*/ f15 1 f22"/>
              <a:gd name="f42" fmla="*/ f16 1 f22"/>
              <a:gd name="f43" fmla="*/ f15 1 f23"/>
              <a:gd name="f44" fmla="*/ f17 1 f23"/>
              <a:gd name="f45" fmla="*/ f33 1 f22"/>
              <a:gd name="f46" fmla="*/ f34 1 f23"/>
              <a:gd name="f47" fmla="*/ f35 1 f22"/>
              <a:gd name="f48" fmla="*/ f36 1 f23"/>
              <a:gd name="f49" fmla="*/ f37 1 f22"/>
              <a:gd name="f50" fmla="*/ f38 1 f23"/>
              <a:gd name="f51" fmla="*/ f39 1 f23"/>
              <a:gd name="f52" fmla="*/ f40 1 f23"/>
              <a:gd name="f53" fmla="*/ f41 f13 1"/>
              <a:gd name="f54" fmla="*/ f42 f13 1"/>
              <a:gd name="f55" fmla="*/ f44 f14 1"/>
              <a:gd name="f56" fmla="*/ f43 f14 1"/>
              <a:gd name="f57" fmla="*/ f45 f13 1"/>
              <a:gd name="f58" fmla="*/ f46 f14 1"/>
              <a:gd name="f59" fmla="*/ f47 f13 1"/>
              <a:gd name="f60" fmla="*/ f48 f14 1"/>
              <a:gd name="f61" fmla="*/ f49 f13 1"/>
              <a:gd name="f62" fmla="*/ f50 f14 1"/>
              <a:gd name="f63" fmla="*/ f51 f14 1"/>
              <a:gd name="f64" fmla="*/ f52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57" y="f58"/>
              </a:cxn>
              <a:cxn ang="f32">
                <a:pos x="f59" y="f58"/>
              </a:cxn>
              <a:cxn ang="f32">
                <a:pos x="f59" y="f60"/>
              </a:cxn>
              <a:cxn ang="f32">
                <a:pos x="f61" y="f62"/>
              </a:cxn>
              <a:cxn ang="f32">
                <a:pos x="f59" y="f63"/>
              </a:cxn>
              <a:cxn ang="f32">
                <a:pos x="f59" y="f64"/>
              </a:cxn>
              <a:cxn ang="f32">
                <a:pos x="f57" y="f64"/>
              </a:cxn>
              <a:cxn ang="f32">
                <a:pos x="f57" y="f58"/>
              </a:cxn>
            </a:cxnLst>
            <a:rect l="f53" t="f56" r="f54" b="f55"/>
            <a:pathLst>
              <a:path w="521866" h="663858">
                <a:moveTo>
                  <a:pt x="f5" y="f8"/>
                </a:moveTo>
                <a:lnTo>
                  <a:pt x="f9" y="f8"/>
                </a:lnTo>
                <a:lnTo>
                  <a:pt x="f9" y="f5"/>
                </a:lnTo>
                <a:lnTo>
                  <a:pt x="f6" y="f10"/>
                </a:lnTo>
                <a:lnTo>
                  <a:pt x="f9" y="f7"/>
                </a:lnTo>
                <a:lnTo>
                  <a:pt x="f9" y="f11"/>
                </a:lnTo>
                <a:lnTo>
                  <a:pt x="f5" y="f11"/>
                </a:lnTo>
                <a:lnTo>
                  <a:pt x="f5" y="f8"/>
                </a:lnTo>
                <a:close/>
              </a:path>
            </a:pathLst>
          </a:custGeom>
          <a:solidFill>
            <a:srgbClr val="B2C1DB"/>
          </a:solidFill>
          <a:ln>
            <a:noFill/>
            <a:prstDash val="solid"/>
          </a:ln>
        </p:spPr>
        <p:txBody>
          <a:bodyPr vert="horz" wrap="square" lIns="0" tIns="132840" rIns="156600" bIns="13284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613040" y="3075120"/>
            <a:ext cx="270720" cy="344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21866"/>
              <a:gd name="f7" fmla="val 663858"/>
              <a:gd name="f8" fmla="val 531086"/>
              <a:gd name="f9" fmla="val 260933"/>
              <a:gd name="f10" fmla="val 331929"/>
              <a:gd name="f11" fmla="val 132772"/>
              <a:gd name="f12" fmla="+- 0 0 0"/>
              <a:gd name="f13" fmla="*/ f3 1 521866"/>
              <a:gd name="f14" fmla="*/ f4 1 663858"/>
              <a:gd name="f15" fmla="val f5"/>
              <a:gd name="f16" fmla="val f6"/>
              <a:gd name="f17" fmla="val f7"/>
              <a:gd name="f18" fmla="*/ f12 f0 1"/>
              <a:gd name="f19" fmla="+- f17 0 f15"/>
              <a:gd name="f20" fmla="+- f16 0 f15"/>
              <a:gd name="f21" fmla="*/ f18 1 f2"/>
              <a:gd name="f22" fmla="*/ f20 1 521866"/>
              <a:gd name="f23" fmla="*/ f19 1 663858"/>
              <a:gd name="f24" fmla="*/ 0 f20 1"/>
              <a:gd name="f25" fmla="*/ 132772 f19 1"/>
              <a:gd name="f26" fmla="*/ 260933 f20 1"/>
              <a:gd name="f27" fmla="*/ 0 f19 1"/>
              <a:gd name="f28" fmla="*/ 521866 f20 1"/>
              <a:gd name="f29" fmla="*/ 331929 f19 1"/>
              <a:gd name="f30" fmla="*/ 663858 f19 1"/>
              <a:gd name="f31" fmla="*/ 531086 f19 1"/>
              <a:gd name="f32" fmla="+- f21 0 f1"/>
              <a:gd name="f33" fmla="*/ f24 1 521866"/>
              <a:gd name="f34" fmla="*/ f25 1 663858"/>
              <a:gd name="f35" fmla="*/ f26 1 521866"/>
              <a:gd name="f36" fmla="*/ f27 1 663858"/>
              <a:gd name="f37" fmla="*/ f28 1 521866"/>
              <a:gd name="f38" fmla="*/ f29 1 663858"/>
              <a:gd name="f39" fmla="*/ f30 1 663858"/>
              <a:gd name="f40" fmla="*/ f31 1 663858"/>
              <a:gd name="f41" fmla="*/ f15 1 f22"/>
              <a:gd name="f42" fmla="*/ f16 1 f22"/>
              <a:gd name="f43" fmla="*/ f15 1 f23"/>
              <a:gd name="f44" fmla="*/ f17 1 f23"/>
              <a:gd name="f45" fmla="*/ f33 1 f22"/>
              <a:gd name="f46" fmla="*/ f34 1 f23"/>
              <a:gd name="f47" fmla="*/ f35 1 f22"/>
              <a:gd name="f48" fmla="*/ f36 1 f23"/>
              <a:gd name="f49" fmla="*/ f37 1 f22"/>
              <a:gd name="f50" fmla="*/ f38 1 f23"/>
              <a:gd name="f51" fmla="*/ f39 1 f23"/>
              <a:gd name="f52" fmla="*/ f40 1 f23"/>
              <a:gd name="f53" fmla="*/ f41 f13 1"/>
              <a:gd name="f54" fmla="*/ f42 f13 1"/>
              <a:gd name="f55" fmla="*/ f44 f14 1"/>
              <a:gd name="f56" fmla="*/ f43 f14 1"/>
              <a:gd name="f57" fmla="*/ f45 f13 1"/>
              <a:gd name="f58" fmla="*/ f46 f14 1"/>
              <a:gd name="f59" fmla="*/ f47 f13 1"/>
              <a:gd name="f60" fmla="*/ f48 f14 1"/>
              <a:gd name="f61" fmla="*/ f49 f13 1"/>
              <a:gd name="f62" fmla="*/ f50 f14 1"/>
              <a:gd name="f63" fmla="*/ f51 f14 1"/>
              <a:gd name="f64" fmla="*/ f52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57" y="f58"/>
              </a:cxn>
              <a:cxn ang="f32">
                <a:pos x="f59" y="f58"/>
              </a:cxn>
              <a:cxn ang="f32">
                <a:pos x="f59" y="f60"/>
              </a:cxn>
              <a:cxn ang="f32">
                <a:pos x="f61" y="f62"/>
              </a:cxn>
              <a:cxn ang="f32">
                <a:pos x="f59" y="f63"/>
              </a:cxn>
              <a:cxn ang="f32">
                <a:pos x="f59" y="f64"/>
              </a:cxn>
              <a:cxn ang="f32">
                <a:pos x="f57" y="f64"/>
              </a:cxn>
              <a:cxn ang="f32">
                <a:pos x="f57" y="f58"/>
              </a:cxn>
            </a:cxnLst>
            <a:rect l="f53" t="f56" r="f54" b="f55"/>
            <a:pathLst>
              <a:path w="521866" h="663858">
                <a:moveTo>
                  <a:pt x="f6" y="f8"/>
                </a:moveTo>
                <a:lnTo>
                  <a:pt x="f9" y="f8"/>
                </a:lnTo>
                <a:lnTo>
                  <a:pt x="f9" y="f7"/>
                </a:lnTo>
                <a:lnTo>
                  <a:pt x="f5" y="f10"/>
                </a:lnTo>
                <a:lnTo>
                  <a:pt x="f9" y="f5"/>
                </a:lnTo>
                <a:lnTo>
                  <a:pt x="f9" y="f11"/>
                </a:lnTo>
                <a:lnTo>
                  <a:pt x="f6" y="f11"/>
                </a:lnTo>
                <a:lnTo>
                  <a:pt x="f6" y="f8"/>
                </a:lnTo>
                <a:close/>
              </a:path>
            </a:pathLst>
          </a:custGeom>
          <a:solidFill>
            <a:srgbClr val="B2C1DB"/>
          </a:solidFill>
          <a:ln>
            <a:noFill/>
            <a:prstDash val="solid"/>
          </a:ln>
        </p:spPr>
        <p:txBody>
          <a:bodyPr vert="horz" wrap="square" lIns="156600" tIns="132840" rIns="0" bIns="13284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939920" y="2697480"/>
            <a:ext cx="1019879" cy="10202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966986"/>
              <a:gd name="f7" fmla="val 983493"/>
              <a:gd name="f8" fmla="val 440325"/>
              <a:gd name="f9" fmla="val 1526661"/>
              <a:gd name="f10" fmla="+- 0 0 0"/>
              <a:gd name="f11" fmla="*/ f3 1 1966986"/>
              <a:gd name="f12" fmla="*/ f4 1 1966986"/>
              <a:gd name="f13" fmla="val f5"/>
              <a:gd name="f14" fmla="val f6"/>
              <a:gd name="f15" fmla="*/ f10 f0 1"/>
              <a:gd name="f16" fmla="+- f14 0 f13"/>
              <a:gd name="f17" fmla="*/ f15 1 f2"/>
              <a:gd name="f18" fmla="*/ f16 1 1966986"/>
              <a:gd name="f19" fmla="*/ 0 f16 1"/>
              <a:gd name="f20" fmla="*/ 983493 f16 1"/>
              <a:gd name="f21" fmla="*/ 1966986 f16 1"/>
              <a:gd name="f22" fmla="+- f17 0 f1"/>
              <a:gd name="f23" fmla="*/ f19 1 1966986"/>
              <a:gd name="f24" fmla="*/ f20 1 1966986"/>
              <a:gd name="f25" fmla="*/ f21 1 1966986"/>
              <a:gd name="f26" fmla="*/ f13 1 f18"/>
              <a:gd name="f27" fmla="*/ f14 1 f18"/>
              <a:gd name="f28" fmla="*/ f23 1 f18"/>
              <a:gd name="f29" fmla="*/ f24 1 f18"/>
              <a:gd name="f30" fmla="*/ f25 1 f18"/>
              <a:gd name="f31" fmla="*/ f26 f11 1"/>
              <a:gd name="f32" fmla="*/ f27 f11 1"/>
              <a:gd name="f33" fmla="*/ f27 f12 1"/>
              <a:gd name="f34" fmla="*/ f26 f12 1"/>
              <a:gd name="f35" fmla="*/ f28 f11 1"/>
              <a:gd name="f36" fmla="*/ f29 f12 1"/>
              <a:gd name="f37" fmla="*/ f29 f11 1"/>
              <a:gd name="f38" fmla="*/ f28 f12 1"/>
              <a:gd name="f39" fmla="*/ f30 f11 1"/>
              <a:gd name="f40" fmla="*/ f30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">
                <a:pos x="f35" y="f36"/>
              </a:cxn>
              <a:cxn ang="f22">
                <a:pos x="f37" y="f38"/>
              </a:cxn>
              <a:cxn ang="f22">
                <a:pos x="f39" y="f36"/>
              </a:cxn>
              <a:cxn ang="f22">
                <a:pos x="f37" y="f40"/>
              </a:cxn>
              <a:cxn ang="f22">
                <a:pos x="f35" y="f36"/>
              </a:cxn>
            </a:cxnLst>
            <a:rect l="f31" t="f34" r="f32" b="f33"/>
            <a:pathLst>
              <a:path w="1966986" h="1966986">
                <a:moveTo>
                  <a:pt x="f5" y="f7"/>
                </a:moveTo>
                <a:cubicBezTo>
                  <a:pt x="f5" y="f8"/>
                  <a:pt x="f8" y="f5"/>
                  <a:pt x="f7" y="f5"/>
                </a:cubicBezTo>
                <a:cubicBezTo>
                  <a:pt x="f9" y="f5"/>
                  <a:pt x="f6" y="f8"/>
                  <a:pt x="f6" y="f7"/>
                </a:cubicBezTo>
                <a:cubicBezTo>
                  <a:pt x="f6" y="f9"/>
                  <a:pt x="f9" y="f6"/>
                  <a:pt x="f7" y="f6"/>
                </a:cubicBezTo>
                <a:cubicBezTo>
                  <a:pt x="f8" y="f6"/>
                  <a:pt x="f5" y="f9"/>
                  <a:pt x="f5" y="f7"/>
                </a:cubicBezTo>
                <a:close/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312120" tIns="312120" rIns="312120" bIns="312120" anchor="ctr" anchorCtr="1" compatLnSpc="0"/>
          <a:lstStyle/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799"/>
              </a:spcAft>
              <a:buNone/>
              <a:tabLst/>
            </a:pPr>
            <a:endParaRPr lang="ru-RU" sz="10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DejaVu Sans" pitchFamily="34"/>
              <a:ea typeface="Microsoft YaHei" pitchFamily="2"/>
              <a:cs typeface="Helvetica" pitchFamily="34"/>
            </a:endParaRPr>
          </a:p>
        </p:txBody>
      </p:sp>
      <p:sp>
        <p:nvSpPr>
          <p:cNvPr id="10" name="Freeform 9"/>
          <p:cNvSpPr/>
          <p:nvPr/>
        </p:nvSpPr>
        <p:spPr>
          <a:xfrm rot="19347662">
            <a:off x="3964319" y="1258102"/>
            <a:ext cx="270720" cy="344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21866"/>
              <a:gd name="f7" fmla="val 663858"/>
              <a:gd name="f8" fmla="val 132772"/>
              <a:gd name="f9" fmla="val 260933"/>
              <a:gd name="f10" fmla="val 331929"/>
              <a:gd name="f11" fmla="val 531086"/>
              <a:gd name="f12" fmla="+- 0 0 0"/>
              <a:gd name="f13" fmla="*/ f3 1 521866"/>
              <a:gd name="f14" fmla="*/ f4 1 663858"/>
              <a:gd name="f15" fmla="val f5"/>
              <a:gd name="f16" fmla="val f6"/>
              <a:gd name="f17" fmla="val f7"/>
              <a:gd name="f18" fmla="*/ f12 f0 1"/>
              <a:gd name="f19" fmla="+- f17 0 f15"/>
              <a:gd name="f20" fmla="+- f16 0 f15"/>
              <a:gd name="f21" fmla="*/ f18 1 f2"/>
              <a:gd name="f22" fmla="*/ f20 1 521866"/>
              <a:gd name="f23" fmla="*/ f19 1 663858"/>
              <a:gd name="f24" fmla="*/ 0 f20 1"/>
              <a:gd name="f25" fmla="*/ 132772 f19 1"/>
              <a:gd name="f26" fmla="*/ 260933 f20 1"/>
              <a:gd name="f27" fmla="*/ 0 f19 1"/>
              <a:gd name="f28" fmla="*/ 521866 f20 1"/>
              <a:gd name="f29" fmla="*/ 331929 f19 1"/>
              <a:gd name="f30" fmla="*/ 663858 f19 1"/>
              <a:gd name="f31" fmla="*/ 531086 f19 1"/>
              <a:gd name="f32" fmla="+- f21 0 f1"/>
              <a:gd name="f33" fmla="*/ f24 1 521866"/>
              <a:gd name="f34" fmla="*/ f25 1 663858"/>
              <a:gd name="f35" fmla="*/ f26 1 521866"/>
              <a:gd name="f36" fmla="*/ f27 1 663858"/>
              <a:gd name="f37" fmla="*/ f28 1 521866"/>
              <a:gd name="f38" fmla="*/ f29 1 663858"/>
              <a:gd name="f39" fmla="*/ f30 1 663858"/>
              <a:gd name="f40" fmla="*/ f31 1 663858"/>
              <a:gd name="f41" fmla="*/ f15 1 f22"/>
              <a:gd name="f42" fmla="*/ f16 1 f22"/>
              <a:gd name="f43" fmla="*/ f15 1 f23"/>
              <a:gd name="f44" fmla="*/ f17 1 f23"/>
              <a:gd name="f45" fmla="*/ f33 1 f22"/>
              <a:gd name="f46" fmla="*/ f34 1 f23"/>
              <a:gd name="f47" fmla="*/ f35 1 f22"/>
              <a:gd name="f48" fmla="*/ f36 1 f23"/>
              <a:gd name="f49" fmla="*/ f37 1 f22"/>
              <a:gd name="f50" fmla="*/ f38 1 f23"/>
              <a:gd name="f51" fmla="*/ f39 1 f23"/>
              <a:gd name="f52" fmla="*/ f40 1 f23"/>
              <a:gd name="f53" fmla="*/ f41 f13 1"/>
              <a:gd name="f54" fmla="*/ f42 f13 1"/>
              <a:gd name="f55" fmla="*/ f44 f14 1"/>
              <a:gd name="f56" fmla="*/ f43 f14 1"/>
              <a:gd name="f57" fmla="*/ f45 f13 1"/>
              <a:gd name="f58" fmla="*/ f46 f14 1"/>
              <a:gd name="f59" fmla="*/ f47 f13 1"/>
              <a:gd name="f60" fmla="*/ f48 f14 1"/>
              <a:gd name="f61" fmla="*/ f49 f13 1"/>
              <a:gd name="f62" fmla="*/ f50 f14 1"/>
              <a:gd name="f63" fmla="*/ f51 f14 1"/>
              <a:gd name="f64" fmla="*/ f52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57" y="f58"/>
              </a:cxn>
              <a:cxn ang="f32">
                <a:pos x="f59" y="f58"/>
              </a:cxn>
              <a:cxn ang="f32">
                <a:pos x="f59" y="f60"/>
              </a:cxn>
              <a:cxn ang="f32">
                <a:pos x="f61" y="f62"/>
              </a:cxn>
              <a:cxn ang="f32">
                <a:pos x="f59" y="f63"/>
              </a:cxn>
              <a:cxn ang="f32">
                <a:pos x="f59" y="f64"/>
              </a:cxn>
              <a:cxn ang="f32">
                <a:pos x="f57" y="f64"/>
              </a:cxn>
              <a:cxn ang="f32">
                <a:pos x="f57" y="f58"/>
              </a:cxn>
            </a:cxnLst>
            <a:rect l="f53" t="f56" r="f54" b="f55"/>
            <a:pathLst>
              <a:path w="521866" h="663858">
                <a:moveTo>
                  <a:pt x="f5" y="f8"/>
                </a:moveTo>
                <a:lnTo>
                  <a:pt x="f9" y="f8"/>
                </a:lnTo>
                <a:lnTo>
                  <a:pt x="f9" y="f5"/>
                </a:lnTo>
                <a:lnTo>
                  <a:pt x="f6" y="f10"/>
                </a:lnTo>
                <a:lnTo>
                  <a:pt x="f9" y="f7"/>
                </a:lnTo>
                <a:lnTo>
                  <a:pt x="f9" y="f11"/>
                </a:lnTo>
                <a:lnTo>
                  <a:pt x="f5" y="f11"/>
                </a:lnTo>
                <a:lnTo>
                  <a:pt x="f5" y="f8"/>
                </a:lnTo>
                <a:close/>
              </a:path>
            </a:pathLst>
          </a:custGeom>
          <a:solidFill>
            <a:srgbClr val="B2C1DB"/>
          </a:solidFill>
          <a:ln>
            <a:noFill/>
            <a:prstDash val="solid"/>
          </a:ln>
        </p:spPr>
        <p:txBody>
          <a:bodyPr vert="horz" wrap="square" lIns="0" tIns="132840" rIns="156600" bIns="13284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3565080" y="2697480"/>
            <a:ext cx="1019879" cy="10202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966986"/>
              <a:gd name="f7" fmla="val 983493"/>
              <a:gd name="f8" fmla="val 440325"/>
              <a:gd name="f9" fmla="val 1526661"/>
              <a:gd name="f10" fmla="+- 0 0 0"/>
              <a:gd name="f11" fmla="*/ f3 1 1966986"/>
              <a:gd name="f12" fmla="*/ f4 1 1966986"/>
              <a:gd name="f13" fmla="val f5"/>
              <a:gd name="f14" fmla="val f6"/>
              <a:gd name="f15" fmla="*/ f10 f0 1"/>
              <a:gd name="f16" fmla="+- f14 0 f13"/>
              <a:gd name="f17" fmla="*/ f15 1 f2"/>
              <a:gd name="f18" fmla="*/ f16 1 1966986"/>
              <a:gd name="f19" fmla="*/ 0 f16 1"/>
              <a:gd name="f20" fmla="*/ 983493 f16 1"/>
              <a:gd name="f21" fmla="*/ 1966986 f16 1"/>
              <a:gd name="f22" fmla="+- f17 0 f1"/>
              <a:gd name="f23" fmla="*/ f19 1 1966986"/>
              <a:gd name="f24" fmla="*/ f20 1 1966986"/>
              <a:gd name="f25" fmla="*/ f21 1 1966986"/>
              <a:gd name="f26" fmla="*/ f13 1 f18"/>
              <a:gd name="f27" fmla="*/ f14 1 f18"/>
              <a:gd name="f28" fmla="*/ f23 1 f18"/>
              <a:gd name="f29" fmla="*/ f24 1 f18"/>
              <a:gd name="f30" fmla="*/ f25 1 f18"/>
              <a:gd name="f31" fmla="*/ f26 f11 1"/>
              <a:gd name="f32" fmla="*/ f27 f11 1"/>
              <a:gd name="f33" fmla="*/ f27 f12 1"/>
              <a:gd name="f34" fmla="*/ f26 f12 1"/>
              <a:gd name="f35" fmla="*/ f28 f11 1"/>
              <a:gd name="f36" fmla="*/ f29 f12 1"/>
              <a:gd name="f37" fmla="*/ f29 f11 1"/>
              <a:gd name="f38" fmla="*/ f28 f12 1"/>
              <a:gd name="f39" fmla="*/ f30 f11 1"/>
              <a:gd name="f40" fmla="*/ f30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">
                <a:pos x="f35" y="f36"/>
              </a:cxn>
              <a:cxn ang="f22">
                <a:pos x="f37" y="f38"/>
              </a:cxn>
              <a:cxn ang="f22">
                <a:pos x="f39" y="f36"/>
              </a:cxn>
              <a:cxn ang="f22">
                <a:pos x="f37" y="f40"/>
              </a:cxn>
              <a:cxn ang="f22">
                <a:pos x="f35" y="f36"/>
              </a:cxn>
            </a:cxnLst>
            <a:rect l="f31" t="f34" r="f32" b="f33"/>
            <a:pathLst>
              <a:path w="1966986" h="1966986">
                <a:moveTo>
                  <a:pt x="f5" y="f7"/>
                </a:moveTo>
                <a:cubicBezTo>
                  <a:pt x="f5" y="f8"/>
                  <a:pt x="f8" y="f5"/>
                  <a:pt x="f7" y="f5"/>
                </a:cubicBezTo>
                <a:cubicBezTo>
                  <a:pt x="f9" y="f5"/>
                  <a:pt x="f6" y="f8"/>
                  <a:pt x="f6" y="f7"/>
                </a:cubicBezTo>
                <a:cubicBezTo>
                  <a:pt x="f6" y="f9"/>
                  <a:pt x="f9" y="f6"/>
                  <a:pt x="f7" y="f6"/>
                </a:cubicBezTo>
                <a:cubicBezTo>
                  <a:pt x="f8" y="f6"/>
                  <a:pt x="f5" y="f9"/>
                  <a:pt x="f5" y="f7"/>
                </a:cubicBezTo>
                <a:close/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312120" tIns="312120" rIns="312120" bIns="312120" anchor="ctr" anchorCtr="1" compatLnSpc="0"/>
          <a:lstStyle/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799"/>
              </a:spcAft>
              <a:buNone/>
              <a:tabLst/>
            </a:pPr>
            <a:endParaRPr lang="ru-RU" sz="10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DejaVu Sans" pitchFamily="34"/>
              <a:ea typeface="Microsoft YaHei" pitchFamily="2"/>
              <a:cs typeface="Helvetica" pitchFamily="34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3079440" y="1422359"/>
            <a:ext cx="1020239" cy="101987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966986"/>
              <a:gd name="f7" fmla="val 983493"/>
              <a:gd name="f8" fmla="val 440325"/>
              <a:gd name="f9" fmla="val 1526661"/>
              <a:gd name="f10" fmla="+- 0 0 0"/>
              <a:gd name="f11" fmla="*/ f3 1 1966986"/>
              <a:gd name="f12" fmla="*/ f4 1 1966986"/>
              <a:gd name="f13" fmla="val f5"/>
              <a:gd name="f14" fmla="val f6"/>
              <a:gd name="f15" fmla="*/ f10 f0 1"/>
              <a:gd name="f16" fmla="+- f14 0 f13"/>
              <a:gd name="f17" fmla="*/ f15 1 f2"/>
              <a:gd name="f18" fmla="*/ f16 1 1966986"/>
              <a:gd name="f19" fmla="*/ 0 f16 1"/>
              <a:gd name="f20" fmla="*/ 983493 f16 1"/>
              <a:gd name="f21" fmla="*/ 1966986 f16 1"/>
              <a:gd name="f22" fmla="+- f17 0 f1"/>
              <a:gd name="f23" fmla="*/ f19 1 1966986"/>
              <a:gd name="f24" fmla="*/ f20 1 1966986"/>
              <a:gd name="f25" fmla="*/ f21 1 1966986"/>
              <a:gd name="f26" fmla="*/ f13 1 f18"/>
              <a:gd name="f27" fmla="*/ f14 1 f18"/>
              <a:gd name="f28" fmla="*/ f23 1 f18"/>
              <a:gd name="f29" fmla="*/ f24 1 f18"/>
              <a:gd name="f30" fmla="*/ f25 1 f18"/>
              <a:gd name="f31" fmla="*/ f26 f11 1"/>
              <a:gd name="f32" fmla="*/ f27 f11 1"/>
              <a:gd name="f33" fmla="*/ f27 f12 1"/>
              <a:gd name="f34" fmla="*/ f26 f12 1"/>
              <a:gd name="f35" fmla="*/ f28 f11 1"/>
              <a:gd name="f36" fmla="*/ f29 f12 1"/>
              <a:gd name="f37" fmla="*/ f29 f11 1"/>
              <a:gd name="f38" fmla="*/ f28 f12 1"/>
              <a:gd name="f39" fmla="*/ f30 f11 1"/>
              <a:gd name="f40" fmla="*/ f30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">
                <a:pos x="f35" y="f36"/>
              </a:cxn>
              <a:cxn ang="f22">
                <a:pos x="f37" y="f38"/>
              </a:cxn>
              <a:cxn ang="f22">
                <a:pos x="f39" y="f36"/>
              </a:cxn>
              <a:cxn ang="f22">
                <a:pos x="f37" y="f40"/>
              </a:cxn>
              <a:cxn ang="f22">
                <a:pos x="f35" y="f36"/>
              </a:cxn>
            </a:cxnLst>
            <a:rect l="f31" t="f34" r="f32" b="f33"/>
            <a:pathLst>
              <a:path w="1966986" h="1966986">
                <a:moveTo>
                  <a:pt x="f5" y="f7"/>
                </a:moveTo>
                <a:cubicBezTo>
                  <a:pt x="f5" y="f8"/>
                  <a:pt x="f8" y="f5"/>
                  <a:pt x="f7" y="f5"/>
                </a:cubicBezTo>
                <a:cubicBezTo>
                  <a:pt x="f9" y="f5"/>
                  <a:pt x="f6" y="f8"/>
                  <a:pt x="f6" y="f7"/>
                </a:cubicBezTo>
                <a:cubicBezTo>
                  <a:pt x="f6" y="f9"/>
                  <a:pt x="f9" y="f6"/>
                  <a:pt x="f7" y="f6"/>
                </a:cubicBezTo>
                <a:cubicBezTo>
                  <a:pt x="f8" y="f6"/>
                  <a:pt x="f5" y="f9"/>
                  <a:pt x="f5" y="f7"/>
                </a:cubicBezTo>
                <a:close/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312120" tIns="312120" rIns="312120" bIns="312120" anchor="ctr" anchorCtr="1" compatLnSpc="0"/>
          <a:lstStyle/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799"/>
              </a:spcAft>
              <a:buNone/>
              <a:tabLst/>
            </a:pPr>
            <a:endParaRPr lang="ru-RU" sz="10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DejaVu Sans" pitchFamily="34"/>
              <a:ea typeface="Microsoft YaHei" pitchFamily="2"/>
              <a:cs typeface="Helvetica" pitchFamily="34"/>
            </a:endParaRPr>
          </a:p>
        </p:txBody>
      </p:sp>
      <p:sp>
        <p:nvSpPr>
          <p:cNvPr id="13" name="Freeform 12"/>
          <p:cNvSpPr/>
          <p:nvPr/>
        </p:nvSpPr>
        <p:spPr>
          <a:xfrm rot="14267445">
            <a:off x="3641606" y="2424909"/>
            <a:ext cx="270720" cy="3445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21866"/>
              <a:gd name="f7" fmla="val 663858"/>
              <a:gd name="f8" fmla="val 132772"/>
              <a:gd name="f9" fmla="val 260933"/>
              <a:gd name="f10" fmla="val 331929"/>
              <a:gd name="f11" fmla="val 531086"/>
              <a:gd name="f12" fmla="+- 0 0 0"/>
              <a:gd name="f13" fmla="*/ f3 1 521866"/>
              <a:gd name="f14" fmla="*/ f4 1 663858"/>
              <a:gd name="f15" fmla="val f5"/>
              <a:gd name="f16" fmla="val f6"/>
              <a:gd name="f17" fmla="val f7"/>
              <a:gd name="f18" fmla="*/ f12 f0 1"/>
              <a:gd name="f19" fmla="+- f17 0 f15"/>
              <a:gd name="f20" fmla="+- f16 0 f15"/>
              <a:gd name="f21" fmla="*/ f18 1 f2"/>
              <a:gd name="f22" fmla="*/ f20 1 521866"/>
              <a:gd name="f23" fmla="*/ f19 1 663858"/>
              <a:gd name="f24" fmla="*/ 0 f20 1"/>
              <a:gd name="f25" fmla="*/ 132772 f19 1"/>
              <a:gd name="f26" fmla="*/ 260933 f20 1"/>
              <a:gd name="f27" fmla="*/ 0 f19 1"/>
              <a:gd name="f28" fmla="*/ 521866 f20 1"/>
              <a:gd name="f29" fmla="*/ 331929 f19 1"/>
              <a:gd name="f30" fmla="*/ 663858 f19 1"/>
              <a:gd name="f31" fmla="*/ 531086 f19 1"/>
              <a:gd name="f32" fmla="+- f21 0 f1"/>
              <a:gd name="f33" fmla="*/ f24 1 521866"/>
              <a:gd name="f34" fmla="*/ f25 1 663858"/>
              <a:gd name="f35" fmla="*/ f26 1 521866"/>
              <a:gd name="f36" fmla="*/ f27 1 663858"/>
              <a:gd name="f37" fmla="*/ f28 1 521866"/>
              <a:gd name="f38" fmla="*/ f29 1 663858"/>
              <a:gd name="f39" fmla="*/ f30 1 663858"/>
              <a:gd name="f40" fmla="*/ f31 1 663858"/>
              <a:gd name="f41" fmla="*/ f15 1 f22"/>
              <a:gd name="f42" fmla="*/ f16 1 f22"/>
              <a:gd name="f43" fmla="*/ f15 1 f23"/>
              <a:gd name="f44" fmla="*/ f17 1 f23"/>
              <a:gd name="f45" fmla="*/ f33 1 f22"/>
              <a:gd name="f46" fmla="*/ f34 1 f23"/>
              <a:gd name="f47" fmla="*/ f35 1 f22"/>
              <a:gd name="f48" fmla="*/ f36 1 f23"/>
              <a:gd name="f49" fmla="*/ f37 1 f22"/>
              <a:gd name="f50" fmla="*/ f38 1 f23"/>
              <a:gd name="f51" fmla="*/ f39 1 f23"/>
              <a:gd name="f52" fmla="*/ f40 1 f23"/>
              <a:gd name="f53" fmla="*/ f41 f13 1"/>
              <a:gd name="f54" fmla="*/ f42 f13 1"/>
              <a:gd name="f55" fmla="*/ f44 f14 1"/>
              <a:gd name="f56" fmla="*/ f43 f14 1"/>
              <a:gd name="f57" fmla="*/ f45 f13 1"/>
              <a:gd name="f58" fmla="*/ f46 f14 1"/>
              <a:gd name="f59" fmla="*/ f47 f13 1"/>
              <a:gd name="f60" fmla="*/ f48 f14 1"/>
              <a:gd name="f61" fmla="*/ f49 f13 1"/>
              <a:gd name="f62" fmla="*/ f50 f14 1"/>
              <a:gd name="f63" fmla="*/ f51 f14 1"/>
              <a:gd name="f64" fmla="*/ f52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57" y="f58"/>
              </a:cxn>
              <a:cxn ang="f32">
                <a:pos x="f59" y="f58"/>
              </a:cxn>
              <a:cxn ang="f32">
                <a:pos x="f59" y="f60"/>
              </a:cxn>
              <a:cxn ang="f32">
                <a:pos x="f61" y="f62"/>
              </a:cxn>
              <a:cxn ang="f32">
                <a:pos x="f59" y="f63"/>
              </a:cxn>
              <a:cxn ang="f32">
                <a:pos x="f59" y="f64"/>
              </a:cxn>
              <a:cxn ang="f32">
                <a:pos x="f57" y="f64"/>
              </a:cxn>
              <a:cxn ang="f32">
                <a:pos x="f57" y="f58"/>
              </a:cxn>
            </a:cxnLst>
            <a:rect l="f53" t="f56" r="f54" b="f55"/>
            <a:pathLst>
              <a:path w="521866" h="663858">
                <a:moveTo>
                  <a:pt x="f5" y="f8"/>
                </a:moveTo>
                <a:lnTo>
                  <a:pt x="f9" y="f8"/>
                </a:lnTo>
                <a:lnTo>
                  <a:pt x="f9" y="f5"/>
                </a:lnTo>
                <a:lnTo>
                  <a:pt x="f6" y="f10"/>
                </a:lnTo>
                <a:lnTo>
                  <a:pt x="f9" y="f7"/>
                </a:lnTo>
                <a:lnTo>
                  <a:pt x="f9" y="f11"/>
                </a:lnTo>
                <a:lnTo>
                  <a:pt x="f5" y="f11"/>
                </a:lnTo>
                <a:lnTo>
                  <a:pt x="f5" y="f8"/>
                </a:lnTo>
                <a:close/>
              </a:path>
            </a:pathLst>
          </a:custGeom>
          <a:solidFill>
            <a:srgbClr val="B2C1DB"/>
          </a:solidFill>
          <a:ln>
            <a:noFill/>
            <a:prstDash val="solid"/>
          </a:ln>
        </p:spPr>
        <p:txBody>
          <a:bodyPr vert="horz" wrap="square" lIns="0" tIns="132840" rIns="156600" bIns="13284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Freeform 13"/>
          <p:cNvSpPr/>
          <p:nvPr/>
        </p:nvSpPr>
        <p:spPr>
          <a:xfrm rot="6543309" flipV="1">
            <a:off x="5521342" y="2414451"/>
            <a:ext cx="270720" cy="344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21866"/>
              <a:gd name="f7" fmla="val 663858"/>
              <a:gd name="f8" fmla="val 132772"/>
              <a:gd name="f9" fmla="val 260933"/>
              <a:gd name="f10" fmla="val 331929"/>
              <a:gd name="f11" fmla="val 531086"/>
              <a:gd name="f12" fmla="+- 0 0 0"/>
              <a:gd name="f13" fmla="*/ f3 1 521866"/>
              <a:gd name="f14" fmla="*/ f4 1 663858"/>
              <a:gd name="f15" fmla="val f5"/>
              <a:gd name="f16" fmla="val f6"/>
              <a:gd name="f17" fmla="val f7"/>
              <a:gd name="f18" fmla="*/ f12 f0 1"/>
              <a:gd name="f19" fmla="+- f17 0 f15"/>
              <a:gd name="f20" fmla="+- f16 0 f15"/>
              <a:gd name="f21" fmla="*/ f18 1 f2"/>
              <a:gd name="f22" fmla="*/ f20 1 521866"/>
              <a:gd name="f23" fmla="*/ f19 1 663858"/>
              <a:gd name="f24" fmla="*/ 0 f20 1"/>
              <a:gd name="f25" fmla="*/ 132772 f19 1"/>
              <a:gd name="f26" fmla="*/ 260933 f20 1"/>
              <a:gd name="f27" fmla="*/ 0 f19 1"/>
              <a:gd name="f28" fmla="*/ 521866 f20 1"/>
              <a:gd name="f29" fmla="*/ 331929 f19 1"/>
              <a:gd name="f30" fmla="*/ 663858 f19 1"/>
              <a:gd name="f31" fmla="*/ 531086 f19 1"/>
              <a:gd name="f32" fmla="+- f21 0 f1"/>
              <a:gd name="f33" fmla="*/ f24 1 521866"/>
              <a:gd name="f34" fmla="*/ f25 1 663858"/>
              <a:gd name="f35" fmla="*/ f26 1 521866"/>
              <a:gd name="f36" fmla="*/ f27 1 663858"/>
              <a:gd name="f37" fmla="*/ f28 1 521866"/>
              <a:gd name="f38" fmla="*/ f29 1 663858"/>
              <a:gd name="f39" fmla="*/ f30 1 663858"/>
              <a:gd name="f40" fmla="*/ f31 1 663858"/>
              <a:gd name="f41" fmla="*/ f15 1 f22"/>
              <a:gd name="f42" fmla="*/ f16 1 f22"/>
              <a:gd name="f43" fmla="*/ f15 1 f23"/>
              <a:gd name="f44" fmla="*/ f17 1 f23"/>
              <a:gd name="f45" fmla="*/ f33 1 f22"/>
              <a:gd name="f46" fmla="*/ f34 1 f23"/>
              <a:gd name="f47" fmla="*/ f35 1 f22"/>
              <a:gd name="f48" fmla="*/ f36 1 f23"/>
              <a:gd name="f49" fmla="*/ f37 1 f22"/>
              <a:gd name="f50" fmla="*/ f38 1 f23"/>
              <a:gd name="f51" fmla="*/ f39 1 f23"/>
              <a:gd name="f52" fmla="*/ f40 1 f23"/>
              <a:gd name="f53" fmla="*/ f41 f13 1"/>
              <a:gd name="f54" fmla="*/ f42 f13 1"/>
              <a:gd name="f55" fmla="*/ f44 f14 1"/>
              <a:gd name="f56" fmla="*/ f43 f14 1"/>
              <a:gd name="f57" fmla="*/ f45 f13 1"/>
              <a:gd name="f58" fmla="*/ f46 f14 1"/>
              <a:gd name="f59" fmla="*/ f47 f13 1"/>
              <a:gd name="f60" fmla="*/ f48 f14 1"/>
              <a:gd name="f61" fmla="*/ f49 f13 1"/>
              <a:gd name="f62" fmla="*/ f50 f14 1"/>
              <a:gd name="f63" fmla="*/ f51 f14 1"/>
              <a:gd name="f64" fmla="*/ f52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57" y="f58"/>
              </a:cxn>
              <a:cxn ang="f32">
                <a:pos x="f59" y="f58"/>
              </a:cxn>
              <a:cxn ang="f32">
                <a:pos x="f59" y="f60"/>
              </a:cxn>
              <a:cxn ang="f32">
                <a:pos x="f61" y="f62"/>
              </a:cxn>
              <a:cxn ang="f32">
                <a:pos x="f59" y="f63"/>
              </a:cxn>
              <a:cxn ang="f32">
                <a:pos x="f59" y="f64"/>
              </a:cxn>
              <a:cxn ang="f32">
                <a:pos x="f57" y="f64"/>
              </a:cxn>
              <a:cxn ang="f32">
                <a:pos x="f57" y="f58"/>
              </a:cxn>
            </a:cxnLst>
            <a:rect l="f53" t="f56" r="f54" b="f55"/>
            <a:pathLst>
              <a:path w="521866" h="663858">
                <a:moveTo>
                  <a:pt x="f5" y="f8"/>
                </a:moveTo>
                <a:lnTo>
                  <a:pt x="f9" y="f8"/>
                </a:lnTo>
                <a:lnTo>
                  <a:pt x="f9" y="f5"/>
                </a:lnTo>
                <a:lnTo>
                  <a:pt x="f6" y="f10"/>
                </a:lnTo>
                <a:lnTo>
                  <a:pt x="f9" y="f7"/>
                </a:lnTo>
                <a:lnTo>
                  <a:pt x="f9" y="f11"/>
                </a:lnTo>
                <a:lnTo>
                  <a:pt x="f5" y="f11"/>
                </a:lnTo>
                <a:lnTo>
                  <a:pt x="f5" y="f8"/>
                </a:lnTo>
                <a:close/>
              </a:path>
            </a:pathLst>
          </a:custGeom>
          <a:solidFill>
            <a:srgbClr val="B2C1DB"/>
          </a:solidFill>
          <a:ln>
            <a:noFill/>
            <a:prstDash val="solid"/>
          </a:ln>
        </p:spPr>
        <p:txBody>
          <a:bodyPr vert="horz" wrap="square" lIns="0" tIns="132840" rIns="156600" bIns="13284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259160" y="3916440"/>
            <a:ext cx="1020239" cy="10202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966986"/>
              <a:gd name="f7" fmla="val 983493"/>
              <a:gd name="f8" fmla="val 440325"/>
              <a:gd name="f9" fmla="val 1526661"/>
              <a:gd name="f10" fmla="+- 0 0 0"/>
              <a:gd name="f11" fmla="*/ f3 1 1966986"/>
              <a:gd name="f12" fmla="*/ f4 1 1966986"/>
              <a:gd name="f13" fmla="val f5"/>
              <a:gd name="f14" fmla="val f6"/>
              <a:gd name="f15" fmla="*/ f10 f0 1"/>
              <a:gd name="f16" fmla="+- f14 0 f13"/>
              <a:gd name="f17" fmla="*/ f15 1 f2"/>
              <a:gd name="f18" fmla="*/ f16 1 1966986"/>
              <a:gd name="f19" fmla="*/ 0 f16 1"/>
              <a:gd name="f20" fmla="*/ 983493 f16 1"/>
              <a:gd name="f21" fmla="*/ 1966986 f16 1"/>
              <a:gd name="f22" fmla="+- f17 0 f1"/>
              <a:gd name="f23" fmla="*/ f19 1 1966986"/>
              <a:gd name="f24" fmla="*/ f20 1 1966986"/>
              <a:gd name="f25" fmla="*/ f21 1 1966986"/>
              <a:gd name="f26" fmla="*/ f13 1 f18"/>
              <a:gd name="f27" fmla="*/ f14 1 f18"/>
              <a:gd name="f28" fmla="*/ f23 1 f18"/>
              <a:gd name="f29" fmla="*/ f24 1 f18"/>
              <a:gd name="f30" fmla="*/ f25 1 f18"/>
              <a:gd name="f31" fmla="*/ f26 f11 1"/>
              <a:gd name="f32" fmla="*/ f27 f11 1"/>
              <a:gd name="f33" fmla="*/ f27 f12 1"/>
              <a:gd name="f34" fmla="*/ f26 f12 1"/>
              <a:gd name="f35" fmla="*/ f28 f11 1"/>
              <a:gd name="f36" fmla="*/ f29 f12 1"/>
              <a:gd name="f37" fmla="*/ f29 f11 1"/>
              <a:gd name="f38" fmla="*/ f28 f12 1"/>
              <a:gd name="f39" fmla="*/ f30 f11 1"/>
              <a:gd name="f40" fmla="*/ f30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">
                <a:pos x="f35" y="f36"/>
              </a:cxn>
              <a:cxn ang="f22">
                <a:pos x="f37" y="f38"/>
              </a:cxn>
              <a:cxn ang="f22">
                <a:pos x="f39" y="f36"/>
              </a:cxn>
              <a:cxn ang="f22">
                <a:pos x="f37" y="f40"/>
              </a:cxn>
              <a:cxn ang="f22">
                <a:pos x="f35" y="f36"/>
              </a:cxn>
            </a:cxnLst>
            <a:rect l="f31" t="f34" r="f32" b="f33"/>
            <a:pathLst>
              <a:path w="1966986" h="1966986">
                <a:moveTo>
                  <a:pt x="f5" y="f7"/>
                </a:moveTo>
                <a:cubicBezTo>
                  <a:pt x="f5" y="f8"/>
                  <a:pt x="f8" y="f5"/>
                  <a:pt x="f7" y="f5"/>
                </a:cubicBezTo>
                <a:cubicBezTo>
                  <a:pt x="f9" y="f5"/>
                  <a:pt x="f6" y="f8"/>
                  <a:pt x="f6" y="f7"/>
                </a:cubicBezTo>
                <a:cubicBezTo>
                  <a:pt x="f6" y="f9"/>
                  <a:pt x="f9" y="f6"/>
                  <a:pt x="f7" y="f6"/>
                </a:cubicBezTo>
                <a:cubicBezTo>
                  <a:pt x="f8" y="f6"/>
                  <a:pt x="f5" y="f9"/>
                  <a:pt x="f5" y="f7"/>
                </a:cubicBezTo>
                <a:close/>
              </a:path>
            </a:pathLst>
          </a:custGeom>
          <a:solidFill>
            <a:srgbClr val="FFFFFF"/>
          </a:solidFill>
          <a:ln w="25560">
            <a:solidFill>
              <a:srgbClr val="FF0000"/>
            </a:solidFill>
            <a:prstDash val="solid"/>
          </a:ln>
        </p:spPr>
        <p:txBody>
          <a:bodyPr vert="horz" wrap="square" lIns="312120" tIns="312120" rIns="312120" bIns="312120" anchor="ctr" anchorCtr="1" compatLnSpc="0"/>
          <a:lstStyle/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799"/>
              </a:spcAft>
              <a:buNone/>
              <a:tabLst/>
            </a:pPr>
            <a:endParaRPr lang="ru-RU" sz="10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DejaVu Sans Condensed" pitchFamily="34"/>
              <a:ea typeface="Microsoft YaHei" pitchFamily="2"/>
              <a:cs typeface="Helvetica" pitchFamily="34"/>
            </a:endParaRPr>
          </a:p>
        </p:txBody>
      </p:sp>
      <p:cxnSp>
        <p:nvCxnSpPr>
          <p:cNvPr id="16" name="Curved Connector 15"/>
          <p:cNvCxnSpPr/>
          <p:nvPr/>
        </p:nvCxnSpPr>
        <p:spPr>
          <a:xfrm rot="5400000">
            <a:off x="4776165" y="2865618"/>
            <a:ext cx="1821336" cy="871748"/>
          </a:xfrm>
          <a:prstGeom prst="curvedConnector3">
            <a:avLst>
              <a:gd name="adj1" fmla="val 98244"/>
            </a:avLst>
          </a:prstGeom>
          <a:noFill/>
          <a:ln w="36000">
            <a:solidFill>
              <a:srgbClr val="000000"/>
            </a:solidFill>
            <a:custDash>
              <a:ds d="508000" sp="508000"/>
              <a:ds d="508000" sp="508000"/>
            </a:custDash>
            <a:tailEnd type="arrow"/>
          </a:ln>
        </p:spPr>
      </p:cxnSp>
      <p:cxnSp>
        <p:nvCxnSpPr>
          <p:cNvPr id="17" name="Curved Connector 16"/>
          <p:cNvCxnSpPr>
            <a:stCxn id="9" idx="6"/>
            <a:endCxn id="15" idx="6"/>
          </p:cNvCxnSpPr>
          <p:nvPr/>
        </p:nvCxnSpPr>
        <p:spPr>
          <a:xfrm rot="16200000" flipH="1" flipV="1">
            <a:off x="5010119" y="3476880"/>
            <a:ext cx="1218960" cy="680400"/>
          </a:xfrm>
          <a:prstGeom prst="curvedConnector5">
            <a:avLst>
              <a:gd name="adj1" fmla="val -21684"/>
              <a:gd name="adj2" fmla="val -312634"/>
              <a:gd name="adj3" fmla="val 112947"/>
            </a:avLst>
          </a:prstGeom>
          <a:noFill/>
          <a:ln w="36000">
            <a:solidFill>
              <a:srgbClr val="000000"/>
            </a:solidFill>
            <a:custDash>
              <a:ds d="508000" sp="508000"/>
              <a:ds d="508000" sp="508000"/>
            </a:custDash>
            <a:tailEnd type="arrow"/>
          </a:ln>
        </p:spPr>
      </p:cxnSp>
      <p:cxnSp>
        <p:nvCxnSpPr>
          <p:cNvPr id="18" name="Curved Connector 17"/>
          <p:cNvCxnSpPr>
            <a:stCxn id="11" idx="7"/>
            <a:endCxn id="15" idx="5"/>
          </p:cNvCxnSpPr>
          <p:nvPr/>
        </p:nvCxnSpPr>
        <p:spPr>
          <a:xfrm rot="16200000" flipH="1">
            <a:off x="4322788" y="3469949"/>
            <a:ext cx="198721" cy="694261"/>
          </a:xfrm>
          <a:prstGeom prst="curvedConnector3">
            <a:avLst>
              <a:gd name="adj1" fmla="val 90535"/>
            </a:avLst>
          </a:prstGeom>
          <a:noFill/>
          <a:ln w="36000">
            <a:solidFill>
              <a:srgbClr val="000000"/>
            </a:solidFill>
            <a:custDash>
              <a:ds d="508000" sp="508000"/>
              <a:ds d="508000" sp="508000"/>
            </a:custDash>
            <a:tailEnd type="arrow"/>
          </a:ln>
        </p:spPr>
      </p:cxnSp>
      <p:cxnSp>
        <p:nvCxnSpPr>
          <p:cNvPr id="19" name="Curved Connector 18"/>
          <p:cNvCxnSpPr>
            <a:endCxn id="6" idx="4"/>
          </p:cNvCxnSpPr>
          <p:nvPr/>
        </p:nvCxnSpPr>
        <p:spPr>
          <a:xfrm flipH="1" flipV="1">
            <a:off x="4231440" y="1065960"/>
            <a:ext cx="27720" cy="3360600"/>
          </a:xfrm>
          <a:prstGeom prst="curvedConnector3">
            <a:avLst>
              <a:gd name="adj1" fmla="val 8116356"/>
            </a:avLst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0" name="Curved Connector 19"/>
          <p:cNvCxnSpPr>
            <a:stCxn id="6" idx="6"/>
          </p:cNvCxnSpPr>
          <p:nvPr/>
        </p:nvCxnSpPr>
        <p:spPr>
          <a:xfrm>
            <a:off x="5250960" y="1065960"/>
            <a:ext cx="28440" cy="3360600"/>
          </a:xfrm>
          <a:prstGeom prst="curvedConnector3">
            <a:avLst>
              <a:gd name="adj1" fmla="val 10348653"/>
            </a:avLst>
          </a:prstGeom>
          <a:noFill/>
          <a:ln w="36000">
            <a:solidFill>
              <a:srgbClr val="000000"/>
            </a:solidFill>
            <a:custDash>
              <a:ds d="508000" sp="508000"/>
              <a:ds d="508000" sp="508000"/>
            </a:custDash>
            <a:tailEnd type="arrow"/>
          </a:ln>
        </p:spPr>
      </p:cxnSp>
      <p:sp>
        <p:nvSpPr>
          <p:cNvPr id="23" name="TextBox 22"/>
          <p:cNvSpPr txBox="1"/>
          <p:nvPr/>
        </p:nvSpPr>
        <p:spPr>
          <a:xfrm>
            <a:off x="4231440" y="422927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Exception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4972892" y="2997866"/>
            <a:ext cx="98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Execute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5437263" y="1747632"/>
            <a:ext cx="98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Decode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4392693" y="860159"/>
            <a:ext cx="69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Fetch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3781920" y="3022933"/>
            <a:ext cx="54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WB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3094949" y="1649106"/>
            <a:ext cx="989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Advance PC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21200" y="72000"/>
            <a:ext cx="8229600" cy="4838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/>
              <a:t>Исключительные ситуации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19E90177-4A7A-4691-8BB7-E6A0FC6E7A3D}" type="slidenum">
              <a:t>8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0000" y="611758"/>
            <a:ext cx="8424000" cy="43897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>
                <a:latin typeface="DejaVu Sans" pitchFamily="34"/>
              </a:defRPr>
            </a:pPr>
            <a:r>
              <a:rPr lang="en-US" sz="2400" b="0" i="0" u="none" strike="noStrike" kern="1200" dirty="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Interruptions</a:t>
            </a:r>
            <a:r>
              <a:rPr lang="ru-RU" sz="2400" b="0" i="0" u="none" strike="noStrike" kern="1200" dirty="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 (термин из документации IA-64) — </a:t>
            </a:r>
            <a:r>
              <a:rPr lang="ru-RU" sz="2400" b="0" i="0" u="none" strike="noStrike" kern="1200" dirty="0" smtClean="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вмешательство, перерыв, приостановка</a:t>
            </a:r>
            <a:r>
              <a:rPr lang="ru-RU" sz="2400" b="0" i="0" u="none" strike="noStrike" kern="1200" dirty="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/>
            </a:r>
            <a:br>
              <a:rPr lang="ru-RU" sz="2400" b="0" i="0" u="none" strike="noStrike" kern="1200" dirty="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</a:br>
            <a:endParaRPr lang="ru-RU" sz="2400" b="0" i="0" u="none" strike="noStrike" kern="1200" dirty="0">
              <a:ln>
                <a:noFill/>
              </a:ln>
              <a:latin typeface="DejaVu Sans" pitchFamily="34"/>
              <a:ea typeface="Microsoft YaHei" pitchFamily="2"/>
              <a:cs typeface="Mang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  <a:defRPr sz="2400">
                <a:latin typeface="DejaVu Sans" pitchFamily="34"/>
              </a:defRPr>
            </a:pPr>
            <a:r>
              <a:rPr lang="en-US" sz="2400" b="1" i="0" u="none" strike="noStrike" kern="1200" dirty="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Exception</a:t>
            </a:r>
            <a:r>
              <a:rPr lang="ru-RU" sz="2400" b="0" i="0" u="none" strike="noStrike" kern="1200" dirty="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 — синхронное исключение, без повторения текущей инструкции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  <a:defRPr sz="2400">
                <a:latin typeface="DejaVu Sans" pitchFamily="34"/>
              </a:defRPr>
            </a:pPr>
            <a:r>
              <a:rPr lang="en-US" sz="2400" b="1" i="0" u="none" strike="noStrike" kern="1200" dirty="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Fault</a:t>
            </a:r>
            <a:r>
              <a:rPr lang="ru-RU" sz="2400" b="0" i="0" u="none" strike="noStrike" kern="1200" dirty="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 — синхронное, с повторением текущей инструкции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  <a:defRPr sz="2400">
                <a:latin typeface="DejaVu Sans" pitchFamily="34"/>
              </a:defRPr>
            </a:pPr>
            <a:r>
              <a:rPr lang="en-US" sz="2400" b="1" i="0" u="none" strike="noStrike" kern="1200" dirty="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Trap</a:t>
            </a:r>
            <a:r>
              <a:rPr lang="ru-RU" sz="2400" b="0" i="0" u="none" strike="noStrike" kern="1200" dirty="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 — синхронные, общий случай для некоторой инструкции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  <a:defRPr sz="2400">
                <a:latin typeface="DejaVu Sans" pitchFamily="34"/>
              </a:defRPr>
            </a:pPr>
            <a:r>
              <a:rPr lang="en-US" sz="2400" b="1" i="0" u="none" strike="noStrike" kern="1200" dirty="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Interrupt</a:t>
            </a:r>
            <a:r>
              <a:rPr lang="ru-RU" sz="2400" b="0" i="0" u="none" strike="noStrike" kern="1200" dirty="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 — внешнее асинхронное </a:t>
            </a:r>
            <a:r>
              <a:rPr lang="ru-RU" sz="2400" b="0" i="0" u="none" strike="noStrike" kern="1200" dirty="0" smtClean="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прерывание</a:t>
            </a:r>
            <a:endParaRPr lang="en-US" sz="2400" b="0" i="0" u="none" strike="noStrike" kern="1200" dirty="0" smtClean="0">
              <a:ln>
                <a:noFill/>
              </a:ln>
              <a:latin typeface="DejaVu Sans" pitchFamily="34"/>
              <a:ea typeface="Microsoft YaHei" pitchFamily="2"/>
              <a:cs typeface="Mang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  <a:defRPr sz="2400">
                <a:latin typeface="DejaVu Sans" pitchFamily="34"/>
              </a:defRPr>
            </a:pPr>
            <a:r>
              <a:rPr lang="en-US" sz="2400" b="1" dirty="0" smtClean="0">
                <a:latin typeface="DejaVu Sans" pitchFamily="34"/>
                <a:ea typeface="Microsoft YaHei" pitchFamily="2"/>
                <a:cs typeface="Mangal" pitchFamily="2"/>
              </a:rPr>
              <a:t>Abort </a:t>
            </a:r>
            <a:r>
              <a:rPr lang="en-US" sz="2400" dirty="0" smtClean="0">
                <a:latin typeface="DejaVu Sans" pitchFamily="34"/>
                <a:ea typeface="Microsoft YaHei" pitchFamily="2"/>
                <a:cs typeface="Mangal" pitchFamily="2"/>
              </a:rPr>
              <a:t>— </a:t>
            </a:r>
            <a:r>
              <a:rPr lang="ru-RU" sz="2400" dirty="0" smtClean="0">
                <a:latin typeface="DejaVu Sans" pitchFamily="34"/>
                <a:ea typeface="Microsoft YaHei" pitchFamily="2"/>
                <a:cs typeface="Mangal" pitchFamily="2"/>
              </a:rPr>
              <a:t>внешние асинхронное с отсутствием информации о точке возврата</a:t>
            </a:r>
            <a:endParaRPr lang="ru-RU" sz="2400" b="0" i="0" u="none" strike="noStrike" kern="1200" dirty="0">
              <a:ln>
                <a:noFill/>
              </a:ln>
              <a:latin typeface="DejaVu Sans" pitchFamily="34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Чтение инструкции из памяти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9FACECE-902F-4B64-8A82-2D21E281A700}" type="slidenum">
              <a:t>9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326600"/>
            <a:ext cx="8229600" cy="375372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ru-RU" sz="2400" dirty="0">
                <a:latin typeface="DejaVu Sans" pitchFamily="34"/>
                <a:ea typeface="DejaVu Sans" pitchFamily="34"/>
                <a:cs typeface="DejaVu Sans" pitchFamily="34"/>
              </a:rPr>
              <a:t>«Простое» чтение байт из памяти</a:t>
            </a:r>
            <a:r>
              <a:rPr lang="en-US" sz="2400" dirty="0" smtClean="0">
                <a:latin typeface="DejaVu Sans" pitchFamily="34"/>
                <a:ea typeface="DejaVu Sans" pitchFamily="34"/>
                <a:cs typeface="DejaVu Sans" pitchFamily="34"/>
              </a:rPr>
              <a:t>?</a:t>
            </a:r>
            <a:endParaRPr lang="ru-RU" sz="2400" dirty="0">
              <a:latin typeface="DejaVu Sans" pitchFamily="34"/>
              <a:ea typeface="DejaVu Sans" pitchFamily="34"/>
              <a:cs typeface="DejaVu Sans" pitchFamily="34"/>
            </a:endParaRPr>
          </a:p>
          <a:p>
            <a:pPr>
              <a:lnSpc>
                <a:spcPct val="80000"/>
              </a:lnSpc>
              <a:spcAft>
                <a:spcPts val="1165"/>
              </a:spcAft>
            </a:pPr>
            <a:r>
              <a:rPr lang="ru-RU" sz="2400" dirty="0" err="1" smtClean="0">
                <a:latin typeface="DejaVu Sans" pitchFamily="34"/>
                <a:ea typeface="DejaVu Sans" pitchFamily="34"/>
                <a:cs typeface="DejaVu Sans" pitchFamily="34"/>
              </a:rPr>
              <a:t>Невыровненный</a:t>
            </a:r>
            <a:r>
              <a:rPr lang="ru-RU" sz="2400" dirty="0" smtClean="0">
                <a:latin typeface="DejaVu Sans" pitchFamily="34"/>
                <a:ea typeface="DejaVu Sans" pitchFamily="34"/>
                <a:cs typeface="DejaVu Sans" pitchFamily="34"/>
              </a:rPr>
              <a:t> </a:t>
            </a:r>
            <a:r>
              <a:rPr lang="ru-RU" sz="2400" dirty="0">
                <a:latin typeface="DejaVu Sans" pitchFamily="34"/>
                <a:ea typeface="DejaVu Sans" pitchFamily="34"/>
                <a:cs typeface="DejaVu Sans" pitchFamily="34"/>
              </a:rPr>
              <a:t>(</a:t>
            </a:r>
            <a:r>
              <a:rPr lang="en-US" sz="2400" dirty="0">
                <a:latin typeface="DejaVu Sans" pitchFamily="34"/>
                <a:ea typeface="DejaVu Sans" pitchFamily="34"/>
                <a:cs typeface="DejaVu Sans" pitchFamily="34"/>
              </a:rPr>
              <a:t>unaligned</a:t>
            </a:r>
            <a:r>
              <a:rPr lang="ru-RU" sz="2400" dirty="0">
                <a:latin typeface="DejaVu Sans" pitchFamily="34"/>
                <a:ea typeface="DejaVu Sans" pitchFamily="34"/>
                <a:cs typeface="DejaVu Sans" pitchFamily="34"/>
              </a:rPr>
              <a:t>) адрес в </a:t>
            </a:r>
            <a:r>
              <a:rPr lang="ru-RU" sz="2400" dirty="0" smtClean="0">
                <a:latin typeface="DejaVu Sans" pitchFamily="34"/>
                <a:ea typeface="DejaVu Sans" pitchFamily="34"/>
                <a:cs typeface="DejaVu Sans" pitchFamily="34"/>
              </a:rPr>
              <a:t>памяти</a:t>
            </a:r>
          </a:p>
          <a:p>
            <a:pPr lvl="1">
              <a:lnSpc>
                <a:spcPct val="80000"/>
              </a:lnSpc>
              <a:spcAft>
                <a:spcPts val="1165"/>
              </a:spcAft>
            </a:pPr>
            <a:r>
              <a:rPr lang="ru-RU" sz="2000" dirty="0" smtClean="0">
                <a:latin typeface="DejaVu Sans" pitchFamily="34"/>
                <a:ea typeface="DejaVu Sans" pitchFamily="34"/>
                <a:cs typeface="DejaVu Sans" pitchFamily="34"/>
              </a:rPr>
              <a:t>Вызывает эффекты </a:t>
            </a:r>
            <a:r>
              <a:rPr lang="ru-RU" sz="2000" dirty="0">
                <a:latin typeface="DejaVu Sans" pitchFamily="34"/>
                <a:ea typeface="DejaVu Sans" pitchFamily="34"/>
                <a:cs typeface="DejaVu Sans" pitchFamily="34"/>
              </a:rPr>
              <a:t>в некоторых </a:t>
            </a:r>
            <a:r>
              <a:rPr lang="ru-RU" sz="2000" dirty="0" smtClean="0">
                <a:latin typeface="DejaVu Sans" pitchFamily="34"/>
                <a:ea typeface="DejaVu Sans" pitchFamily="34"/>
                <a:cs typeface="DejaVu Sans" pitchFamily="34"/>
              </a:rPr>
              <a:t>архитектурах</a:t>
            </a:r>
          </a:p>
          <a:p>
            <a:pPr>
              <a:lnSpc>
                <a:spcPct val="80000"/>
              </a:lnSpc>
              <a:spcAft>
                <a:spcPts val="1165"/>
              </a:spcAft>
            </a:pPr>
            <a:r>
              <a:rPr lang="ru-RU" sz="2400" dirty="0" smtClean="0">
                <a:latin typeface="DejaVu Sans" pitchFamily="34"/>
                <a:ea typeface="DejaVu Sans" pitchFamily="34"/>
                <a:cs typeface="DejaVu Sans" pitchFamily="34"/>
              </a:rPr>
              <a:t>Доступ </a:t>
            </a:r>
            <a:r>
              <a:rPr lang="ru-RU" sz="2400" dirty="0">
                <a:latin typeface="DejaVu Sans" pitchFamily="34"/>
                <a:ea typeface="DejaVu Sans" pitchFamily="34"/>
                <a:cs typeface="DejaVu Sans" pitchFamily="34"/>
              </a:rPr>
              <a:t>на границе двух страниц </a:t>
            </a:r>
            <a:r>
              <a:rPr lang="ru-RU" sz="2400" dirty="0" smtClean="0">
                <a:latin typeface="DejaVu Sans" pitchFamily="34"/>
                <a:ea typeface="DejaVu Sans" pitchFamily="34"/>
                <a:cs typeface="DejaVu Sans" pitchFamily="34"/>
              </a:rPr>
              <a:t>памяти</a:t>
            </a:r>
          </a:p>
          <a:p>
            <a:pPr lvl="1">
              <a:lnSpc>
                <a:spcPct val="80000"/>
              </a:lnSpc>
              <a:spcAft>
                <a:spcPts val="1165"/>
              </a:spcAft>
            </a:pPr>
            <a:r>
              <a:rPr lang="ru-RU" sz="2000" dirty="0" smtClean="0">
                <a:latin typeface="DejaVu Sans" pitchFamily="34"/>
                <a:ea typeface="DejaVu Sans" pitchFamily="34"/>
                <a:cs typeface="DejaVu Sans" pitchFamily="34"/>
              </a:rPr>
              <a:t>Разные </a:t>
            </a:r>
            <a:r>
              <a:rPr lang="ru-RU" sz="2000" dirty="0">
                <a:latin typeface="DejaVu Sans" pitchFamily="34"/>
                <a:ea typeface="DejaVu Sans" pitchFamily="34"/>
                <a:cs typeface="DejaVu Sans" pitchFamily="34"/>
              </a:rPr>
              <a:t>страницы могут иметь разные </a:t>
            </a:r>
            <a:r>
              <a:rPr lang="ru-RU" sz="2000" dirty="0" smtClean="0">
                <a:latin typeface="DejaVu Sans" pitchFamily="34"/>
                <a:ea typeface="DejaVu Sans" pitchFamily="34"/>
                <a:cs typeface="DejaVu Sans" pitchFamily="34"/>
              </a:rPr>
              <a:t>характеристики</a:t>
            </a:r>
            <a:endParaRPr lang="ru-RU" sz="2000" dirty="0">
              <a:latin typeface="DejaVu Sans" pitchFamily="34"/>
              <a:ea typeface="DejaVu Sans" pitchFamily="34"/>
              <a:cs typeface="DejaVu Sans" pitchFamily="34"/>
            </a:endParaRPr>
          </a:p>
        </p:txBody>
      </p:sp>
      <p:grpSp>
        <p:nvGrpSpPr>
          <p:cNvPr id="6" name="Diagram 19"/>
          <p:cNvGrpSpPr/>
          <p:nvPr/>
        </p:nvGrpSpPr>
        <p:grpSpPr>
          <a:xfrm>
            <a:off x="7606440" y="4137060"/>
            <a:ext cx="1123200" cy="1101960"/>
            <a:chOff x="7524360" y="3924000"/>
            <a:chExt cx="1123200" cy="1101960"/>
          </a:xfrm>
        </p:grpSpPr>
        <p:sp>
          <p:nvSpPr>
            <p:cNvPr id="7" name="Freeform 7"/>
            <p:cNvSpPr/>
            <p:nvPr/>
          </p:nvSpPr>
          <p:spPr>
            <a:xfrm>
              <a:off x="7922160" y="392400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C0504D"/>
            </a:solidFill>
            <a:ln w="25560">
              <a:solidFill>
                <a:srgbClr val="8C3836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Fetch</a:t>
              </a:r>
            </a:p>
          </p:txBody>
        </p:sp>
        <p:sp>
          <p:nvSpPr>
            <p:cNvPr id="8" name="Freeform 8"/>
            <p:cNvSpPr/>
            <p:nvPr/>
          </p:nvSpPr>
          <p:spPr>
            <a:xfrm rot="2160000">
              <a:off x="8274452" y="4173383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9" name="Freeform 9"/>
            <p:cNvSpPr/>
            <p:nvPr/>
          </p:nvSpPr>
          <p:spPr>
            <a:xfrm>
              <a:off x="8319960" y="421776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Decode</a:t>
              </a:r>
            </a:p>
          </p:txBody>
        </p:sp>
        <p:sp>
          <p:nvSpPr>
            <p:cNvPr id="10" name="Freeform 10"/>
            <p:cNvSpPr/>
            <p:nvPr/>
          </p:nvSpPr>
          <p:spPr>
            <a:xfrm rot="17245212">
              <a:off x="8373498" y="4553933"/>
              <a:ext cx="88560" cy="110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1" name="Freeform 11"/>
            <p:cNvSpPr/>
            <p:nvPr/>
          </p:nvSpPr>
          <p:spPr>
            <a:xfrm>
              <a:off x="8168040" y="469332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Execute</a:t>
              </a:r>
            </a:p>
          </p:txBody>
        </p:sp>
        <p:sp>
          <p:nvSpPr>
            <p:cNvPr id="12" name="Freeform 12"/>
            <p:cNvSpPr/>
            <p:nvPr/>
          </p:nvSpPr>
          <p:spPr>
            <a:xfrm>
              <a:off x="8039055" y="4848195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3" name="Freeform 13"/>
            <p:cNvSpPr/>
            <p:nvPr/>
          </p:nvSpPr>
          <p:spPr>
            <a:xfrm>
              <a:off x="7676280" y="469332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Write Back</a:t>
              </a:r>
            </a:p>
          </p:txBody>
        </p:sp>
        <p:sp>
          <p:nvSpPr>
            <p:cNvPr id="14" name="Freeform 14"/>
            <p:cNvSpPr/>
            <p:nvPr/>
          </p:nvSpPr>
          <p:spPr>
            <a:xfrm rot="4320000">
              <a:off x="7720568" y="4569089"/>
              <a:ext cx="88560" cy="110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5" name="Freeform 15"/>
            <p:cNvSpPr/>
            <p:nvPr/>
          </p:nvSpPr>
          <p:spPr>
            <a:xfrm>
              <a:off x="7524360" y="421776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Advance PC</a:t>
              </a:r>
            </a:p>
          </p:txBody>
        </p:sp>
        <p:sp>
          <p:nvSpPr>
            <p:cNvPr id="16" name="Freeform 16"/>
            <p:cNvSpPr/>
            <p:nvPr/>
          </p:nvSpPr>
          <p:spPr>
            <a:xfrm rot="19368402">
              <a:off x="7814619" y="4171370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1631</Words>
  <Application>Microsoft Office PowerPoint</Application>
  <PresentationFormat>Custom</PresentationFormat>
  <Paragraphs>329</Paragraphs>
  <Slides>33</Slides>
  <Notes>33</Notes>
  <HiddenSlides>1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8" baseType="lpstr">
      <vt:lpstr>Arial Unicode MS</vt:lpstr>
      <vt:lpstr>Microsoft YaHei</vt:lpstr>
      <vt:lpstr>Arial</vt:lpstr>
      <vt:lpstr>Calibri</vt:lpstr>
      <vt:lpstr>Constantia</vt:lpstr>
      <vt:lpstr>Courier New</vt:lpstr>
      <vt:lpstr>DejaVu Sans</vt:lpstr>
      <vt:lpstr>DejaVu Sans Condensed</vt:lpstr>
      <vt:lpstr>Helvetica</vt:lpstr>
      <vt:lpstr>Mangal</vt:lpstr>
      <vt:lpstr>NewStandardOld</vt:lpstr>
      <vt:lpstr>StarSymbol</vt:lpstr>
      <vt:lpstr>Tahoma</vt:lpstr>
      <vt:lpstr>Times New Roman</vt:lpstr>
      <vt:lpstr>Office Theme</vt:lpstr>
      <vt:lpstr>Моделирование центрального процессора с помощью интерпретации</vt:lpstr>
      <vt:lpstr>Вопросы</vt:lpstr>
      <vt:lpstr>На этой лекции</vt:lpstr>
      <vt:lpstr>Основной цикл работы процессора</vt:lpstr>
      <vt:lpstr>Переключаемый интерпретатор (switched)</vt:lpstr>
      <vt:lpstr>Анатомия одной инструкции</vt:lpstr>
      <vt:lpstr>Уточнённый цикл работы</vt:lpstr>
      <vt:lpstr>Исключительные ситуации</vt:lpstr>
      <vt:lpstr>Чтение инструкции из памяти</vt:lpstr>
      <vt:lpstr>Декодирование (1/3)</vt:lpstr>
      <vt:lpstr>Декодирование (2/3)</vt:lpstr>
      <vt:lpstr>Декодирование (3/3)</vt:lpstr>
      <vt:lpstr>Пример: Itanium 2.3</vt:lpstr>
      <vt:lpstr>Ещё пример: IA-32 EVEX</vt:lpstr>
      <vt:lpstr>Дизассемблирование</vt:lpstr>
      <vt:lpstr>Декодирование: суровая реальность</vt:lpstr>
      <vt:lpstr>Учёт переменной длины инструкции</vt:lpstr>
      <vt:lpstr>Исполнение</vt:lpstr>
      <vt:lpstr>Запись результата в память</vt:lpstr>
      <vt:lpstr>Продвижение $PC</vt:lpstr>
      <vt:lpstr>За и против интерпретации</vt:lpstr>
      <vt:lpstr>Куда тратится время?</vt:lpstr>
      <vt:lpstr>Как ускорить интерпретацию?</vt:lpstr>
      <vt:lpstr>Сцепленная интерпретация (Threaded interpretation)</vt:lpstr>
      <vt:lpstr>Бонус-вопрос</vt:lpstr>
      <vt:lpstr>Кэширующая интерпретация (1/3)</vt:lpstr>
      <vt:lpstr>Кэширующая интерпретация (2/3)</vt:lpstr>
      <vt:lpstr>Кэширующая интерпретация (3/3)</vt:lpstr>
      <vt:lpstr>Итоги</vt:lpstr>
      <vt:lpstr>Ресурсы для дополнительного чтения 1</vt:lpstr>
      <vt:lpstr>Ресурсы для дополнительного чтения 2</vt:lpstr>
      <vt:lpstr>На следующей лекции: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lecture</dc:title>
  <dc:creator>Rechistov, Grigory</dc:creator>
  <cp:lastModifiedBy>Rechistov, Grigory</cp:lastModifiedBy>
  <cp:revision>419</cp:revision>
  <dcterms:created xsi:type="dcterms:W3CDTF">2006-08-16T00:00:00Z</dcterms:created>
  <dcterms:modified xsi:type="dcterms:W3CDTF">2014-02-25T03:29:31Z</dcterms:modified>
</cp:coreProperties>
</file>