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conformance="strict">
  <p:sldMasterIdLst>
    <p:sldMasterId id="2147483648" r:id="rId1"/>
    <p:sldMasterId id="2147483674" r:id="rId2"/>
  </p:sldMasterIdLst>
  <p:notesMasterIdLst>
    <p:notesMasterId r:id="rId26"/>
  </p:notesMasterIdLst>
  <p:sldIdLst>
    <p:sldId id="256" r:id="rId3"/>
    <p:sldId id="257" r:id="rId4"/>
    <p:sldId id="276" r:id="rId5"/>
    <p:sldId id="258" r:id="rId6"/>
    <p:sldId id="259" r:id="rId7"/>
    <p:sldId id="277" r:id="rId8"/>
    <p:sldId id="261" r:id="rId9"/>
    <p:sldId id="278" r:id="rId10"/>
    <p:sldId id="280" r:id="rId11"/>
    <p:sldId id="281" r:id="rId12"/>
    <p:sldId id="279" r:id="rId13"/>
    <p:sldId id="263" r:id="rId14"/>
    <p:sldId id="264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65" r:id="rId25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20.013%" autoAdjust="0"/>
    <p:restoredTop sz="92.704%" autoAdjust="0"/>
  </p:normalViewPr>
  <p:slideViewPr>
    <p:cSldViewPr snapToGrid="0">
      <p:cViewPr>
        <p:scale>
          <a:sx n="125" d="100"/>
          <a:sy n="125" d="100"/>
        </p:scale>
        <p:origin x="18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6.xml"/><Relationship Id="rId13" Type="http://purl.oclc.org/ooxml/officeDocument/relationships/slide" Target="slides/slide11.xml"/><Relationship Id="rId18" Type="http://purl.oclc.org/ooxml/officeDocument/relationships/slide" Target="slides/slide16.xml"/><Relationship Id="rId26" Type="http://purl.oclc.org/ooxml/officeDocument/relationships/notesMaster" Target="notesMasters/notesMaster1.xml"/><Relationship Id="rId3" Type="http://purl.oclc.org/ooxml/officeDocument/relationships/slide" Target="slides/slide1.xml"/><Relationship Id="rId21" Type="http://purl.oclc.org/ooxml/officeDocument/relationships/slide" Target="slides/slide19.xml"/><Relationship Id="rId7" Type="http://purl.oclc.org/ooxml/officeDocument/relationships/slide" Target="slides/slide5.xml"/><Relationship Id="rId12" Type="http://purl.oclc.org/ooxml/officeDocument/relationships/slide" Target="slides/slide10.xml"/><Relationship Id="rId17" Type="http://purl.oclc.org/ooxml/officeDocument/relationships/slide" Target="slides/slide15.xml"/><Relationship Id="rId25" Type="http://purl.oclc.org/ooxml/officeDocument/relationships/slide" Target="slides/slide23.xml"/><Relationship Id="rId2" Type="http://purl.oclc.org/ooxml/officeDocument/relationships/slideMaster" Target="slideMasters/slideMaster2.xml"/><Relationship Id="rId16" Type="http://purl.oclc.org/ooxml/officeDocument/relationships/slide" Target="slides/slide14.xml"/><Relationship Id="rId20" Type="http://purl.oclc.org/ooxml/officeDocument/relationships/slide" Target="slides/slide18.xml"/><Relationship Id="rId29" Type="http://purl.oclc.org/ooxml/officeDocument/relationships/theme" Target="theme/theme1.xml"/><Relationship Id="rId1" Type="http://purl.oclc.org/ooxml/officeDocument/relationships/slideMaster" Target="slideMasters/slideMaster1.xml"/><Relationship Id="rId6" Type="http://purl.oclc.org/ooxml/officeDocument/relationships/slide" Target="slides/slide4.xml"/><Relationship Id="rId11" Type="http://purl.oclc.org/ooxml/officeDocument/relationships/slide" Target="slides/slide9.xml"/><Relationship Id="rId24" Type="http://purl.oclc.org/ooxml/officeDocument/relationships/slide" Target="slides/slide22.xml"/><Relationship Id="rId5" Type="http://purl.oclc.org/ooxml/officeDocument/relationships/slide" Target="slides/slide3.xml"/><Relationship Id="rId15" Type="http://purl.oclc.org/ooxml/officeDocument/relationships/slide" Target="slides/slide13.xml"/><Relationship Id="rId23" Type="http://purl.oclc.org/ooxml/officeDocument/relationships/slide" Target="slides/slide21.xml"/><Relationship Id="rId28" Type="http://purl.oclc.org/ooxml/officeDocument/relationships/viewProps" Target="viewProps.xml"/><Relationship Id="rId10" Type="http://purl.oclc.org/ooxml/officeDocument/relationships/slide" Target="slides/slide8.xml"/><Relationship Id="rId19" Type="http://purl.oclc.org/ooxml/officeDocument/relationships/slide" Target="slides/slide17.xml"/><Relationship Id="rId4" Type="http://purl.oclc.org/ooxml/officeDocument/relationships/slide" Target="slides/slide2.xml"/><Relationship Id="rId9" Type="http://purl.oclc.org/ooxml/officeDocument/relationships/slide" Target="slides/slide7.xml"/><Relationship Id="rId14" Type="http://purl.oclc.org/ooxml/officeDocument/relationships/slide" Target="slides/slide12.xml"/><Relationship Id="rId22" Type="http://purl.oclc.org/ooxml/officeDocument/relationships/slide" Target="slides/slide20.xml"/><Relationship Id="rId27" Type="http://purl.oclc.org/ooxml/officeDocument/relationships/presProps" Target="presProps.xml"/><Relationship Id="rId30" Type="http://purl.oclc.org/ooxml/officeDocument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dt"/>
          </p:nvPr>
        </p:nvSpPr>
        <p:spPr>
          <a:xfrm>
            <a:off x="3884760" y="0"/>
            <a:ext cx="2971800" cy="45720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Calibri"/>
                <a:ea typeface="Arial Unicode MS"/>
              </a:rPr>
              <a:t>23.10.2013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Microsoft YaHei"/>
              </a:rPr>
              <a:t>Click to edit Master text styles</a:t>
            </a:r>
            <a:endParaRPr/>
          </a:p>
          <a:p>
            <a:pPr lvl="1">
              <a:lnSpc>
                <a:spcPct val="100%"/>
              </a:lnSpc>
              <a:buSzPct val="25%"/>
              <a:buFont typeface="StarSymbol"/>
              <a:buChar char=""/>
            </a:pPr>
            <a:r>
              <a:rPr lang="en-US" sz="1200">
                <a:solidFill>
                  <a:srgbClr val="000000"/>
                </a:solidFill>
                <a:latin typeface="Calibri"/>
                <a:ea typeface="Microsoft YaHei"/>
              </a:rPr>
              <a:t>Second level</a:t>
            </a:r>
            <a:endParaRPr/>
          </a:p>
          <a:p>
            <a:pPr lvl="2">
              <a:lnSpc>
                <a:spcPct val="100%"/>
              </a:lnSpc>
              <a:buSzPct val="25%"/>
              <a:buFont typeface="StarSymbol"/>
              <a:buChar char=""/>
            </a:pPr>
            <a:r>
              <a:rPr lang="en-US" sz="1200">
                <a:solidFill>
                  <a:srgbClr val="000000"/>
                </a:solidFill>
                <a:latin typeface="Calibri"/>
                <a:ea typeface="Microsoft YaHei"/>
              </a:rPr>
              <a:t>Third level</a:t>
            </a:r>
            <a:endParaRPr/>
          </a:p>
          <a:p>
            <a:pPr lvl="3">
              <a:lnSpc>
                <a:spcPct val="100%"/>
              </a:lnSpc>
              <a:buSzPct val="25%"/>
              <a:buFont typeface="StarSymbol"/>
              <a:buChar char=""/>
            </a:pPr>
            <a:r>
              <a:rPr lang="en-US" sz="1200">
                <a:solidFill>
                  <a:srgbClr val="000000"/>
                </a:solidFill>
                <a:latin typeface="Calibri"/>
                <a:ea typeface="Microsoft YaHei"/>
              </a:rPr>
              <a:t>Fourth level</a:t>
            </a:r>
            <a:endParaRPr/>
          </a:p>
          <a:p>
            <a:pPr lvl="4">
              <a:lnSpc>
                <a:spcPct val="100%"/>
              </a:lnSpc>
              <a:buSzPct val="25%"/>
              <a:buFont typeface="StarSymbol"/>
              <a:buChar char=""/>
            </a:pPr>
            <a:r>
              <a:rPr lang="en-US" sz="1200">
                <a:solidFill>
                  <a:srgbClr val="000000"/>
                </a:solidFill>
                <a:latin typeface="Calibri"/>
                <a:ea typeface="Microsoft YaHei"/>
              </a:rPr>
              <a:t>Fifth level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8685360"/>
            <a:ext cx="2971800" cy="45720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800" cy="4572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%"/>
              </a:lnSpc>
            </a:pPr>
            <a:fld id="{00800654-7245-4E78-AA0E-87C2D0DB7C45}" type="slidenum">
              <a:rPr lang="ru-RU" sz="1200">
                <a:solidFill>
                  <a:srgbClr val="000000"/>
                </a:solidFill>
                <a:latin typeface="Calibri"/>
                <a:ea typeface="Arial Unicode MS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71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22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884760" y="0"/>
            <a:ext cx="2971800" cy="45720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Calibri"/>
                <a:ea typeface="Arial Unicode MS"/>
              </a:rPr>
              <a:t>23.10.2013</a:t>
            </a:r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919711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1143000"/>
            <a:ext cx="4962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400" dirty="0" smtClean="0">
                <a:solidFill>
                  <a:srgbClr val="000000"/>
                </a:solidFill>
                <a:latin typeface="DejaVu Sans"/>
                <a:ea typeface="+mn-ea"/>
              </a:rPr>
              <a:t>Окружение гостя не совпадает с окружением хозяина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Unix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libc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/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WinAPI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 (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application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mode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) 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[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wine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is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not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an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emulator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!]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Периферийные устройства (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full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platform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)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400" dirty="0" smtClean="0">
                <a:solidFill>
                  <a:srgbClr val="000000"/>
                </a:solidFill>
                <a:latin typeface="DejaVu Sans"/>
                <a:ea typeface="+mn-ea"/>
              </a:rPr>
              <a:t>Защита памяти хозяина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Гость может писать/читать любой адрес, при этом он не должен видеть/изменять данные симулятора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400" dirty="0" smtClean="0">
                <a:solidFill>
                  <a:srgbClr val="000000"/>
                </a:solidFill>
                <a:latin typeface="DejaVu Sans"/>
                <a:ea typeface="+mn-ea"/>
              </a:rPr>
              <a:t>Привилегированные инструкции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Семантика инструкции может зависеть от режима процессора. Симулятор – приложение уровня пользователя, не может исполнять все инструкции.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lnSpc>
                <a:spcPct val="100%"/>
              </a:lnSpc>
            </a:pPr>
            <a:fld id="{00800654-7245-4E78-AA0E-87C2D0DB7C45}" type="slidenum">
              <a:rPr lang="ru-RU" sz="1200" smtClean="0">
                <a:solidFill>
                  <a:srgbClr val="000000"/>
                </a:solidFill>
                <a:latin typeface="Calibri"/>
                <a:ea typeface="Arial Unicode MS"/>
              </a:r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52075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1143000"/>
            <a:ext cx="4962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400" dirty="0" smtClean="0">
                <a:solidFill>
                  <a:srgbClr val="000000"/>
                </a:solidFill>
                <a:latin typeface="DejaVu Sans"/>
                <a:ea typeface="+mn-ea"/>
              </a:rPr>
              <a:t>Окружение гостя не совпадает с окружением хозяина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Unix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libc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/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WinAPI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 (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application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mode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) 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[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wine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is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not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an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emulator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!]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Периферийные устройства (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full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platform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)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400" dirty="0" smtClean="0">
                <a:solidFill>
                  <a:srgbClr val="000000"/>
                </a:solidFill>
                <a:latin typeface="DejaVu Sans"/>
                <a:ea typeface="+mn-ea"/>
              </a:rPr>
              <a:t>Защита памяти хозяина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Гость может писать/читать любой адрес, при этом он не должен видеть/изменять данные симулятора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400" dirty="0" smtClean="0">
                <a:solidFill>
                  <a:srgbClr val="000000"/>
                </a:solidFill>
                <a:latin typeface="DejaVu Sans"/>
                <a:ea typeface="+mn-ea"/>
              </a:rPr>
              <a:t>Привилегированные инструкции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Семантика инструкции может зависеть от режима процессора. Симулятор – приложение уровня пользователя, не может исполнять все инструкции.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lnSpc>
                <a:spcPct val="100%"/>
              </a:lnSpc>
            </a:pPr>
            <a:fld id="{00800654-7245-4E78-AA0E-87C2D0DB7C45}" type="slidenum">
              <a:rPr lang="ru-RU" sz="1200" smtClean="0">
                <a:solidFill>
                  <a:srgbClr val="000000"/>
                </a:solidFill>
                <a:latin typeface="Calibri"/>
                <a:ea typeface="Arial Unicode MS"/>
              </a:r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66239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1143000"/>
            <a:ext cx="4962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400" dirty="0" smtClean="0">
                <a:solidFill>
                  <a:srgbClr val="000000"/>
                </a:solidFill>
                <a:latin typeface="DejaVu Sans"/>
                <a:ea typeface="+mn-ea"/>
              </a:rPr>
              <a:t>Окружение гостя не совпадает с окружением хозяина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Unix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libc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/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WinAPI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 (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application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mode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) 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[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wine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is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not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an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DejaVu Sans"/>
                <a:ea typeface="+mn-ea"/>
              </a:rPr>
              <a:t>emulator</a:t>
            </a:r>
            <a:r>
              <a:rPr lang="ru-RU" sz="1000" dirty="0" smtClean="0">
                <a:solidFill>
                  <a:srgbClr val="000000"/>
                </a:solidFill>
                <a:latin typeface="DejaVu Sans"/>
                <a:ea typeface="+mn-ea"/>
              </a:rPr>
              <a:t>!]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Периферийные устройства (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full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DejaVu Sans"/>
                <a:ea typeface="+mn-ea"/>
              </a:rPr>
              <a:t>platform</a:t>
            </a: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)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400" dirty="0" smtClean="0">
                <a:solidFill>
                  <a:srgbClr val="000000"/>
                </a:solidFill>
                <a:latin typeface="DejaVu Sans"/>
                <a:ea typeface="+mn-ea"/>
              </a:rPr>
              <a:t>Защита памяти хозяина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Гость может писать/читать любой адрес, при этом он не должен видеть/изменять данные симулятора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400" dirty="0" smtClean="0">
                <a:solidFill>
                  <a:srgbClr val="000000"/>
                </a:solidFill>
                <a:latin typeface="DejaVu Sans"/>
                <a:ea typeface="+mn-ea"/>
              </a:rPr>
              <a:t>Привилегированные инструкции</a:t>
            </a:r>
            <a:endParaRPr lang="ru-RU" dirty="0" smtClean="0"/>
          </a:p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r>
              <a:rPr lang="ru-RU" sz="1200" dirty="0" smtClean="0">
                <a:solidFill>
                  <a:srgbClr val="000000"/>
                </a:solidFill>
                <a:latin typeface="DejaVu Sans"/>
                <a:ea typeface="+mn-ea"/>
              </a:rPr>
              <a:t>Семантика инструкции может зависеть от режима процессора. Симулятор – приложение уровня пользователя, не может исполнять все инструкции.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lnSpc>
                <a:spcPct val="100%"/>
              </a:lnSpc>
            </a:pPr>
            <a:fld id="{00800654-7245-4E78-AA0E-87C2D0DB7C45}" type="slidenum">
              <a:rPr lang="ru-RU" sz="1200" smtClean="0">
                <a:solidFill>
                  <a:srgbClr val="000000"/>
                </a:solidFill>
                <a:latin typeface="Calibri"/>
                <a:ea typeface="Arial Unicode MS"/>
              </a:r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442538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1143000"/>
            <a:ext cx="4962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lnSpc>
                <a:spcPct val="100%"/>
              </a:lnSpc>
            </a:pPr>
            <a:fld id="{00800654-7245-4E78-AA0E-87C2D0DB7C45}" type="slidenum">
              <a:rPr lang="ru-RU" sz="1200" smtClean="0">
                <a:solidFill>
                  <a:srgbClr val="000000"/>
                </a:solidFill>
                <a:latin typeface="Calibri"/>
                <a:ea typeface="Arial Unicode MS"/>
              </a:r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020339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1143000"/>
            <a:ext cx="4962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%"/>
              </a:lnSpc>
              <a:buSzPct val="25%"/>
              <a:buFont typeface="StarSymbol"/>
              <a:buChar char=""/>
            </a:pPr>
            <a:r>
              <a:rPr lang="ru-RU" sz="2700" dirty="0" smtClean="0">
                <a:solidFill>
                  <a:srgbClr val="000000"/>
                </a:solidFill>
                <a:latin typeface="DejaVu Sans"/>
                <a:ea typeface="+mn-ea"/>
              </a:rPr>
              <a:t>Аппаратная поддержка режима прямого исполнения</a:t>
            </a:r>
            <a:endParaRPr lang="ru-RU" dirty="0" smtClean="0"/>
          </a:p>
          <a:p>
            <a:pPr lvl="1">
              <a:lnSpc>
                <a:spcPct val="90%"/>
              </a:lnSpc>
              <a:buSzPct val="25%"/>
              <a:buFont typeface="StarSymbol"/>
              <a:buChar char=""/>
            </a:pPr>
            <a:r>
              <a:rPr lang="ru-RU" sz="2700" dirty="0" smtClean="0">
                <a:solidFill>
                  <a:srgbClr val="000000"/>
                </a:solidFill>
                <a:latin typeface="DejaVu Sans"/>
                <a:ea typeface="+mn-ea"/>
              </a:rPr>
              <a:t>Аппаратура создаёт режим «песочницы», в котором гость может выполнять любые инструкции</a:t>
            </a:r>
            <a:endParaRPr lang="ru-RU" dirty="0" smtClean="0"/>
          </a:p>
          <a:p>
            <a:pPr lvl="1">
              <a:lnSpc>
                <a:spcPct val="90%"/>
              </a:lnSpc>
              <a:buSzPct val="25%"/>
              <a:buFont typeface="StarSymbol"/>
              <a:buChar char=""/>
            </a:pPr>
            <a:r>
              <a:rPr lang="ru-RU" sz="2700" dirty="0" smtClean="0">
                <a:solidFill>
                  <a:srgbClr val="000000"/>
                </a:solidFill>
                <a:latin typeface="DejaVu Sans"/>
                <a:ea typeface="+mn-ea"/>
              </a:rPr>
              <a:t>Опасные инструкции вызывают остановку прямой симуляции и контролируемый выход в симулятор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lnSpc>
                <a:spcPct val="100%"/>
              </a:lnSpc>
            </a:pPr>
            <a:fld id="{00800654-7245-4E78-AA0E-87C2D0DB7C45}" type="slidenum">
              <a:rPr lang="ru-RU" sz="1200" smtClean="0">
                <a:solidFill>
                  <a:srgbClr val="000000"/>
                </a:solidFill>
                <a:latin typeface="Calibri"/>
                <a:ea typeface="Arial Unicode MS"/>
              </a:r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20338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884760" y="0"/>
            <a:ext cx="2971800" cy="45720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Calibri"/>
                <a:ea typeface="Arial Unicode MS"/>
              </a:rPr>
              <a:t>23.10.2013</a:t>
            </a:r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634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82292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291480"/>
            <a:ext cx="82292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29148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29148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5559120" y="3291120"/>
            <a:ext cx="2243880" cy="1790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1342800" y="3291120"/>
            <a:ext cx="2243880" cy="179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330920"/>
            <a:ext cx="8229240" cy="375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8229240" cy="37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37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37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27520"/>
            <a:ext cx="8229600" cy="485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29148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37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330920"/>
            <a:ext cx="8229240" cy="375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37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29148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291480"/>
            <a:ext cx="822852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82292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291480"/>
            <a:ext cx="82292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3520" y="329148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29148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5559120" y="3291120"/>
            <a:ext cx="2243880" cy="179028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2"/>
          <a:stretch>
            <a:fillRect/>
          </a:stretch>
        </p:blipFill>
        <p:spPr>
          <a:xfrm>
            <a:off x="1342800" y="3291120"/>
            <a:ext cx="2243880" cy="179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8229240" cy="37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37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37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27520"/>
            <a:ext cx="8229600" cy="485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29148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37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37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29148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60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291480"/>
            <a:ext cx="8228520" cy="1790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20.xml"/><Relationship Id="rId13" Type="http://purl.oclc.org/ooxml/officeDocument/relationships/theme" Target="../theme/theme2.xml"/><Relationship Id="rId3" Type="http://purl.oclc.org/ooxml/officeDocument/relationships/slideLayout" Target="../slideLayouts/slideLayout15.xml"/><Relationship Id="rId7" Type="http://purl.oclc.org/ooxml/officeDocument/relationships/slideLayout" Target="../slideLayouts/slideLayout19.xml"/><Relationship Id="rId12" Type="http://purl.oclc.org/ooxml/officeDocument/relationships/slideLayout" Target="../slideLayouts/slideLayout24.xml"/><Relationship Id="rId2" Type="http://purl.oclc.org/ooxml/officeDocument/relationships/slideLayout" Target="../slideLayouts/slideLayout14.xml"/><Relationship Id="rId1" Type="http://purl.oclc.org/ooxml/officeDocument/relationships/slideLayout" Target="../slideLayouts/slideLayout13.xml"/><Relationship Id="rId6" Type="http://purl.oclc.org/ooxml/officeDocument/relationships/slideLayout" Target="../slideLayouts/slideLayout18.xml"/><Relationship Id="rId11" Type="http://purl.oclc.org/ooxml/officeDocument/relationships/slideLayout" Target="../slideLayouts/slideLayout23.xml"/><Relationship Id="rId5" Type="http://purl.oclc.org/ooxml/officeDocument/relationships/slideLayout" Target="../slideLayouts/slideLayout17.xml"/><Relationship Id="rId10" Type="http://purl.oclc.org/ooxml/officeDocument/relationships/slideLayout" Target="../slideLayouts/slideLayout22.xml"/><Relationship Id="rId4" Type="http://purl.oclc.org/ooxml/officeDocument/relationships/slideLayout" Target="../slideLayouts/slideLayout16.xml"/><Relationship Id="rId9" Type="http://purl.oclc.org/ooxml/officeDocument/relationships/slideLayout" Target="../slideLayouts/slideLayout21.xml"/><Relationship Id="rId14" Type="http://purl.oclc.org/ooxml/officeDocument/relationships/image" Target="../media/image1.pn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360"/>
            <a:ext cx="9144000" cy="5688000"/>
          </a:xfrm>
          <a:prstGeom prst="rect">
            <a:avLst/>
          </a:prstGeom>
          <a:ln w="2556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7160"/>
            <a:ext cx="8229600" cy="94932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  <a:buSzPct val="25%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Constantia"/>
                <a:ea typeface="Microsoft YaHei"/>
              </a:rPr>
              <a:t>Click to edit Master title style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332000"/>
            <a:ext cx="8229600" cy="374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  <a:buSzPct val="25%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WenQuanYi Zen Hei"/>
              </a:rPr>
              <a:t>Click to edit Master text styles</a:t>
            </a:r>
            <a:endParaRPr/>
          </a:p>
          <a:p>
            <a:pPr lvl="1">
              <a:lnSpc>
                <a:spcPct val="100%"/>
              </a:lnSpc>
              <a:buSzPct val="25%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WenQuanYi Zen Hei"/>
              </a:rPr>
              <a:t>Second level</a:t>
            </a:r>
            <a:endParaRPr/>
          </a:p>
          <a:p>
            <a:pPr lvl="2">
              <a:lnSpc>
                <a:spcPct val="100%"/>
              </a:lnSpc>
              <a:buSzPct val="25%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WenQuanYi Zen Hei"/>
              </a:rPr>
              <a:t>Third level</a:t>
            </a:r>
            <a:endParaRPr/>
          </a:p>
          <a:p>
            <a:pPr lvl="3">
              <a:lnSpc>
                <a:spcPct val="100%"/>
              </a:lnSpc>
              <a:buSzPct val="25%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  <a:ea typeface="WenQuanYi Zen Hei"/>
              </a:rPr>
              <a:t>Fourth level</a:t>
            </a:r>
            <a:endParaRPr/>
          </a:p>
          <a:p>
            <a:pPr lvl="4">
              <a:lnSpc>
                <a:spcPct val="100%"/>
              </a:lnSpc>
              <a:buSzPct val="25%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WenQuanYi Zen Hei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360"/>
            <a:ext cx="9144000" cy="5688000"/>
          </a:xfrm>
          <a:prstGeom prst="rect">
            <a:avLst/>
          </a:prstGeom>
          <a:ln w="2556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9478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  <a:buSzPct val="25%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Constantia"/>
                <a:ea typeface="Microsoft YaHei"/>
              </a:rPr>
              <a:t>Click to edit Master title style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dt"/>
          </p:nvPr>
        </p:nvSpPr>
        <p:spPr>
          <a:xfrm>
            <a:off x="107640" y="5292360"/>
            <a:ext cx="88344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Calibri"/>
                <a:ea typeface="DejaVu Sans Condensed"/>
              </a:rPr>
              <a:t>23.10.2013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ftr"/>
          </p:nvPr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DejaVu Sans Condensed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sldNum"/>
          </p:nvPr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FEE3EEA2-D3E2-4B74-9104-9199852C3A4C}" type="slidenum">
              <a:rPr lang="ru-RU" sz="1400">
                <a:solidFill>
                  <a:srgbClr val="000000"/>
                </a:solidFill>
                <a:latin typeface="Calibri"/>
                <a:ea typeface="DejaVu Sans Condensed"/>
              </a:rPr>
              <a:t>‹#›</a:t>
            </a:fld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457200" y="1326600"/>
            <a:ext cx="8229600" cy="3753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  <a:buSzPct val="25%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icrosoft YaHei"/>
              </a:rPr>
              <a:t>Click to edit Master text styles
Second level
Third level
Fourth level
Fifth level</a:t>
            </a:r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7200" y="1330920"/>
            <a:ext cx="8229240" cy="375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mailto:grigory.rechistov@phystech.edu" TargetMode="External"/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Relationship Id="rId6" Type="http://purl.oclc.org/ooxml/officeDocument/relationships/image" Target="../media/image5.png"/><Relationship Id="rId5" Type="http://purl.oclc.org/ooxml/officeDocument/relationships/image" Target="../media/image4.png"/><Relationship Id="rId4" Type="http://purl.oclc.org/ooxml/officeDocument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hyperlink" Target="http://dynamorio.org/" TargetMode="External"/><Relationship Id="rId2" Type="http://purl.oclc.org/ooxml/officeDocument/relationships/hyperlink" Target="http://pintool.org/" TargetMode="External"/><Relationship Id="rId1" Type="http://purl.oclc.org/ooxml/officeDocument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image" Target="../media/image11.png"/><Relationship Id="rId1" Type="http://purl.oclc.org/ooxml/officeDocument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purl.oclc.org/ooxml/officeDocument/relationships/hyperlink" Target="http://lib.mipt.ru/book/283035/" TargetMode="External"/><Relationship Id="rId2" Type="http://purl.oclc.org/ooxml/officeDocument/relationships/hyperlink" Target="http://www.intel.com/technology/itj/2006/v10i3/" TargetMode="External"/><Relationship Id="rId1" Type="http://purl.oclc.org/ooxml/officeDocument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purl.oclc.org/ooxml/officeDocument/relationships/hyperlink" Target="http://iscalare.mipt.ru/materials/course_materials/" TargetMode="External"/><Relationship Id="rId2" Type="http://purl.oclc.org/ooxml/officeDocument/relationships/notesSlide" Target="../notesSlides/notesSlide7.xml"/><Relationship Id="rId1" Type="http://purl.oclc.org/ooxml/officeDocument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7.jpeg"/><Relationship Id="rId2" Type="http://purl.oclc.org/ooxml/officeDocument/relationships/image" Target="../media/image6.jpeg"/><Relationship Id="rId1" Type="http://purl.oclc.org/ooxml/officeDocument/relationships/slideLayout" Target="../slideLayouts/slideLayout13.xml"/><Relationship Id="rId5" Type="http://purl.oclc.org/ooxml/officeDocument/relationships/image" Target="../media/image9.jpeg"/><Relationship Id="rId4" Type="http://purl.oclc.org/ooxml/officeDocument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1548000"/>
            <a:ext cx="7772400" cy="165600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Прямое исполнение</a:t>
            </a:r>
            <a:endParaRPr sz="4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952160" y="4044240"/>
            <a:ext cx="4038480" cy="82152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2650">
                <a:solidFill>
                  <a:srgbClr val="000000"/>
                </a:solidFill>
                <a:latin typeface="NewStandardOld"/>
                <a:ea typeface="Microsoft YaHei"/>
              </a:rPr>
              <a:t>Григорий Речистов</a:t>
            </a:r>
            <a:endParaRPr/>
          </a:p>
          <a:p>
            <a:pPr algn="ctr">
              <a:lnSpc>
                <a:spcPct val="100%"/>
              </a:lnSpc>
            </a:pPr>
            <a:r>
              <a:rPr lang="en-US" sz="1400" b="1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Microsoft YaHei"/>
                <a:hlinkClick r:id="rId3"/>
              </a:rPr>
              <a:t>grigory.rechistov@phystech.edu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304200" y="1073160"/>
            <a:ext cx="8610480" cy="30276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1200" dirty="0">
                <a:solidFill>
                  <a:srgbClr val="000000"/>
                </a:solidFill>
                <a:latin typeface="Arial"/>
                <a:ea typeface="Microsoft Ya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 dirty="0"/>
          </a:p>
        </p:txBody>
      </p:sp>
      <p:sp>
        <p:nvSpPr>
          <p:cNvPr id="129" name="TextShape 4"/>
          <p:cNvSpPr txBox="1"/>
          <p:nvPr/>
        </p:nvSpPr>
        <p:spPr>
          <a:xfrm>
            <a:off x="432000" y="4608000"/>
            <a:ext cx="2664000" cy="346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24</a:t>
            </a:r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03</a:t>
            </a:r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.201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6" name="Picture 2" descr="C:\Users\grechist\sync\disser\pic\iscalare-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51960" y="211680"/>
            <a:ext cx="208404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grechist\sync\disser\pic\frtk-logo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1560" y="143640"/>
            <a:ext cx="1396079" cy="6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740360" y="136440"/>
            <a:ext cx="1098000" cy="7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47520"/>
            <a:ext cx="8229600" cy="567622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000" dirty="0" smtClean="0">
                <a:solidFill>
                  <a:srgbClr val="000000"/>
                </a:solidFill>
                <a:latin typeface="Constantia"/>
                <a:ea typeface="Microsoft YaHei"/>
              </a:rPr>
              <a:t>Заплатки и заглушки </a:t>
            </a:r>
            <a:endParaRPr sz="4000" dirty="0"/>
          </a:p>
        </p:txBody>
      </p:sp>
      <p:sp>
        <p:nvSpPr>
          <p:cNvPr id="147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01C8F42F-507F-4E8A-AD84-505B975C9C95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10</a:t>
            </a:fld>
            <a:endParaRPr/>
          </a:p>
        </p:txBody>
      </p:sp>
      <p:sp>
        <p:nvSpPr>
          <p:cNvPr id="149" name="TextShape 4"/>
          <p:cNvSpPr txBox="1"/>
          <p:nvPr/>
        </p:nvSpPr>
        <p:spPr>
          <a:xfrm>
            <a:off x="457200" y="995400"/>
            <a:ext cx="8229600" cy="4084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599"/>
            <a:ext cx="3699164" cy="36933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%r1, %r2</a:t>
            </a:r>
          </a:p>
          <a:p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$10, %r3</a:t>
            </a:r>
          </a:p>
          <a:p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%r4, %r5</a:t>
            </a:r>
          </a:p>
          <a:p>
            <a:r>
              <a:rPr lang="en-US" sz="2600" b="1" dirty="0" err="1" smtClean="0">
                <a:solidFill>
                  <a:schemeClr val="accent6">
                    <a:lumMod val="75%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2600" b="1" dirty="0" smtClean="0">
                <a:solidFill>
                  <a:schemeClr val="accent6">
                    <a:lumMod val="75%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(0xa000), %r10</a:t>
            </a:r>
            <a:endParaRPr lang="en-US" sz="2600" b="1" u="sng" dirty="0" smtClean="0">
              <a:solidFill>
                <a:schemeClr val="accent6">
                  <a:lumMod val="75%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 smtClean="0">
                <a:solidFill>
                  <a:schemeClr val="accent6">
                    <a:lumMod val="75%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600" b="1" dirty="0" smtClean="0">
                <a:solidFill>
                  <a:schemeClr val="accent6">
                    <a:lumMod val="75%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%r10, (%r11)</a:t>
            </a:r>
          </a:p>
          <a:p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%r11, %r1</a:t>
            </a:r>
          </a:p>
          <a:p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$16, %r13</a:t>
            </a:r>
          </a:p>
          <a:p>
            <a:r>
              <a:rPr lang="en-US" sz="26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6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%r13, %cr0</a:t>
            </a:r>
          </a:p>
          <a:p>
            <a:r>
              <a:rPr lang="en-US" sz="26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 $32</a:t>
            </a:r>
            <a:endParaRPr lang="ru-RU" sz="2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7636" y="1387001"/>
            <a:ext cx="3699164" cy="36933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%r1, %r2</a:t>
            </a:r>
          </a:p>
          <a:p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$10, %r3</a:t>
            </a:r>
          </a:p>
          <a:p>
            <a:r>
              <a:rPr lang="en-US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 $255</a:t>
            </a: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xb000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%r10</a:t>
            </a:r>
            <a:endParaRPr lang="en-US" sz="2600" b="1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%r10, (%r11)</a:t>
            </a:r>
          </a:p>
          <a:p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%r11, %r1</a:t>
            </a:r>
          </a:p>
          <a:p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$16, %r13</a:t>
            </a:r>
          </a:p>
          <a:p>
            <a:r>
              <a:rPr lang="en-US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 $255</a:t>
            </a:r>
          </a:p>
          <a:p>
            <a:r>
              <a:rPr lang="en-US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 $255</a:t>
            </a:r>
            <a:endParaRPr lang="ru-RU" sz="2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640" y="906867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Исходный код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4987636" y="783360"/>
            <a:ext cx="369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Код после </a:t>
            </a:r>
            <a:r>
              <a:rPr lang="ru-RU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предпросмотра</a:t>
            </a:r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и </a:t>
            </a:r>
            <a:r>
              <a:rPr lang="ru-RU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инструментации</a:t>
            </a:r>
            <a:endParaRPr lang="ru-RU" dirty="0"/>
          </a:p>
        </p:txBody>
      </p:sp>
      <p:sp>
        <p:nvSpPr>
          <p:cNvPr id="5" name="Right Arrow 4"/>
          <p:cNvSpPr/>
          <p:nvPr/>
        </p:nvSpPr>
        <p:spPr>
          <a:xfrm>
            <a:off x="3491345" y="2252749"/>
            <a:ext cx="1496291" cy="257695"/>
          </a:xfrm>
          <a:prstGeom prst="right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ight Arrow 13"/>
          <p:cNvSpPr/>
          <p:nvPr/>
        </p:nvSpPr>
        <p:spPr>
          <a:xfrm>
            <a:off x="3491344" y="4325389"/>
            <a:ext cx="1496291" cy="257695"/>
          </a:xfrm>
          <a:prstGeom prst="right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Arrow 14"/>
          <p:cNvSpPr/>
          <p:nvPr/>
        </p:nvSpPr>
        <p:spPr>
          <a:xfrm>
            <a:off x="3491343" y="4702854"/>
            <a:ext cx="1496291" cy="257695"/>
          </a:xfrm>
          <a:prstGeom prst="right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ight Arrow 15"/>
          <p:cNvSpPr/>
          <p:nvPr/>
        </p:nvSpPr>
        <p:spPr>
          <a:xfrm>
            <a:off x="4006735" y="2674188"/>
            <a:ext cx="1066798" cy="257695"/>
          </a:xfrm>
          <a:prstGeom prst="rightArrow">
            <a:avLst/>
          </a:prstGeom>
        </p:spPr>
        <p:style>
          <a:lnRef idx="2">
            <a:schemeClr val="accent4">
              <a:shade val="50%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4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27520"/>
            <a:ext cx="8229600" cy="9478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Двоичная </a:t>
            </a:r>
            <a:r>
              <a:rPr lang="ru-RU" sz="4400" dirty="0" err="1" smtClean="0">
                <a:solidFill>
                  <a:srgbClr val="000000"/>
                </a:solidFill>
                <a:latin typeface="Constantia"/>
                <a:ea typeface="Microsoft YaHei"/>
              </a:rPr>
              <a:t>инструментация</a:t>
            </a:r>
            <a:endParaRPr dirty="0"/>
          </a:p>
        </p:txBody>
      </p:sp>
      <p:sp>
        <p:nvSpPr>
          <p:cNvPr id="155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09BAE159-170E-409F-BBD0-B145C8A701F0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11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1695796"/>
            <a:ext cx="7531331" cy="22467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Общее название методики исследования и модификации приложений</a:t>
            </a:r>
            <a:endParaRPr lang="en-US" sz="28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Pin </a:t>
            </a:r>
            <a:r>
              <a:rPr lang="en-US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2"/>
              </a:rPr>
              <a:t>http://pintool.org</a:t>
            </a:r>
            <a:endParaRPr lang="en-US" sz="28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DynamoRIO</a:t>
            </a:r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http://dynamorio.org</a:t>
            </a:r>
            <a:r>
              <a:rPr lang="en-US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/</a:t>
            </a:r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endParaRPr lang="ru-RU" sz="28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127767"/>
            <a:ext cx="8229600" cy="512313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Сложности </a:t>
            </a:r>
            <a:r>
              <a:rPr lang="en-US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DEX</a:t>
            </a:r>
            <a:endParaRPr dirty="0"/>
          </a:p>
        </p:txBody>
      </p:sp>
      <p:sp>
        <p:nvSpPr>
          <p:cNvPr id="155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09BAE159-170E-409F-BBD0-B145C8A701F0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12</a:t>
            </a:fld>
            <a:endParaRPr/>
          </a:p>
        </p:txBody>
      </p:sp>
      <p:sp>
        <p:nvSpPr>
          <p:cNvPr id="157" name="TextShape 4"/>
          <p:cNvSpPr txBox="1"/>
          <p:nvPr/>
        </p:nvSpPr>
        <p:spPr>
          <a:xfrm>
            <a:off x="457200" y="1218600"/>
            <a:ext cx="8229600" cy="37537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%"/>
              </a:lnSpc>
              <a:buSzPct val="99%"/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Необходимость </a:t>
            </a:r>
            <a:r>
              <a:rPr lang="ru-RU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предпросмотра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негативно влияет на производительность симуляции</a:t>
            </a:r>
          </a:p>
          <a:p>
            <a:pPr marL="342900" indent="-342900">
              <a:lnSpc>
                <a:spcPct val="90%"/>
              </a:lnSpc>
              <a:buSzPct val="99%"/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Необходимость контролировать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SMC</a:t>
            </a:r>
          </a:p>
          <a:p>
            <a:pPr marL="342900" indent="-342900">
              <a:lnSpc>
                <a:spcPct val="90%"/>
              </a:lnSpc>
              <a:buSzPct val="99%"/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Переменная длина инструкций усложняет 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stubbing/patching</a:t>
            </a:r>
          </a:p>
          <a:p>
            <a:pPr marL="342900" indent="-342900">
              <a:lnSpc>
                <a:spcPct val="90%"/>
              </a:lnSpc>
              <a:buSzPct val="99%"/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Необходимо контролировать время исполнения гостя</a:t>
            </a:r>
          </a:p>
          <a:p>
            <a:pPr marL="800100" lvl="1" indent="-342900">
              <a:lnSpc>
                <a:spcPct val="90%"/>
              </a:lnSpc>
              <a:buSzPct val="99%"/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А как это делается в многозадачных вытесняющих ОС?</a:t>
            </a:r>
          </a:p>
          <a:p>
            <a:pPr marL="342900" indent="-342900">
              <a:lnSpc>
                <a:spcPct val="90%"/>
              </a:lnSpc>
              <a:buSzPct val="99%"/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Для </a:t>
            </a:r>
            <a:r>
              <a:rPr lang="en-US" sz="2400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DEX </a:t>
            </a:r>
            <a:r>
              <a:rPr lang="ru-RU" sz="2400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оптимально иметь аппаратную поддержку на хозяине</a:t>
            </a:r>
            <a:endParaRPr sz="24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47520"/>
            <a:ext cx="8229600" cy="9478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en-US" sz="3000" dirty="0">
                <a:solidFill>
                  <a:srgbClr val="000000"/>
                </a:solidFill>
                <a:latin typeface="Constantia"/>
                <a:ea typeface="Microsoft YaHei"/>
              </a:rPr>
              <a:t>IA-32 virtualization technology (</a:t>
            </a:r>
            <a:r>
              <a:rPr lang="en-US" sz="3000" dirty="0" smtClean="0">
                <a:solidFill>
                  <a:srgbClr val="000000"/>
                </a:solidFill>
                <a:latin typeface="Constantia"/>
                <a:ea typeface="Microsoft YaHei"/>
              </a:rPr>
              <a:t>VT</a:t>
            </a:r>
            <a:r>
              <a:rPr lang="ru-RU" sz="3000" dirty="0" smtClean="0">
                <a:solidFill>
                  <a:srgbClr val="000000"/>
                </a:solidFill>
                <a:latin typeface="Constantia"/>
                <a:ea typeface="Microsoft YaHei"/>
              </a:rPr>
              <a:t>-</a:t>
            </a:r>
            <a:r>
              <a:rPr lang="en-US" sz="3000" dirty="0" smtClean="0">
                <a:solidFill>
                  <a:srgbClr val="000000"/>
                </a:solidFill>
                <a:latin typeface="Constantia"/>
                <a:ea typeface="Microsoft YaHei"/>
              </a:rPr>
              <a:t>x</a:t>
            </a:r>
            <a:r>
              <a:rPr lang="en-US" sz="3000" dirty="0">
                <a:solidFill>
                  <a:srgbClr val="000000"/>
                </a:solidFill>
                <a:latin typeface="Constantia"/>
                <a:ea typeface="Microsoft YaHei"/>
              </a:rPr>
              <a:t>)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A2F70484-EAE0-4152-AE48-94BE3AEE2575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79" y="1130120"/>
            <a:ext cx="6963641" cy="4006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47520"/>
            <a:ext cx="8229600" cy="10324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3200">
                <a:solidFill>
                  <a:srgbClr val="000000"/>
                </a:solidFill>
                <a:latin typeface="Constantia"/>
                <a:ea typeface="Microsoft YaHei"/>
              </a:rPr>
              <a:t>Симулятор, использующий аппаратную виртуализацию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62BC59E3-0BCC-4001-877C-73173931A6D3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14</a:t>
            </a:fld>
            <a:endParaRPr/>
          </a:p>
        </p:txBody>
      </p:sp>
      <p:sp>
        <p:nvSpPr>
          <p:cNvPr id="186" name="TextShape 4"/>
          <p:cNvSpPr txBox="1"/>
          <p:nvPr/>
        </p:nvSpPr>
        <p:spPr>
          <a:xfrm>
            <a:off x="457200" y="1182600"/>
            <a:ext cx="8229600" cy="382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%"/>
              </a:lnSpc>
              <a:buSzPct val="25%"/>
            </a:pPr>
            <a:r>
              <a:rPr lang="ru-RU" sz="2400" b="1" dirty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+</a:t>
            </a:r>
            <a:r>
              <a:rPr lang="ru-RU" sz="2400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Прямое исполнение большинства инструкций </a:t>
            </a:r>
            <a:endParaRPr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>
              <a:lnSpc>
                <a:spcPct val="90%"/>
              </a:lnSpc>
              <a:buSzPct val="25%"/>
            </a:pPr>
            <a:r>
              <a:rPr lang="ru-RU" sz="2400" b="1" dirty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+</a:t>
            </a:r>
            <a:r>
              <a:rPr lang="ru-RU" sz="2400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Упрощение модели, уменьшение объёма кода симулятора</a:t>
            </a:r>
            <a:endParaRPr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>
              <a:lnSpc>
                <a:spcPct val="90%"/>
              </a:lnSpc>
              <a:buSzPct val="25%"/>
            </a:pPr>
            <a:r>
              <a:rPr lang="ru-RU" sz="2400" b="1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-</a:t>
            </a:r>
            <a:r>
              <a:rPr lang="ru-RU" sz="2400" b="1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Необходима аппаратная поддержка</a:t>
            </a:r>
            <a:endParaRPr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>
              <a:lnSpc>
                <a:spcPct val="90%"/>
              </a:lnSpc>
            </a:pPr>
            <a:r>
              <a:rPr lang="ru-RU" sz="2400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- </a:t>
            </a:r>
            <a:r>
              <a:rPr lang="ru-RU" sz="2400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Модуль/драйвер ядра </a:t>
            </a:r>
            <a:endParaRPr lang="en-US" sz="2400" dirty="0" smtClean="0">
              <a:solidFill>
                <a:srgbClr val="00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>
              <a:lnSpc>
                <a:spcPct val="90%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-</a:t>
            </a:r>
            <a:r>
              <a:rPr lang="ru-RU" sz="2400" dirty="0" smtClean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Медленное переключение </a:t>
            </a:r>
            <a:r>
              <a:rPr lang="ru-RU" sz="2400" dirty="0" smtClean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между режимами</a:t>
            </a:r>
            <a:endParaRPr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>
              <a:lnSpc>
                <a:spcPct val="90%"/>
              </a:lnSpc>
              <a:buSzPct val="25%"/>
            </a:pPr>
            <a:r>
              <a:rPr lang="ru-RU" sz="2400" b="1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-</a:t>
            </a:r>
            <a:r>
              <a:rPr lang="ru-RU" sz="2400" b="1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 все режимы процессора могут быть </a:t>
            </a:r>
            <a:r>
              <a:rPr lang="ru-RU" sz="2400" dirty="0" smtClean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симулированы (например</a:t>
            </a:r>
            <a:r>
              <a:rPr lang="ru-RU" sz="2400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real </a:t>
            </a:r>
            <a:r>
              <a:rPr lang="en-US" sz="2400" dirty="0" smtClean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</a:t>
            </a:r>
            <a:r>
              <a:rPr lang="ru-RU" sz="2400" dirty="0" smtClean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в </a:t>
            </a:r>
            <a:r>
              <a:rPr lang="en-US" sz="2400" dirty="0" smtClean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IA-32</a:t>
            </a:r>
            <a:r>
              <a:rPr lang="ru-RU" sz="2400" dirty="0" smtClean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  <a:endParaRPr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>
              <a:lnSpc>
                <a:spcPct val="90%"/>
              </a:lnSpc>
              <a:buSzPct val="25%"/>
            </a:pPr>
            <a:r>
              <a:rPr lang="en-US" sz="2400" b="1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-</a:t>
            </a:r>
            <a:r>
              <a:rPr lang="en-US" sz="2400" b="1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Рекурсивная виртуализация?</a:t>
            </a:r>
            <a:endParaRPr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47520"/>
            <a:ext cx="8229600" cy="6724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3200" dirty="0">
                <a:solidFill>
                  <a:srgbClr val="000000"/>
                </a:solidFill>
                <a:latin typeface="Constantia"/>
                <a:ea typeface="Microsoft YaHei"/>
              </a:rPr>
              <a:t>Практическое использование VTx</a:t>
            </a:r>
            <a:endParaRPr dirty="0"/>
          </a:p>
        </p:txBody>
      </p:sp>
      <p:sp>
        <p:nvSpPr>
          <p:cNvPr id="188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89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38673D55-0E81-4E98-8414-B394218C98C3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15</a:t>
            </a:fld>
            <a:endParaRPr/>
          </a:p>
        </p:txBody>
      </p:sp>
      <p:sp>
        <p:nvSpPr>
          <p:cNvPr id="190" name="TextShape 4"/>
          <p:cNvSpPr txBox="1"/>
          <p:nvPr/>
        </p:nvSpPr>
        <p:spPr>
          <a:xfrm>
            <a:off x="457200" y="930599"/>
            <a:ext cx="8229600" cy="38990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SzPct val="99%"/>
              <a:buFont typeface="Arial" panose="020B0604020202020204" pitchFamily="34" charset="0"/>
              <a:buChar char="•"/>
            </a:pPr>
            <a:r>
              <a:rPr lang="ru-RU" sz="24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VirtualBox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— VTx необходим для симуляции 64 битных гостей</a:t>
            </a:r>
            <a:endParaRPr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285750" indent="-285750">
              <a:buSzPct val="99%"/>
              <a:buFont typeface="Arial" panose="020B0604020202020204" pitchFamily="34" charset="0"/>
              <a:buChar char="•"/>
            </a:pPr>
            <a:r>
              <a:rPr lang="ru-RU" sz="24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Microsoft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VirtualPC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— VTx необходим</a:t>
            </a:r>
            <a:endParaRPr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285750" indent="-285750">
              <a:buSzPct val="99%"/>
              <a:buFont typeface="Arial" panose="020B0604020202020204" pitchFamily="34" charset="0"/>
              <a:buChar char="•"/>
            </a:pP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Wind River Simics — VTx опционален</a:t>
            </a:r>
            <a:endParaRPr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285750" indent="-285750">
              <a:buSzPct val="99%"/>
              <a:buFont typeface="Arial" panose="020B0604020202020204" pitchFamily="34" charset="0"/>
              <a:buChar char="•"/>
            </a:pPr>
            <a:r>
              <a:rPr lang="ru-RU" sz="24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VMware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ESXi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— VTx необходим для симуляции 64 битных гостей </a:t>
            </a:r>
            <a:endParaRPr lang="en-US" sz="24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285750" indent="-285750">
              <a:buSzPct val="99%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KVM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VTx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опционален </a:t>
            </a:r>
          </a:p>
          <a:p>
            <a:pPr marL="285750" indent="-285750">
              <a:buSzPct val="99%"/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Xen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 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VTx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очень желателен</a:t>
            </a:r>
            <a:endParaRPr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0"/>
            <a:ext cx="8229600" cy="698269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000" dirty="0">
                <a:solidFill>
                  <a:srgbClr val="000000"/>
                </a:solidFill>
                <a:latin typeface="Constantia"/>
                <a:ea typeface="Microsoft YaHei"/>
              </a:rPr>
              <a:t>Спектр симуляционных подходов</a:t>
            </a:r>
            <a:endParaRPr dirty="0"/>
          </a:p>
        </p:txBody>
      </p:sp>
      <p:sp>
        <p:nvSpPr>
          <p:cNvPr id="196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97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546F49D8-DBB3-451E-BF47-FF769B55263A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16</a:t>
            </a:fld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68629" y="1279702"/>
            <a:ext cx="1620360" cy="57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1200" dirty="0">
                <a:solidFill>
                  <a:srgbClr val="000000"/>
                </a:solidFill>
                <a:latin typeface="DejaVu Sans"/>
                <a:ea typeface="DejaVu Sans"/>
              </a:rPr>
              <a:t>Интерпретатор</a:t>
            </a:r>
            <a:endParaRPr dirty="0"/>
          </a:p>
          <a:p>
            <a:pPr algn="ctr">
              <a:lnSpc>
                <a:spcPct val="100%"/>
              </a:lnSpc>
            </a:pPr>
            <a:r>
              <a:rPr lang="ru-RU" sz="1200" dirty="0">
                <a:solidFill>
                  <a:srgbClr val="000000"/>
                </a:solidFill>
                <a:latin typeface="DejaVu Sans"/>
                <a:ea typeface="DejaVu Sans"/>
              </a:rPr>
              <a:t>(переключаемый)</a:t>
            </a:r>
            <a:endParaRPr dirty="0"/>
          </a:p>
        </p:txBody>
      </p:sp>
      <p:sp>
        <p:nvSpPr>
          <p:cNvPr id="199" name="CustomShape 5"/>
          <p:cNvSpPr/>
          <p:nvPr/>
        </p:nvSpPr>
        <p:spPr>
          <a:xfrm>
            <a:off x="1838585" y="1403771"/>
            <a:ext cx="1440000" cy="43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DejaVu Sans"/>
                <a:ea typeface="DejaVu Sans"/>
              </a:rPr>
              <a:t>Интерпретатор</a:t>
            </a:r>
            <a:endParaRPr/>
          </a:p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DejaVu Sans"/>
                <a:ea typeface="DejaVu Sans"/>
              </a:rPr>
              <a:t>(сцепленный)</a:t>
            </a: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3428181" y="1398764"/>
            <a:ext cx="1440000" cy="43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DejaVu Sans"/>
                <a:ea typeface="DejaVu Sans"/>
              </a:rPr>
              <a:t>Интерпретатор</a:t>
            </a:r>
            <a:endParaRPr/>
          </a:p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DejaVu Sans"/>
                <a:ea typeface="DejaVu Sans"/>
              </a:rPr>
              <a:t>(кэширующий)</a:t>
            </a:r>
            <a:endParaRPr/>
          </a:p>
        </p:txBody>
      </p:sp>
      <p:sp>
        <p:nvSpPr>
          <p:cNvPr id="201" name="CustomShape 7"/>
          <p:cNvSpPr/>
          <p:nvPr/>
        </p:nvSpPr>
        <p:spPr>
          <a:xfrm>
            <a:off x="5017777" y="1398764"/>
            <a:ext cx="1404000" cy="43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DejaVu Sans"/>
                <a:ea typeface="DejaVu Sans"/>
              </a:rPr>
              <a:t>Двоичная</a:t>
            </a:r>
            <a:endParaRPr/>
          </a:p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DejaVu Sans"/>
                <a:ea typeface="DejaVu Sans"/>
              </a:rPr>
              <a:t>трансляция</a:t>
            </a:r>
            <a:endParaRPr/>
          </a:p>
        </p:txBody>
      </p:sp>
      <p:sp>
        <p:nvSpPr>
          <p:cNvPr id="202" name="CustomShape 8"/>
          <p:cNvSpPr/>
          <p:nvPr/>
        </p:nvSpPr>
        <p:spPr>
          <a:xfrm>
            <a:off x="6571373" y="1398764"/>
            <a:ext cx="1519200" cy="43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DejaVu Sans"/>
                <a:ea typeface="DejaVu Sans"/>
              </a:rPr>
              <a:t>Прямое исполнение</a:t>
            </a:r>
            <a:endParaRPr/>
          </a:p>
        </p:txBody>
      </p:sp>
      <p:sp>
        <p:nvSpPr>
          <p:cNvPr id="203" name="CustomShape 9"/>
          <p:cNvSpPr/>
          <p:nvPr/>
        </p:nvSpPr>
        <p:spPr>
          <a:xfrm>
            <a:off x="7392960" y="3354153"/>
            <a:ext cx="1519200" cy="432000"/>
          </a:xfrm>
          <a:prstGeom prst="rect">
            <a:avLst/>
          </a:prstGeom>
          <a:gradFill>
            <a:gsLst>
              <a:gs pos="0%">
                <a:srgbClr val="A3C4FF"/>
              </a:gs>
              <a:gs pos="100%">
                <a:srgbClr val="BFD5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1200" dirty="0">
                <a:solidFill>
                  <a:srgbClr val="000000"/>
                </a:solidFill>
                <a:latin typeface="DejaVu Sans"/>
                <a:ea typeface="DejaVu Sans"/>
              </a:rPr>
              <a:t>Реальная аппаратура</a:t>
            </a:r>
            <a:endParaRPr dirty="0"/>
          </a:p>
        </p:txBody>
      </p:sp>
      <p:pic>
        <p:nvPicPr>
          <p:cNvPr id="206" name="Picture 205"/>
          <p:cNvPicPr/>
          <p:nvPr/>
        </p:nvPicPr>
        <p:blipFill>
          <a:blip r:embed="rId2"/>
          <a:stretch>
            <a:fillRect/>
          </a:stretch>
        </p:blipFill>
        <p:spPr>
          <a:xfrm>
            <a:off x="357447" y="1937193"/>
            <a:ext cx="8204661" cy="1332720"/>
          </a:xfrm>
          <a:prstGeom prst="rect">
            <a:avLst/>
          </a:prstGeom>
          <a:ln>
            <a:noFill/>
          </a:ln>
        </p:spPr>
      </p:pic>
      <p:sp>
        <p:nvSpPr>
          <p:cNvPr id="2" name="Right Arrow 1"/>
          <p:cNvSpPr/>
          <p:nvPr/>
        </p:nvSpPr>
        <p:spPr>
          <a:xfrm>
            <a:off x="357447" y="4247804"/>
            <a:ext cx="8204661" cy="4488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Скорость работы</a:t>
            </a:r>
            <a:endParaRPr lang="ru-RU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57448" y="4813069"/>
            <a:ext cx="8204660" cy="4211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Универсальность</a:t>
            </a:r>
            <a:endParaRPr lang="ru-RU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47520"/>
            <a:ext cx="8229600" cy="9478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Решение</a:t>
            </a:r>
            <a:r>
              <a:rPr lang="en-US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 —</a:t>
            </a:r>
            <a:r>
              <a:rPr lang="ru-RU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 </a:t>
            </a:r>
            <a:r>
              <a:rPr lang="ru-RU" sz="4400" dirty="0">
                <a:solidFill>
                  <a:srgbClr val="000000"/>
                </a:solidFill>
                <a:latin typeface="Constantia"/>
                <a:ea typeface="Microsoft YaHei"/>
              </a:rPr>
              <a:t>«коробка передач»</a:t>
            </a:r>
            <a:endParaRPr dirty="0"/>
          </a:p>
        </p:txBody>
      </p:sp>
      <p:sp>
        <p:nvSpPr>
          <p:cNvPr id="208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209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533CB7B8-BE32-4D2B-8998-CDE73CF68AA3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17</a:t>
            </a:fld>
            <a:endParaRPr/>
          </a:p>
        </p:txBody>
      </p:sp>
      <p:sp>
        <p:nvSpPr>
          <p:cNvPr id="210" name="TextShape 4"/>
          <p:cNvSpPr txBox="1"/>
          <p:nvPr/>
        </p:nvSpPr>
        <p:spPr>
          <a:xfrm>
            <a:off x="395640" y="869760"/>
            <a:ext cx="7956360" cy="366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%"/>
              </a:lnSpc>
            </a:pPr>
            <a:r>
              <a:rPr lang="ru-RU" dirty="0" smtClean="0">
                <a:solidFill>
                  <a:srgbClr val="000000"/>
                </a:solidFill>
                <a:latin typeface="DejaVu Sans"/>
              </a:rPr>
              <a:t>Динамическое </a:t>
            </a:r>
            <a:r>
              <a:rPr lang="ru-RU" dirty="0">
                <a:solidFill>
                  <a:srgbClr val="000000"/>
                </a:solidFill>
                <a:latin typeface="DejaVu Sans"/>
              </a:rPr>
              <a:t>переключение между режимами</a:t>
            </a:r>
            <a:endParaRPr dirty="0"/>
          </a:p>
        </p:txBody>
      </p:sp>
      <p:sp>
        <p:nvSpPr>
          <p:cNvPr id="214" name="CustomShape 8"/>
          <p:cNvSpPr/>
          <p:nvPr/>
        </p:nvSpPr>
        <p:spPr>
          <a:xfrm>
            <a:off x="1656000" y="1872000"/>
            <a:ext cx="2592000" cy="936000"/>
          </a:xfrm>
          <a:prstGeom prst="circularArrow">
            <a:avLst>
              <a:gd name="adj1" fmla="val -178"/>
              <a:gd name="adj2" fmla="val -1"/>
              <a:gd name="adj3" fmla="val 8184"/>
            </a:avLst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97" y="1356120"/>
            <a:ext cx="6477645" cy="3794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83520"/>
            <a:ext cx="8229600" cy="9478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2600" dirty="0">
                <a:solidFill>
                  <a:srgbClr val="000000"/>
                </a:solidFill>
                <a:latin typeface="Constantia"/>
                <a:ea typeface="Microsoft YaHei"/>
              </a:rPr>
              <a:t>Динамическое переключение между режимами симуляции</a:t>
            </a: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226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B464889D-4B9C-406B-A676-A874CFE4184F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18</a:t>
            </a:fld>
            <a:endParaRPr/>
          </a:p>
        </p:txBody>
      </p:sp>
      <p:sp>
        <p:nvSpPr>
          <p:cNvPr id="227" name="TextShape 4"/>
          <p:cNvSpPr txBox="1"/>
          <p:nvPr/>
        </p:nvSpPr>
        <p:spPr>
          <a:xfrm>
            <a:off x="276225" y="1368000"/>
            <a:ext cx="8363775" cy="2460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buSzPct val="25%"/>
            </a:pPr>
            <a:r>
              <a:rPr lang="en-US" sz="3200" dirty="0" smtClean="0">
                <a:solidFill>
                  <a:srgbClr val="00B050"/>
                </a:solidFill>
                <a:latin typeface="DejaVu Sans"/>
              </a:rPr>
              <a:t>+</a:t>
            </a:r>
            <a:r>
              <a:rPr lang="ru-RU" sz="3200" dirty="0" smtClean="0">
                <a:latin typeface="DejaVu Sans"/>
              </a:rPr>
              <a:t>Оптимальное </a:t>
            </a:r>
            <a:r>
              <a:rPr lang="ru-RU" sz="3200" dirty="0">
                <a:latin typeface="DejaVu Sans"/>
              </a:rPr>
              <a:t>использование лучших сторон каждого из подходов</a:t>
            </a:r>
            <a:endParaRPr dirty="0"/>
          </a:p>
          <a:p>
            <a:pPr>
              <a:buSzPct val="25%"/>
            </a:pPr>
            <a:r>
              <a:rPr lang="en-US" sz="3200" dirty="0" smtClean="0">
                <a:solidFill>
                  <a:srgbClr val="FF0000"/>
                </a:solidFill>
                <a:latin typeface="DejaVu Sans"/>
              </a:rPr>
              <a:t>- </a:t>
            </a:r>
            <a:r>
              <a:rPr lang="ru-RU" sz="3200" dirty="0" smtClean="0">
                <a:latin typeface="DejaVu Sans"/>
              </a:rPr>
              <a:t>Необходимость </a:t>
            </a:r>
            <a:r>
              <a:rPr lang="ru-RU" sz="3200" dirty="0">
                <a:latin typeface="DejaVu Sans"/>
              </a:rPr>
              <a:t>разработки фактически </a:t>
            </a:r>
            <a:r>
              <a:rPr lang="ru-RU" sz="3200" dirty="0" smtClean="0">
                <a:latin typeface="DejaVu Sans"/>
              </a:rPr>
              <a:t>нескольких симуляторов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27520"/>
            <a:ext cx="8229600" cy="9478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000">
                <a:solidFill>
                  <a:srgbClr val="000000"/>
                </a:solidFill>
                <a:latin typeface="Constantia"/>
                <a:ea typeface="Microsoft YaHei"/>
              </a:rPr>
              <a:t>Итоги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230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94EE3C36-AAD0-45C9-A4B5-97A4C4814901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19</a:t>
            </a:fld>
            <a:endParaRPr/>
          </a:p>
        </p:txBody>
      </p:sp>
      <p:sp>
        <p:nvSpPr>
          <p:cNvPr id="231" name="TextShape 4"/>
          <p:cNvSpPr txBox="1"/>
          <p:nvPr/>
        </p:nvSpPr>
        <p:spPr>
          <a:xfrm>
            <a:off x="258266" y="1260000"/>
            <a:ext cx="8525734" cy="334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 marL="457200" indent="-457200">
              <a:buSzPct val="99%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DejaVu Sans"/>
              </a:rPr>
              <a:t>Наивное </a:t>
            </a:r>
            <a:r>
              <a:rPr lang="ru-RU" sz="3200" dirty="0">
                <a:latin typeface="DejaVu Sans"/>
              </a:rPr>
              <a:t>прямое </a:t>
            </a:r>
            <a:r>
              <a:rPr lang="ru-RU" sz="3200" dirty="0" smtClean="0">
                <a:latin typeface="DejaVu Sans"/>
              </a:rPr>
              <a:t>исполнение</a:t>
            </a:r>
            <a:endParaRPr dirty="0"/>
          </a:p>
          <a:p>
            <a:pPr marL="457200" indent="-457200">
              <a:buSzPct val="99%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DejaVu Sans"/>
              </a:rPr>
              <a:t>Заплатки и заглушки</a:t>
            </a:r>
          </a:p>
          <a:p>
            <a:pPr marL="457200" indent="-457200">
              <a:buSzPct val="99%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DejaVu Sans"/>
              </a:rPr>
              <a:t>DEX </a:t>
            </a:r>
            <a:r>
              <a:rPr lang="ru-RU" sz="3200" dirty="0">
                <a:latin typeface="DejaVu Sans"/>
              </a:rPr>
              <a:t>с аппаратной поддержкой</a:t>
            </a:r>
            <a:endParaRPr dirty="0"/>
          </a:p>
          <a:p>
            <a:pPr marL="457200" indent="-457200">
              <a:buSzPct val="99%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DejaVu Sans"/>
              </a:rPr>
              <a:t>Переключение </a:t>
            </a:r>
            <a:r>
              <a:rPr lang="ru-RU" sz="3200" dirty="0">
                <a:latin typeface="DejaVu Sans"/>
              </a:rPr>
              <a:t>режимов симуляции </a:t>
            </a:r>
            <a:endParaRPr dirty="0"/>
          </a:p>
          <a:p>
            <a:pPr marL="914400" lvl="1" indent="-457200">
              <a:buSzPct val="99%"/>
              <a:buFont typeface="Arial" panose="020B0604020202020204" pitchFamily="34" charset="0"/>
              <a:buChar char="•"/>
            </a:pPr>
            <a:r>
              <a:rPr lang="ru-RU" sz="3200" dirty="0">
                <a:latin typeface="DejaVu Sans"/>
              </a:rPr>
              <a:t>Условия на переходы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27520"/>
            <a:ext cx="8229600" cy="9478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400" dirty="0">
                <a:solidFill>
                  <a:srgbClr val="000000"/>
                </a:solidFill>
                <a:latin typeface="Constantia"/>
                <a:ea typeface="Microsoft YaHei"/>
              </a:rPr>
              <a:t>На </a:t>
            </a:r>
            <a:r>
              <a:rPr lang="ru-RU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прошлых лекциях</a:t>
            </a:r>
            <a:endParaRPr dirty="0"/>
          </a:p>
        </p:txBody>
      </p:sp>
      <p:sp>
        <p:nvSpPr>
          <p:cNvPr id="131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 dirty="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 dirty="0"/>
          </a:p>
        </p:txBody>
      </p:sp>
      <p:sp>
        <p:nvSpPr>
          <p:cNvPr id="132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BAFB67CE-4EBF-4F86-AF38-695AC7F09463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2</a:t>
            </a:fld>
            <a:endParaRPr/>
          </a:p>
        </p:txBody>
      </p:sp>
      <p:sp>
        <p:nvSpPr>
          <p:cNvPr id="133" name="TextShape 4"/>
          <p:cNvSpPr txBox="1"/>
          <p:nvPr/>
        </p:nvSpPr>
        <p:spPr>
          <a:xfrm>
            <a:off x="457200" y="1578600"/>
            <a:ext cx="8229600" cy="1409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lnSpc>
                <a:spcPct val="100%"/>
              </a:lnSpc>
              <a:buSzPct val="99%"/>
              <a:buFont typeface="Arial" panose="020B0604020202020204" pitchFamily="34" charset="0"/>
              <a:buChar char="•"/>
            </a:pPr>
            <a:r>
              <a:rPr lang="ru-RU" sz="2650" dirty="0">
                <a:solidFill>
                  <a:srgbClr val="000000"/>
                </a:solidFill>
                <a:latin typeface="DejaVu Sans"/>
                <a:ea typeface="DejaVu Sans"/>
              </a:rPr>
              <a:t>Интерпретатор — медленно</a:t>
            </a:r>
            <a:endParaRPr dirty="0"/>
          </a:p>
          <a:p>
            <a:pPr marL="457200" indent="-457200">
              <a:lnSpc>
                <a:spcPct val="100%"/>
              </a:lnSpc>
              <a:buSzPct val="99%"/>
              <a:buFont typeface="Arial" panose="020B0604020202020204" pitchFamily="34" charset="0"/>
              <a:buChar char="•"/>
            </a:pPr>
            <a:r>
              <a:rPr lang="x-none" sz="2650" dirty="0">
                <a:solidFill>
                  <a:srgbClr val="000000"/>
                </a:solidFill>
                <a:latin typeface="DejaVu Sans"/>
                <a:ea typeface="DejaVu Sans"/>
              </a:rPr>
              <a:t>Двоичный транслятор </a:t>
            </a:r>
            <a:r>
              <a:rPr lang="ru-RU" sz="2650" dirty="0">
                <a:solidFill>
                  <a:srgbClr val="000000"/>
                </a:solidFill>
                <a:latin typeface="DejaVu Sans"/>
                <a:ea typeface="DejaVu Sans"/>
              </a:rPr>
              <a:t>— </a:t>
            </a:r>
            <a:r>
              <a:rPr lang="x-none" sz="2650" dirty="0">
                <a:solidFill>
                  <a:srgbClr val="000000"/>
                </a:solidFill>
                <a:latin typeface="DejaVu Sans"/>
                <a:ea typeface="DejaVu Sans"/>
              </a:rPr>
              <a:t>быстрее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27520"/>
            <a:ext cx="8229600" cy="9478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000">
                <a:solidFill>
                  <a:srgbClr val="000000"/>
                </a:solidFill>
                <a:latin typeface="Constantia"/>
                <a:ea typeface="Microsoft YaHei"/>
              </a:rPr>
              <a:t>Рекомендуемая литература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234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328A9B3A-EC1E-4ED7-9710-CFE6EB519A31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20</a:t>
            </a:fld>
            <a:endParaRPr/>
          </a:p>
        </p:txBody>
      </p:sp>
      <p:sp>
        <p:nvSpPr>
          <p:cNvPr id="235" name="TextShape 4"/>
          <p:cNvSpPr txBox="1"/>
          <p:nvPr/>
        </p:nvSpPr>
        <p:spPr>
          <a:xfrm>
            <a:off x="97200" y="1326600"/>
            <a:ext cx="8830800" cy="2777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%"/>
              </a:lnSpc>
              <a:buSzPct val="99%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DejaVu Sans"/>
                <a:ea typeface="DejaVu Sans"/>
              </a:rPr>
              <a:t>F. Leung, G. </a:t>
            </a:r>
            <a:r>
              <a:rPr lang="en-US" sz="2000" dirty="0" err="1">
                <a:solidFill>
                  <a:srgbClr val="000000"/>
                </a:solidFill>
                <a:latin typeface="DejaVu Sans"/>
                <a:ea typeface="DejaVu Sans"/>
              </a:rPr>
              <a:t>Neiger</a:t>
            </a:r>
            <a:r>
              <a:rPr lang="en-US" sz="2000" dirty="0">
                <a:solidFill>
                  <a:srgbClr val="000000"/>
                </a:solidFill>
                <a:latin typeface="DejaVu Sans"/>
                <a:ea typeface="DejaVu Sans"/>
              </a:rPr>
              <a:t>, D. Rodgers, A. </a:t>
            </a:r>
            <a:r>
              <a:rPr lang="en-US" sz="2000" dirty="0" err="1">
                <a:solidFill>
                  <a:srgbClr val="000000"/>
                </a:solidFill>
                <a:latin typeface="DejaVu Sans"/>
                <a:ea typeface="DejaVu Sans"/>
              </a:rPr>
              <a:t>Santoni</a:t>
            </a:r>
            <a:r>
              <a:rPr lang="en-US" sz="2000" dirty="0">
                <a:solidFill>
                  <a:srgbClr val="000000"/>
                </a:solidFill>
                <a:latin typeface="DejaVu Sans"/>
                <a:ea typeface="DejaVu Sans"/>
              </a:rPr>
              <a:t>, R. </a:t>
            </a:r>
            <a:r>
              <a:rPr lang="en-US" sz="2000" dirty="0" err="1">
                <a:solidFill>
                  <a:srgbClr val="000000"/>
                </a:solidFill>
                <a:latin typeface="DejaVu Sans"/>
                <a:ea typeface="DejaVu Sans"/>
              </a:rPr>
              <a:t>Uhlig</a:t>
            </a:r>
            <a:r>
              <a:rPr lang="en-US" sz="2000" dirty="0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r>
              <a:rPr lang="en-US" sz="2000" b="1" dirty="0">
                <a:solidFill>
                  <a:srgbClr val="000000"/>
                </a:solidFill>
                <a:latin typeface="DejaVu Sans"/>
                <a:ea typeface="DejaVu Sans"/>
              </a:rPr>
              <a:t>Intel® Virtualization Technology </a:t>
            </a:r>
            <a:r>
              <a:rPr lang="en-US" sz="2000" dirty="0">
                <a:solidFill>
                  <a:srgbClr val="000000"/>
                </a:solidFill>
                <a:latin typeface="DejaVu Sans"/>
                <a:ea typeface="DejaVu Sans"/>
              </a:rPr>
              <a:t>// Intel Technology Journal №10 (03 Aug 2006).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ea typeface="DejaVu Sans"/>
                <a:hlinkClick r:id="rId2"/>
              </a:rPr>
              <a:t>http</a:t>
            </a:r>
            <a:r>
              <a:rPr lang="en-US" sz="2000" b="1" dirty="0">
                <a:solidFill>
                  <a:srgbClr val="000000"/>
                </a:solidFill>
                <a:latin typeface="Courier New"/>
                <a:ea typeface="DejaVu Sans"/>
                <a:hlinkClick r:id="rId2"/>
              </a:rPr>
              <a:t>://www.intel.com/technology/itj/2006/v10i3/</a:t>
            </a:r>
            <a:endParaRPr dirty="0"/>
          </a:p>
          <a:p>
            <a:pPr>
              <a:lnSpc>
                <a:spcPct val="90%"/>
              </a:lnSpc>
              <a:buSzPct val="99%"/>
            </a:pPr>
            <a:endParaRPr lang="ru-RU" sz="2000" dirty="0" smtClean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342900" indent="-342900">
              <a:lnSpc>
                <a:spcPct val="90%"/>
              </a:lnSpc>
              <a:buSzPct val="99%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DejaVu Sans"/>
                <a:ea typeface="DejaVu Sans"/>
              </a:rPr>
              <a:t>Matias </a:t>
            </a:r>
            <a:r>
              <a:rPr lang="en-US" sz="2000" dirty="0" err="1">
                <a:solidFill>
                  <a:srgbClr val="000000"/>
                </a:solidFill>
                <a:latin typeface="DejaVu Sans"/>
                <a:ea typeface="DejaVu Sans"/>
              </a:rPr>
              <a:t>Zabaljauregui</a:t>
            </a:r>
            <a:r>
              <a:rPr lang="en-US" sz="2000" dirty="0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r>
              <a:rPr lang="en-US" sz="2000" b="1" dirty="0">
                <a:solidFill>
                  <a:srgbClr val="000000"/>
                </a:solidFill>
                <a:latin typeface="DejaVu Sans"/>
                <a:ea typeface="DejaVu Sans"/>
              </a:rPr>
              <a:t>Hardware  Assisted  Virtualization Intel Virtualization Technology</a:t>
            </a:r>
            <a:r>
              <a:rPr lang="en-US" sz="2000" dirty="0">
                <a:solidFill>
                  <a:srgbClr val="000000"/>
                </a:solidFill>
                <a:latin typeface="DejaVu Sans"/>
                <a:ea typeface="DejaVu Sans"/>
              </a:rPr>
              <a:t>. 2008.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ea typeface="DejaVu Sans"/>
                <a:hlinkClick r:id="rId3"/>
              </a:rPr>
              <a:t>http://lib.mipt.ru/book/283035/</a:t>
            </a:r>
            <a:r>
              <a:rPr lang="en-US" sz="2000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27520"/>
            <a:ext cx="8229600" cy="9478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400" dirty="0">
                <a:solidFill>
                  <a:srgbClr val="000000"/>
                </a:solidFill>
                <a:latin typeface="Constantia"/>
                <a:ea typeface="Microsoft YaHei"/>
              </a:rPr>
              <a:t>На следующей </a:t>
            </a:r>
            <a:r>
              <a:rPr lang="ru-RU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лекции</a:t>
            </a:r>
            <a:endParaRPr dirty="0"/>
          </a:p>
        </p:txBody>
      </p:sp>
      <p:sp>
        <p:nvSpPr>
          <p:cNvPr id="237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238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7602DE29-ED3A-4622-B458-DE3F3ABA452F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21</a:t>
            </a:fld>
            <a:endParaRPr/>
          </a:p>
        </p:txBody>
      </p:sp>
      <p:sp>
        <p:nvSpPr>
          <p:cNvPr id="239" name="TextShape 4"/>
          <p:cNvSpPr txBox="1"/>
          <p:nvPr/>
        </p:nvSpPr>
        <p:spPr>
          <a:xfrm>
            <a:off x="457200" y="1326600"/>
            <a:ext cx="8229600" cy="27498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%"/>
              </a:lnSpc>
              <a:buSzPct val="25%"/>
            </a:pPr>
            <a:r>
              <a:rPr lang="ru-RU" sz="2700" dirty="0">
                <a:solidFill>
                  <a:srgbClr val="000000"/>
                </a:solidFill>
                <a:latin typeface="DejaVu Sans"/>
                <a:ea typeface="DejaVu Sans"/>
              </a:rPr>
              <a:t>Не центральным процессором единым</a:t>
            </a:r>
            <a:endParaRPr dirty="0"/>
          </a:p>
          <a:p>
            <a:pPr lvl="1">
              <a:lnSpc>
                <a:spcPct val="90%"/>
              </a:lnSpc>
              <a:buSzPct val="25%"/>
            </a:pP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Полноплатформенная симуляция</a:t>
            </a:r>
            <a:endParaRPr dirty="0"/>
          </a:p>
          <a:p>
            <a:pPr lvl="1">
              <a:lnSpc>
                <a:spcPct val="90%"/>
              </a:lnSpc>
              <a:buSzPct val="25%"/>
            </a:pP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Исполняющие и </a:t>
            </a:r>
            <a:r>
              <a:rPr lang="ru-RU" sz="2400" dirty="0" err="1">
                <a:solidFill>
                  <a:srgbClr val="000000"/>
                </a:solidFill>
                <a:latin typeface="DejaVu Sans"/>
                <a:ea typeface="DejaVu Sans"/>
              </a:rPr>
              <a:t>неисполняющие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 устройства</a:t>
            </a:r>
            <a:endParaRPr dirty="0"/>
          </a:p>
          <a:p>
            <a:pPr>
              <a:lnSpc>
                <a:spcPct val="90%"/>
              </a:lnSpc>
              <a:buSzPct val="25%"/>
            </a:pPr>
            <a:r>
              <a:rPr lang="ru-RU" sz="2700" dirty="0">
                <a:solidFill>
                  <a:srgbClr val="000000"/>
                </a:solidFill>
                <a:latin typeface="DejaVu Sans"/>
                <a:ea typeface="DejaVu Sans"/>
              </a:rPr>
              <a:t>Моделирование многопроцессорных систем</a:t>
            </a:r>
            <a:endParaRPr dirty="0"/>
          </a:p>
          <a:p>
            <a:pPr lvl="1">
              <a:lnSpc>
                <a:spcPct val="90%"/>
              </a:lnSpc>
              <a:buSzPct val="25%"/>
            </a:pP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Квант (квота) времени</a:t>
            </a:r>
            <a:endParaRPr dirty="0"/>
          </a:p>
          <a:p>
            <a:pPr lvl="1">
              <a:lnSpc>
                <a:spcPct val="90%"/>
              </a:lnSpc>
              <a:buSzPct val="25%"/>
            </a:pP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Гиперсимуляция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27520"/>
            <a:ext cx="8229600" cy="9478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400">
                <a:solidFill>
                  <a:srgbClr val="000000"/>
                </a:solidFill>
                <a:latin typeface="Constantia"/>
                <a:ea typeface="Microsoft YaHei"/>
              </a:rPr>
              <a:t>Спасибо за внимание!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395640" y="3636000"/>
            <a:ext cx="7920360" cy="64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%"/>
              </a:lnSpc>
            </a:pPr>
            <a:r>
              <a:rPr lang="ru-RU" dirty="0">
                <a:solidFill>
                  <a:srgbClr val="000000"/>
                </a:solidFill>
                <a:latin typeface="DejaVu Sans"/>
                <a:ea typeface="DejaVu Sans"/>
              </a:rPr>
              <a:t>Все материалы курса выкладываются на сайте лаборатории:</a:t>
            </a:r>
            <a:endParaRPr dirty="0"/>
          </a:p>
          <a:p>
            <a:pPr lvl="0"/>
            <a:r>
              <a:rPr lang="en-US" b="1" u="sng" dirty="0">
                <a:solidFill>
                  <a:srgbClr val="0000FF"/>
                </a:solidFill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http://iscalare.mipt.ru/material/course_materials/</a:t>
            </a:r>
          </a:p>
          <a:p>
            <a:pPr>
              <a:lnSpc>
                <a:spcPct val="100%"/>
              </a:lnSpc>
            </a:pPr>
            <a:endParaRPr dirty="0"/>
          </a:p>
        </p:txBody>
      </p:sp>
      <p:sp>
        <p:nvSpPr>
          <p:cNvPr id="242" name="TextShape 3"/>
          <p:cNvSpPr txBox="1"/>
          <p:nvPr/>
        </p:nvSpPr>
        <p:spPr>
          <a:xfrm>
            <a:off x="113400" y="4716360"/>
            <a:ext cx="9012600" cy="434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  <a:buSzPct val="25%"/>
            </a:pPr>
            <a:r>
              <a:rPr lang="ru-RU" sz="900" dirty="0">
                <a:solidFill>
                  <a:srgbClr val="000000"/>
                </a:solidFill>
                <a:latin typeface="DejaVu Sans"/>
                <a:ea typeface="DejaVu Sans"/>
              </a:rPr>
              <a:t>Замечание: все торговые марки и логотипы, использованные в данном материале, являются собственностью их владельцев. Представленная здесь точка зрения отражает личное мнение автора, не выступающего от лица какой-либо организации.</a:t>
            </a:r>
            <a:endParaRPr dirty="0"/>
          </a:p>
        </p:txBody>
      </p:sp>
      <p:sp>
        <p:nvSpPr>
          <p:cNvPr id="243" name="TextShape 4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244" name="TextShape 5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CB3ED152-337D-4BBD-94DF-A04EFCFF2DC9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purl.oclc.org/ooxml/drawingml/main" xmlns:r="http://purl.oclc.org/ooxml/officeDocument/relationships" xmlns:p="http://purl.oclc.org/ooxml/presentationml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83520"/>
            <a:ext cx="8229600" cy="60012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en-US" sz="3200">
                <a:solidFill>
                  <a:srgbClr val="000000"/>
                </a:solidFill>
                <a:latin typeface="Constantia"/>
                <a:ea typeface="Microsoft YaHei"/>
              </a:rPr>
              <a:t>Principal Causes of VMEXIT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80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85CCA4F2-AE3C-4B17-B931-7E5225C8A0CF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23</a:t>
            </a:fld>
            <a:endParaRPr/>
          </a:p>
        </p:txBody>
      </p:sp>
      <p:sp>
        <p:nvSpPr>
          <p:cNvPr id="181" name="TextShape 4"/>
          <p:cNvSpPr txBox="1"/>
          <p:nvPr/>
        </p:nvSpPr>
        <p:spPr>
          <a:xfrm>
            <a:off x="288000" y="935640"/>
            <a:ext cx="8398800" cy="4252680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99%"/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Paging state exits allow page-table control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742950" lvl="1" indent="-285750">
              <a:buSzPct val="99%"/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CR3 accesses, INVLPG cause exits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742950" lvl="1" indent="-285750">
              <a:buSzPct val="99%"/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Selectively exit on page faults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742950" lvl="1" indent="-285750">
              <a:buSzPct val="99%"/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CR0/CR4 controls allow exiting on changes to selected bits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285750" indent="-285750">
              <a:buSzPct val="99%"/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State-based exits allow function virtualization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742950" lvl="1" indent="-285750">
              <a:buSzPct val="99%"/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CPUID, RDMSR, WRMSR, RDPMC, RDTSC, MOV </a:t>
            </a:r>
            <a:r>
              <a:rPr lang="en-US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DRx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285750" indent="-285750">
              <a:buSzPct val="99%"/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Selective exception and I/O exiting reduce</a:t>
            </a:r>
            <a:r>
              <a:rPr lang="ru-RU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unnecessary exits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742950" lvl="1" indent="-285750">
              <a:buSzPct val="99%"/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32-entry exception bitmap, I/O-port access bitmap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285750" indent="-285750">
              <a:buSzPct val="99%"/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Controls provided for asynchronous events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742950" lvl="1" indent="-285750">
              <a:buSzPct val="99%"/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Host interrupt control allows delivery to VMM even when guest</a:t>
            </a:r>
            <a:r>
              <a:rPr lang="ru-RU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blocking interrupts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285750" indent="-285750">
              <a:buSzPct val="99%"/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Detection of guest inactivity to support VM scheduling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742950" lvl="1" indent="-285750">
              <a:buSzPct val="99%"/>
              <a:buFont typeface="Arial" panose="020B0604020202020204" pitchFamily="34" charset="0"/>
              <a:buChar char="•"/>
            </a:pP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HLT, MWAIT, PAUSEs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82" name="CustomShape 5"/>
          <p:cNvSpPr/>
          <p:nvPr/>
        </p:nvSpPr>
        <p:spPr>
          <a:xfrm rot="16200000">
            <a:off x="6099480" y="2328120"/>
            <a:ext cx="5727960" cy="639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%"/>
              </a:lnSpc>
            </a:pPr>
            <a:endParaRPr/>
          </a:p>
          <a:p>
            <a:pPr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a="http://schemas.openxmlformats.org/drawingml/2006/main" xmlns:r="http://schemas.openxmlformats.org/officeDocument/2006/relationships" xmlns:p="http://schemas.openxmlformats.org/presentationml/2006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27520"/>
            <a:ext cx="8229600" cy="9478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Вопросы</a:t>
            </a:r>
            <a:endParaRPr dirty="0"/>
          </a:p>
        </p:txBody>
      </p:sp>
      <p:sp>
        <p:nvSpPr>
          <p:cNvPr id="131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 dirty="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 dirty="0"/>
          </a:p>
        </p:txBody>
      </p:sp>
      <p:sp>
        <p:nvSpPr>
          <p:cNvPr id="132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BAFB67CE-4EBF-4F86-AF38-695AC7F09463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3</a:t>
            </a:fld>
            <a:endParaRPr/>
          </a:p>
        </p:txBody>
      </p:sp>
      <p:sp>
        <p:nvSpPr>
          <p:cNvPr id="133" name="TextShape 4"/>
          <p:cNvSpPr txBox="1"/>
          <p:nvPr/>
        </p:nvSpPr>
        <p:spPr>
          <a:xfrm>
            <a:off x="133004" y="1578599"/>
            <a:ext cx="8842516" cy="26931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lnSpc>
                <a:spcPct val="100%"/>
              </a:lnSpc>
              <a:buSzPct val="99%"/>
              <a:buFont typeface="Arial" panose="020B0604020202020204" pitchFamily="34" charset="0"/>
              <a:buChar char="•"/>
            </a:pPr>
            <a:r>
              <a:rPr lang="ru-RU" sz="2650" dirty="0" smtClean="0">
                <a:solidFill>
                  <a:srgbClr val="000000"/>
                </a:solidFill>
                <a:latin typeface="DejaVu Sans"/>
                <a:ea typeface="DejaVu Sans"/>
              </a:rPr>
              <a:t>Что такое капсула в ДТ?</a:t>
            </a:r>
          </a:p>
          <a:p>
            <a:pPr marL="457200" indent="-457200">
              <a:lnSpc>
                <a:spcPct val="100%"/>
              </a:lnSpc>
              <a:buSzPct val="99%"/>
              <a:buFont typeface="Arial" panose="020B0604020202020204" pitchFamily="34" charset="0"/>
              <a:buChar char="•"/>
            </a:pPr>
            <a:r>
              <a:rPr lang="ru-RU" sz="2650" dirty="0" smtClean="0">
                <a:solidFill>
                  <a:srgbClr val="000000"/>
                </a:solidFill>
                <a:latin typeface="DejaVu Sans"/>
                <a:ea typeface="DejaVu Sans"/>
              </a:rPr>
              <a:t>Что такое блок трансляции в ДТ?</a:t>
            </a:r>
          </a:p>
          <a:p>
            <a:pPr marL="457200" indent="-457200">
              <a:lnSpc>
                <a:spcPct val="100%"/>
              </a:lnSpc>
              <a:buSzPct val="99%"/>
              <a:buFont typeface="Arial" panose="020B0604020202020204" pitchFamily="34" charset="0"/>
              <a:buChar char="•"/>
            </a:pPr>
            <a:r>
              <a:rPr lang="ru-RU" sz="2650" dirty="0" smtClean="0">
                <a:solidFill>
                  <a:srgbClr val="000000"/>
                </a:solidFill>
                <a:latin typeface="DejaVu Sans"/>
                <a:ea typeface="DejaVu Sans"/>
              </a:rPr>
              <a:t>Чем динамическая трансляция отличается от статической?</a:t>
            </a:r>
          </a:p>
          <a:p>
            <a:pPr marL="457200" indent="-457200">
              <a:lnSpc>
                <a:spcPct val="100%"/>
              </a:lnSpc>
              <a:buSzPct val="99%"/>
              <a:buFont typeface="Arial" panose="020B0604020202020204" pitchFamily="34" charset="0"/>
              <a:buChar char="•"/>
            </a:pPr>
            <a:r>
              <a:rPr lang="ru-RU" sz="2650" dirty="0" smtClean="0">
                <a:solidFill>
                  <a:srgbClr val="000000"/>
                </a:solidFill>
                <a:latin typeface="DejaVu Sans"/>
                <a:ea typeface="DejaVu Sans"/>
              </a:rPr>
              <a:t>В чём заключается проблема </a:t>
            </a:r>
            <a:r>
              <a:rPr lang="en-US" sz="2650" dirty="0" smtClean="0">
                <a:solidFill>
                  <a:srgbClr val="000000"/>
                </a:solidFill>
                <a:latin typeface="DejaVu Sans"/>
                <a:ea typeface="DejaVu Sans"/>
              </a:rPr>
              <a:t>code discovery?</a:t>
            </a:r>
            <a:endParaRPr lang="ru-RU" dirty="0"/>
          </a:p>
          <a:p>
            <a:pPr marL="457200" indent="-457200">
              <a:lnSpc>
                <a:spcPct val="100%"/>
              </a:lnSpc>
              <a:buSzPct val="99%"/>
              <a:buFont typeface="Arial" panose="020B0604020202020204" pitchFamily="34" charset="0"/>
              <a:buChar char="•"/>
            </a:pPr>
            <a:endParaRPr lang="ru-RU" sz="2650" dirty="0" smtClean="0">
              <a:solidFill>
                <a:srgbClr val="000000"/>
              </a:solidFill>
              <a:latin typeface="DejaVu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912747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18336"/>
            <a:ext cx="8229600" cy="509461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400" dirty="0">
                <a:solidFill>
                  <a:srgbClr val="000000"/>
                </a:solidFill>
                <a:latin typeface="Constantia"/>
                <a:ea typeface="Microsoft YaHei"/>
              </a:rPr>
              <a:t>Прямое исполнение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6BE5D6FE-172B-4C93-BD84-65F61FA110DD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4</a:t>
            </a:fld>
            <a:endParaRPr/>
          </a:p>
        </p:txBody>
      </p:sp>
      <p:sp>
        <p:nvSpPr>
          <p:cNvPr id="137" name="TextShape 4"/>
          <p:cNvSpPr txBox="1"/>
          <p:nvPr/>
        </p:nvSpPr>
        <p:spPr>
          <a:xfrm>
            <a:off x="391140" y="889872"/>
            <a:ext cx="8326800" cy="96622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100%"/>
              </a:lnSpc>
              <a:buSzPct val="99%"/>
              <a:buFont typeface="Arial" panose="020B0604020202020204" pitchFamily="34" charset="0"/>
              <a:buChar char="•"/>
            </a:pPr>
            <a:r>
              <a:rPr lang="en-US" sz="2650" dirty="0">
                <a:solidFill>
                  <a:srgbClr val="000000"/>
                </a:solidFill>
                <a:latin typeface="DejaVu Sans"/>
                <a:ea typeface="DejaVu Sans"/>
              </a:rPr>
              <a:t>Guest ISA </a:t>
            </a:r>
            <a:r>
              <a:rPr lang="en-US" sz="2650" dirty="0" smtClean="0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lang="en-US" sz="2650" dirty="0">
                <a:solidFill>
                  <a:srgbClr val="000000"/>
                </a:solidFill>
                <a:latin typeface="DejaVu Sans"/>
                <a:ea typeface="DejaVu Sans"/>
              </a:rPr>
              <a:t>Host ISA</a:t>
            </a:r>
            <a:endParaRPr dirty="0"/>
          </a:p>
          <a:p>
            <a:pPr marL="457200" indent="-457200">
              <a:lnSpc>
                <a:spcPct val="100%"/>
              </a:lnSpc>
              <a:buSzPct val="99%"/>
              <a:buFont typeface="Arial" panose="020B0604020202020204" pitchFamily="34" charset="0"/>
              <a:buChar char="•"/>
            </a:pPr>
            <a:r>
              <a:rPr lang="ru-RU" sz="2650" dirty="0">
                <a:solidFill>
                  <a:srgbClr val="000000"/>
                </a:solidFill>
                <a:latin typeface="DejaVu Sans"/>
                <a:ea typeface="DejaVu Sans"/>
              </a:rPr>
              <a:t>(Почти) все инструкции </a:t>
            </a:r>
            <a:r>
              <a:rPr lang="ru-RU" sz="2650" dirty="0" smtClean="0">
                <a:solidFill>
                  <a:srgbClr val="000000"/>
                </a:solidFill>
                <a:latin typeface="DejaVu Sans"/>
                <a:ea typeface="DejaVu Sans"/>
              </a:rPr>
              <a:t>совпадают</a:t>
            </a:r>
            <a:endParaRPr dirty="0"/>
          </a:p>
        </p:txBody>
      </p:sp>
      <p:pic>
        <p:nvPicPr>
          <p:cNvPr id="1030" name="Picture 6" descr="http://ic.tweakimg.net/ext/i/129404344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65" y="2144332"/>
            <a:ext cx="1422754" cy="122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hothardware.com/newsimages/Item9346/small_Intel-Atom-Zxxx-cpu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35" y="2222319"/>
            <a:ext cx="1031321" cy="103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56324" y="1859811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Гость</a:t>
            </a:r>
            <a:endParaRPr lang="ru-RU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3447" y="1859811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Хозяин</a:t>
            </a:r>
            <a:endParaRPr lang="ru-RU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2988983" y="2353473"/>
            <a:ext cx="2401882" cy="77109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4" name="Picture 10" descr="https://encrypted-tbn1.gstatic.com/images?q=tbn:ANd9GcRD0AQA2H6aa7mE5pnnhe9gK1eKCD0hFATsopUT9c-k0BtQ1cb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06" y="3870143"/>
            <a:ext cx="1400977" cy="140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Right Arrow 13"/>
          <p:cNvSpPr/>
          <p:nvPr/>
        </p:nvSpPr>
        <p:spPr>
          <a:xfrm>
            <a:off x="2988983" y="4113349"/>
            <a:ext cx="2401882" cy="77109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6" name="Picture 12" descr="http://www.v3.co.uk/IMG/080/219080/samsung-exynos-4-quad-370x229.jpg?13354375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65" y="3867649"/>
            <a:ext cx="1781053" cy="11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64024" y="2554356"/>
            <a:ext cx="862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IA-32:</a:t>
            </a:r>
            <a:endParaRPr lang="ru-RU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2125" y="4314232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ARM:</a:t>
            </a:r>
            <a:endParaRPr lang="ru-RU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8013"/>
            <a:ext cx="8229600" cy="454125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Алгоритм (1</a:t>
            </a:r>
            <a:r>
              <a:rPr lang="en-US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/2</a:t>
            </a:r>
            <a:r>
              <a:rPr lang="ru-RU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)</a:t>
            </a:r>
            <a:endParaRPr dirty="0"/>
          </a:p>
        </p:txBody>
      </p:sp>
      <p:sp>
        <p:nvSpPr>
          <p:cNvPr id="139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9B30E9C7-2AE7-40F2-B6F7-2EFB93D95A8C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5</a:t>
            </a:fld>
            <a:endParaRPr/>
          </a:p>
        </p:txBody>
      </p:sp>
      <p:sp>
        <p:nvSpPr>
          <p:cNvPr id="141" name="TextShape 4"/>
          <p:cNvSpPr txBox="1"/>
          <p:nvPr/>
        </p:nvSpPr>
        <p:spPr>
          <a:xfrm>
            <a:off x="872435" y="1477906"/>
            <a:ext cx="6818078" cy="26027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%"/>
              </a:lnSpc>
              <a:buSzPct val="25%"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execute() {</a:t>
            </a:r>
            <a:endParaRPr sz="2400" dirty="0"/>
          </a:p>
          <a:p>
            <a:pPr>
              <a:lnSpc>
                <a:spcPct val="100%"/>
              </a:lnSpc>
              <a:buSzPct val="25%"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DejaVu Sans"/>
              </a:rPr>
              <a:t>save_host_ctxt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();</a:t>
            </a:r>
            <a:endParaRPr sz="2400" dirty="0"/>
          </a:p>
          <a:p>
            <a:pPr>
              <a:lnSpc>
                <a:spcPct val="100%"/>
              </a:lnSpc>
              <a:buSzPct val="25%"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DejaVu Sans"/>
              </a:rPr>
              <a:t>set_guest_ctxt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();</a:t>
            </a:r>
            <a:endParaRPr sz="2400" dirty="0"/>
          </a:p>
          <a:p>
            <a:pPr>
              <a:lnSpc>
                <a:spcPct val="100%"/>
              </a:lnSpc>
              <a:buSzPct val="25%"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DejaVu Sans"/>
              </a:rPr>
              <a:t>setjmp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DejaVu Sans"/>
              </a:rPr>
              <a:t>back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sz="2400" dirty="0"/>
          </a:p>
          <a:p>
            <a:pPr>
              <a:lnSpc>
                <a:spcPct val="100%"/>
              </a:lnSpc>
              <a:buSzPct val="25%"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DejaVu Sans"/>
              </a:rPr>
              <a:t>goto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latin typeface="Courier New"/>
                <a:ea typeface="DejaVu Sans"/>
              </a:rPr>
              <a:t>guest_start_ip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sz="2400" dirty="0"/>
          </a:p>
          <a:p>
            <a:pPr>
              <a:lnSpc>
                <a:spcPct val="100%"/>
              </a:lnSpc>
              <a:buSzPct val="25%"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DejaVu Sans"/>
              </a:rPr>
              <a:t>back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DejaVu Sans"/>
              </a:rPr>
              <a:t>restore_host_ctxt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();</a:t>
            </a:r>
            <a:endParaRPr sz="2400" dirty="0"/>
          </a:p>
          <a:p>
            <a:pPr>
              <a:lnSpc>
                <a:spcPct val="100%"/>
              </a:lnSpc>
              <a:buSzPct val="25%"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sz="2400" dirty="0"/>
          </a:p>
          <a:p>
            <a:pPr>
              <a:lnSpc>
                <a:spcPct val="100%"/>
              </a:lnSpc>
              <a:buSzPct val="25%"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83300" y="63747"/>
            <a:ext cx="8229600" cy="434396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Алгоритм</a:t>
            </a:r>
            <a:r>
              <a:rPr lang="en-US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 (2/2)</a:t>
            </a:r>
            <a:endParaRPr dirty="0"/>
          </a:p>
        </p:txBody>
      </p:sp>
      <p:sp>
        <p:nvSpPr>
          <p:cNvPr id="139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9B30E9C7-2AE7-40F2-B6F7-2EFB93D95A8C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470245" y="1171838"/>
            <a:ext cx="818865" cy="1098649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355334" y="64767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Хозяин</a:t>
            </a:r>
            <a:endParaRPr lang="ru-RU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7535" y="6476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Гость</a:t>
            </a:r>
            <a:endParaRPr lang="ru-RU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0273" y="2731901"/>
            <a:ext cx="818865" cy="1098649"/>
          </a:xfrm>
          <a:prstGeom prst="rect">
            <a:avLst/>
          </a:prstGeom>
        </p:spPr>
        <p:style>
          <a:lnRef idx="2">
            <a:schemeClr val="accent2">
              <a:shade val="50%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470245" y="2270487"/>
            <a:ext cx="818865" cy="152396"/>
          </a:xfrm>
          <a:prstGeom prst="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Elbow Connector 5"/>
          <p:cNvCxnSpPr>
            <a:stCxn id="4" idx="2"/>
            <a:endCxn id="9" idx="0"/>
          </p:cNvCxnSpPr>
          <p:nvPr/>
        </p:nvCxnSpPr>
        <p:spPr>
          <a:xfrm rot="16200000" flipH="1">
            <a:off x="4270183" y="1032378"/>
            <a:ext cx="309018" cy="309002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70245" y="4043636"/>
            <a:ext cx="818865" cy="152396"/>
          </a:xfrm>
          <a:prstGeom prst="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2470243" y="4216949"/>
            <a:ext cx="818865" cy="1098649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Elbow Connector 14"/>
          <p:cNvCxnSpPr>
            <a:stCxn id="9" idx="2"/>
            <a:endCxn id="13" idx="0"/>
          </p:cNvCxnSpPr>
          <p:nvPr/>
        </p:nvCxnSpPr>
        <p:spPr>
          <a:xfrm rot="5400000">
            <a:off x="4318149" y="2392079"/>
            <a:ext cx="213086" cy="309002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864" y="3078180"/>
            <a:ext cx="2273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Переключение контекста</a:t>
            </a:r>
            <a:endParaRPr lang="ru-RU" sz="1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16" name="Straight Arrow Connector 15"/>
          <p:cNvCxnSpPr>
            <a:stCxn id="19" idx="0"/>
          </p:cNvCxnSpPr>
          <p:nvPr/>
        </p:nvCxnSpPr>
        <p:spPr>
          <a:xfrm flipV="1">
            <a:off x="1333554" y="2422883"/>
            <a:ext cx="1136689" cy="65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2"/>
            <a:endCxn id="13" idx="1"/>
          </p:cNvCxnSpPr>
          <p:nvPr/>
        </p:nvCxnSpPr>
        <p:spPr>
          <a:xfrm>
            <a:off x="1333554" y="3355179"/>
            <a:ext cx="1136691" cy="7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89530" y="2997437"/>
            <a:ext cx="226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Прямое исполнение</a:t>
            </a:r>
          </a:p>
          <a:p>
            <a:r>
              <a:rPr lang="ru-RU" sz="1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</a:t>
            </a:r>
            <a:r>
              <a:rPr lang="en-US" sz="1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direct execution, DEX</a:t>
            </a:r>
            <a:r>
              <a:rPr lang="ru-RU" sz="1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  <a:endParaRPr lang="ru-RU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47520"/>
            <a:ext cx="8229600" cy="567622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000" dirty="0" smtClean="0">
                <a:solidFill>
                  <a:srgbClr val="000000"/>
                </a:solidFill>
                <a:latin typeface="Constantia"/>
                <a:ea typeface="Microsoft YaHei"/>
              </a:rPr>
              <a:t>Почему это не будет работать</a:t>
            </a:r>
            <a:r>
              <a:rPr lang="en-US" sz="4000" dirty="0" smtClean="0">
                <a:solidFill>
                  <a:srgbClr val="000000"/>
                </a:solidFill>
                <a:latin typeface="Constantia"/>
                <a:ea typeface="Microsoft YaHei"/>
              </a:rPr>
              <a:t> (1/2)</a:t>
            </a:r>
            <a:endParaRPr sz="4000" dirty="0"/>
          </a:p>
        </p:txBody>
      </p:sp>
      <p:sp>
        <p:nvSpPr>
          <p:cNvPr id="147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01C8F42F-507F-4E8A-AD84-505B975C9C95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7</a:t>
            </a:fld>
            <a:endParaRPr/>
          </a:p>
        </p:txBody>
      </p:sp>
      <p:sp>
        <p:nvSpPr>
          <p:cNvPr id="149" name="TextShape 4"/>
          <p:cNvSpPr txBox="1"/>
          <p:nvPr/>
        </p:nvSpPr>
        <p:spPr>
          <a:xfrm>
            <a:off x="457200" y="995400"/>
            <a:ext cx="8229600" cy="4084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%"/>
              </a:lnSpc>
              <a:buSzPct val="25%"/>
              <a:buFont typeface="StarSymbol"/>
              <a:buChar char=""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180407"/>
            <a:ext cx="8354291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 полностью совпадающие 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Различное положение внешних ресурсов (устройств и памяти)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Привилегированность инструкций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Необходимость изоляции симулятора от обнаружения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/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разрушения гостем</a:t>
            </a:r>
            <a:endParaRPr lang="ru-RU"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47520"/>
            <a:ext cx="8229600" cy="567622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000" dirty="0" smtClean="0">
                <a:solidFill>
                  <a:srgbClr val="000000"/>
                </a:solidFill>
                <a:latin typeface="Constantia"/>
                <a:ea typeface="Microsoft YaHei"/>
              </a:rPr>
              <a:t>Почему это не будет работать (</a:t>
            </a:r>
            <a:r>
              <a:rPr lang="en-US" sz="4000" dirty="0" smtClean="0">
                <a:solidFill>
                  <a:srgbClr val="000000"/>
                </a:solidFill>
                <a:latin typeface="Constantia"/>
                <a:ea typeface="Microsoft YaHei"/>
              </a:rPr>
              <a:t>2/2</a:t>
            </a:r>
            <a:r>
              <a:rPr lang="ru-RU" sz="4000" dirty="0" smtClean="0">
                <a:solidFill>
                  <a:srgbClr val="000000"/>
                </a:solidFill>
                <a:latin typeface="Constantia"/>
                <a:ea typeface="Microsoft YaHei"/>
              </a:rPr>
              <a:t>)</a:t>
            </a:r>
            <a:endParaRPr sz="4000" dirty="0"/>
          </a:p>
        </p:txBody>
      </p:sp>
      <p:sp>
        <p:nvSpPr>
          <p:cNvPr id="147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01C8F42F-507F-4E8A-AD84-505B975C9C95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8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89461"/>
            <a:ext cx="3699164" cy="36933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%r1, %r2</a:t>
            </a:r>
          </a:p>
          <a:p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$10, %r3</a:t>
            </a:r>
          </a:p>
          <a:p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%r4, %r5</a:t>
            </a:r>
          </a:p>
          <a:p>
            <a:r>
              <a:rPr lang="en-US" sz="2600" b="1" dirty="0" err="1" smtClean="0">
                <a:solidFill>
                  <a:schemeClr val="accent6">
                    <a:lumMod val="75%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2600" b="1" dirty="0" smtClean="0">
                <a:solidFill>
                  <a:schemeClr val="accent6">
                    <a:lumMod val="75%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(0xa000), %r10</a:t>
            </a:r>
            <a:endParaRPr lang="en-US" sz="2600" b="1" u="sng" dirty="0" smtClean="0">
              <a:solidFill>
                <a:schemeClr val="accent6">
                  <a:lumMod val="75%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 smtClean="0">
                <a:solidFill>
                  <a:schemeClr val="accent6">
                    <a:lumMod val="75%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600" b="1" dirty="0" smtClean="0">
                <a:solidFill>
                  <a:schemeClr val="accent6">
                    <a:lumMod val="75%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%r10, (%r11)</a:t>
            </a:r>
          </a:p>
          <a:p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%r11, %r1</a:t>
            </a:r>
          </a:p>
          <a:p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$16, %r13</a:t>
            </a:r>
          </a:p>
          <a:p>
            <a:r>
              <a:rPr lang="en-US" sz="26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6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%r13, %cr0</a:t>
            </a:r>
          </a:p>
          <a:p>
            <a:r>
              <a:rPr lang="en-US" sz="26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 $32</a:t>
            </a:r>
            <a:endParaRPr lang="ru-RU" sz="2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821382" y="995400"/>
            <a:ext cx="3439473" cy="623455"/>
          </a:xfrm>
          <a:prstGeom prst="wedgeRectCallout">
            <a:avLst>
              <a:gd name="adj1" fmla="val -103007"/>
              <a:gd name="adj2" fmla="val 913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Отсутствующая в хозяине инструкция</a:t>
            </a:r>
            <a:endParaRPr lang="ru-RU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21381" y="2112665"/>
            <a:ext cx="3439473" cy="623455"/>
          </a:xfrm>
          <a:prstGeom prst="wedgeRectCallout">
            <a:avLst>
              <a:gd name="adj1" fmla="val -84881"/>
              <a:gd name="adj2" fmla="val 126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Обращения к памяти</a:t>
            </a:r>
            <a:endParaRPr lang="ru-RU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821381" y="3694854"/>
            <a:ext cx="3439473" cy="623455"/>
          </a:xfrm>
          <a:prstGeom prst="wedgeRectCallout">
            <a:avLst>
              <a:gd name="adj1" fmla="val -110741"/>
              <a:gd name="adj2" fmla="val 233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Привилегированные инструкции</a:t>
            </a:r>
            <a:endParaRPr lang="ru-RU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7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27520"/>
            <a:ext cx="8229600" cy="94788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%"/>
              </a:lnSpc>
            </a:pPr>
            <a:r>
              <a:rPr lang="ru-RU" sz="4400" dirty="0" err="1" smtClean="0">
                <a:solidFill>
                  <a:srgbClr val="000000"/>
                </a:solidFill>
                <a:latin typeface="Constantia"/>
                <a:ea typeface="Microsoft YaHei"/>
              </a:rPr>
              <a:t>Предпросмотр</a:t>
            </a:r>
            <a:r>
              <a:rPr lang="ru-RU" sz="4400" dirty="0" smtClean="0">
                <a:solidFill>
                  <a:srgbClr val="000000"/>
                </a:solidFill>
                <a:latin typeface="Constantia"/>
                <a:ea typeface="Microsoft YaHei"/>
              </a:rPr>
              <a:t> кода</a:t>
            </a:r>
            <a:endParaRPr dirty="0"/>
          </a:p>
        </p:txBody>
      </p:sp>
      <p:sp>
        <p:nvSpPr>
          <p:cNvPr id="155" name="TextShape 2"/>
          <p:cNvSpPr txBox="1"/>
          <p:nvPr/>
        </p:nvSpPr>
        <p:spPr>
          <a:xfrm>
            <a:off x="1043640" y="5271120"/>
            <a:ext cx="7108920" cy="30276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%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8460360" y="5292360"/>
            <a:ext cx="515160" cy="30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%"/>
              </a:lnSpc>
            </a:pPr>
            <a:fld id="{09BAE159-170E-409F-BBD0-B145C8A701F0}" type="slidenum">
              <a:rPr lang="ru-RU" sz="1400">
                <a:solidFill>
                  <a:srgbClr val="000000"/>
                </a:solidFill>
                <a:latin typeface="Calibri"/>
                <a:ea typeface="WenQuanYi Zen Hei"/>
              </a:rPr>
              <a:t>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72226" y="1571105"/>
            <a:ext cx="8473905" cy="22467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Инспектирование гостевого кода на предмет «опасных» инструкций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Замена инструкций на контролируемые</a:t>
            </a:r>
            <a:r>
              <a:rPr lang="en-US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— </a:t>
            </a:r>
            <a:r>
              <a:rPr lang="ru-RU" sz="28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инструментация</a:t>
            </a:r>
            <a:endParaRPr lang="ru-RU" sz="28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«Почти» ДТ</a:t>
            </a:r>
            <a:endParaRPr lang="ru-RU" sz="28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103</TotalTime>
  <Words>1273</Words>
  <Application>Microsoft Office PowerPoint</Application>
  <PresentationFormat>Custom</PresentationFormat>
  <Paragraphs>233</Paragraphs>
  <Slides>23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 Unicode MS</vt:lpstr>
      <vt:lpstr>Microsoft YaHei</vt:lpstr>
      <vt:lpstr>Arial</vt:lpstr>
      <vt:lpstr>Calibri</vt:lpstr>
      <vt:lpstr>Constantia</vt:lpstr>
      <vt:lpstr>Courier New</vt:lpstr>
      <vt:lpstr>DejaVu Sans</vt:lpstr>
      <vt:lpstr>DejaVu Sans Condensed</vt:lpstr>
      <vt:lpstr>NewStandardOld</vt:lpstr>
      <vt:lpstr>StarSymbol</vt:lpstr>
      <vt:lpstr>WenQuanYi Zen Hei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lecture</dc:title>
  <dc:creator>Rechistov, Grigory</dc:creator>
  <cp:lastModifiedBy>Rechistov, Grigory</cp:lastModifiedBy>
  <cp:revision>37</cp:revision>
  <dcterms:modified xsi:type="dcterms:W3CDTF">2014-03-24T08:18:25Z</dcterms:modified>
</cp:coreProperties>
</file>