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82D08DE2-2473-4A9A-9D4E-48AA9E612581}" type="datetime1">
              <a:rPr lang="ru-RU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07.04.2014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67C0B30-B7D7-499A-BC15-9D9AF3D72C6D}" type="slidenum">
              <a:t>‹#›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80989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971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34"/>
                <a:ea typeface="Arial Unicode MS" pitchFamily="34"/>
                <a:cs typeface="Arial Unicode MS" pitchFamily="34"/>
              </a:defRPr>
            </a:lvl1pPr>
          </a:lstStyle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ru-RU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2840"/>
            <a:ext cx="2971800" cy="45971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34"/>
                <a:ea typeface="Arial Unicode MS" pitchFamily="34"/>
                <a:cs typeface="Arial Unicode MS" pitchFamily="34"/>
              </a:defRPr>
            </a:lvl1pPr>
          </a:lstStyle>
          <a:p>
            <a:pPr lvl="0"/>
            <a:fld id="{8C6DAB7F-AB9D-4791-B367-063483AB8ED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7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B00D69B5-1D71-48B2-886C-97187B5EB669}" type="slidenum">
              <a:t>1</a:t>
            </a:fld>
            <a:endParaRPr lang="ru-RU"/>
          </a:p>
        </p:txBody>
      </p:sp>
      <p:sp>
        <p:nvSpPr>
          <p:cNvPr id="2" name="Date Placeholder 2"/>
          <p:cNvSpPr/>
          <p:nvPr/>
        </p:nvSpPr>
        <p:spPr>
          <a:xfrm>
            <a:off x="3884759" y="0"/>
            <a:ext cx="29718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CB6BB7DD-6317-4CF8-8475-463E4E19A3FE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34"/>
                <a:cs typeface="Arial Unicode MS" pitchFamily="34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07.04.2014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 Unicode MS" pitchFamily="34"/>
              <a:cs typeface="Arial Unicode MS" pitchFamily="34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91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1B8BC48A-6AF9-4F73-AF22-B6DB4A9300B8}" type="slidenum">
              <a:t>10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69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F3297ECF-51F2-48F5-8666-63CA51744D84}" type="slidenum">
              <a:t>11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4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76B8207A-A54C-4C91-9BD5-8E88F1EBAEC5}" type="slidenum">
              <a:t>12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0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A6BEC80B-DF5D-4FA0-B938-1F983B1DCBAE}" type="slidenum">
              <a:t>13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3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6AB1CEA2-8B0D-44F7-8355-2DB65EAED842}" type="slidenum">
              <a:t>14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01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A7F54749-3E80-494C-B8D2-717E02A3CA51}" type="slidenum">
              <a:t>15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48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106CCD52-E8E0-47F0-AA4A-F802BD99956F}" type="slidenum">
              <a:t>16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33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ABFF8D59-700E-4A70-9CDE-CDD145A8DE4B}" type="slidenum">
              <a:t>17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771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D8690944-8060-451D-896E-27229AABD850}" type="slidenum">
              <a:t>18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034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64C456D8-8AEC-4648-A82F-24B51A46BF88}" type="slidenum">
              <a:t>19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15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C5300BB7-5B63-47E5-9110-0D82A31DC555}" type="slidenum">
              <a:t>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6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3A751026-1DCD-4E87-9B86-D270DE18BFEF}" type="slidenum">
              <a:t>20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82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756B531C-0309-47AE-B094-0AE75FB688EA}" type="slidenum">
              <a:t>21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7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95EACD98-0365-43F9-866B-6DDCA36B5733}" type="slidenum">
              <a:t>22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19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F73727D0-F210-4CD9-8645-73EB96B3AC5C}" type="slidenum">
              <a:t>23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558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BCCB678A-0C2E-43A2-8E4C-C15F110D9656}" type="slidenum">
              <a:t>24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666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D9F420A8-867A-405A-AFB0-A70645C904D0}" type="slidenum">
              <a:t>25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39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F751C371-C63C-4181-BC5A-311251DDA164}" type="slidenum">
              <a:t>26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11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7C078531-4E24-4B5A-8F3E-1316ED643AD4}" type="slidenum">
              <a:t>27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74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97A7F0A8-A913-4004-AD20-5382581C074F}" type="slidenum">
              <a:t>28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650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1B789201-3D66-4F62-8A8F-086568795F06}" type="slidenum">
              <a:t>29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5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C5300BB7-5B63-47E5-9110-0D82A31DC555}" type="slidenum">
              <a:t>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19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0312FDDE-C06B-4788-A49C-538DF61EB41D}" type="slidenum">
              <a:t>30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19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9B10491A-69D5-45FC-9584-253A2DB7E8D3}" type="slidenum">
              <a:t>31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823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BA96A173-96D7-4B6A-9B17-95FFB9564937}" type="slidenum">
              <a:t>32</a:t>
            </a:fld>
            <a:endParaRPr lang="ru-RU"/>
          </a:p>
        </p:txBody>
      </p:sp>
      <p:sp>
        <p:nvSpPr>
          <p:cNvPr id="2" name="Date Placeholder 2"/>
          <p:cNvSpPr/>
          <p:nvPr/>
        </p:nvSpPr>
        <p:spPr>
          <a:xfrm>
            <a:off x="3884759" y="0"/>
            <a:ext cx="29718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E3254AF0-64BE-4658-9C7E-868AE20F6EF7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34"/>
                <a:cs typeface="Arial Unicode MS" pitchFamily="34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07.04.2014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 Unicode MS" pitchFamily="34"/>
              <a:cs typeface="Arial Unicode MS" pitchFamily="34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72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A94F318D-9B5B-4935-8612-84CFFFCC1CD6}" type="slidenum">
              <a:t>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29751CC3-92E4-4DDA-BA17-1B529F5ED2CD}" type="slidenum">
              <a:t>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5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D3D3207B-15F6-4E87-9E37-9B44289B9F80}" type="slidenum">
              <a:t>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7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E17128D6-A38F-4B36-9338-E01B819A8E39}" type="slidenum">
              <a:t>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0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88B96C3C-FEB3-4B48-AA41-A6D267718CFF}" type="slidenum">
              <a:t>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53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fld id="{3BDFA7B7-1340-4EEE-A362-5C093B7A7C64}" type="datetime1">
              <a:rPr lang="ru-RU"/>
              <a:pPr lvl="0"/>
              <a:t>07.04.2014</a:t>
            </a:fld>
            <a:endParaRPr lang="ru-RU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>
            <a:noAutofit/>
          </a:bodyPr>
          <a:lstStyle/>
          <a:p>
            <a:pPr lvl="0"/>
            <a:fld id="{3A039346-FD67-460D-9B72-DD7006FA7A53}" type="slidenum">
              <a:t>9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9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0275"/>
            <a:ext cx="6858000" cy="1981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87675"/>
            <a:ext cx="6858000" cy="13731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7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0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7013"/>
            <a:ext cx="2057400" cy="4402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19800" cy="4402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708945-BA0B-41F1-895A-C45D104D0EE2}" type="slidenum">
              <a:t>‹#›</a:t>
            </a:fld>
            <a:endParaRPr lang="ru-RU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457200" y="226800"/>
            <a:ext cx="8229240" cy="94932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30920"/>
            <a:ext cx="8046360" cy="3298680"/>
          </a:xfrm>
        </p:spPr>
        <p:txBody>
          <a:bodyPr lIns="0" tIns="0" rIns="0" bIns="0"/>
          <a:lstStyle>
            <a:lvl1pPr hangingPunct="0">
              <a:spcAft>
                <a:spcPts val="1417"/>
              </a:spcAft>
              <a:tabLst/>
              <a:defRPr lang="ru-RU">
                <a:ea typeface="Microsoft YaHei" pitchFamily="2"/>
                <a:cs typeface="Mangal" pitchFamily="2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0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638"/>
            <a:ext cx="7886700" cy="23669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06825"/>
            <a:ext cx="7886700" cy="1244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4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3946525" cy="3298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330325"/>
            <a:ext cx="3948113" cy="3298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7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03213"/>
            <a:ext cx="7886700" cy="1098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393825"/>
            <a:ext cx="3868737" cy="684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078038"/>
            <a:ext cx="3868737" cy="305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3825"/>
            <a:ext cx="3887788" cy="684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78038"/>
            <a:ext cx="3887788" cy="305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8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3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79413"/>
            <a:ext cx="2949575" cy="1327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19150"/>
            <a:ext cx="4629150" cy="4041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06563"/>
            <a:ext cx="2949575" cy="3160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0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79413"/>
            <a:ext cx="2949575" cy="1327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19150"/>
            <a:ext cx="4629150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06563"/>
            <a:ext cx="2949575" cy="3160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1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email@email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/>
          <p:nvPr/>
        </p:nvSpPr>
        <p:spPr>
          <a:xfrm>
            <a:off x="5435640" y="3995640"/>
            <a:ext cx="3505319" cy="5842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1159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kern="1200" spc="0" baseline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icrosoft YaHei" pitchFamily="34"/>
                <a:cs typeface="Microsoft YaHei" pitchFamily="34"/>
                <a:hlinkClick r:id="rId13"/>
              </a:rPr>
              <a:t>email@email.com</a:t>
            </a:r>
          </a:p>
        </p:txBody>
      </p:sp>
      <p:sp>
        <p:nvSpPr>
          <p:cNvPr id="4" name="Footer Placeholder 1"/>
          <p:cNvSpPr txBox="1">
            <a:spLocks noGrp="1"/>
          </p:cNvSpPr>
          <p:nvPr>
            <p:ph type="ftr" sz="quarter" idx="3"/>
          </p:nvPr>
        </p:nvSpPr>
        <p:spPr>
          <a:xfrm>
            <a:off x="304920" y="1073160"/>
            <a:ext cx="8610480" cy="8254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DejaVu Sans Condensed" pitchFamily="34"/>
                <a:cs typeface="DejaVu Sans Condensed" pitchFamily="34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26800"/>
            <a:ext cx="8229240" cy="949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330920"/>
            <a:ext cx="8046360" cy="329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3350880" y="210960"/>
            <a:ext cx="2084400" cy="55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15">
            <a:lum bright="-50000"/>
            <a:alphaModFix/>
          </a:blip>
          <a:srcRect/>
          <a:stretch>
            <a:fillRect/>
          </a:stretch>
        </p:blipFill>
        <p:spPr>
          <a:xfrm>
            <a:off x="150480" y="142920"/>
            <a:ext cx="1396800" cy="69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16">
            <a:lum bright="-50000"/>
            <a:alphaModFix/>
          </a:blip>
          <a:srcRect/>
          <a:stretch>
            <a:fillRect/>
          </a:stretch>
        </p:blipFill>
        <p:spPr>
          <a:xfrm>
            <a:off x="7740360" y="136440"/>
            <a:ext cx="1096920" cy="7095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ru-RU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ru-RU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-15480"/>
            <a:ext cx="8229600" cy="14346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332000"/>
            <a:ext cx="8229600" cy="32990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1042559" y="5270040"/>
            <a:ext cx="7108920" cy="4589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1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Arial" pitchFamily="18"/>
                <a:ea typeface="DejaVu Sans Condensed" pitchFamily="34"/>
                <a:cs typeface="DejaVu Sans Condensed" pitchFamily="34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459640" y="5292720"/>
            <a:ext cx="516240" cy="3070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DejaVu Sans Condensed" pitchFamily="34"/>
                <a:cs typeface="DejaVu Sans Condensed" pitchFamily="34"/>
              </a:defRPr>
            </a:lvl1pPr>
          </a:lstStyle>
          <a:p>
            <a:pPr lvl="0"/>
            <a:fld id="{BED36BF7-5BF6-48B3-9457-3A0CBE28FF71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ru-RU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431640" marR="0" lvl="0" indent="-324000" algn="l" rtl="0" hangingPunct="1">
        <a:lnSpc>
          <a:spcPct val="100000"/>
        </a:lnSpc>
        <a:spcBef>
          <a:spcPts val="0"/>
        </a:spcBef>
        <a:spcAft>
          <a:spcPts val="1409"/>
        </a:spcAft>
        <a:buClr>
          <a:srgbClr val="000000"/>
        </a:buClr>
        <a:buSzPct val="45000"/>
        <a:buFont typeface="StarSymbol" pitchFamily="2"/>
        <a:buChar char="●"/>
        <a:tabLst>
          <a:tab pos="482400" algn="l"/>
          <a:tab pos="1396800" algn="l"/>
          <a:tab pos="2311200" algn="l"/>
          <a:tab pos="3225600" algn="l"/>
          <a:tab pos="4140000" algn="l"/>
          <a:tab pos="5054400" algn="l"/>
          <a:tab pos="5968800" algn="l"/>
          <a:tab pos="6883200" algn="l"/>
          <a:tab pos="7797599" algn="l"/>
          <a:tab pos="8712000" algn="l"/>
          <a:tab pos="9626400" algn="l"/>
        </a:tabLst>
        <a:defRPr lang="en-US" sz="32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WenQuanYi Zen Hei" pitchFamily="2"/>
          <a:cs typeface="WenQuanYi Zen Hei" pitchFamily="2"/>
        </a:defRPr>
      </a:lvl1pPr>
      <a:lvl2pPr marL="863279" marR="0" lvl="1" indent="-323640" algn="l" rtl="0" hangingPunct="1">
        <a:lnSpc>
          <a:spcPct val="100000"/>
        </a:lnSpc>
        <a:spcBef>
          <a:spcPts val="0"/>
        </a:spcBef>
        <a:spcAft>
          <a:spcPts val="1134"/>
        </a:spcAft>
        <a:buClr>
          <a:srgbClr val="000000"/>
        </a:buClr>
        <a:buSzPct val="45000"/>
        <a:buFont typeface="StarSymbol" pitchFamily="2"/>
        <a:buChar char="●"/>
        <a:tabLst>
          <a:tab pos="50759" algn="l"/>
          <a:tab pos="965159" algn="l"/>
          <a:tab pos="1879559" algn="l"/>
          <a:tab pos="2793958" algn="l"/>
          <a:tab pos="3708359" algn="l"/>
          <a:tab pos="4622759" algn="l"/>
          <a:tab pos="5537159" algn="l"/>
          <a:tab pos="6451559" algn="l"/>
          <a:tab pos="7365959" algn="l"/>
          <a:tab pos="8280359" algn="l"/>
          <a:tab pos="9194759" algn="l"/>
        </a:tabLst>
        <a:defRPr lang="en-US" sz="28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WenQuanYi Zen Hei" pitchFamily="2"/>
          <a:cs typeface="WenQuanYi Zen Hei" pitchFamily="2"/>
        </a:defRPr>
      </a:lvl2pPr>
      <a:lvl3pPr marL="1295280" marR="0" lvl="2" indent="-287280" algn="l" rtl="0" hangingPunct="1">
        <a:lnSpc>
          <a:spcPct val="100000"/>
        </a:lnSpc>
        <a:spcBef>
          <a:spcPts val="0"/>
        </a:spcBef>
        <a:spcAft>
          <a:spcPts val="850"/>
        </a:spcAft>
        <a:buClr>
          <a:srgbClr val="000000"/>
        </a:buClr>
        <a:buSzPct val="75000"/>
        <a:buFont typeface="StarSymbol" pitchFamily="2"/>
        <a:buChar char="–"/>
        <a:tabLst>
          <a:tab pos="533160" algn="l"/>
          <a:tab pos="1447560" algn="l"/>
          <a:tab pos="2361960" algn="l"/>
          <a:tab pos="3276360" algn="l"/>
          <a:tab pos="4190759" algn="l"/>
          <a:tab pos="5105160" algn="l"/>
          <a:tab pos="6019560" algn="l"/>
          <a:tab pos="6933960" algn="l"/>
          <a:tab pos="7848360" algn="l"/>
          <a:tab pos="8762759" algn="l"/>
        </a:tabLst>
        <a:defRPr lang="en-US" sz="24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WenQuanYi Zen Hei" pitchFamily="2"/>
          <a:cs typeface="WenQuanYi Zen Hei" pitchFamily="2"/>
        </a:defRPr>
      </a:lvl3pPr>
      <a:lvl4pPr marL="1726920" marR="0" lvl="3" indent="-215640" algn="l" rtl="0" hangingPunct="1">
        <a:lnSpc>
          <a:spcPct val="100000"/>
        </a:lnSpc>
        <a:spcBef>
          <a:spcPts val="0"/>
        </a:spcBef>
        <a:spcAft>
          <a:spcPts val="561"/>
        </a:spcAft>
        <a:buClr>
          <a:srgbClr val="000000"/>
        </a:buClr>
        <a:buSzPct val="45000"/>
        <a:buFont typeface="StarSymbol" pitchFamily="2"/>
        <a:buChar char="●"/>
        <a:tabLst>
          <a:tab pos="101520" algn="l"/>
          <a:tab pos="1015920" algn="l"/>
          <a:tab pos="1930320" algn="l"/>
          <a:tab pos="2844720" algn="l"/>
          <a:tab pos="3759119" algn="l"/>
          <a:tab pos="4673520" algn="l"/>
          <a:tab pos="5587920" algn="l"/>
          <a:tab pos="6502320" algn="l"/>
          <a:tab pos="7416720" algn="l"/>
          <a:tab pos="8331120" algn="l"/>
        </a:tabLst>
        <a:defRPr lang="en-US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WenQuanYi Zen Hei" pitchFamily="2"/>
          <a:cs typeface="WenQuanYi Zen Hei" pitchFamily="2"/>
        </a:defRPr>
      </a:lvl4pPr>
      <a:lvl5pPr marL="2158920" marR="0" lvl="4" indent="-216000" algn="l" rtl="0" hangingPunct="1">
        <a:lnSpc>
          <a:spcPct val="100000"/>
        </a:lnSpc>
        <a:spcBef>
          <a:spcPts val="0"/>
        </a:spcBef>
        <a:spcAft>
          <a:spcPts val="286"/>
        </a:spcAft>
        <a:buClr>
          <a:srgbClr val="000000"/>
        </a:buClr>
        <a:buSzPct val="75000"/>
        <a:buFont typeface="StarSymbol" pitchFamily="2"/>
        <a:buChar char="–"/>
        <a:tabLst>
          <a:tab pos="583920" algn="l"/>
          <a:tab pos="1498320" algn="l"/>
          <a:tab pos="2412720" algn="l"/>
          <a:tab pos="3327120" algn="l"/>
          <a:tab pos="4241520" algn="l"/>
          <a:tab pos="5155920" algn="l"/>
          <a:tab pos="6070320" algn="l"/>
          <a:tab pos="6984720" algn="l"/>
          <a:tab pos="7899120" algn="l"/>
        </a:tabLst>
        <a:defRPr lang="en-US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WenQuanYi Zen Hei" pitchFamily="2"/>
          <a:cs typeface="WenQuanYi Zen He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Параллельная симуляция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2025359"/>
            <a:ext cx="7772400" cy="701280"/>
          </a:xfrm>
        </p:spPr>
        <p:txBody>
          <a:bodyPr wrap="square" lIns="91440" tIns="45720" rIns="91440" bIns="45720" anchorCtr="1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Потактовая симуляция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1440" y="4044959"/>
            <a:ext cx="4038479" cy="739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806400" algn="l"/>
                <a:tab pos="1720800" algn="l"/>
                <a:tab pos="2635200" algn="l"/>
                <a:tab pos="3549600" algn="l"/>
                <a:tab pos="4464000" algn="l"/>
                <a:tab pos="5378400" algn="l"/>
                <a:tab pos="6292799" algn="l"/>
                <a:tab pos="7207200" algn="l"/>
                <a:tab pos="8121600" algn="l"/>
                <a:tab pos="9036000" algn="l"/>
                <a:tab pos="9950400" algn="l"/>
              </a:tabLst>
            </a:pPr>
            <a:r>
              <a:rPr lang="ru-RU" sz="26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NewStandardOld" pitchFamily="18"/>
                <a:ea typeface="Microsoft YaHei" pitchFamily="34"/>
                <a:cs typeface="Microsoft YaHei" pitchFamily="34"/>
              </a:rPr>
              <a:t>Григорий Речистов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0" algn="l"/>
                <a:tab pos="806400" algn="l"/>
                <a:tab pos="1720800" algn="l"/>
                <a:tab pos="2635200" algn="l"/>
                <a:tab pos="3549600" algn="l"/>
                <a:tab pos="4464000" algn="l"/>
                <a:tab pos="5378400" algn="l"/>
                <a:tab pos="6292799" algn="l"/>
                <a:tab pos="7207200" algn="l"/>
                <a:tab pos="8121600" algn="l"/>
                <a:tab pos="9036000" algn="l"/>
                <a:tab pos="9950400" algn="l"/>
              </a:tabLst>
            </a:pPr>
            <a:r>
              <a:rPr lang="en-US" sz="14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34"/>
                <a:cs typeface="Microsoft YaHei" pitchFamily="34"/>
              </a:rPr>
              <a:t> </a:t>
            </a:r>
            <a:r>
              <a:rPr lang="en-US" sz="1400" b="1" i="0" u="none" strike="noStrike" kern="1200" spc="0" baseline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icrosoft YaHei" pitchFamily="34"/>
                <a:cs typeface="Microsoft YaHei" pitchFamily="34"/>
                <a:hlinkClick r:id="rId3"/>
              </a:rPr>
              <a:t>grigory.rechistov@phystech.edu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304920" y="461214"/>
            <a:ext cx="8610480" cy="303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34"/>
                <a:cs typeface="Microsoft YaHei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5028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Абстрагируемся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F021D1DC-3E18-4A6F-975C-E2D77861CF3F}" type="slidenum">
              <a:t>10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67640" y="1188000"/>
            <a:ext cx="8362800" cy="230400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>
              <a:buNone/>
            </a:pPr>
            <a:r>
              <a:rPr lang="ru-RU">
                <a:latin typeface="DejaVu Sans" pitchFamily="34"/>
              </a:rPr>
              <a:t>Отделим:</a:t>
            </a:r>
          </a:p>
          <a:p>
            <a:pPr lvl="0"/>
            <a:r>
              <a:rPr lang="ru-RU" sz="2600">
                <a:latin typeface="DejaVu Sans" pitchFamily="34"/>
              </a:rPr>
              <a:t>Функции узлов</a:t>
            </a:r>
          </a:p>
          <a:p>
            <a:pPr lvl="0"/>
            <a:r>
              <a:rPr lang="ru-RU" sz="2600">
                <a:latin typeface="DejaVu Sans" pitchFamily="34"/>
              </a:rPr>
              <a:t>Время, затрачиваемое на их выполнение</a:t>
            </a:r>
          </a:p>
          <a:p>
            <a:pPr lvl="0"/>
            <a:r>
              <a:rPr lang="ru-RU" sz="2600">
                <a:latin typeface="DejaVu Sans" pitchFamily="34"/>
              </a:rPr>
              <a:t>Внутреннее состояние узлов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5028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Функциональный элемент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0457941-E830-4FB6-9FEE-A058721FD1B5}" type="slidenum">
              <a:t>11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15800" y="1332000"/>
            <a:ext cx="8362800" cy="883799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>
              <a:buNone/>
            </a:pPr>
            <a:r>
              <a:rPr lang="ru-RU" sz="2600">
                <a:latin typeface="DejaVu Sans" pitchFamily="34"/>
              </a:rPr>
              <a:t>Результат готов «мгновенно» при наличии входных данных</a:t>
            </a:r>
          </a:p>
        </p:txBody>
      </p:sp>
      <p:grpSp>
        <p:nvGrpSpPr>
          <p:cNvPr id="7" name="Group 8"/>
          <p:cNvGrpSpPr/>
          <p:nvPr/>
        </p:nvGrpSpPr>
        <p:grpSpPr>
          <a:xfrm>
            <a:off x="3851999" y="2412000"/>
            <a:ext cx="1099801" cy="2232360"/>
            <a:chOff x="3851999" y="2412000"/>
            <a:chExt cx="1099801" cy="2232360"/>
          </a:xfrm>
        </p:grpSpPr>
        <p:sp>
          <p:nvSpPr>
            <p:cNvPr id="8" name="Snip Same Side Corner Rectangle 13"/>
            <p:cNvSpPr/>
            <p:nvPr/>
          </p:nvSpPr>
          <p:spPr>
            <a:xfrm rot="5400000">
              <a:off x="3285720" y="2978280"/>
              <a:ext cx="2232360" cy="1099800"/>
            </a:xfrm>
            <a:custGeom>
              <a:avLst>
                <a:gd name="f6" fmla="val 25094"/>
                <a:gd name="f7" fmla="val 0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25094"/>
                <a:gd name="f7" fmla="val 0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4 0 f35"/>
                <a:gd name="f38" fmla="+- f25 0 f35"/>
                <a:gd name="f39" fmla="+- f34 0 f35"/>
                <a:gd name="f40" fmla="*/ f34 1 2"/>
                <a:gd name="f41" fmla="*/ f34 f21 1"/>
                <a:gd name="f42" fmla="*/ f35 f21 1"/>
                <a:gd name="f43" fmla="?: f39 f34 f35"/>
                <a:gd name="f44" fmla="+- f38 f25 0"/>
                <a:gd name="f45" fmla="*/ f40 f21 1"/>
                <a:gd name="f46" fmla="*/ f36 f21 1"/>
                <a:gd name="f47" fmla="*/ f38 f21 1"/>
                <a:gd name="f48" fmla="*/ f37 f21 1"/>
                <a:gd name="f49" fmla="*/ f43 1 2"/>
                <a:gd name="f50" fmla="*/ f44 1 2"/>
                <a:gd name="f51" fmla="+- f24 0 f49"/>
                <a:gd name="f52" fmla="*/ f49 f21 1"/>
                <a:gd name="f53" fmla="*/ f50 f21 1"/>
                <a:gd name="f54" fmla="*/ f5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45" r="f54" b="f53"/>
              <a:pathLst>
                <a:path>
                  <a:moveTo>
                    <a:pt x="f41" y="f26"/>
                  </a:moveTo>
                  <a:lnTo>
                    <a:pt x="f46" y="f26"/>
                  </a:lnTo>
                  <a:lnTo>
                    <a:pt x="f29" y="f41"/>
                  </a:lnTo>
                  <a:lnTo>
                    <a:pt x="f29" y="f47"/>
                  </a:lnTo>
                  <a:lnTo>
                    <a:pt x="f48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9BBB59"/>
            </a:solidFill>
            <a:ln w="25560">
              <a:solidFill>
                <a:srgbClr val="71893F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3851999" y="3119400"/>
              <a:ext cx="1089000" cy="7012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spc="0" baseline="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F(x)</a:t>
              </a:r>
            </a:p>
          </p:txBody>
        </p:sp>
      </p:grpSp>
      <p:sp>
        <p:nvSpPr>
          <p:cNvPr id="10" name="Right Arrow 15"/>
          <p:cNvSpPr/>
          <p:nvPr/>
        </p:nvSpPr>
        <p:spPr>
          <a:xfrm>
            <a:off x="2555640" y="2844000"/>
            <a:ext cx="1152000" cy="255240"/>
          </a:xfrm>
          <a:custGeom>
            <a:avLst>
              <a:gd name="f0" fmla="val 1920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pin 0 f0 21600"/>
              <a:gd name="f14" fmla="pin 0 f1 10800"/>
              <a:gd name="f15" fmla="*/ f10 f2 1"/>
              <a:gd name="f16" fmla="val f14"/>
              <a:gd name="f17" fmla="val f13"/>
              <a:gd name="f18" fmla="+- 21600 0 f14"/>
              <a:gd name="f19" fmla="*/ f13 f11 1"/>
              <a:gd name="f20" fmla="*/ f14 f12 1"/>
              <a:gd name="f21" fmla="*/ 0 f11 1"/>
              <a:gd name="f22" fmla="*/ 0 f12 1"/>
              <a:gd name="f23" fmla="*/ f15 1 f4"/>
              <a:gd name="f24" fmla="*/ 21600 f12 1"/>
              <a:gd name="f25" fmla="+- 21600 0 f17"/>
              <a:gd name="f26" fmla="*/ f18 f12 1"/>
              <a:gd name="f27" fmla="*/ f16 f12 1"/>
              <a:gd name="f28" fmla="*/ f17 f11 1"/>
              <a:gd name="f29" fmla="+- f23 0 f3"/>
              <a:gd name="f30" fmla="*/ f25 f16 1"/>
              <a:gd name="f31" fmla="*/ f30 1 10800"/>
              <a:gd name="f32" fmla="+- f17 f31 0"/>
              <a:gd name="f33" fmla="*/ f32 f11 1"/>
            </a:gdLst>
            <a:ahLst>
              <a:ahXY gdRefX="f0" minX="f7" maxX="f8" gdRefY="f1" minY="f7" maxY="f9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8" y="f22"/>
              </a:cxn>
              <a:cxn ang="f29">
                <a:pos x="f28" y="f24"/>
              </a:cxn>
            </a:cxnLst>
            <a:rect l="f21" t="f27" r="f33" b="f26"/>
            <a:pathLst>
              <a:path w="21600" h="21600">
                <a:moveTo>
                  <a:pt x="f7" y="f16"/>
                </a:moveTo>
                <a:lnTo>
                  <a:pt x="f17" y="f16"/>
                </a:lnTo>
                <a:lnTo>
                  <a:pt x="f17" y="f7"/>
                </a:lnTo>
                <a:lnTo>
                  <a:pt x="f8" y="f9"/>
                </a:lnTo>
                <a:lnTo>
                  <a:pt x="f17" y="f8"/>
                </a:lnTo>
                <a:lnTo>
                  <a:pt x="f17" y="f18"/>
                </a:lnTo>
                <a:lnTo>
                  <a:pt x="f7" y="f18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ight Arrow 18"/>
          <p:cNvSpPr/>
          <p:nvPr/>
        </p:nvSpPr>
        <p:spPr>
          <a:xfrm>
            <a:off x="2555640" y="3780000"/>
            <a:ext cx="1152000" cy="255240"/>
          </a:xfrm>
          <a:custGeom>
            <a:avLst>
              <a:gd name="f0" fmla="val 1920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pin 0 f0 21600"/>
              <a:gd name="f14" fmla="pin 0 f1 10800"/>
              <a:gd name="f15" fmla="*/ f10 f2 1"/>
              <a:gd name="f16" fmla="val f14"/>
              <a:gd name="f17" fmla="val f13"/>
              <a:gd name="f18" fmla="+- 21600 0 f14"/>
              <a:gd name="f19" fmla="*/ f13 f11 1"/>
              <a:gd name="f20" fmla="*/ f14 f12 1"/>
              <a:gd name="f21" fmla="*/ 0 f11 1"/>
              <a:gd name="f22" fmla="*/ 0 f12 1"/>
              <a:gd name="f23" fmla="*/ f15 1 f4"/>
              <a:gd name="f24" fmla="*/ 21600 f12 1"/>
              <a:gd name="f25" fmla="+- 21600 0 f17"/>
              <a:gd name="f26" fmla="*/ f18 f12 1"/>
              <a:gd name="f27" fmla="*/ f16 f12 1"/>
              <a:gd name="f28" fmla="*/ f17 f11 1"/>
              <a:gd name="f29" fmla="+- f23 0 f3"/>
              <a:gd name="f30" fmla="*/ f25 f16 1"/>
              <a:gd name="f31" fmla="*/ f30 1 10800"/>
              <a:gd name="f32" fmla="+- f17 f31 0"/>
              <a:gd name="f33" fmla="*/ f32 f11 1"/>
            </a:gdLst>
            <a:ahLst>
              <a:ahXY gdRefX="f0" minX="f7" maxX="f8" gdRefY="f1" minY="f7" maxY="f9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8" y="f22"/>
              </a:cxn>
              <a:cxn ang="f29">
                <a:pos x="f28" y="f24"/>
              </a:cxn>
            </a:cxnLst>
            <a:rect l="f21" t="f27" r="f33" b="f26"/>
            <a:pathLst>
              <a:path w="21600" h="21600">
                <a:moveTo>
                  <a:pt x="f7" y="f16"/>
                </a:moveTo>
                <a:lnTo>
                  <a:pt x="f17" y="f16"/>
                </a:lnTo>
                <a:lnTo>
                  <a:pt x="f17" y="f7"/>
                </a:lnTo>
                <a:lnTo>
                  <a:pt x="f8" y="f9"/>
                </a:lnTo>
                <a:lnTo>
                  <a:pt x="f17" y="f8"/>
                </a:lnTo>
                <a:lnTo>
                  <a:pt x="f17" y="f18"/>
                </a:lnTo>
                <a:lnTo>
                  <a:pt x="f7" y="f18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Right Arrow 23"/>
          <p:cNvSpPr/>
          <p:nvPr/>
        </p:nvSpPr>
        <p:spPr>
          <a:xfrm>
            <a:off x="5220000" y="2749320"/>
            <a:ext cx="1152000" cy="255240"/>
          </a:xfrm>
          <a:custGeom>
            <a:avLst>
              <a:gd name="f0" fmla="val 1920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pin 0 f0 21600"/>
              <a:gd name="f14" fmla="pin 0 f1 10800"/>
              <a:gd name="f15" fmla="*/ f10 f2 1"/>
              <a:gd name="f16" fmla="val f14"/>
              <a:gd name="f17" fmla="val f13"/>
              <a:gd name="f18" fmla="+- 21600 0 f14"/>
              <a:gd name="f19" fmla="*/ f13 f11 1"/>
              <a:gd name="f20" fmla="*/ f14 f12 1"/>
              <a:gd name="f21" fmla="*/ 0 f11 1"/>
              <a:gd name="f22" fmla="*/ 0 f12 1"/>
              <a:gd name="f23" fmla="*/ f15 1 f4"/>
              <a:gd name="f24" fmla="*/ 21600 f12 1"/>
              <a:gd name="f25" fmla="+- 21600 0 f17"/>
              <a:gd name="f26" fmla="*/ f18 f12 1"/>
              <a:gd name="f27" fmla="*/ f16 f12 1"/>
              <a:gd name="f28" fmla="*/ f17 f11 1"/>
              <a:gd name="f29" fmla="+- f23 0 f3"/>
              <a:gd name="f30" fmla="*/ f25 f16 1"/>
              <a:gd name="f31" fmla="*/ f30 1 10800"/>
              <a:gd name="f32" fmla="+- f17 f31 0"/>
              <a:gd name="f33" fmla="*/ f32 f11 1"/>
            </a:gdLst>
            <a:ahLst>
              <a:ahXY gdRefX="f0" minX="f7" maxX="f8" gdRefY="f1" minY="f7" maxY="f9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8" y="f22"/>
              </a:cxn>
              <a:cxn ang="f29">
                <a:pos x="f28" y="f24"/>
              </a:cxn>
            </a:cxnLst>
            <a:rect l="f21" t="f27" r="f33" b="f26"/>
            <a:pathLst>
              <a:path w="21600" h="21600">
                <a:moveTo>
                  <a:pt x="f7" y="f16"/>
                </a:moveTo>
                <a:lnTo>
                  <a:pt x="f17" y="f16"/>
                </a:lnTo>
                <a:lnTo>
                  <a:pt x="f17" y="f7"/>
                </a:lnTo>
                <a:lnTo>
                  <a:pt x="f8" y="f9"/>
                </a:lnTo>
                <a:lnTo>
                  <a:pt x="f17" y="f8"/>
                </a:lnTo>
                <a:lnTo>
                  <a:pt x="f17" y="f18"/>
                </a:lnTo>
                <a:lnTo>
                  <a:pt x="f7" y="f18"/>
                </a:lnTo>
                <a:close/>
              </a:path>
            </a:pathLst>
          </a:custGeom>
          <a:solidFill>
            <a:srgbClr val="E46C0A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Right Arrow 24"/>
          <p:cNvSpPr/>
          <p:nvPr/>
        </p:nvSpPr>
        <p:spPr>
          <a:xfrm>
            <a:off x="5220000" y="4009679"/>
            <a:ext cx="1152000" cy="255240"/>
          </a:xfrm>
          <a:custGeom>
            <a:avLst>
              <a:gd name="f0" fmla="val 1920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pin 0 f0 21600"/>
              <a:gd name="f14" fmla="pin 0 f1 10800"/>
              <a:gd name="f15" fmla="*/ f10 f2 1"/>
              <a:gd name="f16" fmla="val f14"/>
              <a:gd name="f17" fmla="val f13"/>
              <a:gd name="f18" fmla="+- 21600 0 f14"/>
              <a:gd name="f19" fmla="*/ f13 f11 1"/>
              <a:gd name="f20" fmla="*/ f14 f12 1"/>
              <a:gd name="f21" fmla="*/ 0 f11 1"/>
              <a:gd name="f22" fmla="*/ 0 f12 1"/>
              <a:gd name="f23" fmla="*/ f15 1 f4"/>
              <a:gd name="f24" fmla="*/ 21600 f12 1"/>
              <a:gd name="f25" fmla="+- 21600 0 f17"/>
              <a:gd name="f26" fmla="*/ f18 f12 1"/>
              <a:gd name="f27" fmla="*/ f16 f12 1"/>
              <a:gd name="f28" fmla="*/ f17 f11 1"/>
              <a:gd name="f29" fmla="+- f23 0 f3"/>
              <a:gd name="f30" fmla="*/ f25 f16 1"/>
              <a:gd name="f31" fmla="*/ f30 1 10800"/>
              <a:gd name="f32" fmla="+- f17 f31 0"/>
              <a:gd name="f33" fmla="*/ f32 f11 1"/>
            </a:gdLst>
            <a:ahLst>
              <a:ahXY gdRefX="f0" minX="f7" maxX="f8" gdRefY="f1" minY="f7" maxY="f9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8" y="f22"/>
              </a:cxn>
              <a:cxn ang="f29">
                <a:pos x="f28" y="f24"/>
              </a:cxn>
            </a:cxnLst>
            <a:rect l="f21" t="f27" r="f33" b="f26"/>
            <a:pathLst>
              <a:path w="21600" h="21600">
                <a:moveTo>
                  <a:pt x="f7" y="f16"/>
                </a:moveTo>
                <a:lnTo>
                  <a:pt x="f17" y="f16"/>
                </a:lnTo>
                <a:lnTo>
                  <a:pt x="f17" y="f7"/>
                </a:lnTo>
                <a:lnTo>
                  <a:pt x="f8" y="f9"/>
                </a:lnTo>
                <a:lnTo>
                  <a:pt x="f17" y="f8"/>
                </a:lnTo>
                <a:lnTo>
                  <a:pt x="f17" y="f18"/>
                </a:lnTo>
                <a:lnTo>
                  <a:pt x="f7" y="f18"/>
                </a:lnTo>
                <a:close/>
              </a:path>
            </a:pathLst>
          </a:custGeom>
          <a:solidFill>
            <a:srgbClr val="948A54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Right Arrow 25"/>
          <p:cNvSpPr/>
          <p:nvPr/>
        </p:nvSpPr>
        <p:spPr>
          <a:xfrm>
            <a:off x="5220000" y="3400560"/>
            <a:ext cx="1152000" cy="255240"/>
          </a:xfrm>
          <a:custGeom>
            <a:avLst>
              <a:gd name="f0" fmla="val 1920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pin 0 f0 21600"/>
              <a:gd name="f14" fmla="pin 0 f1 10800"/>
              <a:gd name="f15" fmla="*/ f10 f2 1"/>
              <a:gd name="f16" fmla="val f14"/>
              <a:gd name="f17" fmla="val f13"/>
              <a:gd name="f18" fmla="+- 21600 0 f14"/>
              <a:gd name="f19" fmla="*/ f13 f11 1"/>
              <a:gd name="f20" fmla="*/ f14 f12 1"/>
              <a:gd name="f21" fmla="*/ 0 f11 1"/>
              <a:gd name="f22" fmla="*/ 0 f12 1"/>
              <a:gd name="f23" fmla="*/ f15 1 f4"/>
              <a:gd name="f24" fmla="*/ 21600 f12 1"/>
              <a:gd name="f25" fmla="+- 21600 0 f17"/>
              <a:gd name="f26" fmla="*/ f18 f12 1"/>
              <a:gd name="f27" fmla="*/ f16 f12 1"/>
              <a:gd name="f28" fmla="*/ f17 f11 1"/>
              <a:gd name="f29" fmla="+- f23 0 f3"/>
              <a:gd name="f30" fmla="*/ f25 f16 1"/>
              <a:gd name="f31" fmla="*/ f30 1 10800"/>
              <a:gd name="f32" fmla="+- f17 f31 0"/>
              <a:gd name="f33" fmla="*/ f32 f11 1"/>
            </a:gdLst>
            <a:ahLst>
              <a:ahXY gdRefX="f0" minX="f7" maxX="f8" gdRefY="f1" minY="f7" maxY="f9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8" y="f22"/>
              </a:cxn>
              <a:cxn ang="f29">
                <a:pos x="f28" y="f24"/>
              </a:cxn>
            </a:cxnLst>
            <a:rect l="f21" t="f27" r="f33" b="f26"/>
            <a:pathLst>
              <a:path w="21600" h="21600">
                <a:moveTo>
                  <a:pt x="f7" y="f16"/>
                </a:moveTo>
                <a:lnTo>
                  <a:pt x="f17" y="f16"/>
                </a:lnTo>
                <a:lnTo>
                  <a:pt x="f17" y="f7"/>
                </a:lnTo>
                <a:lnTo>
                  <a:pt x="f8" y="f9"/>
                </a:lnTo>
                <a:lnTo>
                  <a:pt x="f17" y="f8"/>
                </a:lnTo>
                <a:lnTo>
                  <a:pt x="f17" y="f18"/>
                </a:lnTo>
                <a:lnTo>
                  <a:pt x="f7" y="f18"/>
                </a:lnTo>
                <a:close/>
              </a:path>
            </a:pathLst>
          </a:custGeom>
          <a:solidFill>
            <a:srgbClr val="D99694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5028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Порт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CB05E60C-DFFA-4440-92E1-FC4A567BE7B7}" type="slidenum">
              <a:t>12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15800" y="1188000"/>
            <a:ext cx="8362800" cy="112392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>
              <a:buNone/>
            </a:pPr>
            <a:r>
              <a:rPr lang="ru-RU" sz="2800">
                <a:latin typeface="DejaVu Sans" pitchFamily="34"/>
              </a:rPr>
              <a:t>Очередь фиксированной задержки</a:t>
            </a:r>
          </a:p>
          <a:p>
            <a:pPr lvl="0">
              <a:buNone/>
            </a:pPr>
            <a:r>
              <a:rPr lang="ru-RU" sz="2800">
                <a:latin typeface="DejaVu Sans" pitchFamily="34"/>
              </a:rPr>
              <a:t>Ширина </a:t>
            </a:r>
            <a:r>
              <a:rPr lang="en-US" sz="2800" i="1">
                <a:latin typeface="Cambria" pitchFamily="18"/>
              </a:rPr>
              <a:t>N</a:t>
            </a:r>
            <a:r>
              <a:rPr lang="en-US" sz="2800">
                <a:latin typeface="DejaVu Sans" pitchFamily="34"/>
              </a:rPr>
              <a:t> </a:t>
            </a:r>
            <a:r>
              <a:rPr lang="ru-RU" sz="2800">
                <a:latin typeface="DejaVu Sans" pitchFamily="34"/>
              </a:rPr>
              <a:t>бит, задержка 1 такт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4515120" y="2889000"/>
            <a:ext cx="1713960" cy="749880"/>
            <a:chOff x="4515120" y="2889000"/>
            <a:chExt cx="1713960" cy="749880"/>
          </a:xfrm>
        </p:grpSpPr>
        <p:sp>
          <p:nvSpPr>
            <p:cNvPr id="8" name="Rectangle 6"/>
            <p:cNvSpPr/>
            <p:nvPr/>
          </p:nvSpPr>
          <p:spPr>
            <a:xfrm>
              <a:off x="4515120" y="2889000"/>
              <a:ext cx="1713960" cy="74988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9" name="Straight Connector 16"/>
            <p:cNvCxnSpPr/>
            <p:nvPr/>
          </p:nvCxnSpPr>
          <p:spPr>
            <a:xfrm>
              <a:off x="4836600" y="3263760"/>
              <a:ext cx="1071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10" name="Straight Connector 17"/>
            <p:cNvCxnSpPr/>
            <p:nvPr/>
          </p:nvCxnSpPr>
          <p:spPr>
            <a:xfrm flipV="1">
              <a:off x="4836600" y="3065400"/>
              <a:ext cx="0" cy="38735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11" name="Straight Connector 19"/>
            <p:cNvCxnSpPr/>
            <p:nvPr/>
          </p:nvCxnSpPr>
          <p:spPr>
            <a:xfrm flipV="1">
              <a:off x="5907600" y="3065400"/>
              <a:ext cx="0" cy="38735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sp>
        <p:nvSpPr>
          <p:cNvPr id="12" name="Right Brace 21"/>
          <p:cNvSpPr/>
          <p:nvPr/>
        </p:nvSpPr>
        <p:spPr>
          <a:xfrm rot="5400000">
            <a:off x="5050800" y="3206520"/>
            <a:ext cx="642600" cy="1713960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0"/>
              <a:gd name="f15" fmla="abs f6"/>
              <a:gd name="f16" fmla="abs f7"/>
              <a:gd name="f17" fmla="abs f8"/>
              <a:gd name="f18" fmla="val f9"/>
              <a:gd name="f19" fmla="val f13"/>
              <a:gd name="f20" fmla="val f12"/>
              <a:gd name="f21" fmla="+- 2700000 f3 0"/>
              <a:gd name="f22" fmla="*/ f14 f2 1"/>
              <a:gd name="f23" fmla="?: f15 f6 1"/>
              <a:gd name="f24" fmla="?: f16 f7 1"/>
              <a:gd name="f25" fmla="?: f17 f8 1"/>
              <a:gd name="f26" fmla="*/ f21 f10 1"/>
              <a:gd name="f27" fmla="*/ f22 1 f5"/>
              <a:gd name="f28" fmla="*/ f23 1 21600"/>
              <a:gd name="f29" fmla="*/ f24 1 21600"/>
              <a:gd name="f30" fmla="*/ 21600 f23 1"/>
              <a:gd name="f31" fmla="*/ 21600 f24 1"/>
              <a:gd name="f32" fmla="*/ f26 1 f2"/>
              <a:gd name="f33" fmla="+- f27 0 f3"/>
              <a:gd name="f34" fmla="min f29 f28"/>
              <a:gd name="f35" fmla="*/ f30 1 f25"/>
              <a:gd name="f36" fmla="*/ f31 1 f25"/>
              <a:gd name="f37" fmla="+- 0 0 f32"/>
              <a:gd name="f38" fmla="val f35"/>
              <a:gd name="f39" fmla="val f36"/>
              <a:gd name="f40" fmla="+- 0 0 f37"/>
              <a:gd name="f41" fmla="*/ f18 f34 1"/>
              <a:gd name="f42" fmla="+- f39 0 f18"/>
              <a:gd name="f43" fmla="+- f38 0 f18"/>
              <a:gd name="f44" fmla="*/ f40 f2 1"/>
              <a:gd name="f45" fmla="*/ f38 f34 1"/>
              <a:gd name="f46" fmla="*/ f39 f34 1"/>
              <a:gd name="f47" fmla="*/ f43 1 2"/>
              <a:gd name="f48" fmla="min f43 f42"/>
              <a:gd name="f49" fmla="*/ f42 f19 1"/>
              <a:gd name="f50" fmla="*/ f44 1 f10"/>
              <a:gd name="f51" fmla="+- f18 f47 0"/>
              <a:gd name="f52" fmla="*/ f48 f20 1"/>
              <a:gd name="f53" fmla="*/ f49 1 100000"/>
              <a:gd name="f54" fmla="+- f50 0 f3"/>
              <a:gd name="f55" fmla="*/ f47 f34 1"/>
              <a:gd name="f56" fmla="*/ f52 1 100000"/>
              <a:gd name="f57" fmla="cos 1 f54"/>
              <a:gd name="f58" fmla="sin 1 f54"/>
              <a:gd name="f59" fmla="*/ f51 f34 1"/>
              <a:gd name="f60" fmla="*/ f53 f34 1"/>
              <a:gd name="f61" fmla="+- f53 0 f56"/>
              <a:gd name="f62" fmla="+- f39 0 f56"/>
              <a:gd name="f63" fmla="+- 0 0 f57"/>
              <a:gd name="f64" fmla="+- 0 0 f58"/>
              <a:gd name="f65" fmla="*/ f56 f34 1"/>
              <a:gd name="f66" fmla="+- 0 0 f63"/>
              <a:gd name="f67" fmla="+- 0 0 f64"/>
              <a:gd name="f68" fmla="*/ f61 f34 1"/>
              <a:gd name="f69" fmla="*/ f62 f34 1"/>
              <a:gd name="f70" fmla="*/ f66 f47 1"/>
              <a:gd name="f71" fmla="*/ f67 f56 1"/>
              <a:gd name="f72" fmla="+- f18 f70 0"/>
              <a:gd name="f73" fmla="+- f56 0 f71"/>
              <a:gd name="f74" fmla="+- f39 f71 0"/>
              <a:gd name="f75" fmla="+- f74 0 f56"/>
              <a:gd name="f76" fmla="*/ f73 f34 1"/>
              <a:gd name="f77" fmla="*/ f72 f34 1"/>
              <a:gd name="f78" fmla="*/ f75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1" y="f41"/>
              </a:cxn>
              <a:cxn ang="f33">
                <a:pos x="f45" y="f60"/>
              </a:cxn>
              <a:cxn ang="f33">
                <a:pos x="f41" y="f46"/>
              </a:cxn>
            </a:cxnLst>
            <a:rect l="f41" t="f76" r="f77" b="f78"/>
            <a:pathLst>
              <a:path stroke="0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  <a:close/>
              </a:path>
              <a:path fill="none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</a:path>
            </a:pathLst>
          </a:custGeom>
          <a:noFill/>
          <a:ln w="1584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4728239" y="4474080"/>
            <a:ext cx="1196280" cy="39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1 цикл</a:t>
            </a:r>
          </a:p>
        </p:txBody>
      </p:sp>
      <p:sp>
        <p:nvSpPr>
          <p:cNvPr id="14" name="Right Arrow 23"/>
          <p:cNvSpPr/>
          <p:nvPr/>
        </p:nvSpPr>
        <p:spPr>
          <a:xfrm>
            <a:off x="2632680" y="3074040"/>
            <a:ext cx="1713960" cy="379440"/>
          </a:xfrm>
          <a:custGeom>
            <a:avLst>
              <a:gd name="f0" fmla="val 1920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pin 0 f0 21600"/>
              <a:gd name="f14" fmla="pin 0 f1 10800"/>
              <a:gd name="f15" fmla="*/ f10 f2 1"/>
              <a:gd name="f16" fmla="val f14"/>
              <a:gd name="f17" fmla="val f13"/>
              <a:gd name="f18" fmla="+- 21600 0 f14"/>
              <a:gd name="f19" fmla="*/ f13 f11 1"/>
              <a:gd name="f20" fmla="*/ f14 f12 1"/>
              <a:gd name="f21" fmla="*/ 0 f11 1"/>
              <a:gd name="f22" fmla="*/ 0 f12 1"/>
              <a:gd name="f23" fmla="*/ f15 1 f4"/>
              <a:gd name="f24" fmla="*/ 21600 f12 1"/>
              <a:gd name="f25" fmla="+- 21600 0 f17"/>
              <a:gd name="f26" fmla="*/ f18 f12 1"/>
              <a:gd name="f27" fmla="*/ f16 f12 1"/>
              <a:gd name="f28" fmla="*/ f17 f11 1"/>
              <a:gd name="f29" fmla="+- f23 0 f3"/>
              <a:gd name="f30" fmla="*/ f25 f16 1"/>
              <a:gd name="f31" fmla="*/ f30 1 10800"/>
              <a:gd name="f32" fmla="+- f17 f31 0"/>
              <a:gd name="f33" fmla="*/ f32 f11 1"/>
            </a:gdLst>
            <a:ahLst>
              <a:ahXY gdRefX="f0" minX="f7" maxX="f8" gdRefY="f1" minY="f7" maxY="f9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8" y="f22"/>
              </a:cxn>
              <a:cxn ang="f29">
                <a:pos x="f28" y="f24"/>
              </a:cxn>
            </a:cxnLst>
            <a:rect l="f21" t="f27" r="f33" b="f26"/>
            <a:pathLst>
              <a:path w="21600" h="21600">
                <a:moveTo>
                  <a:pt x="f7" y="f16"/>
                </a:moveTo>
                <a:lnTo>
                  <a:pt x="f17" y="f16"/>
                </a:lnTo>
                <a:lnTo>
                  <a:pt x="f17" y="f7"/>
                </a:lnTo>
                <a:lnTo>
                  <a:pt x="f8" y="f9"/>
                </a:lnTo>
                <a:lnTo>
                  <a:pt x="f17" y="f8"/>
                </a:lnTo>
                <a:lnTo>
                  <a:pt x="f17" y="f18"/>
                </a:lnTo>
                <a:lnTo>
                  <a:pt x="f7" y="f18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Right Arrow 24"/>
          <p:cNvSpPr/>
          <p:nvPr/>
        </p:nvSpPr>
        <p:spPr>
          <a:xfrm>
            <a:off x="6423840" y="3102119"/>
            <a:ext cx="1713960" cy="379440"/>
          </a:xfrm>
          <a:custGeom>
            <a:avLst>
              <a:gd name="f0" fmla="val 1920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pin 0 f0 21600"/>
              <a:gd name="f14" fmla="pin 0 f1 10800"/>
              <a:gd name="f15" fmla="*/ f10 f2 1"/>
              <a:gd name="f16" fmla="val f14"/>
              <a:gd name="f17" fmla="val f13"/>
              <a:gd name="f18" fmla="+- 21600 0 f14"/>
              <a:gd name="f19" fmla="*/ f13 f11 1"/>
              <a:gd name="f20" fmla="*/ f14 f12 1"/>
              <a:gd name="f21" fmla="*/ 0 f11 1"/>
              <a:gd name="f22" fmla="*/ 0 f12 1"/>
              <a:gd name="f23" fmla="*/ f15 1 f4"/>
              <a:gd name="f24" fmla="*/ 21600 f12 1"/>
              <a:gd name="f25" fmla="+- 21600 0 f17"/>
              <a:gd name="f26" fmla="*/ f18 f12 1"/>
              <a:gd name="f27" fmla="*/ f16 f12 1"/>
              <a:gd name="f28" fmla="*/ f17 f11 1"/>
              <a:gd name="f29" fmla="+- f23 0 f3"/>
              <a:gd name="f30" fmla="*/ f25 f16 1"/>
              <a:gd name="f31" fmla="*/ f30 1 10800"/>
              <a:gd name="f32" fmla="+- f17 f31 0"/>
              <a:gd name="f33" fmla="*/ f32 f11 1"/>
            </a:gdLst>
            <a:ahLst>
              <a:ahXY gdRefX="f0" minX="f7" maxX="f8" gdRefY="f1" minY="f7" maxY="f9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8" y="f22"/>
              </a:cxn>
              <a:cxn ang="f29">
                <a:pos x="f28" y="f24"/>
              </a:cxn>
            </a:cxnLst>
            <a:rect l="f21" t="f27" r="f33" b="f26"/>
            <a:pathLst>
              <a:path w="21600" h="21600">
                <a:moveTo>
                  <a:pt x="f7" y="f16"/>
                </a:moveTo>
                <a:lnTo>
                  <a:pt x="f17" y="f16"/>
                </a:lnTo>
                <a:lnTo>
                  <a:pt x="f17" y="f7"/>
                </a:lnTo>
                <a:lnTo>
                  <a:pt x="f8" y="f9"/>
                </a:lnTo>
                <a:lnTo>
                  <a:pt x="f17" y="f8"/>
                </a:lnTo>
                <a:lnTo>
                  <a:pt x="f17" y="f18"/>
                </a:lnTo>
                <a:lnTo>
                  <a:pt x="f7" y="f18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395640" y="3047760"/>
            <a:ext cx="2160360" cy="39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Данные</a:t>
            </a:r>
            <a:r>
              <a:rPr lang="en-US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en-US" sz="20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N</a:t>
            </a:r>
            <a:r>
              <a:rPr lang="en-US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бит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5028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Правило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A952662-9F96-4A9D-B48F-1D6C35466A9D}" type="slidenum">
              <a:t>13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0" y="1188000"/>
            <a:ext cx="9144000" cy="39672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marL="107640" lvl="0" indent="0">
              <a:buNone/>
              <a:tabLst>
                <a:tab pos="482400" algn="l"/>
                <a:tab pos="1396800" algn="l"/>
                <a:tab pos="2311200" algn="l"/>
                <a:tab pos="3225600" algn="l"/>
                <a:tab pos="4139999" algn="l"/>
                <a:tab pos="5054399" algn="l"/>
                <a:tab pos="5968800" algn="l"/>
                <a:tab pos="6883200" algn="l"/>
                <a:tab pos="7797600" algn="l"/>
                <a:tab pos="8712000" algn="l"/>
                <a:tab pos="9626400" algn="l"/>
              </a:tabLst>
            </a:pPr>
            <a:r>
              <a:rPr lang="ru-RU" sz="2000">
                <a:latin typeface="DejaVu Sans" pitchFamily="34"/>
              </a:rPr>
              <a:t>Функции не могут соединяться непосредственно друг с другом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1907640" y="2654640"/>
            <a:ext cx="1152000" cy="503999"/>
            <a:chOff x="1907640" y="2654640"/>
            <a:chExt cx="1152000" cy="503999"/>
          </a:xfrm>
        </p:grpSpPr>
        <p:sp>
          <p:nvSpPr>
            <p:cNvPr id="8" name="Rectangle 6"/>
            <p:cNvSpPr/>
            <p:nvPr/>
          </p:nvSpPr>
          <p:spPr>
            <a:xfrm>
              <a:off x="1907640" y="2654640"/>
              <a:ext cx="1152000" cy="503999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9" name="Straight Connector 16"/>
            <p:cNvCxnSpPr/>
            <p:nvPr/>
          </p:nvCxnSpPr>
          <p:spPr>
            <a:xfrm>
              <a:off x="2123640" y="2906640"/>
              <a:ext cx="72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10" name="Straight Connector 17"/>
            <p:cNvCxnSpPr/>
            <p:nvPr/>
          </p:nvCxnSpPr>
          <p:spPr>
            <a:xfrm flipV="1">
              <a:off x="2123640" y="2773080"/>
              <a:ext cx="0" cy="26064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11" name="Straight Connector 19"/>
            <p:cNvCxnSpPr/>
            <p:nvPr/>
          </p:nvCxnSpPr>
          <p:spPr>
            <a:xfrm flipV="1">
              <a:off x="2843640" y="2773080"/>
              <a:ext cx="0" cy="26064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12" name="Group 18"/>
          <p:cNvGrpSpPr/>
          <p:nvPr/>
        </p:nvGrpSpPr>
        <p:grpSpPr>
          <a:xfrm>
            <a:off x="298080" y="1735919"/>
            <a:ext cx="1170000" cy="2232360"/>
            <a:chOff x="298080" y="1735919"/>
            <a:chExt cx="1170000" cy="2232360"/>
          </a:xfrm>
        </p:grpSpPr>
        <p:sp>
          <p:nvSpPr>
            <p:cNvPr id="13" name="Snip Same Side Corner Rectangle 26"/>
            <p:cNvSpPr/>
            <p:nvPr/>
          </p:nvSpPr>
          <p:spPr>
            <a:xfrm rot="5400000">
              <a:off x="-267840" y="2302199"/>
              <a:ext cx="2232360" cy="1099800"/>
            </a:xfrm>
            <a:custGeom>
              <a:avLst>
                <a:gd name="f6" fmla="val 25094"/>
                <a:gd name="f7" fmla="val 0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25094"/>
                <a:gd name="f7" fmla="val 0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4 0 f35"/>
                <a:gd name="f38" fmla="+- f25 0 f35"/>
                <a:gd name="f39" fmla="+- f34 0 f35"/>
                <a:gd name="f40" fmla="*/ f34 1 2"/>
                <a:gd name="f41" fmla="*/ f34 f21 1"/>
                <a:gd name="f42" fmla="*/ f35 f21 1"/>
                <a:gd name="f43" fmla="?: f39 f34 f35"/>
                <a:gd name="f44" fmla="+- f38 f25 0"/>
                <a:gd name="f45" fmla="*/ f40 f21 1"/>
                <a:gd name="f46" fmla="*/ f36 f21 1"/>
                <a:gd name="f47" fmla="*/ f38 f21 1"/>
                <a:gd name="f48" fmla="*/ f37 f21 1"/>
                <a:gd name="f49" fmla="*/ f43 1 2"/>
                <a:gd name="f50" fmla="*/ f44 1 2"/>
                <a:gd name="f51" fmla="+- f24 0 f49"/>
                <a:gd name="f52" fmla="*/ f49 f21 1"/>
                <a:gd name="f53" fmla="*/ f50 f21 1"/>
                <a:gd name="f54" fmla="*/ f5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45" r="f54" b="f53"/>
              <a:pathLst>
                <a:path>
                  <a:moveTo>
                    <a:pt x="f41" y="f26"/>
                  </a:moveTo>
                  <a:lnTo>
                    <a:pt x="f46" y="f26"/>
                  </a:lnTo>
                  <a:lnTo>
                    <a:pt x="f29" y="f41"/>
                  </a:lnTo>
                  <a:lnTo>
                    <a:pt x="f29" y="f47"/>
                  </a:lnTo>
                  <a:lnTo>
                    <a:pt x="f48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9BBB59"/>
            </a:solidFill>
            <a:ln w="25560">
              <a:solidFill>
                <a:srgbClr val="71893F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TextBox 27"/>
            <p:cNvSpPr txBox="1"/>
            <p:nvPr/>
          </p:nvSpPr>
          <p:spPr>
            <a:xfrm>
              <a:off x="298080" y="2529000"/>
              <a:ext cx="1170000" cy="7243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 spc="0" baseline="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F</a:t>
              </a:r>
              <a:r>
                <a:rPr lang="ru-RU" sz="3600" b="0" i="0" u="none" strike="noStrike" kern="1200" spc="0" baseline="-2500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1</a:t>
              </a:r>
              <a:r>
                <a:rPr lang="en-US" sz="3600" b="0" i="0" u="none" strike="noStrike" kern="1200" spc="0" baseline="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(x)</a:t>
              </a:r>
            </a:p>
          </p:txBody>
        </p:sp>
      </p:grpSp>
      <p:grpSp>
        <p:nvGrpSpPr>
          <p:cNvPr id="15" name="Group 28"/>
          <p:cNvGrpSpPr/>
          <p:nvPr/>
        </p:nvGrpSpPr>
        <p:grpSpPr>
          <a:xfrm>
            <a:off x="3538440" y="1732680"/>
            <a:ext cx="1170000" cy="2232360"/>
            <a:chOff x="3538440" y="1732680"/>
            <a:chExt cx="1170000" cy="2232360"/>
          </a:xfrm>
        </p:grpSpPr>
        <p:sp>
          <p:nvSpPr>
            <p:cNvPr id="16" name="Snip Same Side Corner Rectangle 29"/>
            <p:cNvSpPr/>
            <p:nvPr/>
          </p:nvSpPr>
          <p:spPr>
            <a:xfrm rot="5400000">
              <a:off x="2972520" y="2298960"/>
              <a:ext cx="2232360" cy="1099800"/>
            </a:xfrm>
            <a:custGeom>
              <a:avLst>
                <a:gd name="f6" fmla="val 25094"/>
                <a:gd name="f7" fmla="val 0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25094"/>
                <a:gd name="f7" fmla="val 0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4 0 f35"/>
                <a:gd name="f38" fmla="+- f25 0 f35"/>
                <a:gd name="f39" fmla="+- f34 0 f35"/>
                <a:gd name="f40" fmla="*/ f34 1 2"/>
                <a:gd name="f41" fmla="*/ f34 f21 1"/>
                <a:gd name="f42" fmla="*/ f35 f21 1"/>
                <a:gd name="f43" fmla="?: f39 f34 f35"/>
                <a:gd name="f44" fmla="+- f38 f25 0"/>
                <a:gd name="f45" fmla="*/ f40 f21 1"/>
                <a:gd name="f46" fmla="*/ f36 f21 1"/>
                <a:gd name="f47" fmla="*/ f38 f21 1"/>
                <a:gd name="f48" fmla="*/ f37 f21 1"/>
                <a:gd name="f49" fmla="*/ f43 1 2"/>
                <a:gd name="f50" fmla="*/ f44 1 2"/>
                <a:gd name="f51" fmla="+- f24 0 f49"/>
                <a:gd name="f52" fmla="*/ f49 f21 1"/>
                <a:gd name="f53" fmla="*/ f50 f21 1"/>
                <a:gd name="f54" fmla="*/ f5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45" r="f54" b="f53"/>
              <a:pathLst>
                <a:path>
                  <a:moveTo>
                    <a:pt x="f41" y="f26"/>
                  </a:moveTo>
                  <a:lnTo>
                    <a:pt x="f46" y="f26"/>
                  </a:lnTo>
                  <a:lnTo>
                    <a:pt x="f29" y="f41"/>
                  </a:lnTo>
                  <a:lnTo>
                    <a:pt x="f29" y="f47"/>
                  </a:lnTo>
                  <a:lnTo>
                    <a:pt x="f48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8064A2"/>
            </a:solidFill>
            <a:ln w="25560">
              <a:solidFill>
                <a:srgbClr val="5C4776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3538440" y="2471039"/>
              <a:ext cx="1170000" cy="7243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F</a:t>
              </a:r>
              <a:r>
                <a:rPr lang="ru-RU" sz="3600" b="0" i="0" u="none" strike="noStrike" kern="1200" spc="0" baseline="-2500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2</a:t>
              </a:r>
              <a:r>
                <a:rPr lang="en-US" sz="36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(x)</a:t>
              </a:r>
            </a:p>
          </p:txBody>
        </p:sp>
      </p:grpSp>
      <p:cxnSp>
        <p:nvCxnSpPr>
          <p:cNvPr id="18" name="Elbow Connector 31"/>
          <p:cNvCxnSpPr>
            <a:endCxn id="17" idx="1"/>
          </p:cNvCxnSpPr>
          <p:nvPr/>
        </p:nvCxnSpPr>
        <p:spPr>
          <a:xfrm flipV="1">
            <a:off x="3026160" y="2833200"/>
            <a:ext cx="512280" cy="76680"/>
          </a:xfrm>
          <a:prstGeom prst="bentConnector3">
            <a:avLst/>
          </a:prstGeom>
          <a:noFill/>
          <a:ln w="38160">
            <a:solidFill>
              <a:srgbClr val="4A7EBB"/>
            </a:solidFill>
            <a:prstDash val="solid"/>
          </a:ln>
        </p:spPr>
      </p:cxnSp>
      <p:grpSp>
        <p:nvGrpSpPr>
          <p:cNvPr id="19" name="Group 32"/>
          <p:cNvGrpSpPr/>
          <p:nvPr/>
        </p:nvGrpSpPr>
        <p:grpSpPr>
          <a:xfrm>
            <a:off x="4860000" y="2673720"/>
            <a:ext cx="1152000" cy="503999"/>
            <a:chOff x="4860000" y="2673720"/>
            <a:chExt cx="1152000" cy="503999"/>
          </a:xfrm>
        </p:grpSpPr>
        <p:sp>
          <p:nvSpPr>
            <p:cNvPr id="20" name="Rectangle 33"/>
            <p:cNvSpPr/>
            <p:nvPr/>
          </p:nvSpPr>
          <p:spPr>
            <a:xfrm>
              <a:off x="4860000" y="2673720"/>
              <a:ext cx="1152000" cy="503999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1" name="Straight Connector 34"/>
            <p:cNvCxnSpPr/>
            <p:nvPr/>
          </p:nvCxnSpPr>
          <p:spPr>
            <a:xfrm>
              <a:off x="5076000" y="2925719"/>
              <a:ext cx="72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2" name="Straight Connector 35"/>
            <p:cNvCxnSpPr/>
            <p:nvPr/>
          </p:nvCxnSpPr>
          <p:spPr>
            <a:xfrm flipV="1">
              <a:off x="5076000" y="2792160"/>
              <a:ext cx="0" cy="26064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3" name="Straight Connector 36"/>
            <p:cNvCxnSpPr/>
            <p:nvPr/>
          </p:nvCxnSpPr>
          <p:spPr>
            <a:xfrm flipV="1">
              <a:off x="5796000" y="2792160"/>
              <a:ext cx="0" cy="26064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24" name="Group 37"/>
          <p:cNvGrpSpPr/>
          <p:nvPr/>
        </p:nvGrpSpPr>
        <p:grpSpPr>
          <a:xfrm>
            <a:off x="6300360" y="2667240"/>
            <a:ext cx="1152000" cy="503999"/>
            <a:chOff x="6300360" y="2667240"/>
            <a:chExt cx="1152000" cy="503999"/>
          </a:xfrm>
        </p:grpSpPr>
        <p:sp>
          <p:nvSpPr>
            <p:cNvPr id="25" name="Rectangle 38"/>
            <p:cNvSpPr/>
            <p:nvPr/>
          </p:nvSpPr>
          <p:spPr>
            <a:xfrm>
              <a:off x="6300360" y="2667240"/>
              <a:ext cx="1152000" cy="503999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6" name="Straight Connector 39"/>
            <p:cNvCxnSpPr/>
            <p:nvPr/>
          </p:nvCxnSpPr>
          <p:spPr>
            <a:xfrm>
              <a:off x="6516360" y="2919240"/>
              <a:ext cx="72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7" name="Straight Connector 40"/>
            <p:cNvCxnSpPr/>
            <p:nvPr/>
          </p:nvCxnSpPr>
          <p:spPr>
            <a:xfrm flipV="1">
              <a:off x="6516360" y="2786040"/>
              <a:ext cx="0" cy="26028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8" name="Straight Connector 41"/>
            <p:cNvCxnSpPr/>
            <p:nvPr/>
          </p:nvCxnSpPr>
          <p:spPr>
            <a:xfrm flipV="1">
              <a:off x="7236360" y="2786040"/>
              <a:ext cx="0" cy="26028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29" name="Group 42"/>
          <p:cNvGrpSpPr/>
          <p:nvPr/>
        </p:nvGrpSpPr>
        <p:grpSpPr>
          <a:xfrm>
            <a:off x="7668360" y="1735919"/>
            <a:ext cx="1170000" cy="2232360"/>
            <a:chOff x="7668360" y="1735919"/>
            <a:chExt cx="1170000" cy="2232360"/>
          </a:xfrm>
        </p:grpSpPr>
        <p:sp>
          <p:nvSpPr>
            <p:cNvPr id="30" name="Snip Same Side Corner Rectangle 43"/>
            <p:cNvSpPr/>
            <p:nvPr/>
          </p:nvSpPr>
          <p:spPr>
            <a:xfrm rot="5400000">
              <a:off x="7102080" y="2302199"/>
              <a:ext cx="2232360" cy="1099800"/>
            </a:xfrm>
            <a:custGeom>
              <a:avLst>
                <a:gd name="f6" fmla="val 25094"/>
                <a:gd name="f7" fmla="val 0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25094"/>
                <a:gd name="f7" fmla="val 0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4 0 f35"/>
                <a:gd name="f38" fmla="+- f25 0 f35"/>
                <a:gd name="f39" fmla="+- f34 0 f35"/>
                <a:gd name="f40" fmla="*/ f34 1 2"/>
                <a:gd name="f41" fmla="*/ f34 f21 1"/>
                <a:gd name="f42" fmla="*/ f35 f21 1"/>
                <a:gd name="f43" fmla="?: f39 f34 f35"/>
                <a:gd name="f44" fmla="+- f38 f25 0"/>
                <a:gd name="f45" fmla="*/ f40 f21 1"/>
                <a:gd name="f46" fmla="*/ f36 f21 1"/>
                <a:gd name="f47" fmla="*/ f38 f21 1"/>
                <a:gd name="f48" fmla="*/ f37 f21 1"/>
                <a:gd name="f49" fmla="*/ f43 1 2"/>
                <a:gd name="f50" fmla="*/ f44 1 2"/>
                <a:gd name="f51" fmla="+- f24 0 f49"/>
                <a:gd name="f52" fmla="*/ f49 f21 1"/>
                <a:gd name="f53" fmla="*/ f50 f21 1"/>
                <a:gd name="f54" fmla="*/ f5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45" r="f54" b="f53"/>
              <a:pathLst>
                <a:path>
                  <a:moveTo>
                    <a:pt x="f41" y="f26"/>
                  </a:moveTo>
                  <a:lnTo>
                    <a:pt x="f46" y="f26"/>
                  </a:lnTo>
                  <a:lnTo>
                    <a:pt x="f29" y="f41"/>
                  </a:lnTo>
                  <a:lnTo>
                    <a:pt x="f29" y="f47"/>
                  </a:lnTo>
                  <a:lnTo>
                    <a:pt x="f48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F79646"/>
            </a:solidFill>
            <a:ln w="25560">
              <a:solidFill>
                <a:srgbClr val="B66D31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31" name="TextBox 44"/>
            <p:cNvSpPr txBox="1"/>
            <p:nvPr/>
          </p:nvSpPr>
          <p:spPr>
            <a:xfrm>
              <a:off x="7668360" y="2474280"/>
              <a:ext cx="1170000" cy="7243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F</a:t>
              </a:r>
              <a:r>
                <a:rPr lang="ru-RU" sz="3600" b="0" i="0" u="none" strike="noStrike" kern="1200" spc="0" baseline="-2500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3</a:t>
              </a:r>
              <a:r>
                <a:rPr lang="en-US" sz="36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(x)</a:t>
              </a:r>
            </a:p>
          </p:txBody>
        </p:sp>
      </p:grpSp>
      <p:cxnSp>
        <p:nvCxnSpPr>
          <p:cNvPr id="32" name="Elbow Connector 31"/>
          <p:cNvCxnSpPr/>
          <p:nvPr/>
        </p:nvCxnSpPr>
        <p:spPr>
          <a:xfrm flipV="1">
            <a:off x="1395359" y="2875320"/>
            <a:ext cx="512281" cy="76679"/>
          </a:xfrm>
          <a:prstGeom prst="bentConnector3">
            <a:avLst/>
          </a:prstGeom>
          <a:noFill/>
          <a:ln w="38160">
            <a:solidFill>
              <a:srgbClr val="4A7EBB"/>
            </a:solidFill>
            <a:prstDash val="solid"/>
          </a:ln>
        </p:spPr>
      </p:cxnSp>
      <p:cxnSp>
        <p:nvCxnSpPr>
          <p:cNvPr id="33" name="Elbow Connector 31"/>
          <p:cNvCxnSpPr/>
          <p:nvPr/>
        </p:nvCxnSpPr>
        <p:spPr>
          <a:xfrm flipV="1">
            <a:off x="4652640" y="2925719"/>
            <a:ext cx="207360" cy="7560"/>
          </a:xfrm>
          <a:prstGeom prst="bentConnector3">
            <a:avLst/>
          </a:prstGeom>
          <a:noFill/>
          <a:ln w="38160">
            <a:solidFill>
              <a:srgbClr val="4A7EBB"/>
            </a:solidFill>
            <a:prstDash val="solid"/>
          </a:ln>
        </p:spPr>
      </p:cxnSp>
      <p:cxnSp>
        <p:nvCxnSpPr>
          <p:cNvPr id="34" name="Elbow Connector 31"/>
          <p:cNvCxnSpPr/>
          <p:nvPr/>
        </p:nvCxnSpPr>
        <p:spPr>
          <a:xfrm>
            <a:off x="6037560" y="2914560"/>
            <a:ext cx="262800" cy="4680"/>
          </a:xfrm>
          <a:prstGeom prst="bentConnector3">
            <a:avLst/>
          </a:prstGeom>
          <a:noFill/>
          <a:ln w="38160">
            <a:solidFill>
              <a:srgbClr val="4A7EBB"/>
            </a:solidFill>
            <a:prstDash val="solid"/>
          </a:ln>
        </p:spPr>
      </p:cxnSp>
      <p:cxnSp>
        <p:nvCxnSpPr>
          <p:cNvPr id="35" name="Elbow Connector 31"/>
          <p:cNvCxnSpPr/>
          <p:nvPr/>
        </p:nvCxnSpPr>
        <p:spPr>
          <a:xfrm flipV="1">
            <a:off x="4633560" y="2907000"/>
            <a:ext cx="207360" cy="7560"/>
          </a:xfrm>
          <a:prstGeom prst="bentConnector3">
            <a:avLst/>
          </a:prstGeom>
          <a:noFill/>
          <a:ln w="38160">
            <a:solidFill>
              <a:srgbClr val="4A7EBB"/>
            </a:solidFill>
            <a:prstDash val="solid"/>
          </a:ln>
        </p:spPr>
      </p:cxnSp>
      <p:cxnSp>
        <p:nvCxnSpPr>
          <p:cNvPr id="36" name="Elbow Connector 31"/>
          <p:cNvCxnSpPr/>
          <p:nvPr/>
        </p:nvCxnSpPr>
        <p:spPr>
          <a:xfrm flipV="1">
            <a:off x="7452360" y="2851920"/>
            <a:ext cx="216000" cy="67320"/>
          </a:xfrm>
          <a:prstGeom prst="bentConnector3">
            <a:avLst/>
          </a:prstGeom>
          <a:noFill/>
          <a:ln w="38160">
            <a:solidFill>
              <a:srgbClr val="4A7EBB"/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F4A29E2D-DB64-41EF-831D-EE8EEACBCAA2}" type="slidenum">
              <a:t>14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nip Same Side Corner Rectangle 6"/>
          <p:cNvSpPr/>
          <p:nvPr/>
        </p:nvSpPr>
        <p:spPr>
          <a:xfrm rot="5400000">
            <a:off x="917999" y="1865519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F79646"/>
          </a:solidFill>
          <a:ln w="25560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nip Same Side Corner Rectangle 7"/>
          <p:cNvSpPr/>
          <p:nvPr/>
        </p:nvSpPr>
        <p:spPr>
          <a:xfrm rot="5400000">
            <a:off x="3096720" y="1865519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nip Same Side Corner Rectangle 8"/>
          <p:cNvSpPr/>
          <p:nvPr/>
        </p:nvSpPr>
        <p:spPr>
          <a:xfrm rot="5400000">
            <a:off x="4645080" y="1865519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nip Same Side Corner Rectangle 9"/>
          <p:cNvSpPr/>
          <p:nvPr/>
        </p:nvSpPr>
        <p:spPr>
          <a:xfrm rot="5400000">
            <a:off x="900000" y="3347279"/>
            <a:ext cx="1224000" cy="612000"/>
          </a:xfrm>
          <a:custGeom>
            <a:avLst>
              <a:gd name="f6" fmla="val 25094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5094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9BBB59"/>
          </a:solidFill>
          <a:ln w="25560">
            <a:solidFill>
              <a:srgbClr val="71893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nip Same Side Corner Rectangle 10"/>
          <p:cNvSpPr/>
          <p:nvPr/>
        </p:nvSpPr>
        <p:spPr>
          <a:xfrm rot="5400000">
            <a:off x="6337080" y="3316680"/>
            <a:ext cx="1224000" cy="648000"/>
          </a:xfrm>
          <a:custGeom>
            <a:avLst>
              <a:gd name="f6" fmla="val 26243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6243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8064A2"/>
          </a:solidFill>
          <a:ln w="25560">
            <a:solidFill>
              <a:srgbClr val="5C477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nip Same Side Corner Rectangle 11"/>
          <p:cNvSpPr/>
          <p:nvPr/>
        </p:nvSpPr>
        <p:spPr>
          <a:xfrm rot="5400000">
            <a:off x="6337080" y="1865519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C0504D"/>
          </a:solidFill>
          <a:ln w="25560">
            <a:solidFill>
              <a:srgbClr val="8C383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1" name="Elbow Connector 12"/>
          <p:cNvCxnSpPr>
            <a:stCxn id="5" idx="0"/>
            <a:endCxn id="6" idx="2"/>
          </p:cNvCxnSpPr>
          <p:nvPr/>
        </p:nvCxnSpPr>
        <p:spPr>
          <a:xfrm>
            <a:off x="1853999" y="2189519"/>
            <a:ext cx="1530721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2" name="Elbow Connector 13"/>
          <p:cNvCxnSpPr>
            <a:stCxn id="7" idx="0"/>
            <a:endCxn id="10" idx="2"/>
          </p:cNvCxnSpPr>
          <p:nvPr/>
        </p:nvCxnSpPr>
        <p:spPr>
          <a:xfrm>
            <a:off x="5581080" y="2189519"/>
            <a:ext cx="1044000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3" name="Elbow Connector 16"/>
          <p:cNvCxnSpPr>
            <a:stCxn id="8" idx="0"/>
          </p:cNvCxnSpPr>
          <p:nvPr/>
        </p:nvCxnSpPr>
        <p:spPr>
          <a:xfrm flipV="1">
            <a:off x="1818000" y="2520001"/>
            <a:ext cx="1566720" cy="1133278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Elbow Connector 17"/>
          <p:cNvCxnSpPr>
            <a:stCxn id="10" idx="0"/>
            <a:endCxn id="5" idx="2"/>
          </p:cNvCxnSpPr>
          <p:nvPr/>
        </p:nvCxnSpPr>
        <p:spPr>
          <a:xfrm flipH="1">
            <a:off x="1205999" y="2189519"/>
            <a:ext cx="6067081" cy="12700"/>
          </a:xfrm>
          <a:prstGeom prst="bentConnector5">
            <a:avLst>
              <a:gd name="adj1" fmla="val -3768"/>
              <a:gd name="adj2" fmla="val -7611898"/>
              <a:gd name="adj3" fmla="val 103768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Straight Arrow Connector 18"/>
          <p:cNvCxnSpPr>
            <a:stCxn id="6" idx="0"/>
            <a:endCxn id="7" idx="2"/>
          </p:cNvCxnSpPr>
          <p:nvPr/>
        </p:nvCxnSpPr>
        <p:spPr>
          <a:xfrm>
            <a:off x="4032720" y="2189519"/>
            <a:ext cx="900360" cy="0"/>
          </a:xfrm>
          <a:prstGeom prst="straightConnector1">
            <a:avLst/>
          </a:prstGeom>
          <a:noFill/>
          <a:ln w="3168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6" name="Title 1"/>
          <p:cNvSpPr txBox="1"/>
          <p:nvPr/>
        </p:nvSpPr>
        <p:spPr>
          <a:xfrm>
            <a:off x="457200" y="254520"/>
            <a:ext cx="8229600" cy="57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Microsoft YaHei" pitchFamily="34"/>
                <a:cs typeface="Mangal" pitchFamily="2"/>
              </a:rPr>
              <a:t>Симуляция с портами</a:t>
            </a:r>
          </a:p>
        </p:txBody>
      </p:sp>
      <p:grpSp>
        <p:nvGrpSpPr>
          <p:cNvPr id="17" name="Group 20"/>
          <p:cNvGrpSpPr/>
          <p:nvPr/>
        </p:nvGrpSpPr>
        <p:grpSpPr>
          <a:xfrm>
            <a:off x="2160720" y="2062080"/>
            <a:ext cx="576000" cy="255240"/>
            <a:chOff x="2160720" y="2062080"/>
            <a:chExt cx="576000" cy="255240"/>
          </a:xfrm>
        </p:grpSpPr>
        <p:sp>
          <p:nvSpPr>
            <p:cNvPr id="18" name="Rectangle 21"/>
            <p:cNvSpPr/>
            <p:nvPr/>
          </p:nvSpPr>
          <p:spPr>
            <a:xfrm>
              <a:off x="2160720" y="206208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9" name="Straight Connector 22"/>
            <p:cNvCxnSpPr/>
            <p:nvPr/>
          </p:nvCxnSpPr>
          <p:spPr>
            <a:xfrm>
              <a:off x="2268720" y="218988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0" name="Straight Connector 23"/>
            <p:cNvCxnSpPr/>
            <p:nvPr/>
          </p:nvCxnSpPr>
          <p:spPr>
            <a:xfrm flipV="1">
              <a:off x="2268720" y="212220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1" name="Straight Connector 24"/>
            <p:cNvCxnSpPr/>
            <p:nvPr/>
          </p:nvCxnSpPr>
          <p:spPr>
            <a:xfrm flipV="1">
              <a:off x="2628720" y="212220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22" name="Group 53"/>
          <p:cNvGrpSpPr/>
          <p:nvPr/>
        </p:nvGrpSpPr>
        <p:grpSpPr>
          <a:xfrm>
            <a:off x="1999080" y="3513240"/>
            <a:ext cx="576000" cy="255240"/>
            <a:chOff x="1999080" y="3513240"/>
            <a:chExt cx="576000" cy="255240"/>
          </a:xfrm>
        </p:grpSpPr>
        <p:sp>
          <p:nvSpPr>
            <p:cNvPr id="23" name="Rectangle 54"/>
            <p:cNvSpPr/>
            <p:nvPr/>
          </p:nvSpPr>
          <p:spPr>
            <a:xfrm>
              <a:off x="1999080" y="351324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4" name="Straight Connector 55"/>
            <p:cNvCxnSpPr/>
            <p:nvPr/>
          </p:nvCxnSpPr>
          <p:spPr>
            <a:xfrm>
              <a:off x="2107080" y="364068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5" name="Straight Connector 56"/>
            <p:cNvCxnSpPr/>
            <p:nvPr/>
          </p:nvCxnSpPr>
          <p:spPr>
            <a:xfrm flipV="1">
              <a:off x="2107080" y="357336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6" name="Straight Connector 57"/>
            <p:cNvCxnSpPr/>
            <p:nvPr/>
          </p:nvCxnSpPr>
          <p:spPr>
            <a:xfrm flipV="1">
              <a:off x="2467080" y="357336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27" name="Group 59"/>
          <p:cNvGrpSpPr/>
          <p:nvPr/>
        </p:nvGrpSpPr>
        <p:grpSpPr>
          <a:xfrm>
            <a:off x="7615078" y="3458573"/>
            <a:ext cx="576000" cy="255240"/>
            <a:chOff x="7489440" y="3466079"/>
            <a:chExt cx="576000" cy="255240"/>
          </a:xfrm>
        </p:grpSpPr>
        <p:sp>
          <p:nvSpPr>
            <p:cNvPr id="28" name="Rectangle 60"/>
            <p:cNvSpPr/>
            <p:nvPr/>
          </p:nvSpPr>
          <p:spPr>
            <a:xfrm>
              <a:off x="7489440" y="3466079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9" name="Straight Connector 61"/>
            <p:cNvCxnSpPr/>
            <p:nvPr/>
          </p:nvCxnSpPr>
          <p:spPr>
            <a:xfrm>
              <a:off x="7597440" y="359352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0" name="Straight Connector 62"/>
            <p:cNvCxnSpPr/>
            <p:nvPr/>
          </p:nvCxnSpPr>
          <p:spPr>
            <a:xfrm flipV="1">
              <a:off x="7597440" y="352620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1" name="Straight Connector 63"/>
            <p:cNvCxnSpPr/>
            <p:nvPr/>
          </p:nvCxnSpPr>
          <p:spPr>
            <a:xfrm flipV="1">
              <a:off x="7957440" y="352620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32" name="Group 65"/>
          <p:cNvGrpSpPr/>
          <p:nvPr/>
        </p:nvGrpSpPr>
        <p:grpSpPr>
          <a:xfrm>
            <a:off x="5113080" y="1119004"/>
            <a:ext cx="576000" cy="255240"/>
            <a:chOff x="7641720" y="2060639"/>
            <a:chExt cx="576000" cy="255240"/>
          </a:xfrm>
        </p:grpSpPr>
        <p:sp>
          <p:nvSpPr>
            <p:cNvPr id="33" name="Rectangle 66"/>
            <p:cNvSpPr/>
            <p:nvPr/>
          </p:nvSpPr>
          <p:spPr>
            <a:xfrm>
              <a:off x="7641720" y="2060639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4" name="Straight Connector 67"/>
            <p:cNvCxnSpPr/>
            <p:nvPr/>
          </p:nvCxnSpPr>
          <p:spPr>
            <a:xfrm>
              <a:off x="7749720" y="218808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5" name="Straight Connector 68"/>
            <p:cNvCxnSpPr/>
            <p:nvPr/>
          </p:nvCxnSpPr>
          <p:spPr>
            <a:xfrm flipV="1">
              <a:off x="7749720" y="212076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6" name="Straight Connector 69"/>
            <p:cNvCxnSpPr/>
            <p:nvPr/>
          </p:nvCxnSpPr>
          <p:spPr>
            <a:xfrm flipV="1">
              <a:off x="8109720" y="212076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37" name="Group 73"/>
          <p:cNvGrpSpPr/>
          <p:nvPr/>
        </p:nvGrpSpPr>
        <p:grpSpPr>
          <a:xfrm>
            <a:off x="5829148" y="3464279"/>
            <a:ext cx="576000" cy="255240"/>
            <a:chOff x="5815080" y="3464279"/>
            <a:chExt cx="576000" cy="255240"/>
          </a:xfrm>
        </p:grpSpPr>
        <p:sp>
          <p:nvSpPr>
            <p:cNvPr id="38" name="Rectangle 74"/>
            <p:cNvSpPr/>
            <p:nvPr/>
          </p:nvSpPr>
          <p:spPr>
            <a:xfrm>
              <a:off x="5815080" y="3464279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9" name="Straight Connector 75"/>
            <p:cNvCxnSpPr/>
            <p:nvPr/>
          </p:nvCxnSpPr>
          <p:spPr>
            <a:xfrm>
              <a:off x="5923080" y="359208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0" name="Straight Connector 76"/>
            <p:cNvCxnSpPr/>
            <p:nvPr/>
          </p:nvCxnSpPr>
          <p:spPr>
            <a:xfrm flipV="1">
              <a:off x="5923080" y="3524399"/>
              <a:ext cx="0" cy="13176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1" name="Straight Connector 77"/>
            <p:cNvCxnSpPr/>
            <p:nvPr/>
          </p:nvCxnSpPr>
          <p:spPr>
            <a:xfrm flipV="1">
              <a:off x="6283080" y="3524399"/>
              <a:ext cx="0" cy="13176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42" name="Group 78"/>
          <p:cNvGrpSpPr/>
          <p:nvPr/>
        </p:nvGrpSpPr>
        <p:grpSpPr>
          <a:xfrm>
            <a:off x="4104720" y="2045160"/>
            <a:ext cx="576000" cy="255240"/>
            <a:chOff x="4104720" y="2045160"/>
            <a:chExt cx="576000" cy="255240"/>
          </a:xfrm>
        </p:grpSpPr>
        <p:sp>
          <p:nvSpPr>
            <p:cNvPr id="43" name="Rectangle 79"/>
            <p:cNvSpPr/>
            <p:nvPr/>
          </p:nvSpPr>
          <p:spPr>
            <a:xfrm>
              <a:off x="4104720" y="20451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44" name="Straight Connector 80"/>
            <p:cNvCxnSpPr/>
            <p:nvPr/>
          </p:nvCxnSpPr>
          <p:spPr>
            <a:xfrm>
              <a:off x="4213080" y="217296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5" name="Straight Connector 81"/>
            <p:cNvCxnSpPr/>
            <p:nvPr/>
          </p:nvCxnSpPr>
          <p:spPr>
            <a:xfrm flipV="1">
              <a:off x="4213080" y="210528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6" name="Straight Connector 82"/>
            <p:cNvCxnSpPr/>
            <p:nvPr/>
          </p:nvCxnSpPr>
          <p:spPr>
            <a:xfrm flipV="1">
              <a:off x="4573080" y="210528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47" name="Group 83"/>
          <p:cNvGrpSpPr/>
          <p:nvPr/>
        </p:nvGrpSpPr>
        <p:grpSpPr>
          <a:xfrm>
            <a:off x="5792400" y="2058840"/>
            <a:ext cx="576000" cy="255240"/>
            <a:chOff x="5792400" y="2058840"/>
            <a:chExt cx="576000" cy="255240"/>
          </a:xfrm>
        </p:grpSpPr>
        <p:sp>
          <p:nvSpPr>
            <p:cNvPr id="48" name="Rectangle 84"/>
            <p:cNvSpPr/>
            <p:nvPr/>
          </p:nvSpPr>
          <p:spPr>
            <a:xfrm>
              <a:off x="5792400" y="205884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49" name="Straight Connector 85"/>
            <p:cNvCxnSpPr/>
            <p:nvPr/>
          </p:nvCxnSpPr>
          <p:spPr>
            <a:xfrm>
              <a:off x="5900400" y="218664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0" name="Straight Connector 86"/>
            <p:cNvCxnSpPr/>
            <p:nvPr/>
          </p:nvCxnSpPr>
          <p:spPr>
            <a:xfrm flipV="1">
              <a:off x="5900400" y="211896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1" name="Straight Connector 87"/>
            <p:cNvCxnSpPr/>
            <p:nvPr/>
          </p:nvCxnSpPr>
          <p:spPr>
            <a:xfrm flipV="1">
              <a:off x="6260400" y="211896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52" name="Group 91"/>
          <p:cNvGrpSpPr/>
          <p:nvPr/>
        </p:nvGrpSpPr>
        <p:grpSpPr>
          <a:xfrm>
            <a:off x="5923080" y="4572360"/>
            <a:ext cx="576000" cy="255240"/>
            <a:chOff x="5923080" y="4572360"/>
            <a:chExt cx="576000" cy="255240"/>
          </a:xfrm>
        </p:grpSpPr>
        <p:sp>
          <p:nvSpPr>
            <p:cNvPr id="53" name="Rectangle 92"/>
            <p:cNvSpPr/>
            <p:nvPr/>
          </p:nvSpPr>
          <p:spPr>
            <a:xfrm>
              <a:off x="5923080" y="45723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54" name="Straight Connector 93"/>
            <p:cNvCxnSpPr/>
            <p:nvPr/>
          </p:nvCxnSpPr>
          <p:spPr>
            <a:xfrm>
              <a:off x="6031080" y="46998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5" name="Straight Connector 94"/>
            <p:cNvCxnSpPr/>
            <p:nvPr/>
          </p:nvCxnSpPr>
          <p:spPr>
            <a:xfrm flipV="1">
              <a:off x="6031080" y="4632120"/>
              <a:ext cx="0" cy="13211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6" name="Straight Connector 95"/>
            <p:cNvCxnSpPr/>
            <p:nvPr/>
          </p:nvCxnSpPr>
          <p:spPr>
            <a:xfrm flipV="1">
              <a:off x="6391080" y="4632120"/>
              <a:ext cx="0" cy="13211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57" name="Group 96"/>
          <p:cNvGrpSpPr/>
          <p:nvPr/>
        </p:nvGrpSpPr>
        <p:grpSpPr>
          <a:xfrm>
            <a:off x="5005080" y="4570560"/>
            <a:ext cx="576000" cy="255240"/>
            <a:chOff x="5005080" y="4570560"/>
            <a:chExt cx="576000" cy="255240"/>
          </a:xfrm>
        </p:grpSpPr>
        <p:sp>
          <p:nvSpPr>
            <p:cNvPr id="58" name="Rectangle 97"/>
            <p:cNvSpPr/>
            <p:nvPr/>
          </p:nvSpPr>
          <p:spPr>
            <a:xfrm>
              <a:off x="5005080" y="45705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59" name="Straight Connector 98"/>
            <p:cNvCxnSpPr/>
            <p:nvPr/>
          </p:nvCxnSpPr>
          <p:spPr>
            <a:xfrm>
              <a:off x="5113080" y="469836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60" name="Straight Connector 99"/>
            <p:cNvCxnSpPr/>
            <p:nvPr/>
          </p:nvCxnSpPr>
          <p:spPr>
            <a:xfrm flipV="1">
              <a:off x="5113080" y="463068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61" name="Straight Connector 100"/>
            <p:cNvCxnSpPr/>
            <p:nvPr/>
          </p:nvCxnSpPr>
          <p:spPr>
            <a:xfrm flipV="1">
              <a:off x="5473080" y="463068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cxnSp>
        <p:nvCxnSpPr>
          <p:cNvPr id="62" name="Elbow Connector 16"/>
          <p:cNvCxnSpPr>
            <a:endCxn id="38" idx="1"/>
          </p:cNvCxnSpPr>
          <p:nvPr/>
        </p:nvCxnSpPr>
        <p:spPr>
          <a:xfrm rot="16200000" flipH="1">
            <a:off x="5137499" y="2900249"/>
            <a:ext cx="1149299" cy="234000"/>
          </a:xfrm>
          <a:prstGeom prst="bentConnector2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64" name="Elbow Connector 16"/>
          <p:cNvCxnSpPr>
            <a:stCxn id="9" idx="0"/>
            <a:endCxn id="28" idx="1"/>
          </p:cNvCxnSpPr>
          <p:nvPr/>
        </p:nvCxnSpPr>
        <p:spPr>
          <a:xfrm flipV="1">
            <a:off x="7273080" y="3586193"/>
            <a:ext cx="341998" cy="54487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65" name="Elbow Connector 16"/>
          <p:cNvCxnSpPr>
            <a:stCxn id="28" idx="3"/>
            <a:endCxn id="53" idx="3"/>
          </p:cNvCxnSpPr>
          <p:nvPr/>
        </p:nvCxnSpPr>
        <p:spPr>
          <a:xfrm flipH="1">
            <a:off x="6499080" y="3586193"/>
            <a:ext cx="1691998" cy="1113787"/>
          </a:xfrm>
          <a:prstGeom prst="bentConnector3">
            <a:avLst>
              <a:gd name="adj1" fmla="val -13511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66" name="Elbow Connector 16"/>
          <p:cNvCxnSpPr/>
          <p:nvPr/>
        </p:nvCxnSpPr>
        <p:spPr>
          <a:xfrm rot="10800000">
            <a:off x="5581080" y="4698000"/>
            <a:ext cx="342000" cy="18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67" name="Elbow Connector 16"/>
          <p:cNvCxnSpPr>
            <a:endCxn id="8" idx="2"/>
          </p:cNvCxnSpPr>
          <p:nvPr/>
        </p:nvCxnSpPr>
        <p:spPr>
          <a:xfrm rot="10800000">
            <a:off x="1206001" y="3653279"/>
            <a:ext cx="3799081" cy="1044722"/>
          </a:xfrm>
          <a:prstGeom prst="bentConnector3">
            <a:avLst>
              <a:gd name="adj1" fmla="val 114072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81" name="Elbow Connector 16"/>
          <p:cNvCxnSpPr>
            <a:stCxn id="38" idx="3"/>
            <a:endCxn id="9" idx="2"/>
          </p:cNvCxnSpPr>
          <p:nvPr/>
        </p:nvCxnSpPr>
        <p:spPr>
          <a:xfrm>
            <a:off x="6405148" y="3591899"/>
            <a:ext cx="219932" cy="48781"/>
          </a:xfrm>
          <a:prstGeom prst="bentConnector5">
            <a:avLst>
              <a:gd name="adj1" fmla="val 33581"/>
              <a:gd name="adj2" fmla="val -21654"/>
              <a:gd name="adj3" fmla="val 50428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96360"/>
            <a:ext cx="8229600" cy="6094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4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Как понять, готовы ли входные данные?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6A132796-5974-4CE5-8DB5-64EDEE64EE27}" type="slidenum">
              <a:t>15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3204000" y="2070000"/>
            <a:ext cx="1177560" cy="288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3204000" y="2358360"/>
            <a:ext cx="1177560" cy="288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3204000" y="2646360"/>
            <a:ext cx="1177560" cy="288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3204000" y="2934360"/>
            <a:ext cx="1177560" cy="288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3204000" y="3222360"/>
            <a:ext cx="1177560" cy="288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3204000" y="3510360"/>
            <a:ext cx="1177560" cy="288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3204000" y="3796560"/>
            <a:ext cx="1177560" cy="288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3204000" y="4093200"/>
            <a:ext cx="1177560" cy="288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3204000" y="1612800"/>
            <a:ext cx="1177560" cy="288000"/>
          </a:xfrm>
          <a:prstGeom prst="rect">
            <a:avLst/>
          </a:prstGeom>
          <a:solidFill>
            <a:srgbClr val="9BBB59"/>
          </a:solidFill>
          <a:ln w="25560">
            <a:solidFill>
              <a:srgbClr val="71893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Right Brace 16"/>
          <p:cNvSpPr/>
          <p:nvPr/>
        </p:nvSpPr>
        <p:spPr>
          <a:xfrm>
            <a:off x="4556160" y="2070000"/>
            <a:ext cx="503999" cy="2310840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0"/>
              <a:gd name="f15" fmla="abs f6"/>
              <a:gd name="f16" fmla="abs f7"/>
              <a:gd name="f17" fmla="abs f8"/>
              <a:gd name="f18" fmla="val f9"/>
              <a:gd name="f19" fmla="val f13"/>
              <a:gd name="f20" fmla="val f12"/>
              <a:gd name="f21" fmla="+- 2700000 f3 0"/>
              <a:gd name="f22" fmla="*/ f14 f2 1"/>
              <a:gd name="f23" fmla="?: f15 f6 1"/>
              <a:gd name="f24" fmla="?: f16 f7 1"/>
              <a:gd name="f25" fmla="?: f17 f8 1"/>
              <a:gd name="f26" fmla="*/ f21 f10 1"/>
              <a:gd name="f27" fmla="*/ f22 1 f5"/>
              <a:gd name="f28" fmla="*/ f23 1 21600"/>
              <a:gd name="f29" fmla="*/ f24 1 21600"/>
              <a:gd name="f30" fmla="*/ 21600 f23 1"/>
              <a:gd name="f31" fmla="*/ 21600 f24 1"/>
              <a:gd name="f32" fmla="*/ f26 1 f2"/>
              <a:gd name="f33" fmla="+- f27 0 f3"/>
              <a:gd name="f34" fmla="min f29 f28"/>
              <a:gd name="f35" fmla="*/ f30 1 f25"/>
              <a:gd name="f36" fmla="*/ f31 1 f25"/>
              <a:gd name="f37" fmla="+- 0 0 f32"/>
              <a:gd name="f38" fmla="val f35"/>
              <a:gd name="f39" fmla="val f36"/>
              <a:gd name="f40" fmla="+- 0 0 f37"/>
              <a:gd name="f41" fmla="*/ f18 f34 1"/>
              <a:gd name="f42" fmla="+- f39 0 f18"/>
              <a:gd name="f43" fmla="+- f38 0 f18"/>
              <a:gd name="f44" fmla="*/ f40 f2 1"/>
              <a:gd name="f45" fmla="*/ f38 f34 1"/>
              <a:gd name="f46" fmla="*/ f39 f34 1"/>
              <a:gd name="f47" fmla="*/ f43 1 2"/>
              <a:gd name="f48" fmla="min f43 f42"/>
              <a:gd name="f49" fmla="*/ f42 f19 1"/>
              <a:gd name="f50" fmla="*/ f44 1 f10"/>
              <a:gd name="f51" fmla="+- f18 f47 0"/>
              <a:gd name="f52" fmla="*/ f48 f20 1"/>
              <a:gd name="f53" fmla="*/ f49 1 100000"/>
              <a:gd name="f54" fmla="+- f50 0 f3"/>
              <a:gd name="f55" fmla="*/ f47 f34 1"/>
              <a:gd name="f56" fmla="*/ f52 1 100000"/>
              <a:gd name="f57" fmla="cos 1 f54"/>
              <a:gd name="f58" fmla="sin 1 f54"/>
              <a:gd name="f59" fmla="*/ f51 f34 1"/>
              <a:gd name="f60" fmla="*/ f53 f34 1"/>
              <a:gd name="f61" fmla="+- f53 0 f56"/>
              <a:gd name="f62" fmla="+- f39 0 f56"/>
              <a:gd name="f63" fmla="+- 0 0 f57"/>
              <a:gd name="f64" fmla="+- 0 0 f58"/>
              <a:gd name="f65" fmla="*/ f56 f34 1"/>
              <a:gd name="f66" fmla="+- 0 0 f63"/>
              <a:gd name="f67" fmla="+- 0 0 f64"/>
              <a:gd name="f68" fmla="*/ f61 f34 1"/>
              <a:gd name="f69" fmla="*/ f62 f34 1"/>
              <a:gd name="f70" fmla="*/ f66 f47 1"/>
              <a:gd name="f71" fmla="*/ f67 f56 1"/>
              <a:gd name="f72" fmla="+- f18 f70 0"/>
              <a:gd name="f73" fmla="+- f56 0 f71"/>
              <a:gd name="f74" fmla="+- f39 f71 0"/>
              <a:gd name="f75" fmla="+- f74 0 f56"/>
              <a:gd name="f76" fmla="*/ f73 f34 1"/>
              <a:gd name="f77" fmla="*/ f72 f34 1"/>
              <a:gd name="f78" fmla="*/ f75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1" y="f41"/>
              </a:cxn>
              <a:cxn ang="f33">
                <a:pos x="f45" y="f60"/>
              </a:cxn>
              <a:cxn ang="f33">
                <a:pos x="f41" y="f46"/>
              </a:cxn>
            </a:cxnLst>
            <a:rect l="f41" t="f76" r="f77" b="f78"/>
            <a:pathLst>
              <a:path stroke="0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  <a:close/>
              </a:path>
              <a:path fill="none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Right Brace 17"/>
          <p:cNvSpPr/>
          <p:nvPr/>
        </p:nvSpPr>
        <p:spPr>
          <a:xfrm>
            <a:off x="4556160" y="1600560"/>
            <a:ext cx="503999" cy="313200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0"/>
              <a:gd name="f15" fmla="abs f6"/>
              <a:gd name="f16" fmla="abs f7"/>
              <a:gd name="f17" fmla="abs f8"/>
              <a:gd name="f18" fmla="val f9"/>
              <a:gd name="f19" fmla="val f13"/>
              <a:gd name="f20" fmla="val f12"/>
              <a:gd name="f21" fmla="+- 2700000 f3 0"/>
              <a:gd name="f22" fmla="*/ f14 f2 1"/>
              <a:gd name="f23" fmla="?: f15 f6 1"/>
              <a:gd name="f24" fmla="?: f16 f7 1"/>
              <a:gd name="f25" fmla="?: f17 f8 1"/>
              <a:gd name="f26" fmla="*/ f21 f10 1"/>
              <a:gd name="f27" fmla="*/ f22 1 f5"/>
              <a:gd name="f28" fmla="*/ f23 1 21600"/>
              <a:gd name="f29" fmla="*/ f24 1 21600"/>
              <a:gd name="f30" fmla="*/ 21600 f23 1"/>
              <a:gd name="f31" fmla="*/ 21600 f24 1"/>
              <a:gd name="f32" fmla="*/ f26 1 f2"/>
              <a:gd name="f33" fmla="+- f27 0 f3"/>
              <a:gd name="f34" fmla="min f29 f28"/>
              <a:gd name="f35" fmla="*/ f30 1 f25"/>
              <a:gd name="f36" fmla="*/ f31 1 f25"/>
              <a:gd name="f37" fmla="+- 0 0 f32"/>
              <a:gd name="f38" fmla="val f35"/>
              <a:gd name="f39" fmla="val f36"/>
              <a:gd name="f40" fmla="+- 0 0 f37"/>
              <a:gd name="f41" fmla="*/ f18 f34 1"/>
              <a:gd name="f42" fmla="+- f39 0 f18"/>
              <a:gd name="f43" fmla="+- f38 0 f18"/>
              <a:gd name="f44" fmla="*/ f40 f2 1"/>
              <a:gd name="f45" fmla="*/ f38 f34 1"/>
              <a:gd name="f46" fmla="*/ f39 f34 1"/>
              <a:gd name="f47" fmla="*/ f43 1 2"/>
              <a:gd name="f48" fmla="min f43 f42"/>
              <a:gd name="f49" fmla="*/ f42 f19 1"/>
              <a:gd name="f50" fmla="*/ f44 1 f10"/>
              <a:gd name="f51" fmla="+- f18 f47 0"/>
              <a:gd name="f52" fmla="*/ f48 f20 1"/>
              <a:gd name="f53" fmla="*/ f49 1 100000"/>
              <a:gd name="f54" fmla="+- f50 0 f3"/>
              <a:gd name="f55" fmla="*/ f47 f34 1"/>
              <a:gd name="f56" fmla="*/ f52 1 100000"/>
              <a:gd name="f57" fmla="cos 1 f54"/>
              <a:gd name="f58" fmla="sin 1 f54"/>
              <a:gd name="f59" fmla="*/ f51 f34 1"/>
              <a:gd name="f60" fmla="*/ f53 f34 1"/>
              <a:gd name="f61" fmla="+- f53 0 f56"/>
              <a:gd name="f62" fmla="+- f39 0 f56"/>
              <a:gd name="f63" fmla="+- 0 0 f57"/>
              <a:gd name="f64" fmla="+- 0 0 f58"/>
              <a:gd name="f65" fmla="*/ f56 f34 1"/>
              <a:gd name="f66" fmla="+- 0 0 f63"/>
              <a:gd name="f67" fmla="+- 0 0 f64"/>
              <a:gd name="f68" fmla="*/ f61 f34 1"/>
              <a:gd name="f69" fmla="*/ f62 f34 1"/>
              <a:gd name="f70" fmla="*/ f66 f47 1"/>
              <a:gd name="f71" fmla="*/ f67 f56 1"/>
              <a:gd name="f72" fmla="+- f18 f70 0"/>
              <a:gd name="f73" fmla="+- f56 0 f71"/>
              <a:gd name="f74" fmla="+- f39 f71 0"/>
              <a:gd name="f75" fmla="+- f74 0 f56"/>
              <a:gd name="f76" fmla="*/ f73 f34 1"/>
              <a:gd name="f77" fmla="*/ f72 f34 1"/>
              <a:gd name="f78" fmla="*/ f75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1" y="f41"/>
              </a:cxn>
              <a:cxn ang="f33">
                <a:pos x="f45" y="f60"/>
              </a:cxn>
              <a:cxn ang="f33">
                <a:pos x="f41" y="f46"/>
              </a:cxn>
            </a:cxnLst>
            <a:rect l="f41" t="f76" r="f77" b="f78"/>
            <a:pathLst>
              <a:path stroke="0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  <a:close/>
              </a:path>
              <a:path fill="none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</a:path>
            </a:pathLst>
          </a:custGeom>
          <a:noFill/>
          <a:ln w="1908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5173920" y="1541520"/>
            <a:ext cx="1841759" cy="426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Ready: 1 bit</a:t>
            </a:r>
          </a:p>
        </p:txBody>
      </p:sp>
      <p:sp>
        <p:nvSpPr>
          <p:cNvPr id="18" name="TextBox 20"/>
          <p:cNvSpPr txBox="1"/>
          <p:nvPr/>
        </p:nvSpPr>
        <p:spPr>
          <a:xfrm>
            <a:off x="5173920" y="3010320"/>
            <a:ext cx="1838519" cy="426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Data: </a:t>
            </a:r>
            <a:r>
              <a:rPr lang="en-US" sz="22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N</a:t>
            </a:r>
            <a:r>
              <a:rPr lang="en-US" sz="2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 bits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98360"/>
            <a:ext cx="8229600" cy="10054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Полоса пропускания и латентность в терминах портов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64089A26-5071-4DFE-9A14-183F0FCD91AC}" type="slidenum">
              <a:t>16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297720" y="1475999"/>
            <a:ext cx="8522640" cy="42696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marL="107640" lvl="0" indent="0">
              <a:buNone/>
              <a:tabLst>
                <a:tab pos="482400" algn="l"/>
                <a:tab pos="1396800" algn="l"/>
                <a:tab pos="2311200" algn="l"/>
                <a:tab pos="3225600" algn="l"/>
                <a:tab pos="4139999" algn="l"/>
                <a:tab pos="5054399" algn="l"/>
                <a:tab pos="5968800" algn="l"/>
                <a:tab pos="6883200" algn="l"/>
                <a:tab pos="7797600" algn="l"/>
                <a:tab pos="8712000" algn="l"/>
                <a:tab pos="9626400" algn="l"/>
              </a:tabLst>
            </a:pPr>
            <a:r>
              <a:rPr lang="ru-RU" sz="2200">
                <a:latin typeface="DejaVu Sans" pitchFamily="34"/>
              </a:rPr>
              <a:t>В линии может быть больше одной транзакции в пути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1116000" y="3137400"/>
            <a:ext cx="1152000" cy="503999"/>
            <a:chOff x="1116000" y="3137400"/>
            <a:chExt cx="1152000" cy="503999"/>
          </a:xfrm>
        </p:grpSpPr>
        <p:sp>
          <p:nvSpPr>
            <p:cNvPr id="8" name="Rectangle 6"/>
            <p:cNvSpPr/>
            <p:nvPr/>
          </p:nvSpPr>
          <p:spPr>
            <a:xfrm>
              <a:off x="1116000" y="3137400"/>
              <a:ext cx="1152000" cy="503999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9" name="Straight Connector 16"/>
            <p:cNvCxnSpPr/>
            <p:nvPr/>
          </p:nvCxnSpPr>
          <p:spPr>
            <a:xfrm>
              <a:off x="1332000" y="3389400"/>
              <a:ext cx="72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10" name="Straight Connector 17"/>
            <p:cNvCxnSpPr/>
            <p:nvPr/>
          </p:nvCxnSpPr>
          <p:spPr>
            <a:xfrm flipV="1">
              <a:off x="1332000" y="3256200"/>
              <a:ext cx="0" cy="26027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11" name="Straight Connector 19"/>
            <p:cNvCxnSpPr/>
            <p:nvPr/>
          </p:nvCxnSpPr>
          <p:spPr>
            <a:xfrm flipV="1">
              <a:off x="2052000" y="3256200"/>
              <a:ext cx="0" cy="26027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12" name="Group 21"/>
          <p:cNvGrpSpPr/>
          <p:nvPr/>
        </p:nvGrpSpPr>
        <p:grpSpPr>
          <a:xfrm>
            <a:off x="2469960" y="3137400"/>
            <a:ext cx="1152000" cy="503999"/>
            <a:chOff x="2469960" y="3137400"/>
            <a:chExt cx="1152000" cy="503999"/>
          </a:xfrm>
        </p:grpSpPr>
        <p:sp>
          <p:nvSpPr>
            <p:cNvPr id="13" name="Rectangle 22"/>
            <p:cNvSpPr/>
            <p:nvPr/>
          </p:nvSpPr>
          <p:spPr>
            <a:xfrm>
              <a:off x="2469960" y="3137400"/>
              <a:ext cx="1152000" cy="503999"/>
            </a:xfrm>
            <a:prstGeom prst="rect">
              <a:avLst/>
            </a:prstGeom>
            <a:solidFill>
              <a:srgbClr val="9BBB59"/>
            </a:solidFill>
            <a:ln w="25560">
              <a:solidFill>
                <a:srgbClr val="71893F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4" name="Straight Connector 23"/>
            <p:cNvCxnSpPr/>
            <p:nvPr/>
          </p:nvCxnSpPr>
          <p:spPr>
            <a:xfrm>
              <a:off x="2685960" y="3389400"/>
              <a:ext cx="720360" cy="0"/>
            </a:xfrm>
            <a:prstGeom prst="straightConnector1">
              <a:avLst/>
            </a:prstGeom>
            <a:noFill/>
            <a:ln w="25560">
              <a:solidFill>
                <a:srgbClr val="71893F"/>
              </a:solidFill>
              <a:prstDash val="solid"/>
            </a:ln>
          </p:spPr>
        </p:cxnSp>
        <p:cxnSp>
          <p:nvCxnSpPr>
            <p:cNvPr id="15" name="Straight Connector 24"/>
            <p:cNvCxnSpPr/>
            <p:nvPr/>
          </p:nvCxnSpPr>
          <p:spPr>
            <a:xfrm flipV="1">
              <a:off x="2685960" y="3256200"/>
              <a:ext cx="0" cy="260279"/>
            </a:xfrm>
            <a:prstGeom prst="straightConnector1">
              <a:avLst/>
            </a:prstGeom>
            <a:noFill/>
            <a:ln w="25560">
              <a:solidFill>
                <a:srgbClr val="71893F"/>
              </a:solidFill>
              <a:prstDash val="solid"/>
            </a:ln>
          </p:spPr>
        </p:cxnSp>
        <p:cxnSp>
          <p:nvCxnSpPr>
            <p:cNvPr id="16" name="Straight Connector 25"/>
            <p:cNvCxnSpPr/>
            <p:nvPr/>
          </p:nvCxnSpPr>
          <p:spPr>
            <a:xfrm flipV="1">
              <a:off x="3406320" y="3256200"/>
              <a:ext cx="0" cy="260279"/>
            </a:xfrm>
            <a:prstGeom prst="straightConnector1">
              <a:avLst/>
            </a:prstGeom>
            <a:noFill/>
            <a:ln w="25560">
              <a:solidFill>
                <a:srgbClr val="71893F"/>
              </a:solidFill>
              <a:prstDash val="solid"/>
            </a:ln>
          </p:spPr>
        </p:cxnSp>
      </p:grpSp>
      <p:grpSp>
        <p:nvGrpSpPr>
          <p:cNvPr id="17" name="Group 32"/>
          <p:cNvGrpSpPr/>
          <p:nvPr/>
        </p:nvGrpSpPr>
        <p:grpSpPr>
          <a:xfrm>
            <a:off x="3780000" y="3137400"/>
            <a:ext cx="1152000" cy="503999"/>
            <a:chOff x="3780000" y="3137400"/>
            <a:chExt cx="1152000" cy="503999"/>
          </a:xfrm>
        </p:grpSpPr>
        <p:sp>
          <p:nvSpPr>
            <p:cNvPr id="18" name="Rectangle 33"/>
            <p:cNvSpPr/>
            <p:nvPr/>
          </p:nvSpPr>
          <p:spPr>
            <a:xfrm>
              <a:off x="3780000" y="3137400"/>
              <a:ext cx="1152000" cy="503999"/>
            </a:xfrm>
            <a:prstGeom prst="rect">
              <a:avLst/>
            </a:prstGeom>
            <a:solidFill>
              <a:srgbClr val="9BBB59"/>
            </a:solidFill>
            <a:ln w="25560">
              <a:solidFill>
                <a:srgbClr val="71893F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9" name="Straight Connector 34"/>
            <p:cNvCxnSpPr/>
            <p:nvPr/>
          </p:nvCxnSpPr>
          <p:spPr>
            <a:xfrm>
              <a:off x="3996000" y="3389400"/>
              <a:ext cx="720000" cy="0"/>
            </a:xfrm>
            <a:prstGeom prst="straightConnector1">
              <a:avLst/>
            </a:prstGeom>
            <a:noFill/>
            <a:ln w="25560">
              <a:solidFill>
                <a:srgbClr val="71893F"/>
              </a:solidFill>
              <a:prstDash val="solid"/>
            </a:ln>
          </p:spPr>
        </p:cxnSp>
        <p:cxnSp>
          <p:nvCxnSpPr>
            <p:cNvPr id="20" name="Straight Connector 35"/>
            <p:cNvCxnSpPr/>
            <p:nvPr/>
          </p:nvCxnSpPr>
          <p:spPr>
            <a:xfrm flipV="1">
              <a:off x="3996000" y="3256200"/>
              <a:ext cx="0" cy="260279"/>
            </a:xfrm>
            <a:prstGeom prst="straightConnector1">
              <a:avLst/>
            </a:prstGeom>
            <a:noFill/>
            <a:ln w="25560">
              <a:solidFill>
                <a:srgbClr val="71893F"/>
              </a:solidFill>
              <a:prstDash val="solid"/>
            </a:ln>
          </p:spPr>
        </p:cxnSp>
        <p:cxnSp>
          <p:nvCxnSpPr>
            <p:cNvPr id="21" name="Straight Connector 36"/>
            <p:cNvCxnSpPr/>
            <p:nvPr/>
          </p:nvCxnSpPr>
          <p:spPr>
            <a:xfrm flipV="1">
              <a:off x="4716000" y="3256200"/>
              <a:ext cx="0" cy="260279"/>
            </a:xfrm>
            <a:prstGeom prst="straightConnector1">
              <a:avLst/>
            </a:prstGeom>
            <a:noFill/>
            <a:ln w="25560">
              <a:solidFill>
                <a:srgbClr val="71893F"/>
              </a:solidFill>
              <a:prstDash val="solid"/>
            </a:ln>
          </p:spPr>
        </p:cxnSp>
      </p:grpSp>
      <p:grpSp>
        <p:nvGrpSpPr>
          <p:cNvPr id="22" name="Group 37"/>
          <p:cNvGrpSpPr/>
          <p:nvPr/>
        </p:nvGrpSpPr>
        <p:grpSpPr>
          <a:xfrm>
            <a:off x="5076000" y="3137400"/>
            <a:ext cx="1152000" cy="503999"/>
            <a:chOff x="5076000" y="3137400"/>
            <a:chExt cx="1152000" cy="503999"/>
          </a:xfrm>
        </p:grpSpPr>
        <p:sp>
          <p:nvSpPr>
            <p:cNvPr id="23" name="Rectangle 38"/>
            <p:cNvSpPr/>
            <p:nvPr/>
          </p:nvSpPr>
          <p:spPr>
            <a:xfrm>
              <a:off x="5076000" y="3137400"/>
              <a:ext cx="1152000" cy="503999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4" name="Straight Connector 39"/>
            <p:cNvCxnSpPr/>
            <p:nvPr/>
          </p:nvCxnSpPr>
          <p:spPr>
            <a:xfrm>
              <a:off x="5292000" y="3389400"/>
              <a:ext cx="72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5" name="Straight Connector 40"/>
            <p:cNvCxnSpPr/>
            <p:nvPr/>
          </p:nvCxnSpPr>
          <p:spPr>
            <a:xfrm flipV="1">
              <a:off x="5292000" y="3256200"/>
              <a:ext cx="0" cy="26027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6" name="Straight Connector 41"/>
            <p:cNvCxnSpPr/>
            <p:nvPr/>
          </p:nvCxnSpPr>
          <p:spPr>
            <a:xfrm flipV="1">
              <a:off x="6012000" y="3256200"/>
              <a:ext cx="0" cy="26027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27" name="Group 42"/>
          <p:cNvGrpSpPr/>
          <p:nvPr/>
        </p:nvGrpSpPr>
        <p:grpSpPr>
          <a:xfrm>
            <a:off x="6444360" y="3137400"/>
            <a:ext cx="1152000" cy="503999"/>
            <a:chOff x="6444360" y="3137400"/>
            <a:chExt cx="1152000" cy="503999"/>
          </a:xfrm>
        </p:grpSpPr>
        <p:sp>
          <p:nvSpPr>
            <p:cNvPr id="28" name="Rectangle 43"/>
            <p:cNvSpPr/>
            <p:nvPr/>
          </p:nvSpPr>
          <p:spPr>
            <a:xfrm>
              <a:off x="6444360" y="3137400"/>
              <a:ext cx="1152000" cy="503999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9" name="Straight Connector 44"/>
            <p:cNvCxnSpPr/>
            <p:nvPr/>
          </p:nvCxnSpPr>
          <p:spPr>
            <a:xfrm>
              <a:off x="6660360" y="3389400"/>
              <a:ext cx="72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0" name="Straight Connector 45"/>
            <p:cNvCxnSpPr/>
            <p:nvPr/>
          </p:nvCxnSpPr>
          <p:spPr>
            <a:xfrm flipV="1">
              <a:off x="6660360" y="3256200"/>
              <a:ext cx="0" cy="26027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1" name="Straight Connector 46"/>
            <p:cNvCxnSpPr/>
            <p:nvPr/>
          </p:nvCxnSpPr>
          <p:spPr>
            <a:xfrm flipV="1">
              <a:off x="7380360" y="3256200"/>
              <a:ext cx="0" cy="26027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sp>
        <p:nvSpPr>
          <p:cNvPr id="32" name="Right Brace 7"/>
          <p:cNvSpPr/>
          <p:nvPr/>
        </p:nvSpPr>
        <p:spPr>
          <a:xfrm rot="5400000">
            <a:off x="4104181" y="719820"/>
            <a:ext cx="503999" cy="6480360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0"/>
              <a:gd name="f15" fmla="abs f6"/>
              <a:gd name="f16" fmla="abs f7"/>
              <a:gd name="f17" fmla="abs f8"/>
              <a:gd name="f18" fmla="val f9"/>
              <a:gd name="f19" fmla="val f13"/>
              <a:gd name="f20" fmla="val f12"/>
              <a:gd name="f21" fmla="+- 2700000 f3 0"/>
              <a:gd name="f22" fmla="*/ f14 f2 1"/>
              <a:gd name="f23" fmla="?: f15 f6 1"/>
              <a:gd name="f24" fmla="?: f16 f7 1"/>
              <a:gd name="f25" fmla="?: f17 f8 1"/>
              <a:gd name="f26" fmla="*/ f21 f10 1"/>
              <a:gd name="f27" fmla="*/ f22 1 f5"/>
              <a:gd name="f28" fmla="*/ f23 1 21600"/>
              <a:gd name="f29" fmla="*/ f24 1 21600"/>
              <a:gd name="f30" fmla="*/ 21600 f23 1"/>
              <a:gd name="f31" fmla="*/ 21600 f24 1"/>
              <a:gd name="f32" fmla="*/ f26 1 f2"/>
              <a:gd name="f33" fmla="+- f27 0 f3"/>
              <a:gd name="f34" fmla="min f29 f28"/>
              <a:gd name="f35" fmla="*/ f30 1 f25"/>
              <a:gd name="f36" fmla="*/ f31 1 f25"/>
              <a:gd name="f37" fmla="+- 0 0 f32"/>
              <a:gd name="f38" fmla="val f35"/>
              <a:gd name="f39" fmla="val f36"/>
              <a:gd name="f40" fmla="+- 0 0 f37"/>
              <a:gd name="f41" fmla="*/ f18 f34 1"/>
              <a:gd name="f42" fmla="+- f39 0 f18"/>
              <a:gd name="f43" fmla="+- f38 0 f18"/>
              <a:gd name="f44" fmla="*/ f40 f2 1"/>
              <a:gd name="f45" fmla="*/ f38 f34 1"/>
              <a:gd name="f46" fmla="*/ f39 f34 1"/>
              <a:gd name="f47" fmla="*/ f43 1 2"/>
              <a:gd name="f48" fmla="min f43 f42"/>
              <a:gd name="f49" fmla="*/ f42 f19 1"/>
              <a:gd name="f50" fmla="*/ f44 1 f10"/>
              <a:gd name="f51" fmla="+- f18 f47 0"/>
              <a:gd name="f52" fmla="*/ f48 f20 1"/>
              <a:gd name="f53" fmla="*/ f49 1 100000"/>
              <a:gd name="f54" fmla="+- f50 0 f3"/>
              <a:gd name="f55" fmla="*/ f47 f34 1"/>
              <a:gd name="f56" fmla="*/ f52 1 100000"/>
              <a:gd name="f57" fmla="cos 1 f54"/>
              <a:gd name="f58" fmla="sin 1 f54"/>
              <a:gd name="f59" fmla="*/ f51 f34 1"/>
              <a:gd name="f60" fmla="*/ f53 f34 1"/>
              <a:gd name="f61" fmla="+- f53 0 f56"/>
              <a:gd name="f62" fmla="+- f39 0 f56"/>
              <a:gd name="f63" fmla="+- 0 0 f57"/>
              <a:gd name="f64" fmla="+- 0 0 f58"/>
              <a:gd name="f65" fmla="*/ f56 f34 1"/>
              <a:gd name="f66" fmla="+- 0 0 f63"/>
              <a:gd name="f67" fmla="+- 0 0 f64"/>
              <a:gd name="f68" fmla="*/ f61 f34 1"/>
              <a:gd name="f69" fmla="*/ f62 f34 1"/>
              <a:gd name="f70" fmla="*/ f66 f47 1"/>
              <a:gd name="f71" fmla="*/ f67 f56 1"/>
              <a:gd name="f72" fmla="+- f18 f70 0"/>
              <a:gd name="f73" fmla="+- f56 0 f71"/>
              <a:gd name="f74" fmla="+- f39 f71 0"/>
              <a:gd name="f75" fmla="+- f74 0 f56"/>
              <a:gd name="f76" fmla="*/ f73 f34 1"/>
              <a:gd name="f77" fmla="*/ f72 f34 1"/>
              <a:gd name="f78" fmla="*/ f75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1" y="f41"/>
              </a:cxn>
              <a:cxn ang="f33">
                <a:pos x="f45" y="f60"/>
              </a:cxn>
              <a:cxn ang="f33">
                <a:pos x="f41" y="f46"/>
              </a:cxn>
            </a:cxnLst>
            <a:rect l="f41" t="f76" r="f77" b="f78"/>
            <a:pathLst>
              <a:path stroke="0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  <a:close/>
              </a:path>
              <a:path fill="none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</a:path>
            </a:pathLst>
          </a:custGeom>
          <a:noFill/>
          <a:ln w="1584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3449520" y="4140000"/>
            <a:ext cx="1829520" cy="4575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L</a:t>
            </a:r>
            <a:r>
              <a:rPr lang="en-US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= 5</a:t>
            </a: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тактов</a:t>
            </a:r>
          </a:p>
        </p:txBody>
      </p:sp>
      <p:sp>
        <p:nvSpPr>
          <p:cNvPr id="34" name="Rectangle 47"/>
          <p:cNvSpPr/>
          <p:nvPr/>
        </p:nvSpPr>
        <p:spPr>
          <a:xfrm>
            <a:off x="452160" y="2412000"/>
            <a:ext cx="2573640" cy="4575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Bw </a:t>
            </a:r>
            <a:r>
              <a:rPr lang="en-US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= 32 </a:t>
            </a: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бит</a:t>
            </a:r>
            <a:r>
              <a:rPr lang="en-US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/</a:t>
            </a: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такт</a:t>
            </a:r>
          </a:p>
        </p:txBody>
      </p:sp>
      <p:sp>
        <p:nvSpPr>
          <p:cNvPr id="35" name="Right Brace 48"/>
          <p:cNvSpPr/>
          <p:nvPr/>
        </p:nvSpPr>
        <p:spPr>
          <a:xfrm>
            <a:off x="7723080" y="3137400"/>
            <a:ext cx="324000" cy="503999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0"/>
              <a:gd name="f15" fmla="abs f6"/>
              <a:gd name="f16" fmla="abs f7"/>
              <a:gd name="f17" fmla="abs f8"/>
              <a:gd name="f18" fmla="val f9"/>
              <a:gd name="f19" fmla="val f13"/>
              <a:gd name="f20" fmla="val f12"/>
              <a:gd name="f21" fmla="+- 2700000 f3 0"/>
              <a:gd name="f22" fmla="*/ f14 f2 1"/>
              <a:gd name="f23" fmla="?: f15 f6 1"/>
              <a:gd name="f24" fmla="?: f16 f7 1"/>
              <a:gd name="f25" fmla="?: f17 f8 1"/>
              <a:gd name="f26" fmla="*/ f21 f10 1"/>
              <a:gd name="f27" fmla="*/ f22 1 f5"/>
              <a:gd name="f28" fmla="*/ f23 1 21600"/>
              <a:gd name="f29" fmla="*/ f24 1 21600"/>
              <a:gd name="f30" fmla="*/ 21600 f23 1"/>
              <a:gd name="f31" fmla="*/ 21600 f24 1"/>
              <a:gd name="f32" fmla="*/ f26 1 f2"/>
              <a:gd name="f33" fmla="+- f27 0 f3"/>
              <a:gd name="f34" fmla="min f29 f28"/>
              <a:gd name="f35" fmla="*/ f30 1 f25"/>
              <a:gd name="f36" fmla="*/ f31 1 f25"/>
              <a:gd name="f37" fmla="+- 0 0 f32"/>
              <a:gd name="f38" fmla="val f35"/>
              <a:gd name="f39" fmla="val f36"/>
              <a:gd name="f40" fmla="+- 0 0 f37"/>
              <a:gd name="f41" fmla="*/ f18 f34 1"/>
              <a:gd name="f42" fmla="+- f39 0 f18"/>
              <a:gd name="f43" fmla="+- f38 0 f18"/>
              <a:gd name="f44" fmla="*/ f40 f2 1"/>
              <a:gd name="f45" fmla="*/ f38 f34 1"/>
              <a:gd name="f46" fmla="*/ f39 f34 1"/>
              <a:gd name="f47" fmla="*/ f43 1 2"/>
              <a:gd name="f48" fmla="min f43 f42"/>
              <a:gd name="f49" fmla="*/ f42 f19 1"/>
              <a:gd name="f50" fmla="*/ f44 1 f10"/>
              <a:gd name="f51" fmla="+- f18 f47 0"/>
              <a:gd name="f52" fmla="*/ f48 f20 1"/>
              <a:gd name="f53" fmla="*/ f49 1 100000"/>
              <a:gd name="f54" fmla="+- f50 0 f3"/>
              <a:gd name="f55" fmla="*/ f47 f34 1"/>
              <a:gd name="f56" fmla="*/ f52 1 100000"/>
              <a:gd name="f57" fmla="cos 1 f54"/>
              <a:gd name="f58" fmla="sin 1 f54"/>
              <a:gd name="f59" fmla="*/ f51 f34 1"/>
              <a:gd name="f60" fmla="*/ f53 f34 1"/>
              <a:gd name="f61" fmla="+- f53 0 f56"/>
              <a:gd name="f62" fmla="+- f39 0 f56"/>
              <a:gd name="f63" fmla="+- 0 0 f57"/>
              <a:gd name="f64" fmla="+- 0 0 f58"/>
              <a:gd name="f65" fmla="*/ f56 f34 1"/>
              <a:gd name="f66" fmla="+- 0 0 f63"/>
              <a:gd name="f67" fmla="+- 0 0 f64"/>
              <a:gd name="f68" fmla="*/ f61 f34 1"/>
              <a:gd name="f69" fmla="*/ f62 f34 1"/>
              <a:gd name="f70" fmla="*/ f66 f47 1"/>
              <a:gd name="f71" fmla="*/ f67 f56 1"/>
              <a:gd name="f72" fmla="+- f18 f70 0"/>
              <a:gd name="f73" fmla="+- f56 0 f71"/>
              <a:gd name="f74" fmla="+- f39 f71 0"/>
              <a:gd name="f75" fmla="+- f74 0 f56"/>
              <a:gd name="f76" fmla="*/ f73 f34 1"/>
              <a:gd name="f77" fmla="*/ f72 f34 1"/>
              <a:gd name="f78" fmla="*/ f75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1" y="f41"/>
              </a:cxn>
              <a:cxn ang="f33">
                <a:pos x="f45" y="f60"/>
              </a:cxn>
              <a:cxn ang="f33">
                <a:pos x="f41" y="f46"/>
              </a:cxn>
            </a:cxnLst>
            <a:rect l="f41" t="f76" r="f77" b="f78"/>
            <a:pathLst>
              <a:path stroke="0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  <a:close/>
              </a:path>
              <a:path fill="none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</a:path>
            </a:pathLst>
          </a:custGeom>
          <a:noFill/>
          <a:ln w="1584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6" name="Rectangle 49"/>
          <p:cNvSpPr/>
          <p:nvPr/>
        </p:nvSpPr>
        <p:spPr>
          <a:xfrm>
            <a:off x="8047080" y="3158639"/>
            <a:ext cx="1089000" cy="4575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32</a:t>
            </a:r>
            <a:r>
              <a:rPr lang="en-US" sz="24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бит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5028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Как это работает?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B1BC7510-E70E-4B41-9ACD-366244FCFE13}" type="slidenum">
              <a:t>17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7320"/>
            <a:ext cx="8362800" cy="175536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marL="107640" lvl="0" indent="0">
              <a:buNone/>
              <a:tabLst>
                <a:tab pos="482400" algn="l"/>
                <a:tab pos="1396800" algn="l"/>
                <a:tab pos="2311200" algn="l"/>
                <a:tab pos="3225600" algn="l"/>
                <a:tab pos="4139999" algn="l"/>
                <a:tab pos="5054399" algn="l"/>
                <a:tab pos="5968800" algn="l"/>
                <a:tab pos="6883200" algn="l"/>
                <a:tab pos="7797600" algn="l"/>
                <a:tab pos="8712000" algn="l"/>
                <a:tab pos="9626400" algn="l"/>
              </a:tabLst>
            </a:pPr>
            <a:r>
              <a:rPr lang="ru-RU">
                <a:latin typeface="DejaVu Sans" pitchFamily="34"/>
              </a:rPr>
              <a:t>Раздельные стадии</a:t>
            </a:r>
          </a:p>
          <a:p>
            <a:pPr lvl="1"/>
            <a:r>
              <a:rPr lang="ru-RU">
                <a:latin typeface="DejaVu Sans" pitchFamily="34"/>
              </a:rPr>
              <a:t>симуляция функций</a:t>
            </a:r>
          </a:p>
          <a:p>
            <a:pPr lvl="1"/>
            <a:r>
              <a:rPr lang="ru-RU">
                <a:latin typeface="DejaVu Sans" pitchFamily="34"/>
              </a:rPr>
              <a:t>симуляция передачи результатов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26960"/>
            <a:ext cx="8229600" cy="54864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Симуляция. Шаг № 1 – функции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C558AE43-9A9D-4BF1-A653-9A8ABF9F0D0C}" type="slidenum">
              <a:t>18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nip Same Side Corner Rectangle 50"/>
          <p:cNvSpPr/>
          <p:nvPr/>
        </p:nvSpPr>
        <p:spPr>
          <a:xfrm rot="5400000">
            <a:off x="891360" y="168480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F79646"/>
          </a:solidFill>
          <a:ln w="25560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nip Same Side Corner Rectangle 51"/>
          <p:cNvSpPr/>
          <p:nvPr/>
        </p:nvSpPr>
        <p:spPr>
          <a:xfrm rot="5400000">
            <a:off x="2844000" y="167760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nip Same Side Corner Rectangle 52"/>
          <p:cNvSpPr/>
          <p:nvPr/>
        </p:nvSpPr>
        <p:spPr>
          <a:xfrm rot="5400000">
            <a:off x="4618440" y="168480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nip Same Side Corner Rectangle 53"/>
          <p:cNvSpPr/>
          <p:nvPr/>
        </p:nvSpPr>
        <p:spPr>
          <a:xfrm rot="5400000">
            <a:off x="873360" y="3166560"/>
            <a:ext cx="1224000" cy="612000"/>
          </a:xfrm>
          <a:custGeom>
            <a:avLst>
              <a:gd name="f6" fmla="val 25094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5094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9BBB59"/>
          </a:solidFill>
          <a:ln w="25560">
            <a:solidFill>
              <a:srgbClr val="71893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nip Same Side Corner Rectangle 54"/>
          <p:cNvSpPr/>
          <p:nvPr/>
        </p:nvSpPr>
        <p:spPr>
          <a:xfrm rot="5400000">
            <a:off x="6310440" y="3135600"/>
            <a:ext cx="1224000" cy="648000"/>
          </a:xfrm>
          <a:custGeom>
            <a:avLst>
              <a:gd name="f6" fmla="val 26243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6243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8064A2"/>
          </a:solidFill>
          <a:ln w="25560">
            <a:solidFill>
              <a:srgbClr val="5C477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Snip Same Side Corner Rectangle 55"/>
          <p:cNvSpPr/>
          <p:nvPr/>
        </p:nvSpPr>
        <p:spPr>
          <a:xfrm rot="5400000">
            <a:off x="6310440" y="168480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C0504D"/>
          </a:solidFill>
          <a:ln w="25560">
            <a:solidFill>
              <a:srgbClr val="8C383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2" name="Elbow Connector 56"/>
          <p:cNvCxnSpPr>
            <a:stCxn id="6" idx="0"/>
            <a:endCxn id="7" idx="2"/>
          </p:cNvCxnSpPr>
          <p:nvPr/>
        </p:nvCxnSpPr>
        <p:spPr>
          <a:xfrm flipV="1">
            <a:off x="1827360" y="2001600"/>
            <a:ext cx="1304640" cy="72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3" name="Elbow Connector 57"/>
          <p:cNvCxnSpPr>
            <a:stCxn id="8" idx="0"/>
            <a:endCxn id="11" idx="2"/>
          </p:cNvCxnSpPr>
          <p:nvPr/>
        </p:nvCxnSpPr>
        <p:spPr>
          <a:xfrm>
            <a:off x="5554440" y="2008800"/>
            <a:ext cx="1044000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Elbow Connector 58"/>
          <p:cNvCxnSpPr/>
          <p:nvPr/>
        </p:nvCxnSpPr>
        <p:spPr>
          <a:xfrm>
            <a:off x="5554440" y="2303640"/>
            <a:ext cx="234000" cy="110736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Elbow Connector 59"/>
          <p:cNvCxnSpPr>
            <a:stCxn id="10" idx="0"/>
            <a:endCxn id="9" idx="2"/>
          </p:cNvCxnSpPr>
          <p:nvPr/>
        </p:nvCxnSpPr>
        <p:spPr>
          <a:xfrm flipH="1">
            <a:off x="1179360" y="3459600"/>
            <a:ext cx="6067080" cy="12960"/>
          </a:xfrm>
          <a:prstGeom prst="bentConnector5">
            <a:avLst>
              <a:gd name="adj1" fmla="val -3768"/>
              <a:gd name="adj2" fmla="val 8442948"/>
              <a:gd name="adj3" fmla="val 103768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Elbow Connector 60"/>
          <p:cNvCxnSpPr>
            <a:stCxn id="9" idx="0"/>
          </p:cNvCxnSpPr>
          <p:nvPr/>
        </p:nvCxnSpPr>
        <p:spPr>
          <a:xfrm flipV="1">
            <a:off x="1791360" y="2384474"/>
            <a:ext cx="1340640" cy="1088086"/>
          </a:xfrm>
          <a:prstGeom prst="bentConnector3">
            <a:avLst>
              <a:gd name="adj1" fmla="val 63641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7" name="Elbow Connector 61"/>
          <p:cNvCxnSpPr>
            <a:endCxn id="6" idx="2"/>
          </p:cNvCxnSpPr>
          <p:nvPr/>
        </p:nvCxnSpPr>
        <p:spPr>
          <a:xfrm rot="10800000" flipV="1">
            <a:off x="1179360" y="2007000"/>
            <a:ext cx="7011720" cy="1800"/>
          </a:xfrm>
          <a:prstGeom prst="bentConnector5">
            <a:avLst>
              <a:gd name="adj1" fmla="val -6732"/>
              <a:gd name="adj2" fmla="val -57904611"/>
              <a:gd name="adj3" fmla="val 103260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62"/>
          <p:cNvCxnSpPr>
            <a:stCxn id="7" idx="0"/>
            <a:endCxn id="8" idx="2"/>
          </p:cNvCxnSpPr>
          <p:nvPr/>
        </p:nvCxnSpPr>
        <p:spPr>
          <a:xfrm>
            <a:off x="3780000" y="2001600"/>
            <a:ext cx="1126440" cy="7200"/>
          </a:xfrm>
          <a:prstGeom prst="straightConnector1">
            <a:avLst/>
          </a:prstGeom>
          <a:noFill/>
          <a:ln w="31680">
            <a:solidFill>
              <a:srgbClr val="4A7EBB"/>
            </a:solidFill>
            <a:prstDash val="solid"/>
            <a:tailEnd type="arrow"/>
          </a:ln>
        </p:spPr>
      </p:cxnSp>
      <p:grpSp>
        <p:nvGrpSpPr>
          <p:cNvPr id="19" name="Group 63"/>
          <p:cNvGrpSpPr/>
          <p:nvPr/>
        </p:nvGrpSpPr>
        <p:grpSpPr>
          <a:xfrm>
            <a:off x="2134080" y="1880999"/>
            <a:ext cx="576000" cy="255240"/>
            <a:chOff x="2134080" y="1880999"/>
            <a:chExt cx="576000" cy="255240"/>
          </a:xfrm>
        </p:grpSpPr>
        <p:sp>
          <p:nvSpPr>
            <p:cNvPr id="20" name="Rectangle 64"/>
            <p:cNvSpPr/>
            <p:nvPr/>
          </p:nvSpPr>
          <p:spPr>
            <a:xfrm>
              <a:off x="2134080" y="1880999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1" name="Straight Connector 65"/>
            <p:cNvCxnSpPr/>
            <p:nvPr/>
          </p:nvCxnSpPr>
          <p:spPr>
            <a:xfrm>
              <a:off x="2242080" y="20088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2" name="Straight Connector 66"/>
            <p:cNvCxnSpPr/>
            <p:nvPr/>
          </p:nvCxnSpPr>
          <p:spPr>
            <a:xfrm flipV="1">
              <a:off x="2242080" y="1941119"/>
              <a:ext cx="0" cy="13176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3" name="Straight Connector 67"/>
            <p:cNvCxnSpPr/>
            <p:nvPr/>
          </p:nvCxnSpPr>
          <p:spPr>
            <a:xfrm flipV="1">
              <a:off x="2602080" y="1941119"/>
              <a:ext cx="0" cy="13176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24" name="Group 68"/>
          <p:cNvGrpSpPr/>
          <p:nvPr/>
        </p:nvGrpSpPr>
        <p:grpSpPr>
          <a:xfrm>
            <a:off x="1972440" y="3332160"/>
            <a:ext cx="576000" cy="255240"/>
            <a:chOff x="1972440" y="3332160"/>
            <a:chExt cx="576000" cy="255240"/>
          </a:xfrm>
        </p:grpSpPr>
        <p:sp>
          <p:nvSpPr>
            <p:cNvPr id="25" name="Rectangle 69"/>
            <p:cNvSpPr/>
            <p:nvPr/>
          </p:nvSpPr>
          <p:spPr>
            <a:xfrm>
              <a:off x="1972440" y="33321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6" name="Straight Connector 70"/>
            <p:cNvCxnSpPr/>
            <p:nvPr/>
          </p:nvCxnSpPr>
          <p:spPr>
            <a:xfrm>
              <a:off x="2080440" y="34596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7" name="Straight Connector 71"/>
            <p:cNvCxnSpPr/>
            <p:nvPr/>
          </p:nvCxnSpPr>
          <p:spPr>
            <a:xfrm flipV="1">
              <a:off x="2080440" y="339228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8" name="Straight Connector 72"/>
            <p:cNvCxnSpPr/>
            <p:nvPr/>
          </p:nvCxnSpPr>
          <p:spPr>
            <a:xfrm flipV="1">
              <a:off x="2440440" y="339228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29" name="Group 78"/>
          <p:cNvGrpSpPr/>
          <p:nvPr/>
        </p:nvGrpSpPr>
        <p:grpSpPr>
          <a:xfrm>
            <a:off x="7615080" y="1879560"/>
            <a:ext cx="576000" cy="255240"/>
            <a:chOff x="7615080" y="1879560"/>
            <a:chExt cx="576000" cy="255240"/>
          </a:xfrm>
        </p:grpSpPr>
        <p:sp>
          <p:nvSpPr>
            <p:cNvPr id="30" name="Rectangle 79"/>
            <p:cNvSpPr/>
            <p:nvPr/>
          </p:nvSpPr>
          <p:spPr>
            <a:xfrm>
              <a:off x="7615080" y="18795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1" name="Straight Connector 80"/>
            <p:cNvCxnSpPr/>
            <p:nvPr/>
          </p:nvCxnSpPr>
          <p:spPr>
            <a:xfrm>
              <a:off x="7723080" y="20070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2" name="Straight Connector 81"/>
            <p:cNvCxnSpPr/>
            <p:nvPr/>
          </p:nvCxnSpPr>
          <p:spPr>
            <a:xfrm flipV="1">
              <a:off x="7723080" y="1939680"/>
              <a:ext cx="0" cy="13175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3" name="Straight Connector 82"/>
            <p:cNvCxnSpPr/>
            <p:nvPr/>
          </p:nvCxnSpPr>
          <p:spPr>
            <a:xfrm flipV="1">
              <a:off x="8083080" y="1939680"/>
              <a:ext cx="0" cy="13175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34" name="Group 83"/>
          <p:cNvGrpSpPr/>
          <p:nvPr/>
        </p:nvGrpSpPr>
        <p:grpSpPr>
          <a:xfrm>
            <a:off x="5788440" y="3283559"/>
            <a:ext cx="576000" cy="255240"/>
            <a:chOff x="5788440" y="3283559"/>
            <a:chExt cx="576000" cy="255240"/>
          </a:xfrm>
        </p:grpSpPr>
        <p:sp>
          <p:nvSpPr>
            <p:cNvPr id="35" name="Rectangle 84"/>
            <p:cNvSpPr/>
            <p:nvPr/>
          </p:nvSpPr>
          <p:spPr>
            <a:xfrm>
              <a:off x="5788440" y="3283559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6" name="Straight Connector 85"/>
            <p:cNvCxnSpPr/>
            <p:nvPr/>
          </p:nvCxnSpPr>
          <p:spPr>
            <a:xfrm>
              <a:off x="5896440" y="34110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7" name="Straight Connector 86"/>
            <p:cNvCxnSpPr/>
            <p:nvPr/>
          </p:nvCxnSpPr>
          <p:spPr>
            <a:xfrm flipV="1">
              <a:off x="5896440" y="3343319"/>
              <a:ext cx="0" cy="13212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8" name="Straight Connector 87"/>
            <p:cNvCxnSpPr/>
            <p:nvPr/>
          </p:nvCxnSpPr>
          <p:spPr>
            <a:xfrm flipV="1">
              <a:off x="6256440" y="3343319"/>
              <a:ext cx="0" cy="13212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39" name="Group 88"/>
          <p:cNvGrpSpPr/>
          <p:nvPr/>
        </p:nvGrpSpPr>
        <p:grpSpPr>
          <a:xfrm>
            <a:off x="4078080" y="1864440"/>
            <a:ext cx="576000" cy="255240"/>
            <a:chOff x="4078080" y="1864440"/>
            <a:chExt cx="576000" cy="255240"/>
          </a:xfrm>
        </p:grpSpPr>
        <p:sp>
          <p:nvSpPr>
            <p:cNvPr id="40" name="Rectangle 89"/>
            <p:cNvSpPr/>
            <p:nvPr/>
          </p:nvSpPr>
          <p:spPr>
            <a:xfrm>
              <a:off x="4078080" y="186444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41" name="Straight Connector 90"/>
            <p:cNvCxnSpPr/>
            <p:nvPr/>
          </p:nvCxnSpPr>
          <p:spPr>
            <a:xfrm>
              <a:off x="4186079" y="1991880"/>
              <a:ext cx="360361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2" name="Straight Connector 91"/>
            <p:cNvCxnSpPr/>
            <p:nvPr/>
          </p:nvCxnSpPr>
          <p:spPr>
            <a:xfrm flipV="1">
              <a:off x="4186079" y="192456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3" name="Straight Connector 92"/>
            <p:cNvCxnSpPr/>
            <p:nvPr/>
          </p:nvCxnSpPr>
          <p:spPr>
            <a:xfrm flipV="1">
              <a:off x="4546440" y="192456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44" name="Group 93"/>
          <p:cNvGrpSpPr/>
          <p:nvPr/>
        </p:nvGrpSpPr>
        <p:grpSpPr>
          <a:xfrm>
            <a:off x="5765760" y="1878119"/>
            <a:ext cx="576000" cy="255240"/>
            <a:chOff x="5765760" y="1878119"/>
            <a:chExt cx="576000" cy="255240"/>
          </a:xfrm>
        </p:grpSpPr>
        <p:sp>
          <p:nvSpPr>
            <p:cNvPr id="45" name="Rectangle 94"/>
            <p:cNvSpPr/>
            <p:nvPr/>
          </p:nvSpPr>
          <p:spPr>
            <a:xfrm>
              <a:off x="5765760" y="1878119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46" name="Straight Connector 95"/>
            <p:cNvCxnSpPr/>
            <p:nvPr/>
          </p:nvCxnSpPr>
          <p:spPr>
            <a:xfrm>
              <a:off x="5873760" y="200556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7" name="Straight Connector 96"/>
            <p:cNvCxnSpPr/>
            <p:nvPr/>
          </p:nvCxnSpPr>
          <p:spPr>
            <a:xfrm flipV="1">
              <a:off x="5873760" y="1938239"/>
              <a:ext cx="0" cy="13176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8" name="Straight Connector 97"/>
            <p:cNvCxnSpPr/>
            <p:nvPr/>
          </p:nvCxnSpPr>
          <p:spPr>
            <a:xfrm flipV="1">
              <a:off x="6233760" y="1938239"/>
              <a:ext cx="0" cy="13176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sp>
        <p:nvSpPr>
          <p:cNvPr id="49" name="Oval 8"/>
          <p:cNvSpPr/>
          <p:nvPr/>
        </p:nvSpPr>
        <p:spPr>
          <a:xfrm>
            <a:off x="2013839" y="1937519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0" name="Group 98"/>
          <p:cNvGrpSpPr/>
          <p:nvPr/>
        </p:nvGrpSpPr>
        <p:grpSpPr>
          <a:xfrm>
            <a:off x="5968080" y="4428360"/>
            <a:ext cx="576000" cy="255240"/>
            <a:chOff x="5968080" y="4428360"/>
            <a:chExt cx="576000" cy="255240"/>
          </a:xfrm>
        </p:grpSpPr>
        <p:sp>
          <p:nvSpPr>
            <p:cNvPr id="51" name="Rectangle 99"/>
            <p:cNvSpPr/>
            <p:nvPr/>
          </p:nvSpPr>
          <p:spPr>
            <a:xfrm>
              <a:off x="5968080" y="44283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52" name="Straight Connector 100"/>
            <p:cNvCxnSpPr/>
            <p:nvPr/>
          </p:nvCxnSpPr>
          <p:spPr>
            <a:xfrm>
              <a:off x="6076080" y="45558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3" name="Straight Connector 101"/>
            <p:cNvCxnSpPr/>
            <p:nvPr/>
          </p:nvCxnSpPr>
          <p:spPr>
            <a:xfrm flipV="1">
              <a:off x="6076080" y="4488120"/>
              <a:ext cx="0" cy="13212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4" name="Straight Connector 102"/>
            <p:cNvCxnSpPr/>
            <p:nvPr/>
          </p:nvCxnSpPr>
          <p:spPr>
            <a:xfrm flipV="1">
              <a:off x="6436080" y="4488120"/>
              <a:ext cx="0" cy="13212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55" name="Group 103"/>
          <p:cNvGrpSpPr/>
          <p:nvPr/>
        </p:nvGrpSpPr>
        <p:grpSpPr>
          <a:xfrm>
            <a:off x="5049720" y="4426560"/>
            <a:ext cx="576000" cy="255240"/>
            <a:chOff x="5049720" y="4426560"/>
            <a:chExt cx="576000" cy="255240"/>
          </a:xfrm>
        </p:grpSpPr>
        <p:sp>
          <p:nvSpPr>
            <p:cNvPr id="56" name="Rectangle 104"/>
            <p:cNvSpPr/>
            <p:nvPr/>
          </p:nvSpPr>
          <p:spPr>
            <a:xfrm>
              <a:off x="5049720" y="44265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57" name="Straight Connector 105"/>
            <p:cNvCxnSpPr/>
            <p:nvPr/>
          </p:nvCxnSpPr>
          <p:spPr>
            <a:xfrm>
              <a:off x="5157720" y="45540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8" name="Straight Connector 106"/>
            <p:cNvCxnSpPr/>
            <p:nvPr/>
          </p:nvCxnSpPr>
          <p:spPr>
            <a:xfrm flipV="1">
              <a:off x="5157720" y="448668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9" name="Straight Connector 107"/>
            <p:cNvCxnSpPr/>
            <p:nvPr/>
          </p:nvCxnSpPr>
          <p:spPr>
            <a:xfrm flipV="1">
              <a:off x="5517720" y="448668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sp>
        <p:nvSpPr>
          <p:cNvPr id="60" name="Oval 108"/>
          <p:cNvSpPr/>
          <p:nvPr/>
        </p:nvSpPr>
        <p:spPr>
          <a:xfrm>
            <a:off x="1856160" y="3395159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1" name="Oval 109"/>
          <p:cNvSpPr/>
          <p:nvPr/>
        </p:nvSpPr>
        <p:spPr>
          <a:xfrm>
            <a:off x="3953880" y="192456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2" name="Oval 110"/>
          <p:cNvSpPr/>
          <p:nvPr/>
        </p:nvSpPr>
        <p:spPr>
          <a:xfrm>
            <a:off x="5662440" y="1937519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3" name="Oval 111"/>
          <p:cNvSpPr/>
          <p:nvPr/>
        </p:nvSpPr>
        <p:spPr>
          <a:xfrm>
            <a:off x="5741640" y="3343319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4" name="Oval 112"/>
          <p:cNvSpPr/>
          <p:nvPr/>
        </p:nvSpPr>
        <p:spPr>
          <a:xfrm>
            <a:off x="7537680" y="1929599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5" name="Oval 113"/>
          <p:cNvSpPr/>
          <p:nvPr/>
        </p:nvSpPr>
        <p:spPr>
          <a:xfrm>
            <a:off x="6521040" y="447660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6" name="Oval 114"/>
          <p:cNvSpPr/>
          <p:nvPr/>
        </p:nvSpPr>
        <p:spPr>
          <a:xfrm>
            <a:off x="5576040" y="444996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FF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67" name="Elbow Connector 58"/>
          <p:cNvCxnSpPr>
            <a:endCxn id="10" idx="2"/>
          </p:cNvCxnSpPr>
          <p:nvPr/>
        </p:nvCxnSpPr>
        <p:spPr>
          <a:xfrm>
            <a:off x="6364440" y="3411000"/>
            <a:ext cx="234000" cy="48600"/>
          </a:xfrm>
          <a:prstGeom prst="bentConnector5">
            <a:avLst>
              <a:gd name="adj1" fmla="val 97692"/>
              <a:gd name="adj2" fmla="val 21311"/>
              <a:gd name="adj3" fmla="val 2308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68" name="Elbow Connector 58"/>
          <p:cNvCxnSpPr>
            <a:stCxn id="11" idx="0"/>
            <a:endCxn id="64" idx="4"/>
          </p:cNvCxnSpPr>
          <p:nvPr/>
        </p:nvCxnSpPr>
        <p:spPr>
          <a:xfrm flipV="1">
            <a:off x="7246440" y="1952269"/>
            <a:ext cx="313910" cy="56531"/>
          </a:xfrm>
          <a:prstGeom prst="bentConnector4">
            <a:avLst>
              <a:gd name="adj1" fmla="val 516"/>
              <a:gd name="adj2" fmla="val 94102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26960"/>
            <a:ext cx="8229600" cy="54864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Симуляция. Шаг № 2 – передача данных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0C462BB-2C4D-4496-B5DD-17A0D24234DF}" type="slidenum">
              <a:t>19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nip Same Side Corner Rectangle 50"/>
          <p:cNvSpPr/>
          <p:nvPr/>
        </p:nvSpPr>
        <p:spPr>
          <a:xfrm rot="5400000">
            <a:off x="876960" y="167040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F79646"/>
          </a:solidFill>
          <a:ln w="25560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nip Same Side Corner Rectangle 51"/>
          <p:cNvSpPr/>
          <p:nvPr/>
        </p:nvSpPr>
        <p:spPr>
          <a:xfrm rot="5400000">
            <a:off x="2829600" y="166320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nip Same Side Corner Rectangle 52"/>
          <p:cNvSpPr/>
          <p:nvPr/>
        </p:nvSpPr>
        <p:spPr>
          <a:xfrm rot="5400000">
            <a:off x="4604040" y="167040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nip Same Side Corner Rectangle 53"/>
          <p:cNvSpPr/>
          <p:nvPr/>
        </p:nvSpPr>
        <p:spPr>
          <a:xfrm rot="5400000">
            <a:off x="858960" y="3152160"/>
            <a:ext cx="1224000" cy="612000"/>
          </a:xfrm>
          <a:custGeom>
            <a:avLst>
              <a:gd name="f6" fmla="val 25094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5094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9BBB59"/>
          </a:solidFill>
          <a:ln w="25560">
            <a:solidFill>
              <a:srgbClr val="71893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nip Same Side Corner Rectangle 54"/>
          <p:cNvSpPr/>
          <p:nvPr/>
        </p:nvSpPr>
        <p:spPr>
          <a:xfrm rot="5400000">
            <a:off x="6296039" y="3121200"/>
            <a:ext cx="1224000" cy="648000"/>
          </a:xfrm>
          <a:custGeom>
            <a:avLst>
              <a:gd name="f6" fmla="val 26243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6243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8064A2"/>
          </a:solidFill>
          <a:ln w="25560">
            <a:solidFill>
              <a:srgbClr val="5C477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Snip Same Side Corner Rectangle 55"/>
          <p:cNvSpPr/>
          <p:nvPr/>
        </p:nvSpPr>
        <p:spPr>
          <a:xfrm rot="5400000">
            <a:off x="6296039" y="167040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C0504D"/>
          </a:solidFill>
          <a:ln w="25560">
            <a:solidFill>
              <a:srgbClr val="8C383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2" name="Elbow Connector 56"/>
          <p:cNvCxnSpPr>
            <a:stCxn id="6" idx="0"/>
            <a:endCxn id="7" idx="2"/>
          </p:cNvCxnSpPr>
          <p:nvPr/>
        </p:nvCxnSpPr>
        <p:spPr>
          <a:xfrm flipV="1">
            <a:off x="1812960" y="1987200"/>
            <a:ext cx="1304640" cy="72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3" name="Elbow Connector 57"/>
          <p:cNvCxnSpPr>
            <a:stCxn id="8" idx="0"/>
            <a:endCxn id="11" idx="2"/>
          </p:cNvCxnSpPr>
          <p:nvPr/>
        </p:nvCxnSpPr>
        <p:spPr>
          <a:xfrm>
            <a:off x="5540040" y="1994400"/>
            <a:ext cx="1043999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Elbow Connector 58"/>
          <p:cNvCxnSpPr/>
          <p:nvPr/>
        </p:nvCxnSpPr>
        <p:spPr>
          <a:xfrm>
            <a:off x="5540040" y="2289240"/>
            <a:ext cx="234000" cy="110736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Elbow Connector 59"/>
          <p:cNvCxnSpPr>
            <a:stCxn id="10" idx="0"/>
            <a:endCxn id="9" idx="2"/>
          </p:cNvCxnSpPr>
          <p:nvPr/>
        </p:nvCxnSpPr>
        <p:spPr>
          <a:xfrm flipH="1">
            <a:off x="1164960" y="3445200"/>
            <a:ext cx="6067079" cy="12960"/>
          </a:xfrm>
          <a:prstGeom prst="bentConnector5">
            <a:avLst>
              <a:gd name="adj1" fmla="val -3768"/>
              <a:gd name="adj2" fmla="val 8497222"/>
              <a:gd name="adj3" fmla="val 103768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Elbow Connector 60"/>
          <p:cNvCxnSpPr>
            <a:stCxn id="9" idx="0"/>
          </p:cNvCxnSpPr>
          <p:nvPr/>
        </p:nvCxnSpPr>
        <p:spPr>
          <a:xfrm flipV="1">
            <a:off x="1776960" y="2412609"/>
            <a:ext cx="1340640" cy="1045551"/>
          </a:xfrm>
          <a:prstGeom prst="bentConnector3">
            <a:avLst>
              <a:gd name="adj1" fmla="val 69937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7" name="Elbow Connector 61"/>
          <p:cNvCxnSpPr>
            <a:endCxn id="6" idx="2"/>
          </p:cNvCxnSpPr>
          <p:nvPr/>
        </p:nvCxnSpPr>
        <p:spPr>
          <a:xfrm rot="10800000" flipV="1">
            <a:off x="1164960" y="1992600"/>
            <a:ext cx="7011720" cy="1800"/>
          </a:xfrm>
          <a:prstGeom prst="bentConnector5">
            <a:avLst>
              <a:gd name="adj1" fmla="val -7435"/>
              <a:gd name="adj2" fmla="val -48916944"/>
              <a:gd name="adj3" fmla="val 103260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62"/>
          <p:cNvCxnSpPr>
            <a:stCxn id="7" idx="0"/>
            <a:endCxn id="8" idx="2"/>
          </p:cNvCxnSpPr>
          <p:nvPr/>
        </p:nvCxnSpPr>
        <p:spPr>
          <a:xfrm>
            <a:off x="3765600" y="1987200"/>
            <a:ext cx="1126440" cy="7200"/>
          </a:xfrm>
          <a:prstGeom prst="straightConnector1">
            <a:avLst/>
          </a:prstGeom>
          <a:noFill/>
          <a:ln w="31680">
            <a:solidFill>
              <a:srgbClr val="4A7EBB"/>
            </a:solidFill>
            <a:prstDash val="solid"/>
            <a:tailEnd type="arrow"/>
          </a:ln>
        </p:spPr>
      </p:cxnSp>
      <p:grpSp>
        <p:nvGrpSpPr>
          <p:cNvPr id="19" name="Group 63"/>
          <p:cNvGrpSpPr/>
          <p:nvPr/>
        </p:nvGrpSpPr>
        <p:grpSpPr>
          <a:xfrm>
            <a:off x="2119680" y="1866599"/>
            <a:ext cx="576000" cy="255240"/>
            <a:chOff x="2119680" y="1866599"/>
            <a:chExt cx="576000" cy="255240"/>
          </a:xfrm>
        </p:grpSpPr>
        <p:sp>
          <p:nvSpPr>
            <p:cNvPr id="20" name="Rectangle 64"/>
            <p:cNvSpPr/>
            <p:nvPr/>
          </p:nvSpPr>
          <p:spPr>
            <a:xfrm>
              <a:off x="2119680" y="1866599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1" name="Straight Connector 65"/>
            <p:cNvCxnSpPr/>
            <p:nvPr/>
          </p:nvCxnSpPr>
          <p:spPr>
            <a:xfrm>
              <a:off x="2227680" y="19944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2" name="Straight Connector 66"/>
            <p:cNvCxnSpPr/>
            <p:nvPr/>
          </p:nvCxnSpPr>
          <p:spPr>
            <a:xfrm flipV="1">
              <a:off x="2227680" y="1926719"/>
              <a:ext cx="0" cy="13176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3" name="Straight Connector 67"/>
            <p:cNvCxnSpPr/>
            <p:nvPr/>
          </p:nvCxnSpPr>
          <p:spPr>
            <a:xfrm flipV="1">
              <a:off x="2587680" y="1926719"/>
              <a:ext cx="0" cy="13176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24" name="Group 68"/>
          <p:cNvGrpSpPr/>
          <p:nvPr/>
        </p:nvGrpSpPr>
        <p:grpSpPr>
          <a:xfrm>
            <a:off x="1958040" y="3317759"/>
            <a:ext cx="576000" cy="255240"/>
            <a:chOff x="1958040" y="3317759"/>
            <a:chExt cx="576000" cy="255240"/>
          </a:xfrm>
        </p:grpSpPr>
        <p:sp>
          <p:nvSpPr>
            <p:cNvPr id="25" name="Rectangle 69"/>
            <p:cNvSpPr/>
            <p:nvPr/>
          </p:nvSpPr>
          <p:spPr>
            <a:xfrm>
              <a:off x="1958040" y="3317759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6" name="Straight Connector 70"/>
            <p:cNvCxnSpPr/>
            <p:nvPr/>
          </p:nvCxnSpPr>
          <p:spPr>
            <a:xfrm>
              <a:off x="2066040" y="34452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7" name="Straight Connector 71"/>
            <p:cNvCxnSpPr/>
            <p:nvPr/>
          </p:nvCxnSpPr>
          <p:spPr>
            <a:xfrm flipV="1">
              <a:off x="2066040" y="3377880"/>
              <a:ext cx="0" cy="13175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8" name="Straight Connector 72"/>
            <p:cNvCxnSpPr/>
            <p:nvPr/>
          </p:nvCxnSpPr>
          <p:spPr>
            <a:xfrm flipV="1">
              <a:off x="2426040" y="3377880"/>
              <a:ext cx="0" cy="13175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29" name="Group 78"/>
          <p:cNvGrpSpPr/>
          <p:nvPr/>
        </p:nvGrpSpPr>
        <p:grpSpPr>
          <a:xfrm>
            <a:off x="7600680" y="1865160"/>
            <a:ext cx="576000" cy="255240"/>
            <a:chOff x="7600680" y="1865160"/>
            <a:chExt cx="576000" cy="255240"/>
          </a:xfrm>
        </p:grpSpPr>
        <p:sp>
          <p:nvSpPr>
            <p:cNvPr id="30" name="Rectangle 79"/>
            <p:cNvSpPr/>
            <p:nvPr/>
          </p:nvSpPr>
          <p:spPr>
            <a:xfrm>
              <a:off x="7600680" y="18651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1" name="Straight Connector 80"/>
            <p:cNvCxnSpPr/>
            <p:nvPr/>
          </p:nvCxnSpPr>
          <p:spPr>
            <a:xfrm>
              <a:off x="7708680" y="19926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2" name="Straight Connector 81"/>
            <p:cNvCxnSpPr/>
            <p:nvPr/>
          </p:nvCxnSpPr>
          <p:spPr>
            <a:xfrm flipV="1">
              <a:off x="7708680" y="1925280"/>
              <a:ext cx="0" cy="13175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3" name="Straight Connector 82"/>
            <p:cNvCxnSpPr/>
            <p:nvPr/>
          </p:nvCxnSpPr>
          <p:spPr>
            <a:xfrm flipV="1">
              <a:off x="8068680" y="1925280"/>
              <a:ext cx="0" cy="13175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34" name="Group 83"/>
          <p:cNvGrpSpPr/>
          <p:nvPr/>
        </p:nvGrpSpPr>
        <p:grpSpPr>
          <a:xfrm>
            <a:off x="5774040" y="3269160"/>
            <a:ext cx="576000" cy="255240"/>
            <a:chOff x="5774040" y="3269160"/>
            <a:chExt cx="576000" cy="255240"/>
          </a:xfrm>
        </p:grpSpPr>
        <p:sp>
          <p:nvSpPr>
            <p:cNvPr id="35" name="Rectangle 84"/>
            <p:cNvSpPr/>
            <p:nvPr/>
          </p:nvSpPr>
          <p:spPr>
            <a:xfrm>
              <a:off x="5774040" y="32691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6" name="Straight Connector 85"/>
            <p:cNvCxnSpPr/>
            <p:nvPr/>
          </p:nvCxnSpPr>
          <p:spPr>
            <a:xfrm>
              <a:off x="5882040" y="33966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7" name="Straight Connector 86"/>
            <p:cNvCxnSpPr/>
            <p:nvPr/>
          </p:nvCxnSpPr>
          <p:spPr>
            <a:xfrm flipV="1">
              <a:off x="5882040" y="3328919"/>
              <a:ext cx="0" cy="13212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8" name="Straight Connector 87"/>
            <p:cNvCxnSpPr/>
            <p:nvPr/>
          </p:nvCxnSpPr>
          <p:spPr>
            <a:xfrm flipV="1">
              <a:off x="6242040" y="3328919"/>
              <a:ext cx="0" cy="13212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39" name="Group 88"/>
          <p:cNvGrpSpPr/>
          <p:nvPr/>
        </p:nvGrpSpPr>
        <p:grpSpPr>
          <a:xfrm>
            <a:off x="4063679" y="1850040"/>
            <a:ext cx="576000" cy="255240"/>
            <a:chOff x="4063679" y="1850040"/>
            <a:chExt cx="576000" cy="255240"/>
          </a:xfrm>
        </p:grpSpPr>
        <p:sp>
          <p:nvSpPr>
            <p:cNvPr id="40" name="Rectangle 89"/>
            <p:cNvSpPr/>
            <p:nvPr/>
          </p:nvSpPr>
          <p:spPr>
            <a:xfrm>
              <a:off x="4063679" y="185004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41" name="Straight Connector 90"/>
            <p:cNvCxnSpPr/>
            <p:nvPr/>
          </p:nvCxnSpPr>
          <p:spPr>
            <a:xfrm>
              <a:off x="4171679" y="1977480"/>
              <a:ext cx="360361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2" name="Straight Connector 91"/>
            <p:cNvCxnSpPr/>
            <p:nvPr/>
          </p:nvCxnSpPr>
          <p:spPr>
            <a:xfrm flipV="1">
              <a:off x="4171679" y="191016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3" name="Straight Connector 92"/>
            <p:cNvCxnSpPr/>
            <p:nvPr/>
          </p:nvCxnSpPr>
          <p:spPr>
            <a:xfrm flipV="1">
              <a:off x="4532040" y="191016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44" name="Group 93"/>
          <p:cNvGrpSpPr/>
          <p:nvPr/>
        </p:nvGrpSpPr>
        <p:grpSpPr>
          <a:xfrm>
            <a:off x="5751360" y="1863719"/>
            <a:ext cx="576000" cy="255240"/>
            <a:chOff x="5751360" y="1863719"/>
            <a:chExt cx="576000" cy="255240"/>
          </a:xfrm>
        </p:grpSpPr>
        <p:sp>
          <p:nvSpPr>
            <p:cNvPr id="45" name="Rectangle 94"/>
            <p:cNvSpPr/>
            <p:nvPr/>
          </p:nvSpPr>
          <p:spPr>
            <a:xfrm>
              <a:off x="5751360" y="1863719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46" name="Straight Connector 95"/>
            <p:cNvCxnSpPr/>
            <p:nvPr/>
          </p:nvCxnSpPr>
          <p:spPr>
            <a:xfrm>
              <a:off x="5859360" y="199116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7" name="Straight Connector 96"/>
            <p:cNvCxnSpPr/>
            <p:nvPr/>
          </p:nvCxnSpPr>
          <p:spPr>
            <a:xfrm flipV="1">
              <a:off x="5859360" y="1923839"/>
              <a:ext cx="0" cy="13176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48" name="Straight Connector 97"/>
            <p:cNvCxnSpPr/>
            <p:nvPr/>
          </p:nvCxnSpPr>
          <p:spPr>
            <a:xfrm flipV="1">
              <a:off x="6219360" y="1923839"/>
              <a:ext cx="0" cy="13176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sp>
        <p:nvSpPr>
          <p:cNvPr id="49" name="Oval 8"/>
          <p:cNvSpPr/>
          <p:nvPr/>
        </p:nvSpPr>
        <p:spPr>
          <a:xfrm>
            <a:off x="2638440" y="191196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0" name="Group 98"/>
          <p:cNvGrpSpPr/>
          <p:nvPr/>
        </p:nvGrpSpPr>
        <p:grpSpPr>
          <a:xfrm>
            <a:off x="5953680" y="4413960"/>
            <a:ext cx="576000" cy="255240"/>
            <a:chOff x="5953680" y="4413960"/>
            <a:chExt cx="576000" cy="255240"/>
          </a:xfrm>
        </p:grpSpPr>
        <p:sp>
          <p:nvSpPr>
            <p:cNvPr id="51" name="Rectangle 99"/>
            <p:cNvSpPr/>
            <p:nvPr/>
          </p:nvSpPr>
          <p:spPr>
            <a:xfrm>
              <a:off x="5953680" y="44139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52" name="Straight Connector 100"/>
            <p:cNvCxnSpPr/>
            <p:nvPr/>
          </p:nvCxnSpPr>
          <p:spPr>
            <a:xfrm>
              <a:off x="6061680" y="45414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3" name="Straight Connector 101"/>
            <p:cNvCxnSpPr/>
            <p:nvPr/>
          </p:nvCxnSpPr>
          <p:spPr>
            <a:xfrm flipV="1">
              <a:off x="6061680" y="4473720"/>
              <a:ext cx="0" cy="13212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4" name="Straight Connector 102"/>
            <p:cNvCxnSpPr/>
            <p:nvPr/>
          </p:nvCxnSpPr>
          <p:spPr>
            <a:xfrm flipV="1">
              <a:off x="6421680" y="4473720"/>
              <a:ext cx="0" cy="13212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55" name="Group 103"/>
          <p:cNvGrpSpPr/>
          <p:nvPr/>
        </p:nvGrpSpPr>
        <p:grpSpPr>
          <a:xfrm>
            <a:off x="5035320" y="4412160"/>
            <a:ext cx="576000" cy="255240"/>
            <a:chOff x="5035320" y="4412160"/>
            <a:chExt cx="576000" cy="255240"/>
          </a:xfrm>
        </p:grpSpPr>
        <p:sp>
          <p:nvSpPr>
            <p:cNvPr id="56" name="Rectangle 104"/>
            <p:cNvSpPr/>
            <p:nvPr/>
          </p:nvSpPr>
          <p:spPr>
            <a:xfrm>
              <a:off x="5035320" y="4412160"/>
              <a:ext cx="576000" cy="2552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57" name="Straight Connector 105"/>
            <p:cNvCxnSpPr/>
            <p:nvPr/>
          </p:nvCxnSpPr>
          <p:spPr>
            <a:xfrm>
              <a:off x="5143320" y="4539600"/>
              <a:ext cx="36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8" name="Straight Connector 106"/>
            <p:cNvCxnSpPr/>
            <p:nvPr/>
          </p:nvCxnSpPr>
          <p:spPr>
            <a:xfrm flipV="1">
              <a:off x="5143320" y="447228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59" name="Straight Connector 107"/>
            <p:cNvCxnSpPr/>
            <p:nvPr/>
          </p:nvCxnSpPr>
          <p:spPr>
            <a:xfrm flipV="1">
              <a:off x="5503320" y="4472280"/>
              <a:ext cx="0" cy="1317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sp>
        <p:nvSpPr>
          <p:cNvPr id="60" name="Oval 108"/>
          <p:cNvSpPr/>
          <p:nvPr/>
        </p:nvSpPr>
        <p:spPr>
          <a:xfrm>
            <a:off x="2437200" y="337320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1" name="Oval 109"/>
          <p:cNvSpPr/>
          <p:nvPr/>
        </p:nvSpPr>
        <p:spPr>
          <a:xfrm>
            <a:off x="4597200" y="191016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2" name="Oval 110"/>
          <p:cNvSpPr/>
          <p:nvPr/>
        </p:nvSpPr>
        <p:spPr>
          <a:xfrm>
            <a:off x="6325200" y="193320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3" name="Oval 111"/>
          <p:cNvSpPr/>
          <p:nvPr/>
        </p:nvSpPr>
        <p:spPr>
          <a:xfrm>
            <a:off x="6300000" y="333720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4" name="Oval 112"/>
          <p:cNvSpPr/>
          <p:nvPr/>
        </p:nvSpPr>
        <p:spPr>
          <a:xfrm>
            <a:off x="8125200" y="192528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5" name="Oval 113"/>
          <p:cNvSpPr/>
          <p:nvPr/>
        </p:nvSpPr>
        <p:spPr>
          <a:xfrm>
            <a:off x="5832000" y="445104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6" name="Oval 114"/>
          <p:cNvSpPr/>
          <p:nvPr/>
        </p:nvSpPr>
        <p:spPr>
          <a:xfrm>
            <a:off x="4896000" y="4453200"/>
            <a:ext cx="154800" cy="154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FFFF0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67" name="Elbow Connector 58"/>
          <p:cNvCxnSpPr>
            <a:endCxn id="10" idx="2"/>
          </p:cNvCxnSpPr>
          <p:nvPr/>
        </p:nvCxnSpPr>
        <p:spPr>
          <a:xfrm>
            <a:off x="6350040" y="3396600"/>
            <a:ext cx="233999" cy="48600"/>
          </a:xfrm>
          <a:prstGeom prst="bentConnector5">
            <a:avLst>
              <a:gd name="adj1" fmla="val 97693"/>
              <a:gd name="adj2" fmla="val 35784"/>
              <a:gd name="adj3" fmla="val 2307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68" name="Elbow Connector 58"/>
          <p:cNvCxnSpPr>
            <a:stCxn id="11" idx="0"/>
            <a:endCxn id="30" idx="1"/>
          </p:cNvCxnSpPr>
          <p:nvPr/>
        </p:nvCxnSpPr>
        <p:spPr>
          <a:xfrm flipV="1">
            <a:off x="7232039" y="1992780"/>
            <a:ext cx="368641" cy="162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00520"/>
            <a:ext cx="8229600" cy="76212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smtClean="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Вопросы</a:t>
            </a:r>
            <a:endParaRPr lang="ru-RU" dirty="0">
              <a:solidFill>
                <a:srgbClr val="000000"/>
              </a:solidFill>
              <a:latin typeface="Constantia" pitchFamily="18"/>
              <a:ea typeface="Microsoft YaHei" pitchFamily="34"/>
            </a:endParaRP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85B2E8C2-B2CF-4F59-B4F0-192805ED6F21}" type="slidenum">
              <a:t>2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080000"/>
            <a:ext cx="8229600" cy="2062103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marL="457200" lvl="0" indent="-457200">
              <a:lnSpc>
                <a:spcPct val="90000"/>
              </a:lnSpc>
              <a:spcAft>
                <a:spcPts val="1159"/>
              </a:spcAft>
              <a:tabLst>
                <a:tab pos="482400" algn="l"/>
                <a:tab pos="1396800" algn="l"/>
                <a:tab pos="2311199" algn="l"/>
                <a:tab pos="3225600" algn="l"/>
                <a:tab pos="4139999" algn="l"/>
                <a:tab pos="5054400" algn="l"/>
                <a:tab pos="5968800" algn="l"/>
                <a:tab pos="6883200" algn="l"/>
                <a:tab pos="7797600" algn="l"/>
                <a:tab pos="8712000" algn="l"/>
                <a:tab pos="9626400" algn="l"/>
              </a:tabLst>
            </a:pPr>
            <a:r>
              <a:rPr lang="ru-RU" sz="2400" dirty="0" smtClean="0">
                <a:latin typeface="DejaVu Sans" pitchFamily="34"/>
                <a:ea typeface="DejaVu Sans" pitchFamily="34"/>
                <a:cs typeface="DejaVu Sans" pitchFamily="34"/>
              </a:rPr>
              <a:t>Свойства «исполняющей» модели  (процессор)</a:t>
            </a:r>
          </a:p>
          <a:p>
            <a:pPr marL="457200" lvl="0" indent="-457200">
              <a:lnSpc>
                <a:spcPct val="90000"/>
              </a:lnSpc>
              <a:spcAft>
                <a:spcPts val="1159"/>
              </a:spcAft>
              <a:tabLst>
                <a:tab pos="482400" algn="l"/>
                <a:tab pos="1396800" algn="l"/>
                <a:tab pos="2311199" algn="l"/>
                <a:tab pos="3225600" algn="l"/>
                <a:tab pos="4139999" algn="l"/>
                <a:tab pos="5054400" algn="l"/>
                <a:tab pos="5968800" algn="l"/>
                <a:tab pos="6883200" algn="l"/>
                <a:tab pos="7797600" algn="l"/>
                <a:tab pos="8712000" algn="l"/>
                <a:tab pos="9626400" algn="l"/>
              </a:tabLst>
            </a:pPr>
            <a:r>
              <a:rPr lang="ru-RU" sz="2400" dirty="0" smtClean="0">
                <a:latin typeface="DejaVu Sans" pitchFamily="34"/>
                <a:ea typeface="DejaVu Sans" pitchFamily="34"/>
                <a:cs typeface="DejaVu Sans" pitchFamily="34"/>
              </a:rPr>
              <a:t>Свойства «</a:t>
            </a:r>
            <a:r>
              <a:rPr lang="ru-RU" sz="2400" dirty="0" err="1" smtClean="0">
                <a:latin typeface="DejaVu Sans" pitchFamily="34"/>
                <a:ea typeface="DejaVu Sans" pitchFamily="34"/>
                <a:cs typeface="DejaVu Sans" pitchFamily="34"/>
              </a:rPr>
              <a:t>неисполняющей</a:t>
            </a:r>
            <a:r>
              <a:rPr lang="ru-RU" sz="2400" dirty="0" smtClean="0">
                <a:latin typeface="DejaVu Sans" pitchFamily="34"/>
                <a:ea typeface="DejaVu Sans" pitchFamily="34"/>
                <a:cs typeface="DejaVu Sans" pitchFamily="34"/>
              </a:rPr>
              <a:t>» модели</a:t>
            </a:r>
          </a:p>
          <a:p>
            <a:pPr marL="457200" lvl="0" indent="-457200">
              <a:lnSpc>
                <a:spcPct val="90000"/>
              </a:lnSpc>
              <a:spcAft>
                <a:spcPts val="1159"/>
              </a:spcAft>
              <a:tabLst>
                <a:tab pos="482400" algn="l"/>
                <a:tab pos="1396800" algn="l"/>
                <a:tab pos="2311199" algn="l"/>
                <a:tab pos="3225600" algn="l"/>
                <a:tab pos="4139999" algn="l"/>
                <a:tab pos="5054400" algn="l"/>
                <a:tab pos="5968800" algn="l"/>
                <a:tab pos="6883200" algn="l"/>
                <a:tab pos="7797600" algn="l"/>
                <a:tab pos="8712000" algn="l"/>
                <a:tab pos="9626400" algn="l"/>
              </a:tabLst>
            </a:pPr>
            <a:r>
              <a:rPr lang="ru-RU" sz="2400" dirty="0" smtClean="0">
                <a:latin typeface="DejaVu Sans" pitchFamily="34"/>
                <a:ea typeface="DejaVu Sans" pitchFamily="34"/>
                <a:cs typeface="DejaVu Sans" pitchFamily="34"/>
              </a:rPr>
              <a:t>Может ли процессор быть промоделирован «</a:t>
            </a:r>
            <a:r>
              <a:rPr lang="ru-RU" sz="2400" dirty="0" err="1" smtClean="0">
                <a:latin typeface="DejaVu Sans" pitchFamily="34"/>
                <a:ea typeface="DejaVu Sans" pitchFamily="34"/>
                <a:cs typeface="DejaVu Sans" pitchFamily="34"/>
              </a:rPr>
              <a:t>неисполняющим</a:t>
            </a:r>
            <a:r>
              <a:rPr lang="ru-RU" sz="2400" dirty="0" smtClean="0">
                <a:latin typeface="DejaVu Sans" pitchFamily="34"/>
                <a:ea typeface="DejaVu Sans" pitchFamily="34"/>
                <a:cs typeface="DejaVu Sans" pitchFamily="34"/>
              </a:rPr>
              <a:t>» образом?</a:t>
            </a:r>
            <a:endParaRPr lang="ru-RU" sz="240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228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5028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Преимущества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1B897FDA-E8CD-40A1-B1B1-2E6A5F20E8FF}" type="slidenum">
              <a:t>20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7320"/>
            <a:ext cx="8362800" cy="337428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/>
            <a:r>
              <a:rPr lang="ru-RU">
                <a:latin typeface="DejaVu Sans" pitchFamily="34"/>
              </a:rPr>
              <a:t>Внутри одной стадии порядок вызова устройств неважен</a:t>
            </a:r>
          </a:p>
          <a:p>
            <a:pPr lvl="0"/>
            <a:r>
              <a:rPr lang="ru-RU">
                <a:latin typeface="DejaVu Sans" pitchFamily="34"/>
              </a:rPr>
              <a:t>Гибкая расширяемость</a:t>
            </a:r>
          </a:p>
          <a:p>
            <a:pPr lvl="0"/>
            <a:r>
              <a:rPr lang="ru-RU">
                <a:latin typeface="DejaVu Sans" pitchFamily="34"/>
              </a:rPr>
              <a:t>Изолированность узлов позволяет иметь параллельные реализации симулятора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773600" y="4290480"/>
            <a:ext cx="3976919" cy="1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8" h="4" fill="none">
                <a:moveTo>
                  <a:pt x="0" y="4"/>
                </a:moveTo>
                <a:lnTo>
                  <a:pt x="5524" y="4"/>
                </a:lnTo>
                <a:lnTo>
                  <a:pt x="5524" y="0"/>
                </a:lnTo>
                <a:lnTo>
                  <a:pt x="11048" y="0"/>
                </a:lnTo>
              </a:path>
            </a:pathLst>
          </a:custGeom>
          <a:noFill/>
          <a:ln w="38160">
            <a:solidFill>
              <a:srgbClr val="4A7EBB"/>
            </a:solidFill>
            <a:prstDash val="solid"/>
          </a:ln>
        </p:spPr>
        <p:txBody>
          <a:bodyPr vert="horz" wrap="square" lIns="109080" tIns="64080" rIns="109080" bIns="6408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48199" y="2017799"/>
            <a:ext cx="4624920" cy="21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48" h="60" fill="none">
                <a:moveTo>
                  <a:pt x="0" y="60"/>
                </a:moveTo>
                <a:lnTo>
                  <a:pt x="6424" y="60"/>
                </a:lnTo>
                <a:lnTo>
                  <a:pt x="6424" y="0"/>
                </a:lnTo>
                <a:lnTo>
                  <a:pt x="12848" y="0"/>
                </a:lnTo>
              </a:path>
            </a:pathLst>
          </a:custGeom>
          <a:noFill/>
          <a:ln w="38160">
            <a:solidFill>
              <a:srgbClr val="4A7EBB"/>
            </a:solidFill>
            <a:prstDash val="solid"/>
          </a:ln>
        </p:spPr>
        <p:txBody>
          <a:bodyPr vert="horz" wrap="square" lIns="109080" tIns="64080" rIns="109080" bIns="6408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477000" y="254520"/>
            <a:ext cx="8229600" cy="6094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4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Вложенность абстракции</a:t>
            </a:r>
          </a:p>
        </p:txBody>
      </p:sp>
      <p:sp>
        <p:nvSpPr>
          <p:cNvPr id="6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12C34F6-1660-40C8-8F5C-3D729ED3B5B3}" type="slidenum">
              <a:t>21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1749960" y="1849319"/>
            <a:ext cx="754199" cy="330120"/>
            <a:chOff x="1749960" y="1849319"/>
            <a:chExt cx="754199" cy="330120"/>
          </a:xfrm>
        </p:grpSpPr>
        <p:sp>
          <p:nvSpPr>
            <p:cNvPr id="9" name="Rectangle 6"/>
            <p:cNvSpPr/>
            <p:nvPr/>
          </p:nvSpPr>
          <p:spPr>
            <a:xfrm>
              <a:off x="1749960" y="1849319"/>
              <a:ext cx="754199" cy="33012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0" name="Straight Connector 16"/>
            <p:cNvCxnSpPr/>
            <p:nvPr/>
          </p:nvCxnSpPr>
          <p:spPr>
            <a:xfrm>
              <a:off x="1891439" y="2014200"/>
              <a:ext cx="4716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11" name="Straight Connector 17"/>
            <p:cNvCxnSpPr/>
            <p:nvPr/>
          </p:nvCxnSpPr>
          <p:spPr>
            <a:xfrm flipV="1">
              <a:off x="1891439" y="1927080"/>
              <a:ext cx="0" cy="17063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12" name="Straight Connector 19"/>
            <p:cNvCxnSpPr/>
            <p:nvPr/>
          </p:nvCxnSpPr>
          <p:spPr>
            <a:xfrm flipV="1">
              <a:off x="2363039" y="1927080"/>
              <a:ext cx="0" cy="170639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13" name="Group 18"/>
          <p:cNvGrpSpPr/>
          <p:nvPr/>
        </p:nvGrpSpPr>
        <p:grpSpPr>
          <a:xfrm>
            <a:off x="609120" y="1295280"/>
            <a:ext cx="792000" cy="1461240"/>
            <a:chOff x="609120" y="1295280"/>
            <a:chExt cx="792000" cy="1461240"/>
          </a:xfrm>
        </p:grpSpPr>
        <p:sp>
          <p:nvSpPr>
            <p:cNvPr id="14" name="Snip Same Side Corner Rectangle 26"/>
            <p:cNvSpPr/>
            <p:nvPr/>
          </p:nvSpPr>
          <p:spPr>
            <a:xfrm rot="5400000">
              <a:off x="310499" y="1665900"/>
              <a:ext cx="1461240" cy="720000"/>
            </a:xfrm>
            <a:custGeom>
              <a:avLst>
                <a:gd name="f6" fmla="val 25094"/>
                <a:gd name="f7" fmla="val 0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25094"/>
                <a:gd name="f7" fmla="val 0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4 0 f35"/>
                <a:gd name="f38" fmla="+- f25 0 f35"/>
                <a:gd name="f39" fmla="+- f34 0 f35"/>
                <a:gd name="f40" fmla="*/ f34 1 2"/>
                <a:gd name="f41" fmla="*/ f34 f21 1"/>
                <a:gd name="f42" fmla="*/ f35 f21 1"/>
                <a:gd name="f43" fmla="?: f39 f34 f35"/>
                <a:gd name="f44" fmla="+- f38 f25 0"/>
                <a:gd name="f45" fmla="*/ f40 f21 1"/>
                <a:gd name="f46" fmla="*/ f36 f21 1"/>
                <a:gd name="f47" fmla="*/ f38 f21 1"/>
                <a:gd name="f48" fmla="*/ f37 f21 1"/>
                <a:gd name="f49" fmla="*/ f43 1 2"/>
                <a:gd name="f50" fmla="*/ f44 1 2"/>
                <a:gd name="f51" fmla="+- f24 0 f49"/>
                <a:gd name="f52" fmla="*/ f49 f21 1"/>
                <a:gd name="f53" fmla="*/ f50 f21 1"/>
                <a:gd name="f54" fmla="*/ f5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45" r="f54" b="f53"/>
              <a:pathLst>
                <a:path>
                  <a:moveTo>
                    <a:pt x="f41" y="f26"/>
                  </a:moveTo>
                  <a:lnTo>
                    <a:pt x="f46" y="f26"/>
                  </a:lnTo>
                  <a:lnTo>
                    <a:pt x="f29" y="f41"/>
                  </a:lnTo>
                  <a:lnTo>
                    <a:pt x="f29" y="f47"/>
                  </a:lnTo>
                  <a:lnTo>
                    <a:pt x="f48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9BBB59"/>
            </a:solidFill>
            <a:ln w="25560">
              <a:solidFill>
                <a:srgbClr val="71893F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TextBox 27"/>
            <p:cNvSpPr txBox="1"/>
            <p:nvPr/>
          </p:nvSpPr>
          <p:spPr>
            <a:xfrm>
              <a:off x="609120" y="1814400"/>
              <a:ext cx="792000" cy="443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F</a:t>
              </a:r>
              <a:r>
                <a:rPr lang="ru-RU" sz="2000" b="0" i="0" u="none" strike="noStrike" kern="1200" spc="0" baseline="-2500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1</a:t>
              </a: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(x)</a:t>
              </a:r>
            </a:p>
          </p:txBody>
        </p:sp>
      </p:grpSp>
      <p:grpSp>
        <p:nvGrpSpPr>
          <p:cNvPr id="16" name="Group 23"/>
          <p:cNvGrpSpPr/>
          <p:nvPr/>
        </p:nvGrpSpPr>
        <p:grpSpPr>
          <a:xfrm>
            <a:off x="2939040" y="1295280"/>
            <a:ext cx="733679" cy="1461240"/>
            <a:chOff x="2939040" y="1295280"/>
            <a:chExt cx="733679" cy="1461240"/>
          </a:xfrm>
        </p:grpSpPr>
        <p:sp>
          <p:nvSpPr>
            <p:cNvPr id="17" name="Snip Same Side Corner Rectangle 24"/>
            <p:cNvSpPr/>
            <p:nvPr/>
          </p:nvSpPr>
          <p:spPr>
            <a:xfrm rot="5400000">
              <a:off x="2568420" y="1665900"/>
              <a:ext cx="1461240" cy="720000"/>
            </a:xfrm>
            <a:custGeom>
              <a:avLst>
                <a:gd name="f6" fmla="val 25094"/>
                <a:gd name="f7" fmla="val 0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25094"/>
                <a:gd name="f7" fmla="val 0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4 0 f35"/>
                <a:gd name="f38" fmla="+- f25 0 f35"/>
                <a:gd name="f39" fmla="+- f34 0 f35"/>
                <a:gd name="f40" fmla="*/ f34 1 2"/>
                <a:gd name="f41" fmla="*/ f34 f21 1"/>
                <a:gd name="f42" fmla="*/ f35 f21 1"/>
                <a:gd name="f43" fmla="?: f39 f34 f35"/>
                <a:gd name="f44" fmla="+- f38 f25 0"/>
                <a:gd name="f45" fmla="*/ f40 f21 1"/>
                <a:gd name="f46" fmla="*/ f36 f21 1"/>
                <a:gd name="f47" fmla="*/ f38 f21 1"/>
                <a:gd name="f48" fmla="*/ f37 f21 1"/>
                <a:gd name="f49" fmla="*/ f43 1 2"/>
                <a:gd name="f50" fmla="*/ f44 1 2"/>
                <a:gd name="f51" fmla="+- f24 0 f49"/>
                <a:gd name="f52" fmla="*/ f49 f21 1"/>
                <a:gd name="f53" fmla="*/ f50 f21 1"/>
                <a:gd name="f54" fmla="*/ f5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45" r="f54" b="f53"/>
              <a:pathLst>
                <a:path>
                  <a:moveTo>
                    <a:pt x="f41" y="f26"/>
                  </a:moveTo>
                  <a:lnTo>
                    <a:pt x="f46" y="f26"/>
                  </a:lnTo>
                  <a:lnTo>
                    <a:pt x="f29" y="f41"/>
                  </a:lnTo>
                  <a:lnTo>
                    <a:pt x="f29" y="f47"/>
                  </a:lnTo>
                  <a:lnTo>
                    <a:pt x="f48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2939040" y="1814400"/>
              <a:ext cx="733679" cy="443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F</a:t>
              </a:r>
              <a:r>
                <a:rPr lang="ru-RU" sz="2000" b="0" i="0" u="none" strike="noStrike" kern="1200" spc="0" baseline="-2500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2</a:t>
              </a: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(x)</a:t>
              </a:r>
            </a:p>
          </p:txBody>
        </p:sp>
      </p:grpSp>
      <p:grpSp>
        <p:nvGrpSpPr>
          <p:cNvPr id="19" name="Group 32"/>
          <p:cNvGrpSpPr/>
          <p:nvPr/>
        </p:nvGrpSpPr>
        <p:grpSpPr>
          <a:xfrm>
            <a:off x="3979080" y="1847519"/>
            <a:ext cx="754199" cy="330120"/>
            <a:chOff x="3979080" y="1847519"/>
            <a:chExt cx="754199" cy="330120"/>
          </a:xfrm>
        </p:grpSpPr>
        <p:sp>
          <p:nvSpPr>
            <p:cNvPr id="20" name="Rectangle 33"/>
            <p:cNvSpPr/>
            <p:nvPr/>
          </p:nvSpPr>
          <p:spPr>
            <a:xfrm>
              <a:off x="3979080" y="1847519"/>
              <a:ext cx="754199" cy="33012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1" name="Straight Connector 34"/>
            <p:cNvCxnSpPr/>
            <p:nvPr/>
          </p:nvCxnSpPr>
          <p:spPr>
            <a:xfrm>
              <a:off x="4120560" y="2012400"/>
              <a:ext cx="47124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2" name="Straight Connector 35"/>
            <p:cNvCxnSpPr/>
            <p:nvPr/>
          </p:nvCxnSpPr>
          <p:spPr>
            <a:xfrm flipV="1">
              <a:off x="4120560" y="1924919"/>
              <a:ext cx="0" cy="17064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23" name="Straight Connector 36"/>
            <p:cNvCxnSpPr/>
            <p:nvPr/>
          </p:nvCxnSpPr>
          <p:spPr>
            <a:xfrm flipV="1">
              <a:off x="4591800" y="1924919"/>
              <a:ext cx="0" cy="17064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sp>
        <p:nvSpPr>
          <p:cNvPr id="24" name="Rectangle 51"/>
          <p:cNvSpPr/>
          <p:nvPr/>
        </p:nvSpPr>
        <p:spPr>
          <a:xfrm>
            <a:off x="154800" y="1161000"/>
            <a:ext cx="5040000" cy="1872360"/>
          </a:xfrm>
          <a:prstGeom prst="rect">
            <a:avLst/>
          </a:prstGeom>
          <a:noFill/>
          <a:ln w="25560">
            <a:solidFill>
              <a:srgbClr val="7F7F7F"/>
            </a:solidFill>
            <a:custDash>
              <a:ds d="298592" sp="298592"/>
            </a:custDash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5" name="Group 52"/>
          <p:cNvGrpSpPr/>
          <p:nvPr/>
        </p:nvGrpSpPr>
        <p:grpSpPr>
          <a:xfrm>
            <a:off x="5263200" y="3573360"/>
            <a:ext cx="1253160" cy="1461240"/>
            <a:chOff x="5263200" y="3573360"/>
            <a:chExt cx="1253160" cy="1461240"/>
          </a:xfrm>
        </p:grpSpPr>
        <p:sp>
          <p:nvSpPr>
            <p:cNvPr id="26" name="Snip Same Side Corner Rectangle 53"/>
            <p:cNvSpPr/>
            <p:nvPr/>
          </p:nvSpPr>
          <p:spPr>
            <a:xfrm rot="5400000">
              <a:off x="5159160" y="3677400"/>
              <a:ext cx="1461240" cy="1253160"/>
            </a:xfrm>
            <a:custGeom>
              <a:avLst>
                <a:gd name="f6" fmla="val 25094"/>
                <a:gd name="f7" fmla="val 0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25094"/>
                <a:gd name="f7" fmla="val 0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4 0 f35"/>
                <a:gd name="f38" fmla="+- f25 0 f35"/>
                <a:gd name="f39" fmla="+- f34 0 f35"/>
                <a:gd name="f40" fmla="*/ f34 1 2"/>
                <a:gd name="f41" fmla="*/ f34 f21 1"/>
                <a:gd name="f42" fmla="*/ f35 f21 1"/>
                <a:gd name="f43" fmla="?: f39 f34 f35"/>
                <a:gd name="f44" fmla="+- f38 f25 0"/>
                <a:gd name="f45" fmla="*/ f40 f21 1"/>
                <a:gd name="f46" fmla="*/ f36 f21 1"/>
                <a:gd name="f47" fmla="*/ f38 f21 1"/>
                <a:gd name="f48" fmla="*/ f37 f21 1"/>
                <a:gd name="f49" fmla="*/ f43 1 2"/>
                <a:gd name="f50" fmla="*/ f44 1 2"/>
                <a:gd name="f51" fmla="+- f24 0 f49"/>
                <a:gd name="f52" fmla="*/ f49 f21 1"/>
                <a:gd name="f53" fmla="*/ f50 f21 1"/>
                <a:gd name="f54" fmla="*/ f5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45" r="f54" b="f53"/>
              <a:pathLst>
                <a:path>
                  <a:moveTo>
                    <a:pt x="f41" y="f26"/>
                  </a:moveTo>
                  <a:lnTo>
                    <a:pt x="f46" y="f26"/>
                  </a:lnTo>
                  <a:lnTo>
                    <a:pt x="f29" y="f41"/>
                  </a:lnTo>
                  <a:lnTo>
                    <a:pt x="f29" y="f47"/>
                  </a:lnTo>
                  <a:lnTo>
                    <a:pt x="f48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F79646"/>
            </a:solidFill>
            <a:ln w="25560">
              <a:solidFill>
                <a:srgbClr val="B66D31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7" name="TextBox 54"/>
            <p:cNvSpPr txBox="1"/>
            <p:nvPr/>
          </p:nvSpPr>
          <p:spPr>
            <a:xfrm>
              <a:off x="5263200" y="4092480"/>
              <a:ext cx="1160280" cy="443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F</a:t>
              </a:r>
              <a:r>
                <a:rPr lang="ru-RU" sz="2000" b="0" i="0" u="none" strike="noStrike" kern="1200" spc="0" baseline="-2500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2</a:t>
              </a: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(F</a:t>
              </a:r>
              <a:r>
                <a:rPr lang="ru-RU" sz="2000" b="0" i="0" u="none" strike="noStrike" kern="1200" spc="0" baseline="-2500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1</a:t>
              </a:r>
              <a:r>
                <a:rPr lang="ru-RU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(</a:t>
              </a: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mbria" pitchFamily="18"/>
                  <a:ea typeface="Microsoft YaHei" pitchFamily="2"/>
                  <a:cs typeface="Mangal" pitchFamily="2"/>
                </a:rPr>
                <a:t>x))</a:t>
              </a:r>
            </a:p>
          </p:txBody>
        </p:sp>
      </p:grpSp>
      <p:grpSp>
        <p:nvGrpSpPr>
          <p:cNvPr id="28" name="Group 55"/>
          <p:cNvGrpSpPr/>
          <p:nvPr/>
        </p:nvGrpSpPr>
        <p:grpSpPr>
          <a:xfrm>
            <a:off x="6779880" y="4127400"/>
            <a:ext cx="1584000" cy="330120"/>
            <a:chOff x="6779880" y="4127400"/>
            <a:chExt cx="1584000" cy="330120"/>
          </a:xfrm>
        </p:grpSpPr>
        <p:sp>
          <p:nvSpPr>
            <p:cNvPr id="29" name="Rectangle 56"/>
            <p:cNvSpPr/>
            <p:nvPr/>
          </p:nvSpPr>
          <p:spPr>
            <a:xfrm>
              <a:off x="6779880" y="4127400"/>
              <a:ext cx="1584000" cy="33012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0" name="Straight Connector 57"/>
            <p:cNvCxnSpPr/>
            <p:nvPr/>
          </p:nvCxnSpPr>
          <p:spPr>
            <a:xfrm>
              <a:off x="7076880" y="4292640"/>
              <a:ext cx="989999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1" name="Straight Connector 58"/>
            <p:cNvCxnSpPr/>
            <p:nvPr/>
          </p:nvCxnSpPr>
          <p:spPr>
            <a:xfrm flipV="1">
              <a:off x="7076880" y="4205160"/>
              <a:ext cx="0" cy="17064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32" name="Straight Connector 59"/>
            <p:cNvCxnSpPr/>
            <p:nvPr/>
          </p:nvCxnSpPr>
          <p:spPr>
            <a:xfrm flipV="1">
              <a:off x="8066879" y="4205160"/>
              <a:ext cx="0" cy="17064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sp>
        <p:nvSpPr>
          <p:cNvPr id="33" name="Up-Down Arrow 80"/>
          <p:cNvSpPr/>
          <p:nvPr/>
        </p:nvSpPr>
        <p:spPr>
          <a:xfrm rot="19313765">
            <a:off x="4128047" y="3111309"/>
            <a:ext cx="627480" cy="1007999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0"/>
              <a:gd name="f12" fmla="abs f5"/>
              <a:gd name="f13" fmla="abs f6"/>
              <a:gd name="f14" fmla="abs f7"/>
              <a:gd name="f15" fmla="val f8"/>
              <a:gd name="f16" fmla="val f9"/>
              <a:gd name="f17" fmla="val f10"/>
              <a:gd name="f18" fmla="*/ f11 f2 1"/>
              <a:gd name="f19" fmla="?: f12 f5 1"/>
              <a:gd name="f20" fmla="?: f13 f6 1"/>
              <a:gd name="f21" fmla="?: f14 f7 1"/>
              <a:gd name="f22" fmla="*/ f18 1 f4"/>
              <a:gd name="f23" fmla="*/ f19 1 21600"/>
              <a:gd name="f24" fmla="*/ f20 1 21600"/>
              <a:gd name="f25" fmla="*/ 21600 f19 1"/>
              <a:gd name="f26" fmla="*/ 21600 f20 1"/>
              <a:gd name="f27" fmla="+- f22 0 f3"/>
              <a:gd name="f28" fmla="min f24 f23"/>
              <a:gd name="f29" fmla="*/ f25 1 f21"/>
              <a:gd name="f30" fmla="*/ f26 1 f21"/>
              <a:gd name="f31" fmla="val f29"/>
              <a:gd name="f32" fmla="val f30"/>
              <a:gd name="f33" fmla="*/ f15 f28 1"/>
              <a:gd name="f34" fmla="+- f32 0 f15"/>
              <a:gd name="f35" fmla="+- f31 0 f15"/>
              <a:gd name="f36" fmla="*/ f31 f28 1"/>
              <a:gd name="f37" fmla="*/ f32 f28 1"/>
              <a:gd name="f38" fmla="*/ f34 1 2"/>
              <a:gd name="f39" fmla="*/ f35 1 2"/>
              <a:gd name="f40" fmla="min f35 f34"/>
              <a:gd name="f41" fmla="*/ f35 f16 1"/>
              <a:gd name="f42" fmla="+- f15 f38 0"/>
              <a:gd name="f43" fmla="+- f15 f39 0"/>
              <a:gd name="f44" fmla="*/ f40 f17 1"/>
              <a:gd name="f45" fmla="*/ f41 1 200000"/>
              <a:gd name="f46" fmla="*/ f44 1 100000"/>
              <a:gd name="f47" fmla="+- f43 0 f45"/>
              <a:gd name="f48" fmla="+- f43 f45 0"/>
              <a:gd name="f49" fmla="*/ f43 f28 1"/>
              <a:gd name="f50" fmla="*/ f42 f28 1"/>
              <a:gd name="f51" fmla="+- f32 0 f46"/>
              <a:gd name="f52" fmla="*/ f47 f46 1"/>
              <a:gd name="f53" fmla="*/ f47 f28 1"/>
              <a:gd name="f54" fmla="*/ f48 f28 1"/>
              <a:gd name="f55" fmla="*/ f46 f28 1"/>
              <a:gd name="f56" fmla="*/ f52 1 f39"/>
              <a:gd name="f57" fmla="*/ f51 f28 1"/>
              <a:gd name="f58" fmla="+- f46 0 f56"/>
              <a:gd name="f59" fmla="+- f51 f56 0"/>
              <a:gd name="f60" fmla="*/ f58 f28 1"/>
              <a:gd name="f61" fmla="*/ f5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3" y="f55"/>
              </a:cxn>
              <a:cxn ang="f27">
                <a:pos x="f53" y="f50"/>
              </a:cxn>
              <a:cxn ang="f27">
                <a:pos x="f33" y="f57"/>
              </a:cxn>
              <a:cxn ang="f27">
                <a:pos x="f36" y="f57"/>
              </a:cxn>
              <a:cxn ang="f27">
                <a:pos x="f54" y="f50"/>
              </a:cxn>
              <a:cxn ang="f27">
                <a:pos x="f36" y="f55"/>
              </a:cxn>
            </a:cxnLst>
            <a:rect l="f53" t="f60" r="f54" b="f61"/>
            <a:pathLst>
              <a:path>
                <a:moveTo>
                  <a:pt x="f33" y="f55"/>
                </a:moveTo>
                <a:lnTo>
                  <a:pt x="f49" y="f33"/>
                </a:lnTo>
                <a:lnTo>
                  <a:pt x="f36" y="f55"/>
                </a:lnTo>
                <a:lnTo>
                  <a:pt x="f54" y="f55"/>
                </a:lnTo>
                <a:lnTo>
                  <a:pt x="f54" y="f57"/>
                </a:lnTo>
                <a:lnTo>
                  <a:pt x="f36" y="f57"/>
                </a:lnTo>
                <a:lnTo>
                  <a:pt x="f49" y="f37"/>
                </a:lnTo>
                <a:lnTo>
                  <a:pt x="f33" y="f57"/>
                </a:lnTo>
                <a:lnTo>
                  <a:pt x="f53" y="f57"/>
                </a:lnTo>
                <a:lnTo>
                  <a:pt x="f53" y="f55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98360"/>
            <a:ext cx="8229600" cy="10054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Могут ли функциональные элементы иметь память?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FE316FA-F162-432A-93F0-B77960F5DD2B}" type="slidenum">
              <a:t>22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3845520" y="4042799"/>
            <a:ext cx="1152000" cy="503999"/>
            <a:chOff x="3845520" y="4042799"/>
            <a:chExt cx="1152000" cy="503999"/>
          </a:xfrm>
        </p:grpSpPr>
        <p:sp>
          <p:nvSpPr>
            <p:cNvPr id="7" name="Rectangle 6"/>
            <p:cNvSpPr/>
            <p:nvPr/>
          </p:nvSpPr>
          <p:spPr>
            <a:xfrm>
              <a:off x="3845520" y="4042799"/>
              <a:ext cx="1152000" cy="503999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8" name="Straight Connector 16"/>
            <p:cNvCxnSpPr/>
            <p:nvPr/>
          </p:nvCxnSpPr>
          <p:spPr>
            <a:xfrm>
              <a:off x="4061520" y="4294800"/>
              <a:ext cx="720000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9" name="Straight Connector 17"/>
            <p:cNvCxnSpPr/>
            <p:nvPr/>
          </p:nvCxnSpPr>
          <p:spPr>
            <a:xfrm flipV="1">
              <a:off x="4061520" y="4161600"/>
              <a:ext cx="0" cy="26028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  <p:cxnSp>
          <p:nvCxnSpPr>
            <p:cNvPr id="10" name="Straight Connector 19"/>
            <p:cNvCxnSpPr/>
            <p:nvPr/>
          </p:nvCxnSpPr>
          <p:spPr>
            <a:xfrm flipV="1">
              <a:off x="4781520" y="4161600"/>
              <a:ext cx="0" cy="26028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prstDash val="solid"/>
            </a:ln>
          </p:spPr>
        </p:cxnSp>
      </p:grpSp>
      <p:grpSp>
        <p:nvGrpSpPr>
          <p:cNvPr id="11" name="Group 18"/>
          <p:cNvGrpSpPr/>
          <p:nvPr/>
        </p:nvGrpSpPr>
        <p:grpSpPr>
          <a:xfrm>
            <a:off x="3845520" y="1450440"/>
            <a:ext cx="1170000" cy="2232360"/>
            <a:chOff x="3845520" y="1450440"/>
            <a:chExt cx="1170000" cy="2232360"/>
          </a:xfrm>
        </p:grpSpPr>
        <p:sp>
          <p:nvSpPr>
            <p:cNvPr id="12" name="Snip Same Side Corner Rectangle 26"/>
            <p:cNvSpPr/>
            <p:nvPr/>
          </p:nvSpPr>
          <p:spPr>
            <a:xfrm rot="5400000">
              <a:off x="3279599" y="2016720"/>
              <a:ext cx="2232360" cy="1099800"/>
            </a:xfrm>
            <a:custGeom>
              <a:avLst>
                <a:gd name="f6" fmla="val 25094"/>
                <a:gd name="f7" fmla="val 0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25094"/>
                <a:gd name="f7" fmla="val 0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4 0 f35"/>
                <a:gd name="f38" fmla="+- f25 0 f35"/>
                <a:gd name="f39" fmla="+- f34 0 f35"/>
                <a:gd name="f40" fmla="*/ f34 1 2"/>
                <a:gd name="f41" fmla="*/ f34 f21 1"/>
                <a:gd name="f42" fmla="*/ f35 f21 1"/>
                <a:gd name="f43" fmla="?: f39 f34 f35"/>
                <a:gd name="f44" fmla="+- f38 f25 0"/>
                <a:gd name="f45" fmla="*/ f40 f21 1"/>
                <a:gd name="f46" fmla="*/ f36 f21 1"/>
                <a:gd name="f47" fmla="*/ f38 f21 1"/>
                <a:gd name="f48" fmla="*/ f37 f21 1"/>
                <a:gd name="f49" fmla="*/ f43 1 2"/>
                <a:gd name="f50" fmla="*/ f44 1 2"/>
                <a:gd name="f51" fmla="+- f24 0 f49"/>
                <a:gd name="f52" fmla="*/ f49 f21 1"/>
                <a:gd name="f53" fmla="*/ f50 f21 1"/>
                <a:gd name="f54" fmla="*/ f5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45" r="f54" b="f53"/>
              <a:pathLst>
                <a:path>
                  <a:moveTo>
                    <a:pt x="f41" y="f26"/>
                  </a:moveTo>
                  <a:lnTo>
                    <a:pt x="f46" y="f26"/>
                  </a:lnTo>
                  <a:lnTo>
                    <a:pt x="f29" y="f41"/>
                  </a:lnTo>
                  <a:lnTo>
                    <a:pt x="f29" y="f47"/>
                  </a:lnTo>
                  <a:lnTo>
                    <a:pt x="f48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9BBB59"/>
            </a:solidFill>
            <a:ln w="25560">
              <a:solidFill>
                <a:srgbClr val="71893F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TextBox 27"/>
            <p:cNvSpPr txBox="1"/>
            <p:nvPr/>
          </p:nvSpPr>
          <p:spPr>
            <a:xfrm>
              <a:off x="3845520" y="2243160"/>
              <a:ext cx="1170000" cy="7243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 spc="0" baseline="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F</a:t>
              </a:r>
              <a:r>
                <a:rPr lang="ru-RU" sz="3600" b="0" i="0" u="none" strike="noStrike" kern="1200" spc="0" baseline="-2500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1</a:t>
              </a:r>
              <a:r>
                <a:rPr lang="en-US" sz="3600" b="0" i="0" u="none" strike="noStrike" kern="1200" spc="0" baseline="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(x)</a:t>
              </a:r>
            </a:p>
          </p:txBody>
        </p:sp>
      </p:grpSp>
      <p:cxnSp>
        <p:nvCxnSpPr>
          <p:cNvPr id="14" name="Elbow Connector 8"/>
          <p:cNvCxnSpPr>
            <a:endCxn id="7" idx="1"/>
          </p:cNvCxnSpPr>
          <p:nvPr/>
        </p:nvCxnSpPr>
        <p:spPr>
          <a:xfrm rot="5400000">
            <a:off x="3282301" y="3730859"/>
            <a:ext cx="1127159" cy="720"/>
          </a:xfrm>
          <a:prstGeom prst="bentConnector4">
            <a:avLst>
              <a:gd name="adj1" fmla="val 755"/>
              <a:gd name="adj2" fmla="val 31850000"/>
            </a:avLst>
          </a:prstGeom>
          <a:noFill/>
          <a:ln w="38160">
            <a:solidFill>
              <a:srgbClr val="4A7EBB"/>
            </a:solidFill>
            <a:prstDash val="solid"/>
          </a:ln>
        </p:spPr>
      </p:cxnSp>
      <p:cxnSp>
        <p:nvCxnSpPr>
          <p:cNvPr id="15" name="Elbow Connector 31"/>
          <p:cNvCxnSpPr>
            <a:endCxn id="7" idx="3"/>
          </p:cNvCxnSpPr>
          <p:nvPr/>
        </p:nvCxnSpPr>
        <p:spPr>
          <a:xfrm rot="16200000" flipH="1">
            <a:off x="4335840" y="3633118"/>
            <a:ext cx="1271159" cy="52201"/>
          </a:xfrm>
          <a:prstGeom prst="bentConnector4">
            <a:avLst>
              <a:gd name="adj1" fmla="val 1354"/>
              <a:gd name="adj2" fmla="val 537923"/>
            </a:avLst>
          </a:prstGeom>
          <a:noFill/>
          <a:ln w="38160">
            <a:solidFill>
              <a:srgbClr val="4A7EBB"/>
            </a:solidFill>
            <a:prstDash val="solid"/>
          </a:ln>
        </p:spPr>
      </p:cxnSp>
      <p:sp>
        <p:nvSpPr>
          <p:cNvPr id="16" name="TextBox 21"/>
          <p:cNvSpPr txBox="1"/>
          <p:nvPr/>
        </p:nvSpPr>
        <p:spPr>
          <a:xfrm>
            <a:off x="1608480" y="1944000"/>
            <a:ext cx="966960" cy="45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Вход</a:t>
            </a:r>
          </a:p>
        </p:txBody>
      </p:sp>
      <p:sp>
        <p:nvSpPr>
          <p:cNvPr id="17" name="TextBox 49"/>
          <p:cNvSpPr txBox="1"/>
          <p:nvPr/>
        </p:nvSpPr>
        <p:spPr>
          <a:xfrm>
            <a:off x="6184440" y="1880639"/>
            <a:ext cx="1820519" cy="45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Результат</a:t>
            </a:r>
          </a:p>
        </p:txBody>
      </p:sp>
      <p:sp>
        <p:nvSpPr>
          <p:cNvPr id="18" name="TextBox 50"/>
          <p:cNvSpPr txBox="1"/>
          <p:nvPr/>
        </p:nvSpPr>
        <p:spPr>
          <a:xfrm>
            <a:off x="5400000" y="3790440"/>
            <a:ext cx="1370880" cy="45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Память</a:t>
            </a:r>
          </a:p>
        </p:txBody>
      </p:sp>
      <p:sp>
        <p:nvSpPr>
          <p:cNvPr id="19" name="Rectangle 22"/>
          <p:cNvSpPr/>
          <p:nvPr/>
        </p:nvSpPr>
        <p:spPr>
          <a:xfrm>
            <a:off x="359280" y="4716360"/>
            <a:ext cx="5623559" cy="2743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Комбинационные</a:t>
            </a:r>
            <a:r>
              <a:rPr lang="en-U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и</a:t>
            </a:r>
            <a:r>
              <a:rPr lang="en-U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последовательностные</a:t>
            </a:r>
            <a:r>
              <a:rPr lang="en-U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логические устройства</a:t>
            </a:r>
          </a:p>
        </p:txBody>
      </p:sp>
      <p:cxnSp>
        <p:nvCxnSpPr>
          <p:cNvPr id="20" name="Elbow Connector 8"/>
          <p:cNvCxnSpPr/>
          <p:nvPr/>
        </p:nvCxnSpPr>
        <p:spPr>
          <a:xfrm flipH="1" flipV="1">
            <a:off x="773280" y="2566079"/>
            <a:ext cx="3072240" cy="361"/>
          </a:xfrm>
          <a:prstGeom prst="bentConnector3">
            <a:avLst/>
          </a:prstGeom>
          <a:noFill/>
          <a:ln w="38160">
            <a:solidFill>
              <a:srgbClr val="FF0000"/>
            </a:solidFill>
            <a:prstDash val="solid"/>
          </a:ln>
        </p:spPr>
      </p:cxnSp>
      <p:cxnSp>
        <p:nvCxnSpPr>
          <p:cNvPr id="21" name="Elbow Connector 8"/>
          <p:cNvCxnSpPr/>
          <p:nvPr/>
        </p:nvCxnSpPr>
        <p:spPr>
          <a:xfrm flipH="1" flipV="1">
            <a:off x="4945319" y="2566440"/>
            <a:ext cx="3093121" cy="17280"/>
          </a:xfrm>
          <a:prstGeom prst="bentConnector3">
            <a:avLst/>
          </a:prstGeom>
          <a:noFill/>
          <a:ln w="38160">
            <a:solidFill>
              <a:srgbClr val="FF0000"/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78440" y="254520"/>
            <a:ext cx="8229600" cy="54864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Модель задержек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D66B5DF-9FAA-4262-ABA0-010E0D6AAD28}" type="slidenum">
              <a:t>23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1711800" y="1844639"/>
            <a:ext cx="1100160" cy="2232360"/>
            <a:chOff x="1711800" y="1844639"/>
            <a:chExt cx="1100160" cy="2232360"/>
          </a:xfrm>
        </p:grpSpPr>
        <p:sp>
          <p:nvSpPr>
            <p:cNvPr id="7" name="Snip Same Side Corner Rectangle 8"/>
            <p:cNvSpPr/>
            <p:nvPr/>
          </p:nvSpPr>
          <p:spPr>
            <a:xfrm rot="5400000">
              <a:off x="1145880" y="2410919"/>
              <a:ext cx="2232360" cy="1099800"/>
            </a:xfrm>
            <a:custGeom>
              <a:avLst>
                <a:gd name="f6" fmla="val 25094"/>
                <a:gd name="f7" fmla="val 0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25094"/>
                <a:gd name="f7" fmla="val 0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4 0 f35"/>
                <a:gd name="f38" fmla="+- f25 0 f35"/>
                <a:gd name="f39" fmla="+- f34 0 f35"/>
                <a:gd name="f40" fmla="*/ f34 1 2"/>
                <a:gd name="f41" fmla="*/ f34 f21 1"/>
                <a:gd name="f42" fmla="*/ f35 f21 1"/>
                <a:gd name="f43" fmla="?: f39 f34 f35"/>
                <a:gd name="f44" fmla="+- f38 f25 0"/>
                <a:gd name="f45" fmla="*/ f40 f21 1"/>
                <a:gd name="f46" fmla="*/ f36 f21 1"/>
                <a:gd name="f47" fmla="*/ f38 f21 1"/>
                <a:gd name="f48" fmla="*/ f37 f21 1"/>
                <a:gd name="f49" fmla="*/ f43 1 2"/>
                <a:gd name="f50" fmla="*/ f44 1 2"/>
                <a:gd name="f51" fmla="+- f24 0 f49"/>
                <a:gd name="f52" fmla="*/ f49 f21 1"/>
                <a:gd name="f53" fmla="*/ f50 f21 1"/>
                <a:gd name="f54" fmla="*/ f5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45" r="f54" b="f53"/>
              <a:pathLst>
                <a:path>
                  <a:moveTo>
                    <a:pt x="f41" y="f26"/>
                  </a:moveTo>
                  <a:lnTo>
                    <a:pt x="f46" y="f26"/>
                  </a:lnTo>
                  <a:lnTo>
                    <a:pt x="f29" y="f41"/>
                  </a:lnTo>
                  <a:lnTo>
                    <a:pt x="f29" y="f47"/>
                  </a:lnTo>
                  <a:lnTo>
                    <a:pt x="f48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9BBB59"/>
            </a:solidFill>
            <a:ln w="25560">
              <a:solidFill>
                <a:srgbClr val="71893F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1711800" y="2637360"/>
              <a:ext cx="1000440" cy="640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 spc="0" baseline="0">
                  <a:ln>
                    <a:noFill/>
                  </a:ln>
                  <a:solidFill>
                    <a:srgbClr val="000000"/>
                  </a:solidFill>
                  <a:latin typeface="Cambria" pitchFamily="18"/>
                  <a:ea typeface="Microsoft YaHei" pitchFamily="2"/>
                  <a:cs typeface="Mangal" pitchFamily="2"/>
                </a:rPr>
                <a:t>F(x)</a:t>
              </a:r>
            </a:p>
          </p:txBody>
        </p:sp>
      </p:grpSp>
      <p:sp>
        <p:nvSpPr>
          <p:cNvPr id="9" name="TextBox 15"/>
          <p:cNvSpPr txBox="1"/>
          <p:nvPr/>
        </p:nvSpPr>
        <p:spPr>
          <a:xfrm>
            <a:off x="480600" y="1198080"/>
            <a:ext cx="2251800" cy="64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Функциональная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 модель</a:t>
            </a:r>
          </a:p>
        </p:txBody>
      </p:sp>
      <p:grpSp>
        <p:nvGrpSpPr>
          <p:cNvPr id="10" name="Group 18"/>
          <p:cNvGrpSpPr/>
          <p:nvPr/>
        </p:nvGrpSpPr>
        <p:grpSpPr>
          <a:xfrm>
            <a:off x="4961935" y="1823760"/>
            <a:ext cx="1862280" cy="2232360"/>
            <a:chOff x="5028480" y="1844639"/>
            <a:chExt cx="1862280" cy="2232360"/>
          </a:xfrm>
        </p:grpSpPr>
        <p:sp>
          <p:nvSpPr>
            <p:cNvPr id="11" name="Snip Same Side Corner Rectangle 16"/>
            <p:cNvSpPr/>
            <p:nvPr/>
          </p:nvSpPr>
          <p:spPr>
            <a:xfrm rot="5400000">
              <a:off x="4843440" y="2029679"/>
              <a:ext cx="2232360" cy="1862280"/>
            </a:xfrm>
            <a:custGeom>
              <a:avLst>
                <a:gd name="f6" fmla="val 25094"/>
                <a:gd name="f7" fmla="val 0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25094"/>
                <a:gd name="f7" fmla="val 0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4 0 f35"/>
                <a:gd name="f38" fmla="+- f25 0 f35"/>
                <a:gd name="f39" fmla="+- f34 0 f35"/>
                <a:gd name="f40" fmla="*/ f34 1 2"/>
                <a:gd name="f41" fmla="*/ f34 f21 1"/>
                <a:gd name="f42" fmla="*/ f35 f21 1"/>
                <a:gd name="f43" fmla="?: f39 f34 f35"/>
                <a:gd name="f44" fmla="+- f38 f25 0"/>
                <a:gd name="f45" fmla="*/ f40 f21 1"/>
                <a:gd name="f46" fmla="*/ f36 f21 1"/>
                <a:gd name="f47" fmla="*/ f38 f21 1"/>
                <a:gd name="f48" fmla="*/ f37 f21 1"/>
                <a:gd name="f49" fmla="*/ f43 1 2"/>
                <a:gd name="f50" fmla="*/ f44 1 2"/>
                <a:gd name="f51" fmla="+- f24 0 f49"/>
                <a:gd name="f52" fmla="*/ f49 f21 1"/>
                <a:gd name="f53" fmla="*/ f50 f21 1"/>
                <a:gd name="f54" fmla="*/ f5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45" r="f54" b="f53"/>
              <a:pathLst>
                <a:path>
                  <a:moveTo>
                    <a:pt x="f41" y="f26"/>
                  </a:moveTo>
                  <a:lnTo>
                    <a:pt x="f46" y="f26"/>
                  </a:lnTo>
                  <a:lnTo>
                    <a:pt x="f29" y="f41"/>
                  </a:lnTo>
                  <a:lnTo>
                    <a:pt x="f29" y="f47"/>
                  </a:lnTo>
                  <a:lnTo>
                    <a:pt x="f48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953735"/>
            </a:solidFill>
            <a:ln w="25560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5283720" y="2708639"/>
              <a:ext cx="1152000" cy="503999"/>
              <a:chOff x="5283720" y="2708639"/>
              <a:chExt cx="1152000" cy="503999"/>
            </a:xfrm>
          </p:grpSpPr>
          <p:sp>
            <p:nvSpPr>
              <p:cNvPr id="13" name="Rectangle 11"/>
              <p:cNvSpPr/>
              <p:nvPr/>
            </p:nvSpPr>
            <p:spPr>
              <a:xfrm>
                <a:off x="5283720" y="2708639"/>
                <a:ext cx="1152000" cy="503999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14" name="Straight Connector 12"/>
              <p:cNvCxnSpPr/>
              <p:nvPr/>
            </p:nvCxnSpPr>
            <p:spPr>
              <a:xfrm>
                <a:off x="5499720" y="2960639"/>
                <a:ext cx="720000" cy="0"/>
              </a:xfrm>
              <a:prstGeom prst="straightConnector1">
                <a:avLst/>
              </a:prstGeom>
              <a:noFill/>
              <a:ln w="28440">
                <a:solidFill>
                  <a:srgbClr val="000000"/>
                </a:solidFill>
                <a:prstDash val="solid"/>
              </a:ln>
            </p:spPr>
          </p:cxnSp>
          <p:cxnSp>
            <p:nvCxnSpPr>
              <p:cNvPr id="15" name="Straight Connector 13"/>
              <p:cNvCxnSpPr/>
              <p:nvPr/>
            </p:nvCxnSpPr>
            <p:spPr>
              <a:xfrm flipV="1">
                <a:off x="5499720" y="2827439"/>
                <a:ext cx="0" cy="260281"/>
              </a:xfrm>
              <a:prstGeom prst="straightConnector1">
                <a:avLst/>
              </a:prstGeom>
              <a:noFill/>
              <a:ln w="28440">
                <a:solidFill>
                  <a:srgbClr val="000000"/>
                </a:solidFill>
                <a:prstDash val="solid"/>
              </a:ln>
            </p:spPr>
          </p:cxnSp>
          <p:cxnSp>
            <p:nvCxnSpPr>
              <p:cNvPr id="16" name="Straight Connector 14"/>
              <p:cNvCxnSpPr/>
              <p:nvPr/>
            </p:nvCxnSpPr>
            <p:spPr>
              <a:xfrm flipV="1">
                <a:off x="6219720" y="2827439"/>
                <a:ext cx="0" cy="260281"/>
              </a:xfrm>
              <a:prstGeom prst="straightConnector1">
                <a:avLst/>
              </a:prstGeom>
              <a:noFill/>
              <a:ln w="28440">
                <a:solidFill>
                  <a:srgbClr val="000000"/>
                </a:solidFill>
                <a:prstDash val="solid"/>
              </a:ln>
            </p:spPr>
          </p:cxnSp>
        </p:grpSp>
      </p:grpSp>
      <p:sp>
        <p:nvSpPr>
          <p:cNvPr id="17" name="TextBox 17"/>
          <p:cNvSpPr txBox="1"/>
          <p:nvPr/>
        </p:nvSpPr>
        <p:spPr>
          <a:xfrm>
            <a:off x="5371920" y="1198080"/>
            <a:ext cx="1446840" cy="64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1440" tIns="45720" rIns="91440" bIns="4572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Модель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 задержек</a:t>
            </a:r>
          </a:p>
        </p:txBody>
      </p:sp>
      <p:sp>
        <p:nvSpPr>
          <p:cNvPr id="18" name="Curved Down Arrow 20"/>
          <p:cNvSpPr/>
          <p:nvPr/>
        </p:nvSpPr>
        <p:spPr>
          <a:xfrm>
            <a:off x="2771640" y="1260000"/>
            <a:ext cx="2592360" cy="584640"/>
          </a:xfrm>
          <a:custGeom>
            <a:avLst>
              <a:gd name="f12" fmla="val 25000"/>
              <a:gd name="f13" fmla="val 64088"/>
              <a:gd name="f14" fmla="val 25000"/>
            </a:avLst>
            <a:gdLst>
              <a:gd name="f3" fmla="val 10800000"/>
              <a:gd name="f4" fmla="val 5400000"/>
              <a:gd name="f5" fmla="val 16200000"/>
              <a:gd name="f6" fmla="val 180"/>
              <a:gd name="f7" fmla="val w"/>
              <a:gd name="f8" fmla="val h"/>
              <a:gd name="f9" fmla="val ss"/>
              <a:gd name="f10" fmla="val 0"/>
              <a:gd name="f11" fmla="*/ 5419351 1 1725033"/>
              <a:gd name="f12" fmla="val 25000"/>
              <a:gd name="f13" fmla="val 64088"/>
              <a:gd name="f14" fmla="val 25000"/>
              <a:gd name="f15" fmla="+- 0 0 0"/>
              <a:gd name="f16" fmla="abs f7"/>
              <a:gd name="f17" fmla="abs f8"/>
              <a:gd name="f18" fmla="abs f9"/>
              <a:gd name="f19" fmla="val f10"/>
              <a:gd name="f20" fmla="val f13"/>
              <a:gd name="f21" fmla="val f12"/>
              <a:gd name="f22" fmla="*/ f15 f3 1"/>
              <a:gd name="f23" fmla="?: f16 f7 1"/>
              <a:gd name="f24" fmla="?: f17 f8 1"/>
              <a:gd name="f25" fmla="?: f18 f9 1"/>
              <a:gd name="f26" fmla="*/ f22 1 f6"/>
              <a:gd name="f27" fmla="*/ f23 1 21600"/>
              <a:gd name="f28" fmla="*/ f24 1 21600"/>
              <a:gd name="f29" fmla="*/ 21600 f23 1"/>
              <a:gd name="f30" fmla="*/ 21600 f24 1"/>
              <a:gd name="f31" fmla="+- f26 0 f4"/>
              <a:gd name="f32" fmla="min f28 f27"/>
              <a:gd name="f33" fmla="*/ f29 1 f25"/>
              <a:gd name="f34" fmla="*/ f30 1 f25"/>
              <a:gd name="f35" fmla="val f33"/>
              <a:gd name="f36" fmla="val f34"/>
              <a:gd name="f37" fmla="*/ f19 f32 1"/>
              <a:gd name="f38" fmla="+- f36 0 f19"/>
              <a:gd name="f39" fmla="+- f35 0 f19"/>
              <a:gd name="f40" fmla="*/ f35 f32 1"/>
              <a:gd name="f41" fmla="*/ f36 f32 1"/>
              <a:gd name="f42" fmla="*/ f39 1 2"/>
              <a:gd name="f43" fmla="min f39 f38"/>
              <a:gd name="f44" fmla="*/ f38 f38 1"/>
              <a:gd name="f45" fmla="*/ f38 f32 1"/>
              <a:gd name="f46" fmla="*/ f43 f21 1"/>
              <a:gd name="f47" fmla="*/ f43 f20 1"/>
              <a:gd name="f48" fmla="*/ f43 f14 1"/>
              <a:gd name="f49" fmla="*/ f46 1 100000"/>
              <a:gd name="f50" fmla="*/ f47 1 100000"/>
              <a:gd name="f51" fmla="*/ f48 1 100000"/>
              <a:gd name="f52" fmla="+- f49 f50 0"/>
              <a:gd name="f53" fmla="*/ f49 f49 1"/>
              <a:gd name="f54" fmla="*/ f51 f51 1"/>
              <a:gd name="f55" fmla="+- f50 0 f49"/>
              <a:gd name="f56" fmla="*/ f50 1 2"/>
              <a:gd name="f57" fmla="+- f36 0 f51"/>
              <a:gd name="f58" fmla="+- 0 0 f51"/>
              <a:gd name="f59" fmla="*/ f49 1 2"/>
              <a:gd name="f60" fmla="*/ f52 1 4"/>
              <a:gd name="f61" fmla="+- f44 0 f54"/>
              <a:gd name="f62" fmla="*/ f55 1 2"/>
              <a:gd name="f63" fmla="+- f35 0 f56"/>
              <a:gd name="f64" fmla="+- 0 0 f58"/>
              <a:gd name="f65" fmla="+- 0 0 f59"/>
              <a:gd name="f66" fmla="*/ f57 f32 1"/>
              <a:gd name="f67" fmla="*/ f59 f32 1"/>
              <a:gd name="f68" fmla="+- f42 0 f60"/>
              <a:gd name="f69" fmla="sqrt f61"/>
              <a:gd name="f70" fmla="+- 0 0 f65"/>
              <a:gd name="f71" fmla="*/ f63 f32 1"/>
              <a:gd name="f72" fmla="*/ f68 2 1"/>
              <a:gd name="f73" fmla="+- f68 f49 0"/>
              <a:gd name="f74" fmla="*/ f69 f68 1"/>
              <a:gd name="f75" fmla="*/ f68 f32 1"/>
              <a:gd name="f76" fmla="*/ f72 f72 1"/>
              <a:gd name="f77" fmla="*/ f74 1 f38"/>
              <a:gd name="f78" fmla="+- f68 f73 0"/>
              <a:gd name="f79" fmla="*/ f73 f32 1"/>
              <a:gd name="f80" fmla="+- f76 0 f53"/>
              <a:gd name="f81" fmla="+- f68 f77 0"/>
              <a:gd name="f82" fmla="+- f73 f77 0"/>
              <a:gd name="f83" fmla="+- 0 0 f77"/>
              <a:gd name="f84" fmla="*/ f78 1 2"/>
              <a:gd name="f85" fmla="sqrt f80"/>
              <a:gd name="f86" fmla="+- f81 0 f62"/>
              <a:gd name="f87" fmla="+- f82 f62 0"/>
              <a:gd name="f88" fmla="+- 0 0 f83"/>
              <a:gd name="f89" fmla="*/ f81 f32 1"/>
              <a:gd name="f90" fmla="*/ f84 f32 1"/>
              <a:gd name="f91" fmla="*/ f85 f38 1"/>
              <a:gd name="f92" fmla="at2 f64 f88"/>
              <a:gd name="f93" fmla="*/ f86 f32 1"/>
              <a:gd name="f94" fmla="*/ f87 f32 1"/>
              <a:gd name="f95" fmla="*/ f91 1 f72"/>
              <a:gd name="f96" fmla="+- f92 f4 0"/>
              <a:gd name="f97" fmla="*/ f96 f11 1"/>
              <a:gd name="f98" fmla="+- f36 0 f95"/>
              <a:gd name="f99" fmla="+- 0 0 f95"/>
              <a:gd name="f100" fmla="*/ f97 1 f3"/>
              <a:gd name="f101" fmla="+- 0 0 f99"/>
              <a:gd name="f102" fmla="*/ f98 f32 1"/>
              <a:gd name="f103" fmla="+- 0 0 f100"/>
              <a:gd name="f104" fmla="at2 f101 f70"/>
              <a:gd name="f105" fmla="val f103"/>
              <a:gd name="f106" fmla="+- f104 f4 0"/>
              <a:gd name="f107" fmla="+- 0 0 f105"/>
              <a:gd name="f108" fmla="*/ f106 f11 1"/>
              <a:gd name="f109" fmla="*/ f107 f3 1"/>
              <a:gd name="f110" fmla="*/ f108 1 f3"/>
              <a:gd name="f111" fmla="*/ f109 1 f11"/>
              <a:gd name="f112" fmla="+- 0 0 f110"/>
              <a:gd name="f113" fmla="+- f111 0 f4"/>
              <a:gd name="f114" fmla="val f112"/>
              <a:gd name="f115" fmla="+- 0 0 f113"/>
              <a:gd name="f116" fmla="+- 0 0 f114"/>
              <a:gd name="f117" fmla="+- f5 f113 0"/>
              <a:gd name="f118" fmla="*/ f116 f3 1"/>
              <a:gd name="f119" fmla="*/ f118 1 f11"/>
              <a:gd name="f120" fmla="+- f119 0 f4"/>
              <a:gd name="f121" fmla="+- f5 0 f120"/>
              <a:gd name="f122" fmla="+- f120 0 f4"/>
              <a:gd name="f123" fmla="+- f4 f120 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90" y="f37"/>
              </a:cxn>
              <a:cxn ang="f31">
                <a:pos x="f67" y="f41"/>
              </a:cxn>
              <a:cxn ang="f31">
                <a:pos x="f93" y="f66"/>
              </a:cxn>
              <a:cxn ang="f31">
                <a:pos x="f71" y="f41"/>
              </a:cxn>
              <a:cxn ang="f31">
                <a:pos x="f94" y="f66"/>
              </a:cxn>
            </a:cxnLst>
            <a:rect l="f37" t="f37" r="f40" b="f41"/>
            <a:pathLst>
              <a:path stroke="0">
                <a:moveTo>
                  <a:pt x="f71" y="f41"/>
                </a:moveTo>
                <a:lnTo>
                  <a:pt x="f93" y="f66"/>
                </a:lnTo>
                <a:lnTo>
                  <a:pt x="f89" y="f66"/>
                </a:lnTo>
                <a:arcTo wR="f75" hR="f45" stAng="f117" swAng="f115"/>
                <a:lnTo>
                  <a:pt x="f79" y="f37"/>
                </a:lnTo>
                <a:arcTo wR="f75" hR="f45" stAng="f5" swAng="f113"/>
                <a:lnTo>
                  <a:pt x="f94" y="f66"/>
                </a:lnTo>
                <a:close/>
              </a:path>
              <a:path stroke="0">
                <a:moveTo>
                  <a:pt x="f90" y="f102"/>
                </a:moveTo>
                <a:arcTo wR="f75" hR="f45" stAng="f121" swAng="f122"/>
                <a:lnTo>
                  <a:pt x="f37" y="f41"/>
                </a:lnTo>
                <a:arcTo wR="f75" hR="f45" stAng="f3" swAng="f123"/>
                <a:close/>
              </a:path>
              <a:path fill="none">
                <a:moveTo>
                  <a:pt x="f90" y="f102"/>
                </a:moveTo>
                <a:arcTo wR="f75" hR="f45" stAng="f121" swAng="f122"/>
                <a:lnTo>
                  <a:pt x="f37" y="f41"/>
                </a:lnTo>
                <a:arcTo wR="f75" hR="f45" stAng="f3" swAng="f4"/>
                <a:lnTo>
                  <a:pt x="f79" y="f37"/>
                </a:lnTo>
                <a:arcTo wR="f75" hR="f45" stAng="f5" swAng="f113"/>
                <a:lnTo>
                  <a:pt x="f94" y="f66"/>
                </a:lnTo>
                <a:lnTo>
                  <a:pt x="f71" y="f41"/>
                </a:lnTo>
                <a:lnTo>
                  <a:pt x="f93" y="f66"/>
                </a:lnTo>
                <a:lnTo>
                  <a:pt x="f89" y="f66"/>
                </a:lnTo>
                <a:arcTo wR="f75" hR="f45" stAng="f117" swAng="f115"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Curved Down Arrow 21"/>
          <p:cNvSpPr/>
          <p:nvPr/>
        </p:nvSpPr>
        <p:spPr>
          <a:xfrm flipH="1" flipV="1">
            <a:off x="2811960" y="3996000"/>
            <a:ext cx="2512080" cy="630720"/>
          </a:xfrm>
          <a:custGeom>
            <a:avLst>
              <a:gd name="f12" fmla="val 25000"/>
              <a:gd name="f13" fmla="val 64088"/>
              <a:gd name="f14" fmla="val 25000"/>
            </a:avLst>
            <a:gdLst>
              <a:gd name="f3" fmla="val 10800000"/>
              <a:gd name="f4" fmla="val 5400000"/>
              <a:gd name="f5" fmla="val 16200000"/>
              <a:gd name="f6" fmla="val 180"/>
              <a:gd name="f7" fmla="val w"/>
              <a:gd name="f8" fmla="val h"/>
              <a:gd name="f9" fmla="val ss"/>
              <a:gd name="f10" fmla="val 0"/>
              <a:gd name="f11" fmla="*/ 5419351 1 1725033"/>
              <a:gd name="f12" fmla="val 25000"/>
              <a:gd name="f13" fmla="val 64088"/>
              <a:gd name="f14" fmla="val 25000"/>
              <a:gd name="f15" fmla="+- 0 0 0"/>
              <a:gd name="f16" fmla="abs f7"/>
              <a:gd name="f17" fmla="abs f8"/>
              <a:gd name="f18" fmla="abs f9"/>
              <a:gd name="f19" fmla="val f10"/>
              <a:gd name="f20" fmla="val f13"/>
              <a:gd name="f21" fmla="val f12"/>
              <a:gd name="f22" fmla="*/ f15 f3 1"/>
              <a:gd name="f23" fmla="?: f16 f7 1"/>
              <a:gd name="f24" fmla="?: f17 f8 1"/>
              <a:gd name="f25" fmla="?: f18 f9 1"/>
              <a:gd name="f26" fmla="*/ f22 1 f6"/>
              <a:gd name="f27" fmla="*/ f23 1 21600"/>
              <a:gd name="f28" fmla="*/ f24 1 21600"/>
              <a:gd name="f29" fmla="*/ 21600 f23 1"/>
              <a:gd name="f30" fmla="*/ 21600 f24 1"/>
              <a:gd name="f31" fmla="+- f26 0 f4"/>
              <a:gd name="f32" fmla="min f28 f27"/>
              <a:gd name="f33" fmla="*/ f29 1 f25"/>
              <a:gd name="f34" fmla="*/ f30 1 f25"/>
              <a:gd name="f35" fmla="val f33"/>
              <a:gd name="f36" fmla="val f34"/>
              <a:gd name="f37" fmla="*/ f19 f32 1"/>
              <a:gd name="f38" fmla="+- f36 0 f19"/>
              <a:gd name="f39" fmla="+- f35 0 f19"/>
              <a:gd name="f40" fmla="*/ f35 f32 1"/>
              <a:gd name="f41" fmla="*/ f36 f32 1"/>
              <a:gd name="f42" fmla="*/ f39 1 2"/>
              <a:gd name="f43" fmla="min f39 f38"/>
              <a:gd name="f44" fmla="*/ f38 f38 1"/>
              <a:gd name="f45" fmla="*/ f38 f32 1"/>
              <a:gd name="f46" fmla="*/ f43 f21 1"/>
              <a:gd name="f47" fmla="*/ f43 f20 1"/>
              <a:gd name="f48" fmla="*/ f43 f14 1"/>
              <a:gd name="f49" fmla="*/ f46 1 100000"/>
              <a:gd name="f50" fmla="*/ f47 1 100000"/>
              <a:gd name="f51" fmla="*/ f48 1 100000"/>
              <a:gd name="f52" fmla="+- f49 f50 0"/>
              <a:gd name="f53" fmla="*/ f49 f49 1"/>
              <a:gd name="f54" fmla="*/ f51 f51 1"/>
              <a:gd name="f55" fmla="+- f50 0 f49"/>
              <a:gd name="f56" fmla="*/ f50 1 2"/>
              <a:gd name="f57" fmla="+- f36 0 f51"/>
              <a:gd name="f58" fmla="+- 0 0 f51"/>
              <a:gd name="f59" fmla="*/ f49 1 2"/>
              <a:gd name="f60" fmla="*/ f52 1 4"/>
              <a:gd name="f61" fmla="+- f44 0 f54"/>
              <a:gd name="f62" fmla="*/ f55 1 2"/>
              <a:gd name="f63" fmla="+- f35 0 f56"/>
              <a:gd name="f64" fmla="+- 0 0 f58"/>
              <a:gd name="f65" fmla="+- 0 0 f59"/>
              <a:gd name="f66" fmla="*/ f57 f32 1"/>
              <a:gd name="f67" fmla="*/ f59 f32 1"/>
              <a:gd name="f68" fmla="+- f42 0 f60"/>
              <a:gd name="f69" fmla="sqrt f61"/>
              <a:gd name="f70" fmla="+- 0 0 f65"/>
              <a:gd name="f71" fmla="*/ f63 f32 1"/>
              <a:gd name="f72" fmla="*/ f68 2 1"/>
              <a:gd name="f73" fmla="+- f68 f49 0"/>
              <a:gd name="f74" fmla="*/ f69 f68 1"/>
              <a:gd name="f75" fmla="*/ f68 f32 1"/>
              <a:gd name="f76" fmla="*/ f72 f72 1"/>
              <a:gd name="f77" fmla="*/ f74 1 f38"/>
              <a:gd name="f78" fmla="+- f68 f73 0"/>
              <a:gd name="f79" fmla="*/ f73 f32 1"/>
              <a:gd name="f80" fmla="+- f76 0 f53"/>
              <a:gd name="f81" fmla="+- f68 f77 0"/>
              <a:gd name="f82" fmla="+- f73 f77 0"/>
              <a:gd name="f83" fmla="+- 0 0 f77"/>
              <a:gd name="f84" fmla="*/ f78 1 2"/>
              <a:gd name="f85" fmla="sqrt f80"/>
              <a:gd name="f86" fmla="+- f81 0 f62"/>
              <a:gd name="f87" fmla="+- f82 f62 0"/>
              <a:gd name="f88" fmla="+- 0 0 f83"/>
              <a:gd name="f89" fmla="*/ f81 f32 1"/>
              <a:gd name="f90" fmla="*/ f84 f32 1"/>
              <a:gd name="f91" fmla="*/ f85 f38 1"/>
              <a:gd name="f92" fmla="at2 f64 f88"/>
              <a:gd name="f93" fmla="*/ f86 f32 1"/>
              <a:gd name="f94" fmla="*/ f87 f32 1"/>
              <a:gd name="f95" fmla="*/ f91 1 f72"/>
              <a:gd name="f96" fmla="+- f92 f4 0"/>
              <a:gd name="f97" fmla="*/ f96 f11 1"/>
              <a:gd name="f98" fmla="+- f36 0 f95"/>
              <a:gd name="f99" fmla="+- 0 0 f95"/>
              <a:gd name="f100" fmla="*/ f97 1 f3"/>
              <a:gd name="f101" fmla="+- 0 0 f99"/>
              <a:gd name="f102" fmla="*/ f98 f32 1"/>
              <a:gd name="f103" fmla="+- 0 0 f100"/>
              <a:gd name="f104" fmla="at2 f101 f70"/>
              <a:gd name="f105" fmla="val f103"/>
              <a:gd name="f106" fmla="+- f104 f4 0"/>
              <a:gd name="f107" fmla="+- 0 0 f105"/>
              <a:gd name="f108" fmla="*/ f106 f11 1"/>
              <a:gd name="f109" fmla="*/ f107 f3 1"/>
              <a:gd name="f110" fmla="*/ f108 1 f3"/>
              <a:gd name="f111" fmla="*/ f109 1 f11"/>
              <a:gd name="f112" fmla="+- 0 0 f110"/>
              <a:gd name="f113" fmla="+- f111 0 f4"/>
              <a:gd name="f114" fmla="val f112"/>
              <a:gd name="f115" fmla="+- 0 0 f113"/>
              <a:gd name="f116" fmla="+- 0 0 f114"/>
              <a:gd name="f117" fmla="+- f5 f113 0"/>
              <a:gd name="f118" fmla="*/ f116 f3 1"/>
              <a:gd name="f119" fmla="*/ f118 1 f11"/>
              <a:gd name="f120" fmla="+- f119 0 f4"/>
              <a:gd name="f121" fmla="+- f5 0 f120"/>
              <a:gd name="f122" fmla="+- f120 0 f4"/>
              <a:gd name="f123" fmla="+- f4 f120 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90" y="f37"/>
              </a:cxn>
              <a:cxn ang="f31">
                <a:pos x="f67" y="f41"/>
              </a:cxn>
              <a:cxn ang="f31">
                <a:pos x="f93" y="f66"/>
              </a:cxn>
              <a:cxn ang="f31">
                <a:pos x="f71" y="f41"/>
              </a:cxn>
              <a:cxn ang="f31">
                <a:pos x="f94" y="f66"/>
              </a:cxn>
            </a:cxnLst>
            <a:rect l="f37" t="f37" r="f40" b="f41"/>
            <a:pathLst>
              <a:path stroke="0">
                <a:moveTo>
                  <a:pt x="f71" y="f41"/>
                </a:moveTo>
                <a:lnTo>
                  <a:pt x="f93" y="f66"/>
                </a:lnTo>
                <a:lnTo>
                  <a:pt x="f89" y="f66"/>
                </a:lnTo>
                <a:arcTo wR="f75" hR="f45" stAng="f117" swAng="f115"/>
                <a:lnTo>
                  <a:pt x="f79" y="f37"/>
                </a:lnTo>
                <a:arcTo wR="f75" hR="f45" stAng="f5" swAng="f113"/>
                <a:lnTo>
                  <a:pt x="f94" y="f66"/>
                </a:lnTo>
                <a:close/>
              </a:path>
              <a:path stroke="0">
                <a:moveTo>
                  <a:pt x="f90" y="f102"/>
                </a:moveTo>
                <a:arcTo wR="f75" hR="f45" stAng="f121" swAng="f122"/>
                <a:lnTo>
                  <a:pt x="f37" y="f41"/>
                </a:lnTo>
                <a:arcTo wR="f75" hR="f45" stAng="f3" swAng="f123"/>
                <a:close/>
              </a:path>
              <a:path fill="none">
                <a:moveTo>
                  <a:pt x="f90" y="f102"/>
                </a:moveTo>
                <a:arcTo wR="f75" hR="f45" stAng="f121" swAng="f122"/>
                <a:lnTo>
                  <a:pt x="f37" y="f41"/>
                </a:lnTo>
                <a:arcTo wR="f75" hR="f45" stAng="f3" swAng="f4"/>
                <a:lnTo>
                  <a:pt x="f79" y="f37"/>
                </a:lnTo>
                <a:arcTo wR="f75" hR="f45" stAng="f5" swAng="f113"/>
                <a:lnTo>
                  <a:pt x="f94" y="f66"/>
                </a:lnTo>
                <a:lnTo>
                  <a:pt x="f71" y="f41"/>
                </a:lnTo>
                <a:lnTo>
                  <a:pt x="f93" y="f66"/>
                </a:lnTo>
                <a:lnTo>
                  <a:pt x="f89" y="f66"/>
                </a:lnTo>
                <a:arcTo wR="f75" hR="f45" stAng="f117" swAng="f115"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Rectangle 22"/>
          <p:cNvSpPr/>
          <p:nvPr/>
        </p:nvSpPr>
        <p:spPr>
          <a:xfrm>
            <a:off x="2957400" y="951480"/>
            <a:ext cx="2279160" cy="259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1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Архитектурное состояние</a:t>
            </a:r>
          </a:p>
        </p:txBody>
      </p:sp>
      <p:sp>
        <p:nvSpPr>
          <p:cNvPr id="21" name="Rectangle 24"/>
          <p:cNvSpPr/>
          <p:nvPr/>
        </p:nvSpPr>
        <p:spPr>
          <a:xfrm>
            <a:off x="2957759" y="4655880"/>
            <a:ext cx="2149560" cy="259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1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Длительность перехода</a:t>
            </a:r>
          </a:p>
        </p:txBody>
      </p:sp>
      <p:cxnSp>
        <p:nvCxnSpPr>
          <p:cNvPr id="22" name="Curved Connector 27"/>
          <p:cNvCxnSpPr>
            <a:stCxn id="7" idx="0"/>
          </p:cNvCxnSpPr>
          <p:nvPr/>
        </p:nvCxnSpPr>
        <p:spPr>
          <a:xfrm flipV="1">
            <a:off x="2811960" y="2960279"/>
            <a:ext cx="2116800" cy="540"/>
          </a:xfrm>
          <a:prstGeom prst="curvedConnector3">
            <a:avLst/>
          </a:prstGeom>
          <a:noFill/>
          <a:ln w="38160">
            <a:solidFill>
              <a:srgbClr val="000000"/>
            </a:solidFill>
            <a:prstDash val="solid"/>
            <a:tailEnd type="arrow"/>
          </a:ln>
          <a:effectLst>
            <a:outerShdw dist="23040" dir="5400000" algn="tl">
              <a:srgbClr val="000000">
                <a:alpha val="35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96360"/>
            <a:ext cx="8229600" cy="6094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4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Реализации на </a:t>
            </a:r>
            <a:r>
              <a:rPr lang="en-US" sz="34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FPGA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6D84340-E810-49C8-9C00-D4C9EE932DD2}" type="slidenum">
              <a:t>24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7320"/>
            <a:ext cx="8362800" cy="318888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/>
            <a:r>
              <a:rPr lang="ru-RU" sz="2400">
                <a:latin typeface="DejaVu Sans" pitchFamily="34"/>
              </a:rPr>
              <a:t>Схожая структура хозяина и моделируемой системы</a:t>
            </a:r>
          </a:p>
          <a:p>
            <a:pPr lvl="0"/>
            <a:r>
              <a:rPr lang="ru-RU" sz="2400">
                <a:latin typeface="DejaVu Sans" pitchFamily="34"/>
              </a:rPr>
              <a:t>Возможность сделать параллельную реализацию модели</a:t>
            </a:r>
          </a:p>
          <a:p>
            <a:pPr lvl="0"/>
            <a:r>
              <a:rPr lang="ru-RU" sz="2400">
                <a:latin typeface="DejaVu Sans" pitchFamily="34"/>
              </a:rPr>
              <a:t>Однако добиться соотношения «1 такт </a:t>
            </a:r>
            <a:r>
              <a:rPr lang="en-US" sz="2400">
                <a:latin typeface="DejaVu Sans" pitchFamily="34"/>
              </a:rPr>
              <a:t>FPGA == 1 </a:t>
            </a:r>
            <a:r>
              <a:rPr lang="ru-RU" sz="2400">
                <a:latin typeface="DejaVu Sans" pitchFamily="34"/>
              </a:rPr>
              <a:t>такт модели» затруднительно</a:t>
            </a:r>
          </a:p>
          <a:p>
            <a:pPr lvl="0"/>
            <a:r>
              <a:rPr lang="ru-RU" sz="2400">
                <a:latin typeface="DejaVu Sans" pitchFamily="34"/>
              </a:rPr>
              <a:t>Модель может и не вместиться на чип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96360"/>
            <a:ext cx="8229600" cy="6094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4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Схема № 1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07950F7-22D8-417C-92CB-AECCFF48292C}" type="slidenum">
              <a:t>25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7320"/>
            <a:ext cx="8362800" cy="255492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/>
            <a:r>
              <a:rPr lang="ru-RU" sz="3000">
                <a:latin typeface="DejaVu Sans" pitchFamily="34"/>
              </a:rPr>
              <a:t>На работу каждого узла отводится </a:t>
            </a:r>
            <a:r>
              <a:rPr lang="en-US" sz="3000" i="1">
                <a:latin typeface="DejaVu Sans" pitchFamily="34"/>
              </a:rPr>
              <a:t>N</a:t>
            </a:r>
            <a:r>
              <a:rPr lang="en-US" sz="3000">
                <a:latin typeface="DejaVu Sans" pitchFamily="34"/>
              </a:rPr>
              <a:t> </a:t>
            </a:r>
            <a:r>
              <a:rPr lang="ru-RU" sz="3000">
                <a:latin typeface="DejaVu Sans" pitchFamily="34"/>
              </a:rPr>
              <a:t>тактов – по скорости самого медленного узла</a:t>
            </a:r>
          </a:p>
          <a:p>
            <a:pPr lvl="0"/>
            <a:r>
              <a:rPr lang="ru-RU" sz="3000">
                <a:latin typeface="DejaVu Sans" pitchFamily="34"/>
              </a:rPr>
              <a:t>Фиксируем-ограничиваем скорость модели сверху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96360"/>
            <a:ext cx="8229600" cy="6094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4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Схема № 1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C0B2B566-3D82-4FC5-9207-F58C8652DA70}" type="slidenum">
              <a:t>26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nip Same Side Corner Rectangle 18"/>
          <p:cNvSpPr/>
          <p:nvPr/>
        </p:nvSpPr>
        <p:spPr>
          <a:xfrm rot="5400000">
            <a:off x="1630620" y="1669139"/>
            <a:ext cx="1224000" cy="66924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F79646"/>
          </a:solidFill>
          <a:ln w="25560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nip Same Side Corner Rectangle 19"/>
          <p:cNvSpPr/>
          <p:nvPr/>
        </p:nvSpPr>
        <p:spPr>
          <a:xfrm rot="5400000">
            <a:off x="3138660" y="1673099"/>
            <a:ext cx="121068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nip Same Side Corner Rectangle 20"/>
          <p:cNvSpPr/>
          <p:nvPr/>
        </p:nvSpPr>
        <p:spPr>
          <a:xfrm rot="5400000">
            <a:off x="4720681" y="1664999"/>
            <a:ext cx="1194479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nip Same Side Corner Rectangle 21"/>
          <p:cNvSpPr/>
          <p:nvPr/>
        </p:nvSpPr>
        <p:spPr>
          <a:xfrm rot="5400000">
            <a:off x="1331640" y="2710800"/>
            <a:ext cx="1224000" cy="1224000"/>
          </a:xfrm>
          <a:custGeom>
            <a:avLst>
              <a:gd name="f6" fmla="val 25094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5094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9BBB59"/>
          </a:solidFill>
          <a:ln w="25560">
            <a:solidFill>
              <a:srgbClr val="71893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nip Same Side Corner Rectangle 22"/>
          <p:cNvSpPr/>
          <p:nvPr/>
        </p:nvSpPr>
        <p:spPr>
          <a:xfrm rot="5400000">
            <a:off x="6156360" y="2710800"/>
            <a:ext cx="1224000" cy="1224000"/>
          </a:xfrm>
          <a:custGeom>
            <a:avLst>
              <a:gd name="f6" fmla="val 26243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6243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8064A2"/>
          </a:solidFill>
          <a:ln w="25560">
            <a:solidFill>
              <a:srgbClr val="5C477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Snip Same Side Corner Rectangle 23"/>
          <p:cNvSpPr/>
          <p:nvPr/>
        </p:nvSpPr>
        <p:spPr>
          <a:xfrm rot="5400000">
            <a:off x="6444180" y="1637820"/>
            <a:ext cx="1195560" cy="6768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C0504D"/>
          </a:solidFill>
          <a:ln w="25560">
            <a:solidFill>
              <a:srgbClr val="8C383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2" name="Elbow Connector 24"/>
          <p:cNvCxnSpPr/>
          <p:nvPr/>
        </p:nvCxnSpPr>
        <p:spPr>
          <a:xfrm>
            <a:off x="2577240" y="1768320"/>
            <a:ext cx="277200" cy="1296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3" name="Elbow Connector 27"/>
          <p:cNvCxnSpPr>
            <a:stCxn id="10" idx="0"/>
            <a:endCxn id="9" idx="2"/>
          </p:cNvCxnSpPr>
          <p:nvPr/>
        </p:nvCxnSpPr>
        <p:spPr>
          <a:xfrm flipH="1">
            <a:off x="1331640" y="3322800"/>
            <a:ext cx="6048720" cy="12700"/>
          </a:xfrm>
          <a:prstGeom prst="bentConnector5">
            <a:avLst>
              <a:gd name="adj1" fmla="val -3779"/>
              <a:gd name="adj2" fmla="val 6618898"/>
              <a:gd name="adj3" fmla="val 103779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Straight Arrow Connector 30"/>
          <p:cNvCxnSpPr>
            <a:stCxn id="7" idx="0"/>
            <a:endCxn id="17" idx="2"/>
          </p:cNvCxnSpPr>
          <p:nvPr/>
        </p:nvCxnSpPr>
        <p:spPr>
          <a:xfrm flipV="1">
            <a:off x="4068000" y="1994039"/>
            <a:ext cx="359640" cy="3060"/>
          </a:xfrm>
          <a:prstGeom prst="straightConnector1">
            <a:avLst/>
          </a:prstGeom>
          <a:noFill/>
          <a:ln w="3168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5" name="Snip Same Side Corner Rectangle 31"/>
          <p:cNvSpPr/>
          <p:nvPr/>
        </p:nvSpPr>
        <p:spPr>
          <a:xfrm rot="5400000">
            <a:off x="1353240" y="1384920"/>
            <a:ext cx="1224000" cy="1224000"/>
          </a:xfrm>
          <a:custGeom>
            <a:avLst>
              <a:gd name="f6" fmla="val 22221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2221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Snip Same Side Corner Rectangle 34"/>
          <p:cNvSpPr/>
          <p:nvPr/>
        </p:nvSpPr>
        <p:spPr>
          <a:xfrm rot="5400000">
            <a:off x="2854440" y="1391759"/>
            <a:ext cx="1224000" cy="1224000"/>
          </a:xfrm>
          <a:custGeom>
            <a:avLst>
              <a:gd name="f6" fmla="val 22221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2221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Snip Same Side Corner Rectangle 37"/>
          <p:cNvSpPr/>
          <p:nvPr/>
        </p:nvSpPr>
        <p:spPr>
          <a:xfrm rot="5400000">
            <a:off x="4427640" y="1382039"/>
            <a:ext cx="1224000" cy="1224000"/>
          </a:xfrm>
          <a:custGeom>
            <a:avLst>
              <a:gd name="f6" fmla="val 22221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2221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8" name="Straight Arrow Connector 43"/>
          <p:cNvCxnSpPr/>
          <p:nvPr/>
        </p:nvCxnSpPr>
        <p:spPr>
          <a:xfrm>
            <a:off x="5651640" y="1768320"/>
            <a:ext cx="504360" cy="0"/>
          </a:xfrm>
          <a:prstGeom prst="straightConnector1">
            <a:avLst/>
          </a:prstGeom>
          <a:noFill/>
          <a:ln w="3168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9" name="Snip Same Side Corner Rectangle 46"/>
          <p:cNvSpPr/>
          <p:nvPr/>
        </p:nvSpPr>
        <p:spPr>
          <a:xfrm rot="5400000">
            <a:off x="6156360" y="1362240"/>
            <a:ext cx="1224000" cy="1224000"/>
          </a:xfrm>
          <a:custGeom>
            <a:avLst>
              <a:gd name="f6" fmla="val 22221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2221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0" name="Elbow Connector 27"/>
          <p:cNvCxnSpPr>
            <a:stCxn id="19" idx="0"/>
            <a:endCxn id="15" idx="2"/>
          </p:cNvCxnSpPr>
          <p:nvPr/>
        </p:nvCxnSpPr>
        <p:spPr>
          <a:xfrm flipH="1">
            <a:off x="1353240" y="1974240"/>
            <a:ext cx="6027120" cy="22680"/>
          </a:xfrm>
          <a:prstGeom prst="bentConnector5">
            <a:avLst>
              <a:gd name="adj1" fmla="val -3793"/>
              <a:gd name="adj2" fmla="val -4040049"/>
              <a:gd name="adj3" fmla="val 103793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1" name="Elbow Connector 27"/>
          <p:cNvCxnSpPr>
            <a:stCxn id="17" idx="0"/>
            <a:endCxn id="10" idx="2"/>
          </p:cNvCxnSpPr>
          <p:nvPr/>
        </p:nvCxnSpPr>
        <p:spPr>
          <a:xfrm>
            <a:off x="5651640" y="1994039"/>
            <a:ext cx="504720" cy="1328761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2" name="Elbow Connector 24"/>
          <p:cNvCxnSpPr>
            <a:stCxn id="9" idx="0"/>
            <a:endCxn id="16" idx="2"/>
          </p:cNvCxnSpPr>
          <p:nvPr/>
        </p:nvCxnSpPr>
        <p:spPr>
          <a:xfrm flipV="1">
            <a:off x="2555640" y="2003759"/>
            <a:ext cx="298800" cy="1319041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96360"/>
            <a:ext cx="8229600" cy="6094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4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Схема № 2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EF051D23-3E77-490B-8671-C8BC8EF27AA6}" type="slidenum">
              <a:t>27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7320"/>
            <a:ext cx="8362800" cy="227844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/>
            <a:r>
              <a:rPr lang="ru-RU" sz="2400">
                <a:latin typeface="DejaVu Sans" pitchFamily="34"/>
              </a:rPr>
              <a:t>Каждый узел сообщает о готовности результатов центру синхронизации</a:t>
            </a:r>
          </a:p>
          <a:p>
            <a:pPr lvl="0"/>
            <a:r>
              <a:rPr lang="ru-RU" sz="2400">
                <a:latin typeface="DejaVu Sans" pitchFamily="34"/>
              </a:rPr>
              <a:t>По готовности всех узлов продвигается симулируемое время</a:t>
            </a:r>
          </a:p>
          <a:p>
            <a:pPr lvl="0"/>
            <a:r>
              <a:rPr lang="ru-RU" sz="2400">
                <a:latin typeface="DejaVu Sans" pitchFamily="34"/>
              </a:rPr>
              <a:t>Дополнительная сложность в синхронизации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96360"/>
            <a:ext cx="8229600" cy="6094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4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Схема № 2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3429DEF3-F602-4B10-9A36-754C0CDFFE05}" type="slidenum">
              <a:t>28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lowchart: Summing Junction 5"/>
          <p:cNvSpPr/>
          <p:nvPr/>
        </p:nvSpPr>
        <p:spPr>
          <a:xfrm>
            <a:off x="3951720" y="3134519"/>
            <a:ext cx="792000" cy="792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 stroke="0">
                <a:moveTo>
                  <a:pt x="f34" y="f48"/>
                </a:moveTo>
                <a:arcTo wR="f44" hR="f45" stAng="f1" swAng="f0"/>
                <a:close/>
              </a:path>
              <a:path fill="none">
                <a:moveTo>
                  <a:pt x="f59" y="f60"/>
                </a:moveTo>
                <a:lnTo>
                  <a:pt x="f61" y="f62"/>
                </a:lnTo>
                <a:moveTo>
                  <a:pt x="f61" y="f60"/>
                </a:moveTo>
                <a:lnTo>
                  <a:pt x="f59" y="f62"/>
                </a:lnTo>
              </a:path>
              <a:path fill="none">
                <a:moveTo>
                  <a:pt x="f34" y="f48"/>
                </a:moveTo>
                <a:arcTo wR="f44" hR="f45" stAng="f1" swAng="f0"/>
                <a:close/>
              </a:path>
            </a:pathLst>
          </a:custGeom>
          <a:solidFill>
            <a:srgbClr val="4BACC6"/>
          </a:solidFill>
          <a:ln w="38160">
            <a:solidFill>
              <a:srgbClr val="FFFFFF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Up-Down Arrow 6"/>
          <p:cNvSpPr/>
          <p:nvPr/>
        </p:nvSpPr>
        <p:spPr>
          <a:xfrm rot="3261000">
            <a:off x="5211381" y="1929066"/>
            <a:ext cx="378000" cy="1631160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0"/>
              <a:gd name="f12" fmla="abs f5"/>
              <a:gd name="f13" fmla="abs f6"/>
              <a:gd name="f14" fmla="abs f7"/>
              <a:gd name="f15" fmla="val f8"/>
              <a:gd name="f16" fmla="val f9"/>
              <a:gd name="f17" fmla="val f10"/>
              <a:gd name="f18" fmla="*/ f11 f2 1"/>
              <a:gd name="f19" fmla="?: f12 f5 1"/>
              <a:gd name="f20" fmla="?: f13 f6 1"/>
              <a:gd name="f21" fmla="?: f14 f7 1"/>
              <a:gd name="f22" fmla="*/ f18 1 f4"/>
              <a:gd name="f23" fmla="*/ f19 1 21600"/>
              <a:gd name="f24" fmla="*/ f20 1 21600"/>
              <a:gd name="f25" fmla="*/ 21600 f19 1"/>
              <a:gd name="f26" fmla="*/ 21600 f20 1"/>
              <a:gd name="f27" fmla="+- f22 0 f3"/>
              <a:gd name="f28" fmla="min f24 f23"/>
              <a:gd name="f29" fmla="*/ f25 1 f21"/>
              <a:gd name="f30" fmla="*/ f26 1 f21"/>
              <a:gd name="f31" fmla="val f29"/>
              <a:gd name="f32" fmla="val f30"/>
              <a:gd name="f33" fmla="*/ f15 f28 1"/>
              <a:gd name="f34" fmla="+- f32 0 f15"/>
              <a:gd name="f35" fmla="+- f31 0 f15"/>
              <a:gd name="f36" fmla="*/ f31 f28 1"/>
              <a:gd name="f37" fmla="*/ f32 f28 1"/>
              <a:gd name="f38" fmla="*/ f34 1 2"/>
              <a:gd name="f39" fmla="*/ f35 1 2"/>
              <a:gd name="f40" fmla="min f35 f34"/>
              <a:gd name="f41" fmla="*/ f35 f16 1"/>
              <a:gd name="f42" fmla="+- f15 f38 0"/>
              <a:gd name="f43" fmla="+- f15 f39 0"/>
              <a:gd name="f44" fmla="*/ f40 f17 1"/>
              <a:gd name="f45" fmla="*/ f41 1 200000"/>
              <a:gd name="f46" fmla="*/ f44 1 100000"/>
              <a:gd name="f47" fmla="+- f43 0 f45"/>
              <a:gd name="f48" fmla="+- f43 f45 0"/>
              <a:gd name="f49" fmla="*/ f43 f28 1"/>
              <a:gd name="f50" fmla="*/ f42 f28 1"/>
              <a:gd name="f51" fmla="+- f32 0 f46"/>
              <a:gd name="f52" fmla="*/ f47 f46 1"/>
              <a:gd name="f53" fmla="*/ f47 f28 1"/>
              <a:gd name="f54" fmla="*/ f48 f28 1"/>
              <a:gd name="f55" fmla="*/ f46 f28 1"/>
              <a:gd name="f56" fmla="*/ f52 1 f39"/>
              <a:gd name="f57" fmla="*/ f51 f28 1"/>
              <a:gd name="f58" fmla="+- f46 0 f56"/>
              <a:gd name="f59" fmla="+- f51 f56 0"/>
              <a:gd name="f60" fmla="*/ f58 f28 1"/>
              <a:gd name="f61" fmla="*/ f5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3" y="f55"/>
              </a:cxn>
              <a:cxn ang="f27">
                <a:pos x="f53" y="f50"/>
              </a:cxn>
              <a:cxn ang="f27">
                <a:pos x="f33" y="f57"/>
              </a:cxn>
              <a:cxn ang="f27">
                <a:pos x="f36" y="f57"/>
              </a:cxn>
              <a:cxn ang="f27">
                <a:pos x="f54" y="f50"/>
              </a:cxn>
              <a:cxn ang="f27">
                <a:pos x="f36" y="f55"/>
              </a:cxn>
            </a:cxnLst>
            <a:rect l="f53" t="f60" r="f54" b="f61"/>
            <a:pathLst>
              <a:path>
                <a:moveTo>
                  <a:pt x="f33" y="f55"/>
                </a:moveTo>
                <a:lnTo>
                  <a:pt x="f49" y="f33"/>
                </a:lnTo>
                <a:lnTo>
                  <a:pt x="f36" y="f55"/>
                </a:lnTo>
                <a:lnTo>
                  <a:pt x="f54" y="f55"/>
                </a:lnTo>
                <a:lnTo>
                  <a:pt x="f54" y="f57"/>
                </a:lnTo>
                <a:lnTo>
                  <a:pt x="f36" y="f57"/>
                </a:lnTo>
                <a:lnTo>
                  <a:pt x="f49" y="f37"/>
                </a:lnTo>
                <a:lnTo>
                  <a:pt x="f33" y="f57"/>
                </a:lnTo>
                <a:lnTo>
                  <a:pt x="f53" y="f57"/>
                </a:lnTo>
                <a:lnTo>
                  <a:pt x="f53" y="f55"/>
                </a:lnTo>
                <a:close/>
              </a:path>
            </a:pathLst>
          </a:custGeom>
          <a:solidFill>
            <a:srgbClr val="FFFFFF"/>
          </a:solidFill>
          <a:ln w="15840">
            <a:solidFill>
              <a:srgbClr val="000000">
                <a:alpha val="34000"/>
              </a:srgbClr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Up-Down Arrow 48"/>
          <p:cNvSpPr/>
          <p:nvPr/>
        </p:nvSpPr>
        <p:spPr>
          <a:xfrm rot="5400000">
            <a:off x="5259599" y="2861640"/>
            <a:ext cx="378000" cy="1337760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0"/>
              <a:gd name="f12" fmla="abs f5"/>
              <a:gd name="f13" fmla="abs f6"/>
              <a:gd name="f14" fmla="abs f7"/>
              <a:gd name="f15" fmla="val f8"/>
              <a:gd name="f16" fmla="val f9"/>
              <a:gd name="f17" fmla="val f10"/>
              <a:gd name="f18" fmla="*/ f11 f2 1"/>
              <a:gd name="f19" fmla="?: f12 f5 1"/>
              <a:gd name="f20" fmla="?: f13 f6 1"/>
              <a:gd name="f21" fmla="?: f14 f7 1"/>
              <a:gd name="f22" fmla="*/ f18 1 f4"/>
              <a:gd name="f23" fmla="*/ f19 1 21600"/>
              <a:gd name="f24" fmla="*/ f20 1 21600"/>
              <a:gd name="f25" fmla="*/ 21600 f19 1"/>
              <a:gd name="f26" fmla="*/ 21600 f20 1"/>
              <a:gd name="f27" fmla="+- f22 0 f3"/>
              <a:gd name="f28" fmla="min f24 f23"/>
              <a:gd name="f29" fmla="*/ f25 1 f21"/>
              <a:gd name="f30" fmla="*/ f26 1 f21"/>
              <a:gd name="f31" fmla="val f29"/>
              <a:gd name="f32" fmla="val f30"/>
              <a:gd name="f33" fmla="*/ f15 f28 1"/>
              <a:gd name="f34" fmla="+- f32 0 f15"/>
              <a:gd name="f35" fmla="+- f31 0 f15"/>
              <a:gd name="f36" fmla="*/ f31 f28 1"/>
              <a:gd name="f37" fmla="*/ f32 f28 1"/>
              <a:gd name="f38" fmla="*/ f34 1 2"/>
              <a:gd name="f39" fmla="*/ f35 1 2"/>
              <a:gd name="f40" fmla="min f35 f34"/>
              <a:gd name="f41" fmla="*/ f35 f16 1"/>
              <a:gd name="f42" fmla="+- f15 f38 0"/>
              <a:gd name="f43" fmla="+- f15 f39 0"/>
              <a:gd name="f44" fmla="*/ f40 f17 1"/>
              <a:gd name="f45" fmla="*/ f41 1 200000"/>
              <a:gd name="f46" fmla="*/ f44 1 100000"/>
              <a:gd name="f47" fmla="+- f43 0 f45"/>
              <a:gd name="f48" fmla="+- f43 f45 0"/>
              <a:gd name="f49" fmla="*/ f43 f28 1"/>
              <a:gd name="f50" fmla="*/ f42 f28 1"/>
              <a:gd name="f51" fmla="+- f32 0 f46"/>
              <a:gd name="f52" fmla="*/ f47 f46 1"/>
              <a:gd name="f53" fmla="*/ f47 f28 1"/>
              <a:gd name="f54" fmla="*/ f48 f28 1"/>
              <a:gd name="f55" fmla="*/ f46 f28 1"/>
              <a:gd name="f56" fmla="*/ f52 1 f39"/>
              <a:gd name="f57" fmla="*/ f51 f28 1"/>
              <a:gd name="f58" fmla="+- f46 0 f56"/>
              <a:gd name="f59" fmla="+- f51 f56 0"/>
              <a:gd name="f60" fmla="*/ f58 f28 1"/>
              <a:gd name="f61" fmla="*/ f5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3" y="f55"/>
              </a:cxn>
              <a:cxn ang="f27">
                <a:pos x="f53" y="f50"/>
              </a:cxn>
              <a:cxn ang="f27">
                <a:pos x="f33" y="f57"/>
              </a:cxn>
              <a:cxn ang="f27">
                <a:pos x="f36" y="f57"/>
              </a:cxn>
              <a:cxn ang="f27">
                <a:pos x="f54" y="f50"/>
              </a:cxn>
              <a:cxn ang="f27">
                <a:pos x="f36" y="f55"/>
              </a:cxn>
            </a:cxnLst>
            <a:rect l="f53" t="f60" r="f54" b="f61"/>
            <a:pathLst>
              <a:path>
                <a:moveTo>
                  <a:pt x="f33" y="f55"/>
                </a:moveTo>
                <a:lnTo>
                  <a:pt x="f49" y="f33"/>
                </a:lnTo>
                <a:lnTo>
                  <a:pt x="f36" y="f55"/>
                </a:lnTo>
                <a:lnTo>
                  <a:pt x="f54" y="f55"/>
                </a:lnTo>
                <a:lnTo>
                  <a:pt x="f54" y="f57"/>
                </a:lnTo>
                <a:lnTo>
                  <a:pt x="f36" y="f57"/>
                </a:lnTo>
                <a:lnTo>
                  <a:pt x="f49" y="f37"/>
                </a:lnTo>
                <a:lnTo>
                  <a:pt x="f33" y="f57"/>
                </a:lnTo>
                <a:lnTo>
                  <a:pt x="f53" y="f57"/>
                </a:lnTo>
                <a:lnTo>
                  <a:pt x="f53" y="f55"/>
                </a:lnTo>
                <a:close/>
              </a:path>
            </a:pathLst>
          </a:custGeom>
          <a:solidFill>
            <a:srgbClr val="FFFFFF"/>
          </a:solidFill>
          <a:ln w="15840">
            <a:solidFill>
              <a:srgbClr val="000000">
                <a:alpha val="34000"/>
              </a:srgbClr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Up-Down Arrow 49"/>
          <p:cNvSpPr/>
          <p:nvPr/>
        </p:nvSpPr>
        <p:spPr>
          <a:xfrm rot="5400000">
            <a:off x="3094741" y="2936341"/>
            <a:ext cx="378000" cy="1252439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0"/>
              <a:gd name="f12" fmla="abs f5"/>
              <a:gd name="f13" fmla="abs f6"/>
              <a:gd name="f14" fmla="abs f7"/>
              <a:gd name="f15" fmla="val f8"/>
              <a:gd name="f16" fmla="val f9"/>
              <a:gd name="f17" fmla="val f10"/>
              <a:gd name="f18" fmla="*/ f11 f2 1"/>
              <a:gd name="f19" fmla="?: f12 f5 1"/>
              <a:gd name="f20" fmla="?: f13 f6 1"/>
              <a:gd name="f21" fmla="?: f14 f7 1"/>
              <a:gd name="f22" fmla="*/ f18 1 f4"/>
              <a:gd name="f23" fmla="*/ f19 1 21600"/>
              <a:gd name="f24" fmla="*/ f20 1 21600"/>
              <a:gd name="f25" fmla="*/ 21600 f19 1"/>
              <a:gd name="f26" fmla="*/ 21600 f20 1"/>
              <a:gd name="f27" fmla="+- f22 0 f3"/>
              <a:gd name="f28" fmla="min f24 f23"/>
              <a:gd name="f29" fmla="*/ f25 1 f21"/>
              <a:gd name="f30" fmla="*/ f26 1 f21"/>
              <a:gd name="f31" fmla="val f29"/>
              <a:gd name="f32" fmla="val f30"/>
              <a:gd name="f33" fmla="*/ f15 f28 1"/>
              <a:gd name="f34" fmla="+- f32 0 f15"/>
              <a:gd name="f35" fmla="+- f31 0 f15"/>
              <a:gd name="f36" fmla="*/ f31 f28 1"/>
              <a:gd name="f37" fmla="*/ f32 f28 1"/>
              <a:gd name="f38" fmla="*/ f34 1 2"/>
              <a:gd name="f39" fmla="*/ f35 1 2"/>
              <a:gd name="f40" fmla="min f35 f34"/>
              <a:gd name="f41" fmla="*/ f35 f16 1"/>
              <a:gd name="f42" fmla="+- f15 f38 0"/>
              <a:gd name="f43" fmla="+- f15 f39 0"/>
              <a:gd name="f44" fmla="*/ f40 f17 1"/>
              <a:gd name="f45" fmla="*/ f41 1 200000"/>
              <a:gd name="f46" fmla="*/ f44 1 100000"/>
              <a:gd name="f47" fmla="+- f43 0 f45"/>
              <a:gd name="f48" fmla="+- f43 f45 0"/>
              <a:gd name="f49" fmla="*/ f43 f28 1"/>
              <a:gd name="f50" fmla="*/ f42 f28 1"/>
              <a:gd name="f51" fmla="+- f32 0 f46"/>
              <a:gd name="f52" fmla="*/ f47 f46 1"/>
              <a:gd name="f53" fmla="*/ f47 f28 1"/>
              <a:gd name="f54" fmla="*/ f48 f28 1"/>
              <a:gd name="f55" fmla="*/ f46 f28 1"/>
              <a:gd name="f56" fmla="*/ f52 1 f39"/>
              <a:gd name="f57" fmla="*/ f51 f28 1"/>
              <a:gd name="f58" fmla="+- f46 0 f56"/>
              <a:gd name="f59" fmla="+- f51 f56 0"/>
              <a:gd name="f60" fmla="*/ f58 f28 1"/>
              <a:gd name="f61" fmla="*/ f5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3" y="f55"/>
              </a:cxn>
              <a:cxn ang="f27">
                <a:pos x="f53" y="f50"/>
              </a:cxn>
              <a:cxn ang="f27">
                <a:pos x="f33" y="f57"/>
              </a:cxn>
              <a:cxn ang="f27">
                <a:pos x="f36" y="f57"/>
              </a:cxn>
              <a:cxn ang="f27">
                <a:pos x="f54" y="f50"/>
              </a:cxn>
              <a:cxn ang="f27">
                <a:pos x="f36" y="f55"/>
              </a:cxn>
            </a:cxnLst>
            <a:rect l="f53" t="f60" r="f54" b="f61"/>
            <a:pathLst>
              <a:path>
                <a:moveTo>
                  <a:pt x="f33" y="f55"/>
                </a:moveTo>
                <a:lnTo>
                  <a:pt x="f49" y="f33"/>
                </a:lnTo>
                <a:lnTo>
                  <a:pt x="f36" y="f55"/>
                </a:lnTo>
                <a:lnTo>
                  <a:pt x="f54" y="f55"/>
                </a:lnTo>
                <a:lnTo>
                  <a:pt x="f54" y="f57"/>
                </a:lnTo>
                <a:lnTo>
                  <a:pt x="f36" y="f57"/>
                </a:lnTo>
                <a:lnTo>
                  <a:pt x="f49" y="f37"/>
                </a:lnTo>
                <a:lnTo>
                  <a:pt x="f33" y="f57"/>
                </a:lnTo>
                <a:lnTo>
                  <a:pt x="f53" y="f57"/>
                </a:lnTo>
                <a:lnTo>
                  <a:pt x="f53" y="f55"/>
                </a:lnTo>
                <a:close/>
              </a:path>
            </a:pathLst>
          </a:custGeom>
          <a:solidFill>
            <a:srgbClr val="FFFFFF"/>
          </a:solidFill>
          <a:ln w="15840">
            <a:solidFill>
              <a:srgbClr val="000000">
                <a:alpha val="34000"/>
              </a:srgbClr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Up-Down Arrow 50"/>
          <p:cNvSpPr/>
          <p:nvPr/>
        </p:nvSpPr>
        <p:spPr>
          <a:xfrm rot="7255800">
            <a:off x="3023106" y="2083098"/>
            <a:ext cx="378000" cy="1490400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0"/>
              <a:gd name="f12" fmla="abs f5"/>
              <a:gd name="f13" fmla="abs f6"/>
              <a:gd name="f14" fmla="abs f7"/>
              <a:gd name="f15" fmla="val f8"/>
              <a:gd name="f16" fmla="val f9"/>
              <a:gd name="f17" fmla="val f10"/>
              <a:gd name="f18" fmla="*/ f11 f2 1"/>
              <a:gd name="f19" fmla="?: f12 f5 1"/>
              <a:gd name="f20" fmla="?: f13 f6 1"/>
              <a:gd name="f21" fmla="?: f14 f7 1"/>
              <a:gd name="f22" fmla="*/ f18 1 f4"/>
              <a:gd name="f23" fmla="*/ f19 1 21600"/>
              <a:gd name="f24" fmla="*/ f20 1 21600"/>
              <a:gd name="f25" fmla="*/ 21600 f19 1"/>
              <a:gd name="f26" fmla="*/ 21600 f20 1"/>
              <a:gd name="f27" fmla="+- f22 0 f3"/>
              <a:gd name="f28" fmla="min f24 f23"/>
              <a:gd name="f29" fmla="*/ f25 1 f21"/>
              <a:gd name="f30" fmla="*/ f26 1 f21"/>
              <a:gd name="f31" fmla="val f29"/>
              <a:gd name="f32" fmla="val f30"/>
              <a:gd name="f33" fmla="*/ f15 f28 1"/>
              <a:gd name="f34" fmla="+- f32 0 f15"/>
              <a:gd name="f35" fmla="+- f31 0 f15"/>
              <a:gd name="f36" fmla="*/ f31 f28 1"/>
              <a:gd name="f37" fmla="*/ f32 f28 1"/>
              <a:gd name="f38" fmla="*/ f34 1 2"/>
              <a:gd name="f39" fmla="*/ f35 1 2"/>
              <a:gd name="f40" fmla="min f35 f34"/>
              <a:gd name="f41" fmla="*/ f35 f16 1"/>
              <a:gd name="f42" fmla="+- f15 f38 0"/>
              <a:gd name="f43" fmla="+- f15 f39 0"/>
              <a:gd name="f44" fmla="*/ f40 f17 1"/>
              <a:gd name="f45" fmla="*/ f41 1 200000"/>
              <a:gd name="f46" fmla="*/ f44 1 100000"/>
              <a:gd name="f47" fmla="+- f43 0 f45"/>
              <a:gd name="f48" fmla="+- f43 f45 0"/>
              <a:gd name="f49" fmla="*/ f43 f28 1"/>
              <a:gd name="f50" fmla="*/ f42 f28 1"/>
              <a:gd name="f51" fmla="+- f32 0 f46"/>
              <a:gd name="f52" fmla="*/ f47 f46 1"/>
              <a:gd name="f53" fmla="*/ f47 f28 1"/>
              <a:gd name="f54" fmla="*/ f48 f28 1"/>
              <a:gd name="f55" fmla="*/ f46 f28 1"/>
              <a:gd name="f56" fmla="*/ f52 1 f39"/>
              <a:gd name="f57" fmla="*/ f51 f28 1"/>
              <a:gd name="f58" fmla="+- f46 0 f56"/>
              <a:gd name="f59" fmla="+- f51 f56 0"/>
              <a:gd name="f60" fmla="*/ f58 f28 1"/>
              <a:gd name="f61" fmla="*/ f5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3" y="f55"/>
              </a:cxn>
              <a:cxn ang="f27">
                <a:pos x="f53" y="f50"/>
              </a:cxn>
              <a:cxn ang="f27">
                <a:pos x="f33" y="f57"/>
              </a:cxn>
              <a:cxn ang="f27">
                <a:pos x="f36" y="f57"/>
              </a:cxn>
              <a:cxn ang="f27">
                <a:pos x="f54" y="f50"/>
              </a:cxn>
              <a:cxn ang="f27">
                <a:pos x="f36" y="f55"/>
              </a:cxn>
            </a:cxnLst>
            <a:rect l="f53" t="f60" r="f54" b="f61"/>
            <a:pathLst>
              <a:path>
                <a:moveTo>
                  <a:pt x="f33" y="f55"/>
                </a:moveTo>
                <a:lnTo>
                  <a:pt x="f49" y="f33"/>
                </a:lnTo>
                <a:lnTo>
                  <a:pt x="f36" y="f55"/>
                </a:lnTo>
                <a:lnTo>
                  <a:pt x="f54" y="f55"/>
                </a:lnTo>
                <a:lnTo>
                  <a:pt x="f54" y="f57"/>
                </a:lnTo>
                <a:lnTo>
                  <a:pt x="f36" y="f57"/>
                </a:lnTo>
                <a:lnTo>
                  <a:pt x="f49" y="f37"/>
                </a:lnTo>
                <a:lnTo>
                  <a:pt x="f33" y="f57"/>
                </a:lnTo>
                <a:lnTo>
                  <a:pt x="f53" y="f57"/>
                </a:lnTo>
                <a:lnTo>
                  <a:pt x="f53" y="f55"/>
                </a:lnTo>
                <a:close/>
              </a:path>
            </a:pathLst>
          </a:custGeom>
          <a:solidFill>
            <a:srgbClr val="FFFFFF"/>
          </a:solidFill>
          <a:ln w="15840">
            <a:solidFill>
              <a:srgbClr val="000000">
                <a:alpha val="34000"/>
              </a:srgbClr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Up-Down Arrow 51"/>
          <p:cNvSpPr/>
          <p:nvPr/>
        </p:nvSpPr>
        <p:spPr>
          <a:xfrm rot="8819400">
            <a:off x="3915493" y="2532260"/>
            <a:ext cx="378000" cy="669240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0"/>
              <a:gd name="f12" fmla="abs f5"/>
              <a:gd name="f13" fmla="abs f6"/>
              <a:gd name="f14" fmla="abs f7"/>
              <a:gd name="f15" fmla="val f8"/>
              <a:gd name="f16" fmla="val f9"/>
              <a:gd name="f17" fmla="val f10"/>
              <a:gd name="f18" fmla="*/ f11 f2 1"/>
              <a:gd name="f19" fmla="?: f12 f5 1"/>
              <a:gd name="f20" fmla="?: f13 f6 1"/>
              <a:gd name="f21" fmla="?: f14 f7 1"/>
              <a:gd name="f22" fmla="*/ f18 1 f4"/>
              <a:gd name="f23" fmla="*/ f19 1 21600"/>
              <a:gd name="f24" fmla="*/ f20 1 21600"/>
              <a:gd name="f25" fmla="*/ 21600 f19 1"/>
              <a:gd name="f26" fmla="*/ 21600 f20 1"/>
              <a:gd name="f27" fmla="+- f22 0 f3"/>
              <a:gd name="f28" fmla="min f24 f23"/>
              <a:gd name="f29" fmla="*/ f25 1 f21"/>
              <a:gd name="f30" fmla="*/ f26 1 f21"/>
              <a:gd name="f31" fmla="val f29"/>
              <a:gd name="f32" fmla="val f30"/>
              <a:gd name="f33" fmla="*/ f15 f28 1"/>
              <a:gd name="f34" fmla="+- f32 0 f15"/>
              <a:gd name="f35" fmla="+- f31 0 f15"/>
              <a:gd name="f36" fmla="*/ f31 f28 1"/>
              <a:gd name="f37" fmla="*/ f32 f28 1"/>
              <a:gd name="f38" fmla="*/ f34 1 2"/>
              <a:gd name="f39" fmla="*/ f35 1 2"/>
              <a:gd name="f40" fmla="min f35 f34"/>
              <a:gd name="f41" fmla="*/ f35 f16 1"/>
              <a:gd name="f42" fmla="+- f15 f38 0"/>
              <a:gd name="f43" fmla="+- f15 f39 0"/>
              <a:gd name="f44" fmla="*/ f40 f17 1"/>
              <a:gd name="f45" fmla="*/ f41 1 200000"/>
              <a:gd name="f46" fmla="*/ f44 1 100000"/>
              <a:gd name="f47" fmla="+- f43 0 f45"/>
              <a:gd name="f48" fmla="+- f43 f45 0"/>
              <a:gd name="f49" fmla="*/ f43 f28 1"/>
              <a:gd name="f50" fmla="*/ f42 f28 1"/>
              <a:gd name="f51" fmla="+- f32 0 f46"/>
              <a:gd name="f52" fmla="*/ f47 f46 1"/>
              <a:gd name="f53" fmla="*/ f47 f28 1"/>
              <a:gd name="f54" fmla="*/ f48 f28 1"/>
              <a:gd name="f55" fmla="*/ f46 f28 1"/>
              <a:gd name="f56" fmla="*/ f52 1 f39"/>
              <a:gd name="f57" fmla="*/ f51 f28 1"/>
              <a:gd name="f58" fmla="+- f46 0 f56"/>
              <a:gd name="f59" fmla="+- f51 f56 0"/>
              <a:gd name="f60" fmla="*/ f58 f28 1"/>
              <a:gd name="f61" fmla="*/ f5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3" y="f55"/>
              </a:cxn>
              <a:cxn ang="f27">
                <a:pos x="f53" y="f50"/>
              </a:cxn>
              <a:cxn ang="f27">
                <a:pos x="f33" y="f57"/>
              </a:cxn>
              <a:cxn ang="f27">
                <a:pos x="f36" y="f57"/>
              </a:cxn>
              <a:cxn ang="f27">
                <a:pos x="f54" y="f50"/>
              </a:cxn>
              <a:cxn ang="f27">
                <a:pos x="f36" y="f55"/>
              </a:cxn>
            </a:cxnLst>
            <a:rect l="f53" t="f60" r="f54" b="f61"/>
            <a:pathLst>
              <a:path>
                <a:moveTo>
                  <a:pt x="f33" y="f55"/>
                </a:moveTo>
                <a:lnTo>
                  <a:pt x="f49" y="f33"/>
                </a:lnTo>
                <a:lnTo>
                  <a:pt x="f36" y="f55"/>
                </a:lnTo>
                <a:lnTo>
                  <a:pt x="f54" y="f55"/>
                </a:lnTo>
                <a:lnTo>
                  <a:pt x="f54" y="f57"/>
                </a:lnTo>
                <a:lnTo>
                  <a:pt x="f36" y="f57"/>
                </a:lnTo>
                <a:lnTo>
                  <a:pt x="f49" y="f37"/>
                </a:lnTo>
                <a:lnTo>
                  <a:pt x="f33" y="f57"/>
                </a:lnTo>
                <a:lnTo>
                  <a:pt x="f53" y="f57"/>
                </a:lnTo>
                <a:lnTo>
                  <a:pt x="f53" y="f55"/>
                </a:lnTo>
                <a:close/>
              </a:path>
            </a:pathLst>
          </a:custGeom>
          <a:solidFill>
            <a:srgbClr val="FFFFFF"/>
          </a:solidFill>
          <a:ln w="15840">
            <a:solidFill>
              <a:srgbClr val="000000">
                <a:alpha val="34000"/>
              </a:srgbClr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Up-Down Arrow 52"/>
          <p:cNvSpPr/>
          <p:nvPr/>
        </p:nvSpPr>
        <p:spPr>
          <a:xfrm rot="12040140">
            <a:off x="4442695" y="2490906"/>
            <a:ext cx="378000" cy="578520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0"/>
              <a:gd name="f12" fmla="abs f5"/>
              <a:gd name="f13" fmla="abs f6"/>
              <a:gd name="f14" fmla="abs f7"/>
              <a:gd name="f15" fmla="val f8"/>
              <a:gd name="f16" fmla="val f9"/>
              <a:gd name="f17" fmla="val f10"/>
              <a:gd name="f18" fmla="*/ f11 f2 1"/>
              <a:gd name="f19" fmla="?: f12 f5 1"/>
              <a:gd name="f20" fmla="?: f13 f6 1"/>
              <a:gd name="f21" fmla="?: f14 f7 1"/>
              <a:gd name="f22" fmla="*/ f18 1 f4"/>
              <a:gd name="f23" fmla="*/ f19 1 21600"/>
              <a:gd name="f24" fmla="*/ f20 1 21600"/>
              <a:gd name="f25" fmla="*/ 21600 f19 1"/>
              <a:gd name="f26" fmla="*/ 21600 f20 1"/>
              <a:gd name="f27" fmla="+- f22 0 f3"/>
              <a:gd name="f28" fmla="min f24 f23"/>
              <a:gd name="f29" fmla="*/ f25 1 f21"/>
              <a:gd name="f30" fmla="*/ f26 1 f21"/>
              <a:gd name="f31" fmla="val f29"/>
              <a:gd name="f32" fmla="val f30"/>
              <a:gd name="f33" fmla="*/ f15 f28 1"/>
              <a:gd name="f34" fmla="+- f32 0 f15"/>
              <a:gd name="f35" fmla="+- f31 0 f15"/>
              <a:gd name="f36" fmla="*/ f31 f28 1"/>
              <a:gd name="f37" fmla="*/ f32 f28 1"/>
              <a:gd name="f38" fmla="*/ f34 1 2"/>
              <a:gd name="f39" fmla="*/ f35 1 2"/>
              <a:gd name="f40" fmla="min f35 f34"/>
              <a:gd name="f41" fmla="*/ f35 f16 1"/>
              <a:gd name="f42" fmla="+- f15 f38 0"/>
              <a:gd name="f43" fmla="+- f15 f39 0"/>
              <a:gd name="f44" fmla="*/ f40 f17 1"/>
              <a:gd name="f45" fmla="*/ f41 1 200000"/>
              <a:gd name="f46" fmla="*/ f44 1 100000"/>
              <a:gd name="f47" fmla="+- f43 0 f45"/>
              <a:gd name="f48" fmla="+- f43 f45 0"/>
              <a:gd name="f49" fmla="*/ f43 f28 1"/>
              <a:gd name="f50" fmla="*/ f42 f28 1"/>
              <a:gd name="f51" fmla="+- f32 0 f46"/>
              <a:gd name="f52" fmla="*/ f47 f46 1"/>
              <a:gd name="f53" fmla="*/ f47 f28 1"/>
              <a:gd name="f54" fmla="*/ f48 f28 1"/>
              <a:gd name="f55" fmla="*/ f46 f28 1"/>
              <a:gd name="f56" fmla="*/ f52 1 f39"/>
              <a:gd name="f57" fmla="*/ f51 f28 1"/>
              <a:gd name="f58" fmla="+- f46 0 f56"/>
              <a:gd name="f59" fmla="+- f51 f56 0"/>
              <a:gd name="f60" fmla="*/ f58 f28 1"/>
              <a:gd name="f61" fmla="*/ f5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3" y="f55"/>
              </a:cxn>
              <a:cxn ang="f27">
                <a:pos x="f53" y="f50"/>
              </a:cxn>
              <a:cxn ang="f27">
                <a:pos x="f33" y="f57"/>
              </a:cxn>
              <a:cxn ang="f27">
                <a:pos x="f36" y="f57"/>
              </a:cxn>
              <a:cxn ang="f27">
                <a:pos x="f54" y="f50"/>
              </a:cxn>
              <a:cxn ang="f27">
                <a:pos x="f36" y="f55"/>
              </a:cxn>
            </a:cxnLst>
            <a:rect l="f53" t="f60" r="f54" b="f61"/>
            <a:pathLst>
              <a:path>
                <a:moveTo>
                  <a:pt x="f33" y="f55"/>
                </a:moveTo>
                <a:lnTo>
                  <a:pt x="f49" y="f33"/>
                </a:lnTo>
                <a:lnTo>
                  <a:pt x="f36" y="f55"/>
                </a:lnTo>
                <a:lnTo>
                  <a:pt x="f54" y="f55"/>
                </a:lnTo>
                <a:lnTo>
                  <a:pt x="f54" y="f57"/>
                </a:lnTo>
                <a:lnTo>
                  <a:pt x="f36" y="f57"/>
                </a:lnTo>
                <a:lnTo>
                  <a:pt x="f49" y="f37"/>
                </a:lnTo>
                <a:lnTo>
                  <a:pt x="f33" y="f57"/>
                </a:lnTo>
                <a:lnTo>
                  <a:pt x="f53" y="f57"/>
                </a:lnTo>
                <a:lnTo>
                  <a:pt x="f53" y="f55"/>
                </a:lnTo>
                <a:close/>
              </a:path>
            </a:pathLst>
          </a:custGeom>
          <a:solidFill>
            <a:srgbClr val="FFFFFF"/>
          </a:solidFill>
          <a:ln w="15840">
            <a:solidFill>
              <a:srgbClr val="000000">
                <a:alpha val="34000"/>
              </a:srgbClr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Snip Same Side Corner Rectangle 18"/>
          <p:cNvSpPr/>
          <p:nvPr/>
        </p:nvSpPr>
        <p:spPr>
          <a:xfrm rot="5400000">
            <a:off x="1616579" y="1475100"/>
            <a:ext cx="1224000" cy="66924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F79646"/>
          </a:solidFill>
          <a:ln w="25560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Snip Same Side Corner Rectangle 19"/>
          <p:cNvSpPr/>
          <p:nvPr/>
        </p:nvSpPr>
        <p:spPr>
          <a:xfrm rot="5400000">
            <a:off x="3124619" y="1479060"/>
            <a:ext cx="121068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Snip Same Side Corner Rectangle 20"/>
          <p:cNvSpPr/>
          <p:nvPr/>
        </p:nvSpPr>
        <p:spPr>
          <a:xfrm rot="5400000">
            <a:off x="4706641" y="1470960"/>
            <a:ext cx="1194479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Snip Same Side Corner Rectangle 21"/>
          <p:cNvSpPr/>
          <p:nvPr/>
        </p:nvSpPr>
        <p:spPr>
          <a:xfrm rot="5400000">
            <a:off x="1317600" y="2516760"/>
            <a:ext cx="1224000" cy="1224000"/>
          </a:xfrm>
          <a:custGeom>
            <a:avLst>
              <a:gd name="f6" fmla="val 25094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5094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9BBB59"/>
          </a:solidFill>
          <a:ln w="25560">
            <a:solidFill>
              <a:srgbClr val="71893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Snip Same Side Corner Rectangle 22"/>
          <p:cNvSpPr/>
          <p:nvPr/>
        </p:nvSpPr>
        <p:spPr>
          <a:xfrm rot="5400000">
            <a:off x="6142319" y="2516760"/>
            <a:ext cx="1224000" cy="1224000"/>
          </a:xfrm>
          <a:custGeom>
            <a:avLst>
              <a:gd name="f6" fmla="val 26243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6243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8064A2"/>
          </a:solidFill>
          <a:ln w="25560">
            <a:solidFill>
              <a:srgbClr val="5C477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Snip Same Side Corner Rectangle 23"/>
          <p:cNvSpPr/>
          <p:nvPr/>
        </p:nvSpPr>
        <p:spPr>
          <a:xfrm rot="5400000">
            <a:off x="6430139" y="1443780"/>
            <a:ext cx="1195560" cy="6768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C0504D"/>
          </a:solidFill>
          <a:ln w="25560">
            <a:solidFill>
              <a:srgbClr val="8C383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9" name="Elbow Connector 24"/>
          <p:cNvCxnSpPr/>
          <p:nvPr/>
        </p:nvCxnSpPr>
        <p:spPr>
          <a:xfrm>
            <a:off x="2563199" y="1574280"/>
            <a:ext cx="277201" cy="1296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0" name="Elbow Connector 27"/>
          <p:cNvCxnSpPr>
            <a:stCxn id="17" idx="0"/>
            <a:endCxn id="16" idx="2"/>
          </p:cNvCxnSpPr>
          <p:nvPr/>
        </p:nvCxnSpPr>
        <p:spPr>
          <a:xfrm flipH="1">
            <a:off x="1317600" y="3128760"/>
            <a:ext cx="6048719" cy="12700"/>
          </a:xfrm>
          <a:prstGeom prst="bentConnector5">
            <a:avLst>
              <a:gd name="adj1" fmla="val -3779"/>
              <a:gd name="adj2" fmla="val 6618898"/>
              <a:gd name="adj3" fmla="val 103779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1" name="Straight Arrow Connector 30"/>
          <p:cNvCxnSpPr>
            <a:stCxn id="14" idx="0"/>
            <a:endCxn id="24" idx="2"/>
          </p:cNvCxnSpPr>
          <p:nvPr/>
        </p:nvCxnSpPr>
        <p:spPr>
          <a:xfrm flipV="1">
            <a:off x="4053959" y="1800000"/>
            <a:ext cx="359641" cy="3060"/>
          </a:xfrm>
          <a:prstGeom prst="straightConnector1">
            <a:avLst/>
          </a:prstGeom>
          <a:noFill/>
          <a:ln w="3168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2" name="Snip Same Side Corner Rectangle 31"/>
          <p:cNvSpPr/>
          <p:nvPr/>
        </p:nvSpPr>
        <p:spPr>
          <a:xfrm rot="5400000">
            <a:off x="1339199" y="1190880"/>
            <a:ext cx="1224000" cy="1224000"/>
          </a:xfrm>
          <a:custGeom>
            <a:avLst>
              <a:gd name="f6" fmla="val 22221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2221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Snip Same Side Corner Rectangle 34"/>
          <p:cNvSpPr/>
          <p:nvPr/>
        </p:nvSpPr>
        <p:spPr>
          <a:xfrm rot="5400000">
            <a:off x="2840399" y="1197720"/>
            <a:ext cx="1224000" cy="1224000"/>
          </a:xfrm>
          <a:custGeom>
            <a:avLst>
              <a:gd name="f6" fmla="val 22221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2221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nip Same Side Corner Rectangle 37"/>
          <p:cNvSpPr/>
          <p:nvPr/>
        </p:nvSpPr>
        <p:spPr>
          <a:xfrm rot="5400000">
            <a:off x="4413600" y="1188000"/>
            <a:ext cx="1224000" cy="1224000"/>
          </a:xfrm>
          <a:custGeom>
            <a:avLst>
              <a:gd name="f6" fmla="val 22221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2221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5" name="Straight Arrow Connector 43"/>
          <p:cNvCxnSpPr/>
          <p:nvPr/>
        </p:nvCxnSpPr>
        <p:spPr>
          <a:xfrm>
            <a:off x="5637600" y="1574280"/>
            <a:ext cx="504360" cy="0"/>
          </a:xfrm>
          <a:prstGeom prst="straightConnector1">
            <a:avLst/>
          </a:prstGeom>
          <a:noFill/>
          <a:ln w="3168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6" name="Snip Same Side Corner Rectangle 46"/>
          <p:cNvSpPr/>
          <p:nvPr/>
        </p:nvSpPr>
        <p:spPr>
          <a:xfrm rot="5400000">
            <a:off x="6142319" y="1168200"/>
            <a:ext cx="1224000" cy="1224000"/>
          </a:xfrm>
          <a:custGeom>
            <a:avLst>
              <a:gd name="f6" fmla="val 22221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2221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7" name="Elbow Connector 27"/>
          <p:cNvCxnSpPr>
            <a:stCxn id="26" idx="0"/>
            <a:endCxn id="22" idx="2"/>
          </p:cNvCxnSpPr>
          <p:nvPr/>
        </p:nvCxnSpPr>
        <p:spPr>
          <a:xfrm flipH="1">
            <a:off x="1339199" y="1780200"/>
            <a:ext cx="6027120" cy="22680"/>
          </a:xfrm>
          <a:prstGeom prst="bentConnector5">
            <a:avLst>
              <a:gd name="adj1" fmla="val -3793"/>
              <a:gd name="adj2" fmla="val -3264713"/>
              <a:gd name="adj3" fmla="val 103793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8" name="Elbow Connector 27"/>
          <p:cNvCxnSpPr>
            <a:stCxn id="24" idx="0"/>
            <a:endCxn id="17" idx="2"/>
          </p:cNvCxnSpPr>
          <p:nvPr/>
        </p:nvCxnSpPr>
        <p:spPr>
          <a:xfrm>
            <a:off x="5637600" y="1800000"/>
            <a:ext cx="504719" cy="132876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96360"/>
            <a:ext cx="8229600" cy="6094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4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Схема № 3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BACC6D6-1328-4FAE-8143-B4094017C573}" type="slidenum">
              <a:t>29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7320"/>
            <a:ext cx="8362800" cy="191268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/>
            <a:r>
              <a:rPr lang="ru-RU" sz="2400">
                <a:latin typeface="DejaVu Sans" pitchFamily="34"/>
              </a:rPr>
              <a:t>Используем порты</a:t>
            </a:r>
          </a:p>
          <a:p>
            <a:pPr lvl="0"/>
            <a:r>
              <a:rPr lang="ru-RU" sz="2400">
                <a:latin typeface="DejaVu Sans" pitchFamily="34"/>
              </a:rPr>
              <a:t>Каждое устройство независимо от остальных</a:t>
            </a:r>
          </a:p>
          <a:p>
            <a:pPr lvl="0"/>
            <a:r>
              <a:rPr lang="ru-RU" sz="2400">
                <a:latin typeface="DejaVu Sans" pitchFamily="34"/>
              </a:rPr>
              <a:t>Текущий такт передаётся как часть информации по портам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На предыдущей лекции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00520"/>
            <a:ext cx="8229600" cy="76212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На предыдущих лекциях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85B2E8C2-B2CF-4F59-B4F0-192805ED6F21}" type="slidenum">
              <a:t>3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84406" y="1080000"/>
            <a:ext cx="8602394" cy="2480166"/>
          </a:xfrm>
          <a:solidFill>
            <a:srgbClr val="FFFFFF"/>
          </a:solidFill>
        </p:spPr>
        <p:txBody>
          <a:bodyPr wrap="square" lIns="91440" tIns="45720" rIns="91440" bIns="45720">
            <a:spAutoFit/>
          </a:bodyPr>
          <a:lstStyle/>
          <a:p>
            <a:pPr marL="457200" lvl="0" indent="-457200">
              <a:lnSpc>
                <a:spcPct val="90000"/>
              </a:lnSpc>
              <a:spcAft>
                <a:spcPts val="1159"/>
              </a:spcAft>
              <a:tabLst>
                <a:tab pos="482400" algn="l"/>
                <a:tab pos="1396800" algn="l"/>
                <a:tab pos="2311199" algn="l"/>
                <a:tab pos="3225600" algn="l"/>
                <a:tab pos="4139999" algn="l"/>
                <a:tab pos="5054400" algn="l"/>
                <a:tab pos="5968800" algn="l"/>
                <a:tab pos="6883200" algn="l"/>
                <a:tab pos="7797600" algn="l"/>
                <a:tab pos="8712000" algn="l"/>
                <a:tab pos="9626400" algn="l"/>
              </a:tabLs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Функциональная модель процессора</a:t>
            </a:r>
          </a:p>
          <a:p>
            <a:pPr lvl="1"/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Один агент, события на каждом шаге</a:t>
            </a:r>
          </a:p>
          <a:p>
            <a:pPr marL="457200" lvl="0" indent="-457200">
              <a:lnSpc>
                <a:spcPct val="90000"/>
              </a:lnSpc>
              <a:spcAft>
                <a:spcPts val="1159"/>
              </a:spcAft>
              <a:tabLst>
                <a:tab pos="482400" algn="l"/>
                <a:tab pos="1396800" algn="l"/>
                <a:tab pos="2311199" algn="l"/>
                <a:tab pos="3225600" algn="l"/>
                <a:tab pos="4139999" algn="l"/>
                <a:tab pos="5054400" algn="l"/>
                <a:tab pos="5968800" algn="l"/>
                <a:tab pos="6883200" algn="l"/>
                <a:tab pos="7797600" algn="l"/>
                <a:tab pos="8712000" algn="l"/>
                <a:tab pos="9626400" algn="l"/>
              </a:tabLs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DES</a:t>
            </a:r>
          </a:p>
          <a:p>
            <a:pPr lvl="1"/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Много агентов, события «асинхронны», не </a:t>
            </a:r>
            <a:r>
              <a:rPr lang="ru-RU" sz="2400" dirty="0" smtClean="0">
                <a:latin typeface="DejaVu Sans" pitchFamily="34"/>
                <a:ea typeface="DejaVu Sans" pitchFamily="34"/>
                <a:cs typeface="DejaVu Sans" pitchFamily="34"/>
              </a:rPr>
              <a:t>на каждом </a:t>
            </a: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шаге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0113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dirty="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Рекомендуемая литература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5B73D1FE-612F-43CB-AB32-363751AAC3EA}" type="slidenum">
              <a:t>30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67640" y="935639"/>
            <a:ext cx="8147160" cy="432939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marL="622080" lvl="0" indent="-514439">
              <a:buSzPct val="99000"/>
              <a:buAutoNum type="arabicPeriod"/>
              <a:tabLst>
                <a:tab pos="482400" algn="l"/>
                <a:tab pos="1396799" algn="l"/>
                <a:tab pos="2311199" algn="l"/>
                <a:tab pos="3225600" algn="l"/>
                <a:tab pos="4140000" algn="l"/>
                <a:tab pos="5054400" algn="l"/>
                <a:tab pos="5968800" algn="l"/>
                <a:tab pos="6883200" algn="l"/>
                <a:tab pos="7797599" algn="l"/>
                <a:tab pos="8711999" algn="l"/>
                <a:tab pos="9626400" algn="l"/>
              </a:tabLst>
            </a:pPr>
            <a:r>
              <a:rPr lang="ru-RU" sz="2100" dirty="0">
                <a:latin typeface="DejaVu Sans" pitchFamily="34"/>
                <a:ea typeface="DejaVu Sans" pitchFamily="34"/>
                <a:cs typeface="DejaVu Sans" pitchFamily="34"/>
              </a:rPr>
              <a:t>Дэвид Паттерсон и Джон Хэннесси.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100" b="1" dirty="0">
                <a:latin typeface="DejaVu Sans" pitchFamily="34"/>
                <a:ea typeface="DejaVu Sans" pitchFamily="34"/>
                <a:cs typeface="DejaVu Sans" pitchFamily="34"/>
              </a:rPr>
              <a:t>Архитектура компьютера</a:t>
            </a:r>
            <a:r>
              <a:rPr lang="en-US" sz="2100" b="1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100" b="1" dirty="0">
                <a:latin typeface="DejaVu Sans" pitchFamily="34"/>
                <a:ea typeface="DejaVu Sans" pitchFamily="34"/>
                <a:cs typeface="DejaVu Sans" pitchFamily="34"/>
              </a:rPr>
              <a:t>и проектирование компьютерных систем</a:t>
            </a:r>
            <a:r>
              <a:rPr lang="ru-RU" sz="2100" dirty="0">
                <a:latin typeface="DejaVu Sans" pitchFamily="34"/>
                <a:ea typeface="DejaVu Sans" pitchFamily="34"/>
                <a:cs typeface="DejaVu Sans" pitchFamily="34"/>
              </a:rPr>
              <a:t>. 4-е изд. Питер, 2012.</a:t>
            </a:r>
          </a:p>
          <a:p>
            <a:pPr marL="622080" lvl="0" indent="-514439">
              <a:buSzPct val="99000"/>
              <a:buAutoNum type="arabicPeriod"/>
              <a:tabLst>
                <a:tab pos="482400" algn="l"/>
                <a:tab pos="1396799" algn="l"/>
                <a:tab pos="2311199" algn="l"/>
                <a:tab pos="3225600" algn="l"/>
                <a:tab pos="4140000" algn="l"/>
                <a:tab pos="5054400" algn="l"/>
                <a:tab pos="5968800" algn="l"/>
                <a:tab pos="6883200" algn="l"/>
                <a:tab pos="7797599" algn="l"/>
                <a:tab pos="8711999" algn="l"/>
                <a:tab pos="9626400" algn="l"/>
              </a:tabLst>
            </a:pP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Joel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Emer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,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Pritpal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 Ahuja, Eric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Borch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,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Artur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Klauser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, Chi-Keung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Luk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,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Srilatha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Manne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,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Shubhendu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 S. Mukherjee, Harish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Patil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, Steven Wallace, Nathan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Binkert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, Roger </a:t>
            </a:r>
            <a:r>
              <a:rPr lang="en-US" sz="2100" dirty="0" err="1">
                <a:latin typeface="DejaVu Sans" pitchFamily="34"/>
                <a:ea typeface="DejaVu Sans" pitchFamily="34"/>
                <a:cs typeface="DejaVu Sans" pitchFamily="34"/>
              </a:rPr>
              <a:t>Espasa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, Toni Juan. </a:t>
            </a:r>
            <a:r>
              <a:rPr lang="en-US" sz="2100" b="1" dirty="0" err="1">
                <a:latin typeface="DejaVu Sans" pitchFamily="34"/>
                <a:ea typeface="DejaVu Sans" pitchFamily="34"/>
                <a:cs typeface="DejaVu Sans" pitchFamily="34"/>
              </a:rPr>
              <a:t>Asim</a:t>
            </a:r>
            <a:r>
              <a:rPr lang="en-US" sz="2100" b="1" dirty="0">
                <a:latin typeface="DejaVu Sans" pitchFamily="34"/>
                <a:ea typeface="DejaVu Sans" pitchFamily="34"/>
                <a:cs typeface="DejaVu Sans" pitchFamily="34"/>
              </a:rPr>
              <a:t>: A Performance Model Framework</a:t>
            </a:r>
            <a:r>
              <a:rPr lang="en-US" sz="2100" dirty="0">
                <a:latin typeface="DejaVu Sans" pitchFamily="34"/>
                <a:ea typeface="DejaVu Sans" pitchFamily="34"/>
                <a:cs typeface="DejaVu Sans" pitchFamily="34"/>
              </a:rPr>
              <a:t> // Computer 35 (2002), p</a:t>
            </a:r>
            <a:r>
              <a:rPr lang="ru-RU" sz="2100" dirty="0">
                <a:latin typeface="DejaVu Sans" pitchFamily="34"/>
                <a:ea typeface="DejaVu Sans" pitchFamily="34"/>
                <a:cs typeface="DejaVu Sans" pitchFamily="34"/>
              </a:rPr>
              <a:t>. 68–76</a:t>
            </a:r>
            <a:r>
              <a:rPr lang="ru-RU" sz="2100" dirty="0" smtClean="0">
                <a:latin typeface="DejaVu Sans" pitchFamily="34"/>
                <a:ea typeface="DejaVu Sans" pitchFamily="34"/>
                <a:cs typeface="DejaVu Sans" pitchFamily="34"/>
              </a:rPr>
              <a:t>.</a:t>
            </a:r>
            <a:endParaRPr lang="en-US" sz="2100" dirty="0" smtClean="0">
              <a:latin typeface="DejaVu Sans" pitchFamily="34"/>
              <a:ea typeface="DejaVu Sans" pitchFamily="34"/>
              <a:cs typeface="DejaVu Sans" pitchFamily="34"/>
            </a:endParaRPr>
          </a:p>
          <a:p>
            <a:pPr marL="622080" lvl="0" indent="-514439">
              <a:buSzPct val="99000"/>
              <a:buAutoNum type="arabicPeriod"/>
              <a:tabLst>
                <a:tab pos="482400" algn="l"/>
                <a:tab pos="1396799" algn="l"/>
                <a:tab pos="2311199" algn="l"/>
                <a:tab pos="3225600" algn="l"/>
                <a:tab pos="4140000" algn="l"/>
                <a:tab pos="5054400" algn="l"/>
                <a:tab pos="5968800" algn="l"/>
                <a:tab pos="6883200" algn="l"/>
                <a:tab pos="7797599" algn="l"/>
                <a:tab pos="8711999" algn="l"/>
                <a:tab pos="9626400" algn="l"/>
              </a:tabLst>
            </a:pPr>
            <a:r>
              <a:rPr lang="ru-RU" sz="2100" dirty="0" smtClean="0">
                <a:latin typeface="DejaVu Sans" pitchFamily="34"/>
                <a:ea typeface="DejaVu Sans" pitchFamily="34"/>
                <a:cs typeface="DejaVu Sans" pitchFamily="34"/>
              </a:rPr>
              <a:t>Ю. В. Байда. Методы разработки и тестирования аппаратных потактовых моделей микропроцессоров на программируемых логических интегральных схемах. </a:t>
            </a:r>
            <a:r>
              <a:rPr lang="ru-RU" sz="2100" dirty="0" err="1" smtClean="0">
                <a:latin typeface="DejaVu Sans" pitchFamily="34"/>
                <a:ea typeface="DejaVu Sans" pitchFamily="34"/>
                <a:cs typeface="DejaVu Sans" pitchFamily="34"/>
              </a:rPr>
              <a:t>Дисс</a:t>
            </a:r>
            <a:r>
              <a:rPr lang="ru-RU" sz="2100" dirty="0" smtClean="0">
                <a:latin typeface="DejaVu Sans" pitchFamily="34"/>
                <a:ea typeface="DejaVu Sans" pitchFamily="34"/>
                <a:cs typeface="DejaVu Sans" pitchFamily="34"/>
              </a:rPr>
              <a:t>. к.т.н. 2013</a:t>
            </a:r>
            <a:endParaRPr lang="ru-RU" sz="210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На следующей лекции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20040"/>
            <a:ext cx="8229600" cy="76212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На следующей лекции: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DE089B0-0E96-43A7-9397-7FBFC196D0CA}" type="slidenum">
              <a:t>31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7320"/>
            <a:ext cx="8229600" cy="2477601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>
              <a:buNone/>
            </a:pPr>
            <a:r>
              <a:rPr lang="ru-RU" sz="3000" dirty="0" smtClean="0">
                <a:latin typeface="DejaVu Sans" pitchFamily="34"/>
                <a:ea typeface="DejaVu Sans" pitchFamily="34"/>
                <a:cs typeface="DejaVu Sans" pitchFamily="34"/>
              </a:rPr>
              <a:t>Параллельная симуляция</a:t>
            </a:r>
            <a:endParaRPr lang="ru-RU" sz="3000" dirty="0" smtClean="0">
              <a:latin typeface="DejaVu Sans" pitchFamily="34"/>
              <a:ea typeface="DejaVu Sans" pitchFamily="34"/>
              <a:cs typeface="DejaVu Sans" pitchFamily="34"/>
            </a:endParaRPr>
          </a:p>
          <a:p>
            <a:pPr lvl="0">
              <a:buNone/>
            </a:pPr>
            <a:r>
              <a:rPr lang="ru-RU" sz="3000" dirty="0" smtClean="0">
                <a:latin typeface="DejaVu Sans" pitchFamily="34"/>
                <a:ea typeface="DejaVu Sans" pitchFamily="34"/>
                <a:cs typeface="DejaVu Sans" pitchFamily="34"/>
              </a:rPr>
              <a:t>Консервативные схемы</a:t>
            </a:r>
            <a:endParaRPr lang="ru-RU" sz="3000" dirty="0" smtClean="0">
              <a:latin typeface="DejaVu Sans" pitchFamily="34"/>
              <a:ea typeface="DejaVu Sans" pitchFamily="34"/>
              <a:cs typeface="DejaVu Sans" pitchFamily="34"/>
            </a:endParaRPr>
          </a:p>
          <a:p>
            <a:pPr lvl="0">
              <a:buNone/>
            </a:pPr>
            <a:endParaRPr lang="ru-RU" sz="3000" dirty="0">
              <a:latin typeface="DejaVu Sans" pitchFamily="34"/>
              <a:ea typeface="DejaVu Sans" pitchFamily="34"/>
              <a:cs typeface="DejaVu Sans" pitchFamily="34"/>
            </a:endParaRPr>
          </a:p>
          <a:p>
            <a:pPr lvl="0"/>
            <a:endParaRPr lang="ru-RU" sz="3000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20040"/>
            <a:ext cx="8229600" cy="76212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Спасибо за внимание!</a:t>
            </a:r>
          </a:p>
        </p:txBody>
      </p:sp>
      <p:sp>
        <p:nvSpPr>
          <p:cNvPr id="3" name="Rectangle 7"/>
          <p:cNvSpPr/>
          <p:nvPr/>
        </p:nvSpPr>
        <p:spPr>
          <a:xfrm>
            <a:off x="395280" y="3635279"/>
            <a:ext cx="7920000" cy="673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sng" strike="noStrike" kern="1200" spc="0" baseline="0">
                <a:ln>
                  <a:noFill/>
                </a:ln>
                <a:solidFill>
                  <a:srgbClr val="0000FF"/>
                </a:solidFill>
                <a:uFillTx/>
                <a:latin typeface="Courier New" pitchFamily="49"/>
                <a:ea typeface="Microsoft YaHei" pitchFamily="34"/>
                <a:cs typeface="Microsoft YaHei" pitchFamily="34"/>
                <a:hlinkClick r:id="rId3"/>
              </a:rPr>
              <a:t>http://iscalare.mipt.ru/material/course_materials/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2680" y="4716360"/>
            <a:ext cx="9013680" cy="366119"/>
          </a:xfrm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201"/>
              </a:spcBef>
              <a:spcAft>
                <a:spcPts val="0"/>
              </a:spcAft>
              <a:buNone/>
            </a:pPr>
            <a:r>
              <a:rPr lang="ru-RU" sz="900">
                <a:latin typeface="DejaVu Sans" pitchFamily="34"/>
                <a:ea typeface="DejaVu Sans" pitchFamily="34"/>
                <a:cs typeface="DejaVu Sans" pitchFamily="34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</a:p>
        </p:txBody>
      </p:sp>
      <p:sp>
        <p:nvSpPr>
          <p:cNvPr id="6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94F6B38-8540-4B69-8498-2A3A2AF3C2F8}" type="slidenum">
              <a:t>32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6520"/>
            <a:ext cx="8229600" cy="76212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Внутреннее устройство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9079ECD-BB57-418F-88FF-BB95324E3446}" type="slidenum">
              <a:t>4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7"/>
          <p:cNvSpPr/>
          <p:nvPr/>
        </p:nvSpPr>
        <p:spPr>
          <a:xfrm rot="5400000">
            <a:off x="7203240" y="2480954"/>
            <a:ext cx="3029040" cy="27432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Иллюстрация взята из </a:t>
            </a:r>
            <a:r>
              <a:rPr lang="en-U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[1], </a:t>
            </a: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стр. 398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80960" y="926999"/>
            <a:ext cx="7916399" cy="43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Код обработчика собы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20040"/>
            <a:ext cx="8229600" cy="76212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DES</a:t>
            </a:r>
            <a:r>
              <a:rPr lang="en-US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 </a:t>
            </a:r>
            <a:r>
              <a:rPr lang="ru-RU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для потактовых моделей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F29B84F9-6A28-4C1C-A1E2-E349C676AAA9}" type="slidenum">
              <a:t>5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455760" y="4163760"/>
            <a:ext cx="8208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66159" y="1279080"/>
            <a:ext cx="576000" cy="720000"/>
          </a:xfrm>
          <a:custGeom>
            <a:avLst>
              <a:gd name="f0" fmla="val 14400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0 f11 1"/>
              <a:gd name="f21" fmla="*/ f15 f12 1"/>
              <a:gd name="f22" fmla="*/ f16 f11 1"/>
              <a:gd name="f23" fmla="*/ 21600 f12 1"/>
              <a:gd name="f24" fmla="*/ f17 1 21600"/>
              <a:gd name="f25" fmla="+- 21600 0 f19"/>
              <a:gd name="f26" fmla="pin f18 f2 21600"/>
              <a:gd name="f27" fmla="pin 0 f1 f19"/>
              <a:gd name="f28" fmla="*/ f18 f12 1"/>
              <a:gd name="f29" fmla="val f26"/>
              <a:gd name="f30" fmla="val f27"/>
              <a:gd name="f31" fmla="*/ 0 f24 1"/>
              <a:gd name="f32" fmla="*/ 21600 f24 1"/>
              <a:gd name="f33" fmla="*/ f26 f12 1"/>
              <a:gd name="f34" fmla="*/ f27 f11 1"/>
              <a:gd name="f35" fmla="+- 21600 0 f30"/>
              <a:gd name="f36" fmla="*/ f31 1 f24"/>
              <a:gd name="f37" fmla="*/ f32 1 f24"/>
              <a:gd name="f38" fmla="*/ f36 f11 1"/>
              <a:gd name="f39" fmla="*/ f37 f11 1"/>
              <a:gd name="f40" fmla="*/ f36 f12 1"/>
            </a:gdLst>
            <a:ahLst>
              <a:ahXY gdRefY="f0" minY="f6" maxY="f7">
                <a:pos x="f20" y="f21"/>
              </a:ahXY>
              <a:ahXY gdRefX="f3" minX="f6" maxX="f8" gdRefY="f2" minY="f18" maxY="f7">
                <a:pos x="f22" y="f33"/>
              </a:ahXY>
              <a:ahXY gdRefX="f1" minX="f6" maxX="f19">
                <a:pos x="f34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39" b="f28"/>
            <a:pathLst>
              <a:path w="21600" h="21600">
                <a:moveTo>
                  <a:pt x="f6" y="f18"/>
                </a:moveTo>
                <a:lnTo>
                  <a:pt x="f6" y="f6"/>
                </a:lnTo>
                <a:lnTo>
                  <a:pt x="f7" y="f6"/>
                </a:lnTo>
                <a:lnTo>
                  <a:pt x="f7" y="f18"/>
                </a:lnTo>
                <a:lnTo>
                  <a:pt x="f25" y="f18"/>
                </a:lnTo>
                <a:lnTo>
                  <a:pt x="f25" y="f29"/>
                </a:lnTo>
                <a:lnTo>
                  <a:pt x="f35" y="f29"/>
                </a:lnTo>
                <a:lnTo>
                  <a:pt x="f8" y="f7"/>
                </a:lnTo>
                <a:lnTo>
                  <a:pt x="f30" y="f29"/>
                </a:lnTo>
                <a:lnTo>
                  <a:pt x="f19" y="f29"/>
                </a:lnTo>
                <a:lnTo>
                  <a:pt x="f19" y="f18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891159" y="1260000"/>
            <a:ext cx="576000" cy="720000"/>
          </a:xfrm>
          <a:custGeom>
            <a:avLst>
              <a:gd name="f0" fmla="val 14400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0 f11 1"/>
              <a:gd name="f21" fmla="*/ f15 f12 1"/>
              <a:gd name="f22" fmla="*/ f16 f11 1"/>
              <a:gd name="f23" fmla="*/ 21600 f12 1"/>
              <a:gd name="f24" fmla="*/ f17 1 21600"/>
              <a:gd name="f25" fmla="+- 21600 0 f19"/>
              <a:gd name="f26" fmla="pin f18 f2 21600"/>
              <a:gd name="f27" fmla="pin 0 f1 f19"/>
              <a:gd name="f28" fmla="*/ f18 f12 1"/>
              <a:gd name="f29" fmla="val f26"/>
              <a:gd name="f30" fmla="val f27"/>
              <a:gd name="f31" fmla="*/ 0 f24 1"/>
              <a:gd name="f32" fmla="*/ 21600 f24 1"/>
              <a:gd name="f33" fmla="*/ f26 f12 1"/>
              <a:gd name="f34" fmla="*/ f27 f11 1"/>
              <a:gd name="f35" fmla="+- 21600 0 f30"/>
              <a:gd name="f36" fmla="*/ f31 1 f24"/>
              <a:gd name="f37" fmla="*/ f32 1 f24"/>
              <a:gd name="f38" fmla="*/ f36 f11 1"/>
              <a:gd name="f39" fmla="*/ f37 f11 1"/>
              <a:gd name="f40" fmla="*/ f36 f12 1"/>
            </a:gdLst>
            <a:ahLst>
              <a:ahXY gdRefY="f0" minY="f6" maxY="f7">
                <a:pos x="f20" y="f21"/>
              </a:ahXY>
              <a:ahXY gdRefX="f3" minX="f6" maxX="f8" gdRefY="f2" minY="f18" maxY="f7">
                <a:pos x="f22" y="f33"/>
              </a:ahXY>
              <a:ahXY gdRefX="f1" minX="f6" maxX="f19">
                <a:pos x="f34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39" b="f28"/>
            <a:pathLst>
              <a:path w="21600" h="21600">
                <a:moveTo>
                  <a:pt x="f6" y="f18"/>
                </a:moveTo>
                <a:lnTo>
                  <a:pt x="f6" y="f6"/>
                </a:lnTo>
                <a:lnTo>
                  <a:pt x="f7" y="f6"/>
                </a:lnTo>
                <a:lnTo>
                  <a:pt x="f7" y="f18"/>
                </a:lnTo>
                <a:lnTo>
                  <a:pt x="f25" y="f18"/>
                </a:lnTo>
                <a:lnTo>
                  <a:pt x="f25" y="f29"/>
                </a:lnTo>
                <a:lnTo>
                  <a:pt x="f35" y="f29"/>
                </a:lnTo>
                <a:lnTo>
                  <a:pt x="f8" y="f7"/>
                </a:lnTo>
                <a:lnTo>
                  <a:pt x="f30" y="f29"/>
                </a:lnTo>
                <a:lnTo>
                  <a:pt x="f19" y="f29"/>
                </a:lnTo>
                <a:lnTo>
                  <a:pt x="f19" y="f18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8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881240" y="3431880"/>
            <a:ext cx="576000" cy="720000"/>
          </a:xfrm>
          <a:custGeom>
            <a:avLst>
              <a:gd name="f0" fmla="val 14400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0 f11 1"/>
              <a:gd name="f21" fmla="*/ f15 f12 1"/>
              <a:gd name="f22" fmla="*/ f16 f11 1"/>
              <a:gd name="f23" fmla="*/ 21600 f12 1"/>
              <a:gd name="f24" fmla="*/ f17 1 21600"/>
              <a:gd name="f25" fmla="+- 21600 0 f19"/>
              <a:gd name="f26" fmla="pin f18 f2 21600"/>
              <a:gd name="f27" fmla="pin 0 f1 f19"/>
              <a:gd name="f28" fmla="*/ f18 f12 1"/>
              <a:gd name="f29" fmla="val f26"/>
              <a:gd name="f30" fmla="val f27"/>
              <a:gd name="f31" fmla="*/ 0 f24 1"/>
              <a:gd name="f32" fmla="*/ 21600 f24 1"/>
              <a:gd name="f33" fmla="*/ f26 f12 1"/>
              <a:gd name="f34" fmla="*/ f27 f11 1"/>
              <a:gd name="f35" fmla="+- 21600 0 f30"/>
              <a:gd name="f36" fmla="*/ f31 1 f24"/>
              <a:gd name="f37" fmla="*/ f32 1 f24"/>
              <a:gd name="f38" fmla="*/ f36 f11 1"/>
              <a:gd name="f39" fmla="*/ f37 f11 1"/>
              <a:gd name="f40" fmla="*/ f36 f12 1"/>
            </a:gdLst>
            <a:ahLst>
              <a:ahXY gdRefY="f0" minY="f6" maxY="f7">
                <a:pos x="f20" y="f21"/>
              </a:ahXY>
              <a:ahXY gdRefX="f3" minX="f6" maxX="f8" gdRefY="f2" minY="f18" maxY="f7">
                <a:pos x="f22" y="f33"/>
              </a:ahXY>
              <a:ahXY gdRefX="f1" minX="f6" maxX="f19">
                <a:pos x="f34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39" b="f28"/>
            <a:pathLst>
              <a:path w="21600" h="21600">
                <a:moveTo>
                  <a:pt x="f6" y="f18"/>
                </a:moveTo>
                <a:lnTo>
                  <a:pt x="f6" y="f6"/>
                </a:lnTo>
                <a:lnTo>
                  <a:pt x="f7" y="f6"/>
                </a:lnTo>
                <a:lnTo>
                  <a:pt x="f7" y="f18"/>
                </a:lnTo>
                <a:lnTo>
                  <a:pt x="f25" y="f18"/>
                </a:lnTo>
                <a:lnTo>
                  <a:pt x="f25" y="f29"/>
                </a:lnTo>
                <a:lnTo>
                  <a:pt x="f35" y="f29"/>
                </a:lnTo>
                <a:lnTo>
                  <a:pt x="f8" y="f7"/>
                </a:lnTo>
                <a:lnTo>
                  <a:pt x="f30" y="f29"/>
                </a:lnTo>
                <a:lnTo>
                  <a:pt x="f19" y="f29"/>
                </a:lnTo>
                <a:lnTo>
                  <a:pt x="f19" y="f18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5200" y="4583880"/>
            <a:ext cx="2222640" cy="321480"/>
          </a:xfrm>
          <a:prstGeom prst="rect">
            <a:avLst/>
          </a:prstGeom>
          <a:noFill/>
          <a:ln>
            <a:noFill/>
          </a:ln>
        </p:spPr>
        <p:txBody>
          <a:bodyPr vert="horz" wrap="none" lIns="99000" tIns="54000" rIns="99000" bIns="54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Симулируемое время</a:t>
            </a:r>
          </a:p>
        </p:txBody>
      </p:sp>
      <p:sp>
        <p:nvSpPr>
          <p:cNvPr id="11" name="Freeform 11"/>
          <p:cNvSpPr/>
          <p:nvPr/>
        </p:nvSpPr>
        <p:spPr>
          <a:xfrm>
            <a:off x="2891159" y="3420000"/>
            <a:ext cx="576000" cy="720000"/>
          </a:xfrm>
          <a:custGeom>
            <a:avLst>
              <a:gd name="f0" fmla="val 14400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0 f11 1"/>
              <a:gd name="f21" fmla="*/ f15 f12 1"/>
              <a:gd name="f22" fmla="*/ f16 f11 1"/>
              <a:gd name="f23" fmla="*/ 21600 f12 1"/>
              <a:gd name="f24" fmla="*/ f17 1 21600"/>
              <a:gd name="f25" fmla="+- 21600 0 f19"/>
              <a:gd name="f26" fmla="pin f18 f2 21600"/>
              <a:gd name="f27" fmla="pin 0 f1 f19"/>
              <a:gd name="f28" fmla="*/ f18 f12 1"/>
              <a:gd name="f29" fmla="val f26"/>
              <a:gd name="f30" fmla="val f27"/>
              <a:gd name="f31" fmla="*/ 0 f24 1"/>
              <a:gd name="f32" fmla="*/ 21600 f24 1"/>
              <a:gd name="f33" fmla="*/ f26 f12 1"/>
              <a:gd name="f34" fmla="*/ f27 f11 1"/>
              <a:gd name="f35" fmla="+- 21600 0 f30"/>
              <a:gd name="f36" fmla="*/ f31 1 f24"/>
              <a:gd name="f37" fmla="*/ f32 1 f24"/>
              <a:gd name="f38" fmla="*/ f36 f11 1"/>
              <a:gd name="f39" fmla="*/ f37 f11 1"/>
              <a:gd name="f40" fmla="*/ f36 f12 1"/>
            </a:gdLst>
            <a:ahLst>
              <a:ahXY gdRefY="f0" minY="f6" maxY="f7">
                <a:pos x="f20" y="f21"/>
              </a:ahXY>
              <a:ahXY gdRefX="f3" minX="f6" maxX="f8" gdRefY="f2" minY="f18" maxY="f7">
                <a:pos x="f22" y="f33"/>
              </a:ahXY>
              <a:ahXY gdRefX="f1" minX="f6" maxX="f19">
                <a:pos x="f34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39" b="f28"/>
            <a:pathLst>
              <a:path w="21600" h="21600">
                <a:moveTo>
                  <a:pt x="f6" y="f18"/>
                </a:moveTo>
                <a:lnTo>
                  <a:pt x="f6" y="f6"/>
                </a:lnTo>
                <a:lnTo>
                  <a:pt x="f7" y="f6"/>
                </a:lnTo>
                <a:lnTo>
                  <a:pt x="f7" y="f18"/>
                </a:lnTo>
                <a:lnTo>
                  <a:pt x="f25" y="f18"/>
                </a:lnTo>
                <a:lnTo>
                  <a:pt x="f25" y="f29"/>
                </a:lnTo>
                <a:lnTo>
                  <a:pt x="f35" y="f29"/>
                </a:lnTo>
                <a:lnTo>
                  <a:pt x="f8" y="f7"/>
                </a:lnTo>
                <a:lnTo>
                  <a:pt x="f30" y="f29"/>
                </a:lnTo>
                <a:lnTo>
                  <a:pt x="f19" y="f29"/>
                </a:lnTo>
                <a:lnTo>
                  <a:pt x="f19" y="f18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952560" y="4461480"/>
            <a:ext cx="360000" cy="576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1 10800"/>
              <a:gd name="f12" fmla="pin 0 f0 216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4"/>
              <a:gd name="f20" fmla="*/ f15 f14 1"/>
              <a:gd name="f21" fmla="*/ f14 f7 1"/>
              <a:gd name="f22" fmla="*/ 21600 f18 1"/>
              <a:gd name="f23" fmla="*/ f20 1 10800"/>
              <a:gd name="f24" fmla="*/ f19 f7 1"/>
              <a:gd name="f25" fmla="+- f15 0 f23"/>
              <a:gd name="f26" fmla="*/ f22 1 f18"/>
              <a:gd name="f27" fmla="*/ f26 f8 1"/>
              <a:gd name="f28" fmla="*/ f25 f8 1"/>
            </a:gdLst>
            <a:ahLst>
              <a:ahXY gdRefX="f1" minX="f4" maxX="f6" gdRefY="f0" minY="f4" maxY="f5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8" r="f24" b="f27"/>
            <a:pathLst>
              <a:path w="21600" h="21600">
                <a:moveTo>
                  <a:pt x="f14" y="f5"/>
                </a:moveTo>
                <a:lnTo>
                  <a:pt x="f14" y="f15"/>
                </a:lnTo>
                <a:lnTo>
                  <a:pt x="f4" y="f15"/>
                </a:lnTo>
                <a:lnTo>
                  <a:pt x="f6" y="f4"/>
                </a:lnTo>
                <a:lnTo>
                  <a:pt x="f5" y="f15"/>
                </a:lnTo>
                <a:lnTo>
                  <a:pt x="f19" y="f15"/>
                </a:lnTo>
                <a:lnTo>
                  <a:pt x="f19" y="f5"/>
                </a:lnTo>
                <a:close/>
              </a:path>
            </a:pathLst>
          </a:custGeom>
          <a:solidFill>
            <a:srgbClr val="FF0000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12560" y="4514040"/>
            <a:ext cx="613080" cy="459719"/>
          </a:xfrm>
          <a:prstGeom prst="rect">
            <a:avLst/>
          </a:prstGeom>
          <a:noFill/>
          <a:ln>
            <a:noFill/>
          </a:ln>
        </p:spPr>
        <p:txBody>
          <a:bodyPr vert="horz" wrap="none" lIns="99000" tIns="54000" rIns="99000" bIns="54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T</a:t>
            </a:r>
            <a:r>
              <a:rPr lang="en-US" sz="2000" b="0" i="1" u="none" strike="noStrike" kern="1200" spc="0" baseline="-2500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sim</a:t>
            </a:r>
          </a:p>
        </p:txBody>
      </p:sp>
      <p:sp>
        <p:nvSpPr>
          <p:cNvPr id="14" name="Straight Connector 14"/>
          <p:cNvSpPr/>
          <p:nvPr/>
        </p:nvSpPr>
        <p:spPr>
          <a:xfrm>
            <a:off x="3157200" y="4161600"/>
            <a:ext cx="360" cy="286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Straight Connector 15"/>
          <p:cNvSpPr/>
          <p:nvPr/>
        </p:nvSpPr>
        <p:spPr>
          <a:xfrm>
            <a:off x="5177160" y="4161600"/>
            <a:ext cx="360" cy="286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Straight Connector 16"/>
          <p:cNvSpPr/>
          <p:nvPr/>
        </p:nvSpPr>
        <p:spPr>
          <a:xfrm>
            <a:off x="7161480" y="4161600"/>
            <a:ext cx="360" cy="285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Straight Connector 17"/>
          <p:cNvSpPr/>
          <p:nvPr/>
        </p:nvSpPr>
        <p:spPr>
          <a:xfrm>
            <a:off x="1136880" y="4161600"/>
            <a:ext cx="360" cy="286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866159" y="2719080"/>
            <a:ext cx="576000" cy="720000"/>
          </a:xfrm>
          <a:custGeom>
            <a:avLst>
              <a:gd name="f0" fmla="val 14400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0 f11 1"/>
              <a:gd name="f21" fmla="*/ f15 f12 1"/>
              <a:gd name="f22" fmla="*/ f16 f11 1"/>
              <a:gd name="f23" fmla="*/ 21600 f12 1"/>
              <a:gd name="f24" fmla="*/ f17 1 21600"/>
              <a:gd name="f25" fmla="+- 21600 0 f19"/>
              <a:gd name="f26" fmla="pin f18 f2 21600"/>
              <a:gd name="f27" fmla="pin 0 f1 f19"/>
              <a:gd name="f28" fmla="*/ f18 f12 1"/>
              <a:gd name="f29" fmla="val f26"/>
              <a:gd name="f30" fmla="val f27"/>
              <a:gd name="f31" fmla="*/ 0 f24 1"/>
              <a:gd name="f32" fmla="*/ 21600 f24 1"/>
              <a:gd name="f33" fmla="*/ f26 f12 1"/>
              <a:gd name="f34" fmla="*/ f27 f11 1"/>
              <a:gd name="f35" fmla="+- 21600 0 f30"/>
              <a:gd name="f36" fmla="*/ f31 1 f24"/>
              <a:gd name="f37" fmla="*/ f32 1 f24"/>
              <a:gd name="f38" fmla="*/ f36 f11 1"/>
              <a:gd name="f39" fmla="*/ f37 f11 1"/>
              <a:gd name="f40" fmla="*/ f36 f12 1"/>
            </a:gdLst>
            <a:ahLst>
              <a:ahXY gdRefY="f0" minY="f6" maxY="f7">
                <a:pos x="f20" y="f21"/>
              </a:ahXY>
              <a:ahXY gdRefX="f3" minX="f6" maxX="f8" gdRefY="f2" minY="f18" maxY="f7">
                <a:pos x="f22" y="f33"/>
              </a:ahXY>
              <a:ahXY gdRefX="f1" minX="f6" maxX="f19">
                <a:pos x="f34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39" b="f28"/>
            <a:pathLst>
              <a:path w="21600" h="21600">
                <a:moveTo>
                  <a:pt x="f6" y="f18"/>
                </a:moveTo>
                <a:lnTo>
                  <a:pt x="f6" y="f6"/>
                </a:lnTo>
                <a:lnTo>
                  <a:pt x="f7" y="f6"/>
                </a:lnTo>
                <a:lnTo>
                  <a:pt x="f7" y="f18"/>
                </a:lnTo>
                <a:lnTo>
                  <a:pt x="f25" y="f18"/>
                </a:lnTo>
                <a:lnTo>
                  <a:pt x="f25" y="f29"/>
                </a:lnTo>
                <a:lnTo>
                  <a:pt x="f35" y="f29"/>
                </a:lnTo>
                <a:lnTo>
                  <a:pt x="f8" y="f7"/>
                </a:lnTo>
                <a:lnTo>
                  <a:pt x="f30" y="f29"/>
                </a:lnTo>
                <a:lnTo>
                  <a:pt x="f19" y="f29"/>
                </a:lnTo>
                <a:lnTo>
                  <a:pt x="f19" y="f18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866159" y="3439080"/>
            <a:ext cx="576000" cy="720000"/>
          </a:xfrm>
          <a:custGeom>
            <a:avLst>
              <a:gd name="f0" fmla="val 14400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0 f11 1"/>
              <a:gd name="f21" fmla="*/ f15 f12 1"/>
              <a:gd name="f22" fmla="*/ f16 f11 1"/>
              <a:gd name="f23" fmla="*/ 21600 f12 1"/>
              <a:gd name="f24" fmla="*/ f17 1 21600"/>
              <a:gd name="f25" fmla="+- 21600 0 f19"/>
              <a:gd name="f26" fmla="pin f18 f2 21600"/>
              <a:gd name="f27" fmla="pin 0 f1 f19"/>
              <a:gd name="f28" fmla="*/ f18 f12 1"/>
              <a:gd name="f29" fmla="val f26"/>
              <a:gd name="f30" fmla="val f27"/>
              <a:gd name="f31" fmla="*/ 0 f24 1"/>
              <a:gd name="f32" fmla="*/ 21600 f24 1"/>
              <a:gd name="f33" fmla="*/ f26 f12 1"/>
              <a:gd name="f34" fmla="*/ f27 f11 1"/>
              <a:gd name="f35" fmla="+- 21600 0 f30"/>
              <a:gd name="f36" fmla="*/ f31 1 f24"/>
              <a:gd name="f37" fmla="*/ f32 1 f24"/>
              <a:gd name="f38" fmla="*/ f36 f11 1"/>
              <a:gd name="f39" fmla="*/ f37 f11 1"/>
              <a:gd name="f40" fmla="*/ f36 f12 1"/>
            </a:gdLst>
            <a:ahLst>
              <a:ahXY gdRefY="f0" minY="f6" maxY="f7">
                <a:pos x="f20" y="f21"/>
              </a:ahXY>
              <a:ahXY gdRefX="f3" minX="f6" maxX="f8" gdRefY="f2" minY="f18" maxY="f7">
                <a:pos x="f22" y="f33"/>
              </a:ahXY>
              <a:ahXY gdRefX="f1" minX="f6" maxX="f19">
                <a:pos x="f34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39" b="f28"/>
            <a:pathLst>
              <a:path w="21600" h="21600">
                <a:moveTo>
                  <a:pt x="f6" y="f18"/>
                </a:moveTo>
                <a:lnTo>
                  <a:pt x="f6" y="f6"/>
                </a:lnTo>
                <a:lnTo>
                  <a:pt x="f7" y="f6"/>
                </a:lnTo>
                <a:lnTo>
                  <a:pt x="f7" y="f18"/>
                </a:lnTo>
                <a:lnTo>
                  <a:pt x="f25" y="f18"/>
                </a:lnTo>
                <a:lnTo>
                  <a:pt x="f25" y="f29"/>
                </a:lnTo>
                <a:lnTo>
                  <a:pt x="f35" y="f29"/>
                </a:lnTo>
                <a:lnTo>
                  <a:pt x="f8" y="f7"/>
                </a:lnTo>
                <a:lnTo>
                  <a:pt x="f30" y="f29"/>
                </a:lnTo>
                <a:lnTo>
                  <a:pt x="f19" y="f29"/>
                </a:lnTo>
                <a:lnTo>
                  <a:pt x="f19" y="f18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866159" y="1999080"/>
            <a:ext cx="576000" cy="720000"/>
          </a:xfrm>
          <a:custGeom>
            <a:avLst>
              <a:gd name="f0" fmla="val 14400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0 f11 1"/>
              <a:gd name="f21" fmla="*/ f15 f12 1"/>
              <a:gd name="f22" fmla="*/ f16 f11 1"/>
              <a:gd name="f23" fmla="*/ 21600 f12 1"/>
              <a:gd name="f24" fmla="*/ f17 1 21600"/>
              <a:gd name="f25" fmla="+- 21600 0 f19"/>
              <a:gd name="f26" fmla="pin f18 f2 21600"/>
              <a:gd name="f27" fmla="pin 0 f1 f19"/>
              <a:gd name="f28" fmla="*/ f18 f12 1"/>
              <a:gd name="f29" fmla="val f26"/>
              <a:gd name="f30" fmla="val f27"/>
              <a:gd name="f31" fmla="*/ 0 f24 1"/>
              <a:gd name="f32" fmla="*/ 21600 f24 1"/>
              <a:gd name="f33" fmla="*/ f26 f12 1"/>
              <a:gd name="f34" fmla="*/ f27 f11 1"/>
              <a:gd name="f35" fmla="+- 21600 0 f30"/>
              <a:gd name="f36" fmla="*/ f31 1 f24"/>
              <a:gd name="f37" fmla="*/ f32 1 f24"/>
              <a:gd name="f38" fmla="*/ f36 f11 1"/>
              <a:gd name="f39" fmla="*/ f37 f11 1"/>
              <a:gd name="f40" fmla="*/ f36 f12 1"/>
            </a:gdLst>
            <a:ahLst>
              <a:ahXY gdRefY="f0" minY="f6" maxY="f7">
                <a:pos x="f20" y="f21"/>
              </a:ahXY>
              <a:ahXY gdRefX="f3" minX="f6" maxX="f8" gdRefY="f2" minY="f18" maxY="f7">
                <a:pos x="f22" y="f33"/>
              </a:ahXY>
              <a:ahXY gdRefX="f1" minX="f6" maxX="f19">
                <a:pos x="f34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39" b="f28"/>
            <a:pathLst>
              <a:path w="21600" h="21600">
                <a:moveTo>
                  <a:pt x="f6" y="f18"/>
                </a:moveTo>
                <a:lnTo>
                  <a:pt x="f6" y="f6"/>
                </a:lnTo>
                <a:lnTo>
                  <a:pt x="f7" y="f6"/>
                </a:lnTo>
                <a:lnTo>
                  <a:pt x="f7" y="f18"/>
                </a:lnTo>
                <a:lnTo>
                  <a:pt x="f25" y="f18"/>
                </a:lnTo>
                <a:lnTo>
                  <a:pt x="f25" y="f29"/>
                </a:lnTo>
                <a:lnTo>
                  <a:pt x="f35" y="f29"/>
                </a:lnTo>
                <a:lnTo>
                  <a:pt x="f8" y="f7"/>
                </a:lnTo>
                <a:lnTo>
                  <a:pt x="f30" y="f29"/>
                </a:lnTo>
                <a:lnTo>
                  <a:pt x="f19" y="f29"/>
                </a:lnTo>
                <a:lnTo>
                  <a:pt x="f19" y="f18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2891159" y="2700000"/>
            <a:ext cx="576000" cy="720000"/>
          </a:xfrm>
          <a:custGeom>
            <a:avLst>
              <a:gd name="f0" fmla="val 14400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0 f11 1"/>
              <a:gd name="f21" fmla="*/ f15 f12 1"/>
              <a:gd name="f22" fmla="*/ f16 f11 1"/>
              <a:gd name="f23" fmla="*/ 21600 f12 1"/>
              <a:gd name="f24" fmla="*/ f17 1 21600"/>
              <a:gd name="f25" fmla="+- 21600 0 f19"/>
              <a:gd name="f26" fmla="pin f18 f2 21600"/>
              <a:gd name="f27" fmla="pin 0 f1 f19"/>
              <a:gd name="f28" fmla="*/ f18 f12 1"/>
              <a:gd name="f29" fmla="val f26"/>
              <a:gd name="f30" fmla="val f27"/>
              <a:gd name="f31" fmla="*/ 0 f24 1"/>
              <a:gd name="f32" fmla="*/ 21600 f24 1"/>
              <a:gd name="f33" fmla="*/ f26 f12 1"/>
              <a:gd name="f34" fmla="*/ f27 f11 1"/>
              <a:gd name="f35" fmla="+- 21600 0 f30"/>
              <a:gd name="f36" fmla="*/ f31 1 f24"/>
              <a:gd name="f37" fmla="*/ f32 1 f24"/>
              <a:gd name="f38" fmla="*/ f36 f11 1"/>
              <a:gd name="f39" fmla="*/ f37 f11 1"/>
              <a:gd name="f40" fmla="*/ f36 f12 1"/>
            </a:gdLst>
            <a:ahLst>
              <a:ahXY gdRefY="f0" minY="f6" maxY="f7">
                <a:pos x="f20" y="f21"/>
              </a:ahXY>
              <a:ahXY gdRefX="f3" minX="f6" maxX="f8" gdRefY="f2" minY="f18" maxY="f7">
                <a:pos x="f22" y="f33"/>
              </a:ahXY>
              <a:ahXY gdRefX="f1" minX="f6" maxX="f19">
                <a:pos x="f34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39" b="f28"/>
            <a:pathLst>
              <a:path w="21600" h="21600">
                <a:moveTo>
                  <a:pt x="f6" y="f18"/>
                </a:moveTo>
                <a:lnTo>
                  <a:pt x="f6" y="f6"/>
                </a:lnTo>
                <a:lnTo>
                  <a:pt x="f7" y="f6"/>
                </a:lnTo>
                <a:lnTo>
                  <a:pt x="f7" y="f18"/>
                </a:lnTo>
                <a:lnTo>
                  <a:pt x="f25" y="f18"/>
                </a:lnTo>
                <a:lnTo>
                  <a:pt x="f25" y="f29"/>
                </a:lnTo>
                <a:lnTo>
                  <a:pt x="f35" y="f29"/>
                </a:lnTo>
                <a:lnTo>
                  <a:pt x="f8" y="f7"/>
                </a:lnTo>
                <a:lnTo>
                  <a:pt x="f30" y="f29"/>
                </a:lnTo>
                <a:lnTo>
                  <a:pt x="f19" y="f29"/>
                </a:lnTo>
                <a:lnTo>
                  <a:pt x="f19" y="f18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2891159" y="1980000"/>
            <a:ext cx="576000" cy="720000"/>
          </a:xfrm>
          <a:custGeom>
            <a:avLst>
              <a:gd name="f0" fmla="val 14400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0 f11 1"/>
              <a:gd name="f21" fmla="*/ f15 f12 1"/>
              <a:gd name="f22" fmla="*/ f16 f11 1"/>
              <a:gd name="f23" fmla="*/ 21600 f12 1"/>
              <a:gd name="f24" fmla="*/ f17 1 21600"/>
              <a:gd name="f25" fmla="+- 21600 0 f19"/>
              <a:gd name="f26" fmla="pin f18 f2 21600"/>
              <a:gd name="f27" fmla="pin 0 f1 f19"/>
              <a:gd name="f28" fmla="*/ f18 f12 1"/>
              <a:gd name="f29" fmla="val f26"/>
              <a:gd name="f30" fmla="val f27"/>
              <a:gd name="f31" fmla="*/ 0 f24 1"/>
              <a:gd name="f32" fmla="*/ 21600 f24 1"/>
              <a:gd name="f33" fmla="*/ f26 f12 1"/>
              <a:gd name="f34" fmla="*/ f27 f11 1"/>
              <a:gd name="f35" fmla="+- 21600 0 f30"/>
              <a:gd name="f36" fmla="*/ f31 1 f24"/>
              <a:gd name="f37" fmla="*/ f32 1 f24"/>
              <a:gd name="f38" fmla="*/ f36 f11 1"/>
              <a:gd name="f39" fmla="*/ f37 f11 1"/>
              <a:gd name="f40" fmla="*/ f36 f12 1"/>
            </a:gdLst>
            <a:ahLst>
              <a:ahXY gdRefY="f0" minY="f6" maxY="f7">
                <a:pos x="f20" y="f21"/>
              </a:ahXY>
              <a:ahXY gdRefX="f3" minX="f6" maxX="f8" gdRefY="f2" minY="f18" maxY="f7">
                <a:pos x="f22" y="f33"/>
              </a:ahXY>
              <a:ahXY gdRefX="f1" minX="f6" maxX="f19">
                <a:pos x="f34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39" b="f28"/>
            <a:pathLst>
              <a:path w="21600" h="21600">
                <a:moveTo>
                  <a:pt x="f6" y="f18"/>
                </a:moveTo>
                <a:lnTo>
                  <a:pt x="f6" y="f6"/>
                </a:lnTo>
                <a:lnTo>
                  <a:pt x="f7" y="f6"/>
                </a:lnTo>
                <a:lnTo>
                  <a:pt x="f7" y="f18"/>
                </a:lnTo>
                <a:lnTo>
                  <a:pt x="f25" y="f18"/>
                </a:lnTo>
                <a:lnTo>
                  <a:pt x="f25" y="f29"/>
                </a:lnTo>
                <a:lnTo>
                  <a:pt x="f35" y="f29"/>
                </a:lnTo>
                <a:lnTo>
                  <a:pt x="f8" y="f7"/>
                </a:lnTo>
                <a:lnTo>
                  <a:pt x="f30" y="f29"/>
                </a:lnTo>
                <a:lnTo>
                  <a:pt x="f19" y="f29"/>
                </a:lnTo>
                <a:lnTo>
                  <a:pt x="f19" y="f18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3" name="Curved Connector 30"/>
          <p:cNvCxnSpPr>
            <a:stCxn id="7" idx="1"/>
            <a:endCxn id="8" idx="3"/>
          </p:cNvCxnSpPr>
          <p:nvPr/>
        </p:nvCxnSpPr>
        <p:spPr>
          <a:xfrm flipV="1">
            <a:off x="1442159" y="1620000"/>
            <a:ext cx="1449000" cy="19080"/>
          </a:xfrm>
          <a:prstGeom prst="curvedConnector3">
            <a:avLst/>
          </a:prstGeom>
          <a:noFill/>
          <a:ln w="25560">
            <a:solidFill>
              <a:srgbClr val="00B05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5028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Проблемы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E0427EC3-3C4F-48CD-B67F-23D981F5316B}" type="slidenum">
              <a:t>6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15800" y="1188000"/>
            <a:ext cx="8362800" cy="3359520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/>
            <a:r>
              <a:rPr lang="en-US" sz="2400">
                <a:latin typeface="DejaVu Sans" pitchFamily="34"/>
              </a:rPr>
              <a:t>DES – </a:t>
            </a:r>
            <a:r>
              <a:rPr lang="ru-RU" sz="2400">
                <a:latin typeface="DejaVu Sans" pitchFamily="34"/>
              </a:rPr>
              <a:t>работает, но предоставляет не ту абстракцию</a:t>
            </a:r>
          </a:p>
          <a:p>
            <a:pPr lvl="1"/>
            <a:r>
              <a:rPr lang="ru-RU" sz="2000">
                <a:latin typeface="DejaVu Sans" pitchFamily="34"/>
              </a:rPr>
              <a:t>Хочется видеть «течение» данных между узлами</a:t>
            </a:r>
          </a:p>
          <a:p>
            <a:pPr lvl="0"/>
            <a:r>
              <a:rPr lang="ru-RU" sz="2400">
                <a:latin typeface="DejaVu Sans" pitchFamily="34"/>
              </a:rPr>
              <a:t>Мы имеем систему, в которой</a:t>
            </a:r>
          </a:p>
          <a:p>
            <a:pPr lvl="1"/>
            <a:r>
              <a:rPr lang="ru-RU" sz="2000">
                <a:latin typeface="DejaVu Sans" pitchFamily="34"/>
              </a:rPr>
              <a:t>Много устройств</a:t>
            </a:r>
          </a:p>
          <a:p>
            <a:pPr lvl="1"/>
            <a:r>
              <a:rPr lang="ru-RU" sz="2000">
                <a:latin typeface="DejaVu Sans" pitchFamily="34"/>
              </a:rPr>
              <a:t>Много событий – на каждом такте (почти) все устройства меняют состояние и обмениваются данными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9828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Моделируемая система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3CA1D5A-C942-4C59-AA29-55E6213DDA0A}" type="slidenum">
              <a:t>7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nip Same Side Corner Rectangle 6"/>
          <p:cNvSpPr/>
          <p:nvPr/>
        </p:nvSpPr>
        <p:spPr>
          <a:xfrm rot="5400000">
            <a:off x="1605600" y="1665359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F79646"/>
          </a:solidFill>
          <a:ln w="25560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nip Same Side Corner Rectangle 7"/>
          <p:cNvSpPr/>
          <p:nvPr/>
        </p:nvSpPr>
        <p:spPr>
          <a:xfrm rot="5400000">
            <a:off x="3117959" y="165204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nip Same Side Corner Rectangle 8"/>
          <p:cNvSpPr/>
          <p:nvPr/>
        </p:nvSpPr>
        <p:spPr>
          <a:xfrm rot="5400000">
            <a:off x="4161960" y="165852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nip Same Side Corner Rectangle 9"/>
          <p:cNvSpPr/>
          <p:nvPr/>
        </p:nvSpPr>
        <p:spPr>
          <a:xfrm rot="5400000">
            <a:off x="1317600" y="2696400"/>
            <a:ext cx="1224000" cy="1224000"/>
          </a:xfrm>
          <a:custGeom>
            <a:avLst>
              <a:gd name="f6" fmla="val 25094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5094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9BBB59"/>
          </a:solidFill>
          <a:ln w="25560">
            <a:solidFill>
              <a:srgbClr val="71893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nip Same Side Corner Rectangle 10"/>
          <p:cNvSpPr/>
          <p:nvPr/>
        </p:nvSpPr>
        <p:spPr>
          <a:xfrm rot="5400000">
            <a:off x="6142319" y="2696400"/>
            <a:ext cx="1224000" cy="1224000"/>
          </a:xfrm>
          <a:custGeom>
            <a:avLst>
              <a:gd name="f6" fmla="val 26243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6243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8064A2"/>
          </a:solidFill>
          <a:ln w="25560">
            <a:solidFill>
              <a:srgbClr val="5C477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Snip Same Side Corner Rectangle 11"/>
          <p:cNvSpPr/>
          <p:nvPr/>
        </p:nvSpPr>
        <p:spPr>
          <a:xfrm rot="5400000">
            <a:off x="5854319" y="166464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C0504D"/>
          </a:solidFill>
          <a:ln w="25560">
            <a:solidFill>
              <a:srgbClr val="8C383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2" name="Elbow Connector 13"/>
          <p:cNvCxnSpPr>
            <a:stCxn id="6" idx="0"/>
          </p:cNvCxnSpPr>
          <p:nvPr/>
        </p:nvCxnSpPr>
        <p:spPr>
          <a:xfrm flipV="1">
            <a:off x="2541600" y="1605600"/>
            <a:ext cx="864360" cy="38376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3" name="Elbow Connector 18"/>
          <p:cNvCxnSpPr/>
          <p:nvPr/>
        </p:nvCxnSpPr>
        <p:spPr>
          <a:xfrm>
            <a:off x="5097960" y="1677599"/>
            <a:ext cx="1044000" cy="126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Elbow Connector 22"/>
          <p:cNvCxnSpPr>
            <a:stCxn id="8" idx="0"/>
            <a:endCxn id="10" idx="2"/>
          </p:cNvCxnSpPr>
          <p:nvPr/>
        </p:nvCxnSpPr>
        <p:spPr>
          <a:xfrm>
            <a:off x="5097960" y="1982520"/>
            <a:ext cx="1044359" cy="132588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Elbow Connector 26"/>
          <p:cNvCxnSpPr>
            <a:stCxn id="10" idx="0"/>
            <a:endCxn id="9" idx="2"/>
          </p:cNvCxnSpPr>
          <p:nvPr/>
        </p:nvCxnSpPr>
        <p:spPr>
          <a:xfrm flipH="1">
            <a:off x="1317600" y="3308400"/>
            <a:ext cx="6048719" cy="12700"/>
          </a:xfrm>
          <a:prstGeom prst="bentConnector5">
            <a:avLst>
              <a:gd name="adj1" fmla="val -3779"/>
              <a:gd name="adj2" fmla="val 6618898"/>
              <a:gd name="adj3" fmla="val 103779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Elbow Connector 35"/>
          <p:cNvCxnSpPr>
            <a:stCxn id="9" idx="0"/>
            <a:endCxn id="7" idx="2"/>
          </p:cNvCxnSpPr>
          <p:nvPr/>
        </p:nvCxnSpPr>
        <p:spPr>
          <a:xfrm flipV="1">
            <a:off x="2541600" y="1976040"/>
            <a:ext cx="864359" cy="1332360"/>
          </a:xfrm>
          <a:prstGeom prst="bentConnector3">
            <a:avLst>
              <a:gd name="adj1" fmla="val 71972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7" name="Elbow Connector 45"/>
          <p:cNvCxnSpPr>
            <a:stCxn id="11" idx="0"/>
            <a:endCxn id="6" idx="2"/>
          </p:cNvCxnSpPr>
          <p:nvPr/>
        </p:nvCxnSpPr>
        <p:spPr>
          <a:xfrm flipH="1">
            <a:off x="1893600" y="1988640"/>
            <a:ext cx="4896719" cy="719"/>
          </a:xfrm>
          <a:prstGeom prst="bentConnector5">
            <a:avLst>
              <a:gd name="adj1" fmla="val -4668"/>
              <a:gd name="adj2" fmla="val -156852712"/>
              <a:gd name="adj3" fmla="val 104668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67"/>
          <p:cNvCxnSpPr>
            <a:stCxn id="7" idx="0"/>
            <a:endCxn id="8" idx="2"/>
          </p:cNvCxnSpPr>
          <p:nvPr/>
        </p:nvCxnSpPr>
        <p:spPr>
          <a:xfrm>
            <a:off x="4053959" y="1976040"/>
            <a:ext cx="396001" cy="6480"/>
          </a:xfrm>
          <a:prstGeom prst="straightConnector1">
            <a:avLst/>
          </a:prstGeom>
          <a:noFill/>
          <a:ln w="31680">
            <a:solidFill>
              <a:srgbClr val="4A7EBB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3428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Особенности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54438242-B9B9-4CF5-A835-1A1FEE2011C6}" type="slidenum">
              <a:t>8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nip Same Side Corner Rectangle 6"/>
          <p:cNvSpPr/>
          <p:nvPr/>
        </p:nvSpPr>
        <p:spPr>
          <a:xfrm rot="5400000">
            <a:off x="1619640" y="1679759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F79646"/>
          </a:solidFill>
          <a:ln w="25560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nip Same Side Corner Rectangle 7"/>
          <p:cNvSpPr/>
          <p:nvPr/>
        </p:nvSpPr>
        <p:spPr>
          <a:xfrm rot="5400000">
            <a:off x="3132000" y="166644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nip Same Side Corner Rectangle 8"/>
          <p:cNvSpPr/>
          <p:nvPr/>
        </p:nvSpPr>
        <p:spPr>
          <a:xfrm rot="5400000">
            <a:off x="4176000" y="167292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nip Same Side Corner Rectangle 9"/>
          <p:cNvSpPr/>
          <p:nvPr/>
        </p:nvSpPr>
        <p:spPr>
          <a:xfrm rot="5400000">
            <a:off x="1331640" y="2710800"/>
            <a:ext cx="1224000" cy="1224000"/>
          </a:xfrm>
          <a:custGeom>
            <a:avLst>
              <a:gd name="f6" fmla="val 25094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5094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9BBB59"/>
          </a:solidFill>
          <a:ln w="25560">
            <a:solidFill>
              <a:srgbClr val="71893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nip Same Side Corner Rectangle 10"/>
          <p:cNvSpPr/>
          <p:nvPr/>
        </p:nvSpPr>
        <p:spPr>
          <a:xfrm rot="5400000">
            <a:off x="6156360" y="2710800"/>
            <a:ext cx="1224000" cy="1224000"/>
          </a:xfrm>
          <a:custGeom>
            <a:avLst>
              <a:gd name="f6" fmla="val 26243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26243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8064A2"/>
          </a:solidFill>
          <a:ln w="25560">
            <a:solidFill>
              <a:srgbClr val="5C477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Snip Same Side Corner Rectangle 11"/>
          <p:cNvSpPr/>
          <p:nvPr/>
        </p:nvSpPr>
        <p:spPr>
          <a:xfrm rot="5400000">
            <a:off x="5868360" y="1679040"/>
            <a:ext cx="1224000" cy="648000"/>
          </a:xfrm>
          <a:custGeom>
            <a:avLst>
              <a:gd name="f6" fmla="val 39459"/>
              <a:gd name="f7" fmla="val 0"/>
            </a:avLst>
            <a:gdLst>
              <a:gd name="f2" fmla="val w"/>
              <a:gd name="f3" fmla="val h"/>
              <a:gd name="f4" fmla="val ss"/>
              <a:gd name="f5" fmla="val 0"/>
              <a:gd name="f6" fmla="val 39459"/>
              <a:gd name="f7" fmla="val 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C0504D"/>
          </a:solidFill>
          <a:ln w="25560">
            <a:solidFill>
              <a:srgbClr val="8C3836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2" name="Elbow Connector 13"/>
          <p:cNvCxnSpPr>
            <a:stCxn id="6" idx="0"/>
          </p:cNvCxnSpPr>
          <p:nvPr/>
        </p:nvCxnSpPr>
        <p:spPr>
          <a:xfrm flipV="1">
            <a:off x="2555640" y="1620000"/>
            <a:ext cx="864360" cy="38376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3" name="Elbow Connector 18"/>
          <p:cNvCxnSpPr/>
          <p:nvPr/>
        </p:nvCxnSpPr>
        <p:spPr>
          <a:xfrm>
            <a:off x="5112000" y="1692000"/>
            <a:ext cx="1044000" cy="126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Elbow Connector 22"/>
          <p:cNvCxnSpPr>
            <a:stCxn id="8" idx="0"/>
            <a:endCxn id="10" idx="2"/>
          </p:cNvCxnSpPr>
          <p:nvPr/>
        </p:nvCxnSpPr>
        <p:spPr>
          <a:xfrm>
            <a:off x="5112000" y="1996920"/>
            <a:ext cx="1044360" cy="132588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Elbow Connector 26"/>
          <p:cNvCxnSpPr>
            <a:stCxn id="10" idx="0"/>
            <a:endCxn id="9" idx="2"/>
          </p:cNvCxnSpPr>
          <p:nvPr/>
        </p:nvCxnSpPr>
        <p:spPr>
          <a:xfrm flipH="1">
            <a:off x="1331640" y="3322800"/>
            <a:ext cx="6048720" cy="12700"/>
          </a:xfrm>
          <a:prstGeom prst="bentConnector5">
            <a:avLst>
              <a:gd name="adj1" fmla="val -3779"/>
              <a:gd name="adj2" fmla="val 6618898"/>
              <a:gd name="adj3" fmla="val 103779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Elbow Connector 35"/>
          <p:cNvCxnSpPr>
            <a:stCxn id="9" idx="0"/>
            <a:endCxn id="7" idx="2"/>
          </p:cNvCxnSpPr>
          <p:nvPr/>
        </p:nvCxnSpPr>
        <p:spPr>
          <a:xfrm flipV="1">
            <a:off x="2555640" y="1990440"/>
            <a:ext cx="864360" cy="1332360"/>
          </a:xfrm>
          <a:prstGeom prst="bentConnector3">
            <a:avLst>
              <a:gd name="adj1" fmla="val 62206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7" name="Elbow Connector 45"/>
          <p:cNvCxnSpPr>
            <a:stCxn id="11" idx="0"/>
            <a:endCxn id="6" idx="2"/>
          </p:cNvCxnSpPr>
          <p:nvPr/>
        </p:nvCxnSpPr>
        <p:spPr>
          <a:xfrm flipH="1">
            <a:off x="1907640" y="2003040"/>
            <a:ext cx="4896720" cy="719"/>
          </a:xfrm>
          <a:prstGeom prst="bentConnector5">
            <a:avLst>
              <a:gd name="adj1" fmla="val -4668"/>
              <a:gd name="adj2" fmla="val -122612796"/>
              <a:gd name="adj3" fmla="val 104668"/>
            </a:avLst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67"/>
          <p:cNvCxnSpPr>
            <a:stCxn id="7" idx="0"/>
            <a:endCxn id="8" idx="2"/>
          </p:cNvCxnSpPr>
          <p:nvPr/>
        </p:nvCxnSpPr>
        <p:spPr>
          <a:xfrm>
            <a:off x="4068000" y="1990440"/>
            <a:ext cx="396000" cy="6480"/>
          </a:xfrm>
          <a:prstGeom prst="straightConnector1">
            <a:avLst/>
          </a:prstGeom>
          <a:noFill/>
          <a:ln w="3168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9" name="Oval 80"/>
          <p:cNvSpPr/>
          <p:nvPr/>
        </p:nvSpPr>
        <p:spPr>
          <a:xfrm rot="5400000">
            <a:off x="2853541" y="1679220"/>
            <a:ext cx="1047239" cy="346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noFill/>
          <a:ln w="25560">
            <a:solidFill>
              <a:srgbClr val="BFBFB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Oval 81"/>
          <p:cNvSpPr/>
          <p:nvPr/>
        </p:nvSpPr>
        <p:spPr>
          <a:xfrm rot="5400000">
            <a:off x="5110381" y="1728900"/>
            <a:ext cx="1047239" cy="346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val f7"/>
              <a:gd name="f14" fmla="+- 2700000 f2 0"/>
              <a:gd name="f15" fmla="*/ f9 f1 1"/>
              <a:gd name="f16" fmla="?: f10 f4 1"/>
              <a:gd name="f17" fmla="?: f11 f5 1"/>
              <a:gd name="f18" fmla="?: f12 f6 1"/>
              <a:gd name="f19" fmla="*/ f14 f8 1"/>
              <a:gd name="f20" fmla="*/ f15 1 f3"/>
              <a:gd name="f21" fmla="*/ f16 1 21600"/>
              <a:gd name="f22" fmla="*/ f17 1 21600"/>
              <a:gd name="f23" fmla="*/ 21600 f16 1"/>
              <a:gd name="f24" fmla="*/ 21600 f17 1"/>
              <a:gd name="f25" fmla="*/ f19 1 f1"/>
              <a:gd name="f26" fmla="+- f20 0 f2"/>
              <a:gd name="f27" fmla="min f22 f21"/>
              <a:gd name="f28" fmla="*/ f23 1 f18"/>
              <a:gd name="f29" fmla="*/ f24 1 f18"/>
              <a:gd name="f30" fmla="+- 0 0 f25"/>
              <a:gd name="f31" fmla="val f28"/>
              <a:gd name="f32" fmla="val f29"/>
              <a:gd name="f33" fmla="+- 0 0 f30"/>
              <a:gd name="f34" fmla="*/ f13 f27 1"/>
              <a:gd name="f35" fmla="+- f32 0 f13"/>
              <a:gd name="f36" fmla="+- f31 0 f13"/>
              <a:gd name="f37" fmla="*/ f33 f1 1"/>
              <a:gd name="f38" fmla="*/ f35 1 2"/>
              <a:gd name="f39" fmla="*/ f36 1 2"/>
              <a:gd name="f40" fmla="*/ f37 1 f8"/>
              <a:gd name="f41" fmla="+- f13 f38 0"/>
              <a:gd name="f42" fmla="+- f13 f39 0"/>
              <a:gd name="f43" fmla="+- f40 0 f2"/>
              <a:gd name="f44" fmla="*/ f39 f27 1"/>
              <a:gd name="f45" fmla="*/ f38 f27 1"/>
              <a:gd name="f46" fmla="cos 1 f43"/>
              <a:gd name="f47" fmla="sin 1 f43"/>
              <a:gd name="f48" fmla="*/ f41 f27 1"/>
              <a:gd name="f49" fmla="+- 0 0 f46"/>
              <a:gd name="f50" fmla="+- 0 0 f47"/>
              <a:gd name="f51" fmla="+- 0 0 f49"/>
              <a:gd name="f52" fmla="+- 0 0 f50"/>
              <a:gd name="f53" fmla="*/ f51 f39 1"/>
              <a:gd name="f54" fmla="*/ f52 f38 1"/>
              <a:gd name="f55" fmla="+- f42 0 f53"/>
              <a:gd name="f56" fmla="+- f42 f53 0"/>
              <a:gd name="f57" fmla="+- f41 0 f54"/>
              <a:gd name="f58" fmla="+- f41 f54 0"/>
              <a:gd name="f59" fmla="*/ f55 f27 1"/>
              <a:gd name="f60" fmla="*/ f57 f27 1"/>
              <a:gd name="f61" fmla="*/ f56 f27 1"/>
              <a:gd name="f62" fmla="*/ f58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59" y="f60"/>
              </a:cxn>
              <a:cxn ang="f26">
                <a:pos x="f59" y="f62"/>
              </a:cxn>
              <a:cxn ang="f26">
                <a:pos x="f61" y="f62"/>
              </a:cxn>
              <a:cxn ang="f26">
                <a:pos x="f61" y="f60"/>
              </a:cxn>
            </a:cxnLst>
            <a:rect l="f59" t="f60" r="f61" b="f62"/>
            <a:pathLst>
              <a:path>
                <a:moveTo>
                  <a:pt x="f34" y="f48"/>
                </a:moveTo>
                <a:arcTo wR="f44" hR="f45" stAng="f1" swAng="f0"/>
                <a:close/>
              </a:path>
            </a:pathLst>
          </a:custGeom>
          <a:noFill/>
          <a:ln w="25560">
            <a:solidFill>
              <a:srgbClr val="BFBFB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Right Brace 5"/>
          <p:cNvSpPr/>
          <p:nvPr/>
        </p:nvSpPr>
        <p:spPr>
          <a:xfrm rot="5400000">
            <a:off x="6444360" y="3664440"/>
            <a:ext cx="648000" cy="1224000"/>
          </a:xfrm>
          <a:custGeom>
            <a:avLst>
              <a:gd name="f12" fmla="val 9664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9664"/>
              <a:gd name="f13" fmla="val 50000"/>
              <a:gd name="f14" fmla="+- 0 0 0"/>
              <a:gd name="f15" fmla="abs f6"/>
              <a:gd name="f16" fmla="abs f7"/>
              <a:gd name="f17" fmla="abs f8"/>
              <a:gd name="f18" fmla="val f9"/>
              <a:gd name="f19" fmla="val f13"/>
              <a:gd name="f20" fmla="val f12"/>
              <a:gd name="f21" fmla="+- 2700000 f3 0"/>
              <a:gd name="f22" fmla="*/ f14 f2 1"/>
              <a:gd name="f23" fmla="?: f15 f6 1"/>
              <a:gd name="f24" fmla="?: f16 f7 1"/>
              <a:gd name="f25" fmla="?: f17 f8 1"/>
              <a:gd name="f26" fmla="*/ f21 f10 1"/>
              <a:gd name="f27" fmla="*/ f22 1 f5"/>
              <a:gd name="f28" fmla="*/ f23 1 21600"/>
              <a:gd name="f29" fmla="*/ f24 1 21600"/>
              <a:gd name="f30" fmla="*/ 21600 f23 1"/>
              <a:gd name="f31" fmla="*/ 21600 f24 1"/>
              <a:gd name="f32" fmla="*/ f26 1 f2"/>
              <a:gd name="f33" fmla="+- f27 0 f3"/>
              <a:gd name="f34" fmla="min f29 f28"/>
              <a:gd name="f35" fmla="*/ f30 1 f25"/>
              <a:gd name="f36" fmla="*/ f31 1 f25"/>
              <a:gd name="f37" fmla="+- 0 0 f32"/>
              <a:gd name="f38" fmla="val f35"/>
              <a:gd name="f39" fmla="val f36"/>
              <a:gd name="f40" fmla="+- 0 0 f37"/>
              <a:gd name="f41" fmla="*/ f18 f34 1"/>
              <a:gd name="f42" fmla="+- f39 0 f18"/>
              <a:gd name="f43" fmla="+- f38 0 f18"/>
              <a:gd name="f44" fmla="*/ f40 f2 1"/>
              <a:gd name="f45" fmla="*/ f38 f34 1"/>
              <a:gd name="f46" fmla="*/ f39 f34 1"/>
              <a:gd name="f47" fmla="*/ f43 1 2"/>
              <a:gd name="f48" fmla="min f43 f42"/>
              <a:gd name="f49" fmla="*/ f42 f19 1"/>
              <a:gd name="f50" fmla="*/ f44 1 f10"/>
              <a:gd name="f51" fmla="+- f18 f47 0"/>
              <a:gd name="f52" fmla="*/ f48 f20 1"/>
              <a:gd name="f53" fmla="*/ f49 1 100000"/>
              <a:gd name="f54" fmla="+- f50 0 f3"/>
              <a:gd name="f55" fmla="*/ f47 f34 1"/>
              <a:gd name="f56" fmla="*/ f52 1 100000"/>
              <a:gd name="f57" fmla="cos 1 f54"/>
              <a:gd name="f58" fmla="sin 1 f54"/>
              <a:gd name="f59" fmla="*/ f51 f34 1"/>
              <a:gd name="f60" fmla="*/ f53 f34 1"/>
              <a:gd name="f61" fmla="+- f53 0 f56"/>
              <a:gd name="f62" fmla="+- f39 0 f56"/>
              <a:gd name="f63" fmla="+- 0 0 f57"/>
              <a:gd name="f64" fmla="+- 0 0 f58"/>
              <a:gd name="f65" fmla="*/ f56 f34 1"/>
              <a:gd name="f66" fmla="+- 0 0 f63"/>
              <a:gd name="f67" fmla="+- 0 0 f64"/>
              <a:gd name="f68" fmla="*/ f61 f34 1"/>
              <a:gd name="f69" fmla="*/ f62 f34 1"/>
              <a:gd name="f70" fmla="*/ f66 f47 1"/>
              <a:gd name="f71" fmla="*/ f67 f56 1"/>
              <a:gd name="f72" fmla="+- f18 f70 0"/>
              <a:gd name="f73" fmla="+- f56 0 f71"/>
              <a:gd name="f74" fmla="+- f39 f71 0"/>
              <a:gd name="f75" fmla="+- f74 0 f56"/>
              <a:gd name="f76" fmla="*/ f73 f34 1"/>
              <a:gd name="f77" fmla="*/ f72 f34 1"/>
              <a:gd name="f78" fmla="*/ f75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1" y="f41"/>
              </a:cxn>
              <a:cxn ang="f33">
                <a:pos x="f45" y="f60"/>
              </a:cxn>
              <a:cxn ang="f33">
                <a:pos x="f41" y="f46"/>
              </a:cxn>
            </a:cxnLst>
            <a:rect l="f41" t="f76" r="f77" b="f78"/>
            <a:pathLst>
              <a:path stroke="0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  <a:close/>
              </a:path>
              <a:path fill="none">
                <a:moveTo>
                  <a:pt x="f41" y="f41"/>
                </a:moveTo>
                <a:arcTo wR="f55" hR="f65" stAng="f4" swAng="f3"/>
                <a:lnTo>
                  <a:pt x="f59" y="f68"/>
                </a:lnTo>
                <a:arcTo wR="f55" hR="f65" stAng="f2" swAng="f11"/>
                <a:arcTo wR="f55" hR="f65" stAng="f4" swAng="f11"/>
                <a:lnTo>
                  <a:pt x="f59" y="f69"/>
                </a:lnTo>
                <a:arcTo wR="f55" hR="f65" stAng="f9" swAng="f3"/>
              </a:path>
            </a:pathLst>
          </a:custGeom>
          <a:noFill/>
          <a:ln w="22320">
            <a:solidFill>
              <a:srgbClr val="BFBFBF"/>
            </a:solidFill>
            <a:prstDash val="solid"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TextBox 12"/>
          <p:cNvSpPr txBox="1"/>
          <p:nvPr/>
        </p:nvSpPr>
        <p:spPr>
          <a:xfrm>
            <a:off x="5460840" y="4577400"/>
            <a:ext cx="2821680" cy="274320"/>
          </a:xfrm>
          <a:prstGeom prst="rect">
            <a:avLst/>
          </a:prstGeom>
          <a:solidFill>
            <a:srgbClr val="FFFFFF"/>
          </a:solidFill>
          <a:ln w="25560">
            <a:solidFill>
              <a:srgbClr val="BFBFBF"/>
            </a:solidFill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Различная длительность стадий</a:t>
            </a:r>
          </a:p>
        </p:txBody>
      </p:sp>
      <p:sp>
        <p:nvSpPr>
          <p:cNvPr id="23" name="Rounded Rectangular Callout 17"/>
          <p:cNvSpPr/>
          <p:nvPr/>
        </p:nvSpPr>
        <p:spPr>
          <a:xfrm>
            <a:off x="157680" y="360000"/>
            <a:ext cx="1714319" cy="671760"/>
          </a:xfrm>
          <a:custGeom>
            <a:avLst>
              <a:gd name="f0" fmla="val 38683"/>
              <a:gd name="f1" fmla="val 35483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0"/>
              <a:gd name="f9" fmla="val 21600"/>
              <a:gd name="f10" fmla="+- 0 0 1"/>
              <a:gd name="f11" fmla="val -2147483647"/>
              <a:gd name="f12" fmla="val 2147483647"/>
              <a:gd name="f13" fmla="val 3590"/>
              <a:gd name="f14" fmla="val 8970"/>
              <a:gd name="f15" fmla="val 12630"/>
              <a:gd name="f16" fmla="val 18010"/>
              <a:gd name="f17" fmla="+- 0 0 0"/>
              <a:gd name="f18" fmla="*/ f6 1 21600"/>
              <a:gd name="f19" fmla="*/ f7 1 21600"/>
              <a:gd name="f20" fmla="pin -2147483647 f0 2147483647"/>
              <a:gd name="f21" fmla="pin -2147483647 f1 2147483647"/>
              <a:gd name="f22" fmla="+- 0 0 f13"/>
              <a:gd name="f23" fmla="+- 3590 0 f8"/>
              <a:gd name="f24" fmla="+- 0 0 f3"/>
              <a:gd name="f25" fmla="+- 21600 0 f16"/>
              <a:gd name="f26" fmla="+- 18010 0 f9"/>
              <a:gd name="f27" fmla="*/ f17 f2 1"/>
              <a:gd name="f28" fmla="+- f20 0 10800"/>
              <a:gd name="f29" fmla="+- f21 0 10800"/>
              <a:gd name="f30" fmla="+- f21 0 21600"/>
              <a:gd name="f31" fmla="+- f20 0 21600"/>
              <a:gd name="f32" fmla="val f20"/>
              <a:gd name="f33" fmla="val f21"/>
              <a:gd name="f34" fmla="*/ f20 f18 1"/>
              <a:gd name="f35" fmla="*/ f21 f19 1"/>
              <a:gd name="f36" fmla="*/ 800 f18 1"/>
              <a:gd name="f37" fmla="*/ 20800 f18 1"/>
              <a:gd name="f38" fmla="*/ 20800 f19 1"/>
              <a:gd name="f39" fmla="*/ 800 f19 1"/>
              <a:gd name="f40" fmla="abs f22"/>
              <a:gd name="f41" fmla="abs f23"/>
              <a:gd name="f42" fmla="?: f22 f24 f3"/>
              <a:gd name="f43" fmla="?: f22 f3 f24"/>
              <a:gd name="f44" fmla="?: f22 f4 f3"/>
              <a:gd name="f45" fmla="?: f22 f3 f4"/>
              <a:gd name="f46" fmla="abs f25"/>
              <a:gd name="f47" fmla="?: f23 f24 f3"/>
              <a:gd name="f48" fmla="?: f23 f3 f24"/>
              <a:gd name="f49" fmla="?: f25 0 f2"/>
              <a:gd name="f50" fmla="?: f25 f2 0"/>
              <a:gd name="f51" fmla="abs f26"/>
              <a:gd name="f52" fmla="?: f25 f24 f3"/>
              <a:gd name="f53" fmla="?: f25 f3 f24"/>
              <a:gd name="f54" fmla="?: f25 f4 f3"/>
              <a:gd name="f55" fmla="?: f25 f3 f4"/>
              <a:gd name="f56" fmla="?: f26 f24 f3"/>
              <a:gd name="f57" fmla="?: f26 f3 f24"/>
              <a:gd name="f58" fmla="?: f22 0 f2"/>
              <a:gd name="f59" fmla="?: f22 f2 0"/>
              <a:gd name="f60" fmla="*/ f27 1 f5"/>
              <a:gd name="f61" fmla="abs f28"/>
              <a:gd name="f62" fmla="abs f29"/>
              <a:gd name="f63" fmla="?: f22 f45 f44"/>
              <a:gd name="f64" fmla="?: f22 f44 f45"/>
              <a:gd name="f65" fmla="?: f23 f43 f42"/>
              <a:gd name="f66" fmla="?: f23 f50 f49"/>
              <a:gd name="f67" fmla="?: f23 f49 f50"/>
              <a:gd name="f68" fmla="?: f25 f47 f48"/>
              <a:gd name="f69" fmla="?: f25 f55 f54"/>
              <a:gd name="f70" fmla="?: f25 f54 f55"/>
              <a:gd name="f71" fmla="?: f26 f53 f52"/>
              <a:gd name="f72" fmla="?: f26 f59 f58"/>
              <a:gd name="f73" fmla="?: f26 f58 f59"/>
              <a:gd name="f74" fmla="?: f22 f56 f57"/>
              <a:gd name="f75" fmla="*/ f32 f18 1"/>
              <a:gd name="f76" fmla="*/ f33 f19 1"/>
              <a:gd name="f77" fmla="+- f60 0 f3"/>
              <a:gd name="f78" fmla="+- f61 0 f62"/>
              <a:gd name="f79" fmla="+- f62 0 f61"/>
              <a:gd name="f80" fmla="?: f23 f64 f63"/>
              <a:gd name="f81" fmla="?: f25 f66 f67"/>
              <a:gd name="f82" fmla="?: f26 f70 f69"/>
              <a:gd name="f83" fmla="?: f22 f72 f73"/>
              <a:gd name="f84" fmla="?: f29 f10 f78"/>
              <a:gd name="f85" fmla="?: f29 f78 f10"/>
              <a:gd name="f86" fmla="?: f28 f10 f79"/>
              <a:gd name="f87" fmla="?: f28 f79 f10"/>
              <a:gd name="f88" fmla="?: f20 f10 f84"/>
              <a:gd name="f89" fmla="?: f20 f10 f85"/>
              <a:gd name="f90" fmla="?: f30 f86 f10"/>
              <a:gd name="f91" fmla="?: f30 f87 f10"/>
              <a:gd name="f92" fmla="?: f31 f85 f10"/>
              <a:gd name="f93" fmla="?: f31 f84 f10"/>
              <a:gd name="f94" fmla="?: f21 f10 f87"/>
              <a:gd name="f95" fmla="?: f21 f10 f86"/>
              <a:gd name="f96" fmla="?: f88 f20 0"/>
              <a:gd name="f97" fmla="?: f88 f21 6280"/>
              <a:gd name="f98" fmla="?: f89 f20 0"/>
              <a:gd name="f99" fmla="?: f89 f21 15320"/>
              <a:gd name="f100" fmla="?: f90 f20 6280"/>
              <a:gd name="f101" fmla="?: f90 f21 21600"/>
              <a:gd name="f102" fmla="?: f91 f20 15320"/>
              <a:gd name="f103" fmla="?: f91 f21 21600"/>
              <a:gd name="f104" fmla="?: f92 f20 21600"/>
              <a:gd name="f105" fmla="?: f92 f21 15320"/>
              <a:gd name="f106" fmla="?: f93 f20 21600"/>
              <a:gd name="f107" fmla="?: f93 f21 6280"/>
              <a:gd name="f108" fmla="?: f94 f20 15320"/>
              <a:gd name="f109" fmla="?: f94 f21 0"/>
              <a:gd name="f110" fmla="?: f95 f20 6280"/>
              <a:gd name="f111" fmla="?: f95 f21 0"/>
            </a:gdLst>
            <a:ahLst>
              <a:ahXY gdRefX="f0" minX="f11" maxX="f12" gdRefY="f1" minY="f11" maxY="f12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7">
                <a:pos x="f75" y="f76"/>
              </a:cxn>
            </a:cxnLst>
            <a:rect l="f36" t="f39" r="f37" b="f38"/>
            <a:pathLst>
              <a:path w="21600" h="21600">
                <a:moveTo>
                  <a:pt x="f13" y="f8"/>
                </a:moveTo>
                <a:arcTo wR="f40" hR="f41" stAng="f80" swAng="f65"/>
                <a:lnTo>
                  <a:pt x="f96" y="f97"/>
                </a:lnTo>
                <a:lnTo>
                  <a:pt x="f8" y="f14"/>
                </a:lnTo>
                <a:lnTo>
                  <a:pt x="f8" y="f15"/>
                </a:lnTo>
                <a:lnTo>
                  <a:pt x="f98" y="f99"/>
                </a:lnTo>
                <a:lnTo>
                  <a:pt x="f8" y="f16"/>
                </a:lnTo>
                <a:arcTo wR="f41" hR="f46" stAng="f81" swAng="f68"/>
                <a:lnTo>
                  <a:pt x="f100" y="f101"/>
                </a:lnTo>
                <a:lnTo>
                  <a:pt x="f14" y="f9"/>
                </a:lnTo>
                <a:lnTo>
                  <a:pt x="f15" y="f9"/>
                </a:lnTo>
                <a:lnTo>
                  <a:pt x="f102" y="f103"/>
                </a:lnTo>
                <a:lnTo>
                  <a:pt x="f16" y="f9"/>
                </a:lnTo>
                <a:arcTo wR="f46" hR="f51" stAng="f82" swAng="f71"/>
                <a:lnTo>
                  <a:pt x="f104" y="f105"/>
                </a:lnTo>
                <a:lnTo>
                  <a:pt x="f9" y="f15"/>
                </a:lnTo>
                <a:lnTo>
                  <a:pt x="f9" y="f14"/>
                </a:lnTo>
                <a:lnTo>
                  <a:pt x="f106" y="f107"/>
                </a:lnTo>
                <a:lnTo>
                  <a:pt x="f9" y="f13"/>
                </a:lnTo>
                <a:arcTo wR="f51" hR="f40" stAng="f83" swAng="f74"/>
                <a:lnTo>
                  <a:pt x="f108" y="f109"/>
                </a:lnTo>
                <a:lnTo>
                  <a:pt x="f15" y="f8"/>
                </a:lnTo>
                <a:lnTo>
                  <a:pt x="f14" y="f8"/>
                </a:lnTo>
                <a:lnTo>
                  <a:pt x="f110" y="f111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BFBFBF"/>
            </a:solidFill>
            <a:prstDash val="solid"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Множественные входы</a:t>
            </a:r>
          </a:p>
        </p:txBody>
      </p:sp>
      <p:sp>
        <p:nvSpPr>
          <p:cNvPr id="24" name="Rounded Rectangular Callout 28"/>
          <p:cNvSpPr/>
          <p:nvPr/>
        </p:nvSpPr>
        <p:spPr>
          <a:xfrm>
            <a:off x="3518280" y="2844000"/>
            <a:ext cx="1737719" cy="671760"/>
          </a:xfrm>
          <a:custGeom>
            <a:avLst>
              <a:gd name="f0" fmla="val 26865"/>
              <a:gd name="f1" fmla="val -16239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0"/>
              <a:gd name="f9" fmla="val 21600"/>
              <a:gd name="f10" fmla="+- 0 0 1"/>
              <a:gd name="f11" fmla="val -2147483647"/>
              <a:gd name="f12" fmla="val 2147483647"/>
              <a:gd name="f13" fmla="val 3590"/>
              <a:gd name="f14" fmla="val 8970"/>
              <a:gd name="f15" fmla="val 12630"/>
              <a:gd name="f16" fmla="val 18010"/>
              <a:gd name="f17" fmla="+- 0 0 0"/>
              <a:gd name="f18" fmla="*/ f6 1 21600"/>
              <a:gd name="f19" fmla="*/ f7 1 21600"/>
              <a:gd name="f20" fmla="pin -2147483647 f0 2147483647"/>
              <a:gd name="f21" fmla="pin -2147483647 f1 2147483647"/>
              <a:gd name="f22" fmla="+- 0 0 f13"/>
              <a:gd name="f23" fmla="+- 3590 0 f8"/>
              <a:gd name="f24" fmla="+- 0 0 f3"/>
              <a:gd name="f25" fmla="+- 21600 0 f16"/>
              <a:gd name="f26" fmla="+- 18010 0 f9"/>
              <a:gd name="f27" fmla="*/ f17 f2 1"/>
              <a:gd name="f28" fmla="+- f20 0 10800"/>
              <a:gd name="f29" fmla="+- f21 0 10800"/>
              <a:gd name="f30" fmla="+- f21 0 21600"/>
              <a:gd name="f31" fmla="+- f20 0 21600"/>
              <a:gd name="f32" fmla="val f20"/>
              <a:gd name="f33" fmla="val f21"/>
              <a:gd name="f34" fmla="*/ f20 f18 1"/>
              <a:gd name="f35" fmla="*/ f21 f19 1"/>
              <a:gd name="f36" fmla="*/ 800 f18 1"/>
              <a:gd name="f37" fmla="*/ 20800 f18 1"/>
              <a:gd name="f38" fmla="*/ 20800 f19 1"/>
              <a:gd name="f39" fmla="*/ 800 f19 1"/>
              <a:gd name="f40" fmla="abs f22"/>
              <a:gd name="f41" fmla="abs f23"/>
              <a:gd name="f42" fmla="?: f22 f24 f3"/>
              <a:gd name="f43" fmla="?: f22 f3 f24"/>
              <a:gd name="f44" fmla="?: f22 f4 f3"/>
              <a:gd name="f45" fmla="?: f22 f3 f4"/>
              <a:gd name="f46" fmla="abs f25"/>
              <a:gd name="f47" fmla="?: f23 f24 f3"/>
              <a:gd name="f48" fmla="?: f23 f3 f24"/>
              <a:gd name="f49" fmla="?: f25 0 f2"/>
              <a:gd name="f50" fmla="?: f25 f2 0"/>
              <a:gd name="f51" fmla="abs f26"/>
              <a:gd name="f52" fmla="?: f25 f24 f3"/>
              <a:gd name="f53" fmla="?: f25 f3 f24"/>
              <a:gd name="f54" fmla="?: f25 f4 f3"/>
              <a:gd name="f55" fmla="?: f25 f3 f4"/>
              <a:gd name="f56" fmla="?: f26 f24 f3"/>
              <a:gd name="f57" fmla="?: f26 f3 f24"/>
              <a:gd name="f58" fmla="?: f22 0 f2"/>
              <a:gd name="f59" fmla="?: f22 f2 0"/>
              <a:gd name="f60" fmla="*/ f27 1 f5"/>
              <a:gd name="f61" fmla="abs f28"/>
              <a:gd name="f62" fmla="abs f29"/>
              <a:gd name="f63" fmla="?: f22 f45 f44"/>
              <a:gd name="f64" fmla="?: f22 f44 f45"/>
              <a:gd name="f65" fmla="?: f23 f43 f42"/>
              <a:gd name="f66" fmla="?: f23 f50 f49"/>
              <a:gd name="f67" fmla="?: f23 f49 f50"/>
              <a:gd name="f68" fmla="?: f25 f47 f48"/>
              <a:gd name="f69" fmla="?: f25 f55 f54"/>
              <a:gd name="f70" fmla="?: f25 f54 f55"/>
              <a:gd name="f71" fmla="?: f26 f53 f52"/>
              <a:gd name="f72" fmla="?: f26 f59 f58"/>
              <a:gd name="f73" fmla="?: f26 f58 f59"/>
              <a:gd name="f74" fmla="?: f22 f56 f57"/>
              <a:gd name="f75" fmla="*/ f32 f18 1"/>
              <a:gd name="f76" fmla="*/ f33 f19 1"/>
              <a:gd name="f77" fmla="+- f60 0 f3"/>
              <a:gd name="f78" fmla="+- f61 0 f62"/>
              <a:gd name="f79" fmla="+- f62 0 f61"/>
              <a:gd name="f80" fmla="?: f23 f64 f63"/>
              <a:gd name="f81" fmla="?: f25 f66 f67"/>
              <a:gd name="f82" fmla="?: f26 f70 f69"/>
              <a:gd name="f83" fmla="?: f22 f72 f73"/>
              <a:gd name="f84" fmla="?: f29 f10 f78"/>
              <a:gd name="f85" fmla="?: f29 f78 f10"/>
              <a:gd name="f86" fmla="?: f28 f10 f79"/>
              <a:gd name="f87" fmla="?: f28 f79 f10"/>
              <a:gd name="f88" fmla="?: f20 f10 f84"/>
              <a:gd name="f89" fmla="?: f20 f10 f85"/>
              <a:gd name="f90" fmla="?: f30 f86 f10"/>
              <a:gd name="f91" fmla="?: f30 f87 f10"/>
              <a:gd name="f92" fmla="?: f31 f85 f10"/>
              <a:gd name="f93" fmla="?: f31 f84 f10"/>
              <a:gd name="f94" fmla="?: f21 f10 f87"/>
              <a:gd name="f95" fmla="?: f21 f10 f86"/>
              <a:gd name="f96" fmla="?: f88 f20 0"/>
              <a:gd name="f97" fmla="?: f88 f21 6280"/>
              <a:gd name="f98" fmla="?: f89 f20 0"/>
              <a:gd name="f99" fmla="?: f89 f21 15320"/>
              <a:gd name="f100" fmla="?: f90 f20 6280"/>
              <a:gd name="f101" fmla="?: f90 f21 21600"/>
              <a:gd name="f102" fmla="?: f91 f20 15320"/>
              <a:gd name="f103" fmla="?: f91 f21 21600"/>
              <a:gd name="f104" fmla="?: f92 f20 21600"/>
              <a:gd name="f105" fmla="?: f92 f21 15320"/>
              <a:gd name="f106" fmla="?: f93 f20 21600"/>
              <a:gd name="f107" fmla="?: f93 f21 6280"/>
              <a:gd name="f108" fmla="?: f94 f20 15320"/>
              <a:gd name="f109" fmla="?: f94 f21 0"/>
              <a:gd name="f110" fmla="?: f95 f20 6280"/>
              <a:gd name="f111" fmla="?: f95 f21 0"/>
            </a:gdLst>
            <a:ahLst>
              <a:ahXY gdRefX="f0" minX="f11" maxX="f12" gdRefY="f1" minY="f11" maxY="f12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7">
                <a:pos x="f75" y="f76"/>
              </a:cxn>
            </a:cxnLst>
            <a:rect l="f36" t="f39" r="f37" b="f38"/>
            <a:pathLst>
              <a:path w="21600" h="21600">
                <a:moveTo>
                  <a:pt x="f13" y="f8"/>
                </a:moveTo>
                <a:arcTo wR="f40" hR="f41" stAng="f80" swAng="f65"/>
                <a:lnTo>
                  <a:pt x="f96" y="f97"/>
                </a:lnTo>
                <a:lnTo>
                  <a:pt x="f8" y="f14"/>
                </a:lnTo>
                <a:lnTo>
                  <a:pt x="f8" y="f15"/>
                </a:lnTo>
                <a:lnTo>
                  <a:pt x="f98" y="f99"/>
                </a:lnTo>
                <a:lnTo>
                  <a:pt x="f8" y="f16"/>
                </a:lnTo>
                <a:arcTo wR="f41" hR="f46" stAng="f81" swAng="f68"/>
                <a:lnTo>
                  <a:pt x="f100" y="f101"/>
                </a:lnTo>
                <a:lnTo>
                  <a:pt x="f14" y="f9"/>
                </a:lnTo>
                <a:lnTo>
                  <a:pt x="f15" y="f9"/>
                </a:lnTo>
                <a:lnTo>
                  <a:pt x="f102" y="f103"/>
                </a:lnTo>
                <a:lnTo>
                  <a:pt x="f16" y="f9"/>
                </a:lnTo>
                <a:arcTo wR="f46" hR="f51" stAng="f82" swAng="f71"/>
                <a:lnTo>
                  <a:pt x="f104" y="f105"/>
                </a:lnTo>
                <a:lnTo>
                  <a:pt x="f9" y="f15"/>
                </a:lnTo>
                <a:lnTo>
                  <a:pt x="f9" y="f14"/>
                </a:lnTo>
                <a:lnTo>
                  <a:pt x="f106" y="f107"/>
                </a:lnTo>
                <a:lnTo>
                  <a:pt x="f9" y="f13"/>
                </a:lnTo>
                <a:arcTo wR="f51" hR="f40" stAng="f83" swAng="f74"/>
                <a:lnTo>
                  <a:pt x="f108" y="f109"/>
                </a:lnTo>
                <a:lnTo>
                  <a:pt x="f15" y="f8"/>
                </a:lnTo>
                <a:lnTo>
                  <a:pt x="f14" y="f8"/>
                </a:lnTo>
                <a:lnTo>
                  <a:pt x="f110" y="f111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BFBFBF"/>
            </a:solidFill>
            <a:prstDash val="solid"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Множественные выходы</a:t>
            </a:r>
          </a:p>
        </p:txBody>
      </p:sp>
      <p:sp>
        <p:nvSpPr>
          <p:cNvPr id="25" name="Rounded Rectangular Callout 29"/>
          <p:cNvSpPr/>
          <p:nvPr/>
        </p:nvSpPr>
        <p:spPr>
          <a:xfrm>
            <a:off x="720000" y="4380120"/>
            <a:ext cx="3671999" cy="671760"/>
          </a:xfrm>
          <a:custGeom>
            <a:avLst>
              <a:gd name="f0" fmla="val 26635"/>
              <a:gd name="f1" fmla="val -6807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0"/>
              <a:gd name="f9" fmla="val 21600"/>
              <a:gd name="f10" fmla="+- 0 0 1"/>
              <a:gd name="f11" fmla="val -2147483647"/>
              <a:gd name="f12" fmla="val 2147483647"/>
              <a:gd name="f13" fmla="val 3590"/>
              <a:gd name="f14" fmla="val 8970"/>
              <a:gd name="f15" fmla="val 12630"/>
              <a:gd name="f16" fmla="val 18010"/>
              <a:gd name="f17" fmla="+- 0 0 0"/>
              <a:gd name="f18" fmla="*/ f6 1 21600"/>
              <a:gd name="f19" fmla="*/ f7 1 21600"/>
              <a:gd name="f20" fmla="pin -2147483647 f0 2147483647"/>
              <a:gd name="f21" fmla="pin -2147483647 f1 2147483647"/>
              <a:gd name="f22" fmla="+- 0 0 f13"/>
              <a:gd name="f23" fmla="+- 3590 0 f8"/>
              <a:gd name="f24" fmla="+- 0 0 f3"/>
              <a:gd name="f25" fmla="+- 21600 0 f16"/>
              <a:gd name="f26" fmla="+- 18010 0 f9"/>
              <a:gd name="f27" fmla="*/ f17 f2 1"/>
              <a:gd name="f28" fmla="+- f20 0 10800"/>
              <a:gd name="f29" fmla="+- f21 0 10800"/>
              <a:gd name="f30" fmla="+- f21 0 21600"/>
              <a:gd name="f31" fmla="+- f20 0 21600"/>
              <a:gd name="f32" fmla="val f20"/>
              <a:gd name="f33" fmla="val f21"/>
              <a:gd name="f34" fmla="*/ f20 f18 1"/>
              <a:gd name="f35" fmla="*/ f21 f19 1"/>
              <a:gd name="f36" fmla="*/ 800 f18 1"/>
              <a:gd name="f37" fmla="*/ 20800 f18 1"/>
              <a:gd name="f38" fmla="*/ 20800 f19 1"/>
              <a:gd name="f39" fmla="*/ 800 f19 1"/>
              <a:gd name="f40" fmla="abs f22"/>
              <a:gd name="f41" fmla="abs f23"/>
              <a:gd name="f42" fmla="?: f22 f24 f3"/>
              <a:gd name="f43" fmla="?: f22 f3 f24"/>
              <a:gd name="f44" fmla="?: f22 f4 f3"/>
              <a:gd name="f45" fmla="?: f22 f3 f4"/>
              <a:gd name="f46" fmla="abs f25"/>
              <a:gd name="f47" fmla="?: f23 f24 f3"/>
              <a:gd name="f48" fmla="?: f23 f3 f24"/>
              <a:gd name="f49" fmla="?: f25 0 f2"/>
              <a:gd name="f50" fmla="?: f25 f2 0"/>
              <a:gd name="f51" fmla="abs f26"/>
              <a:gd name="f52" fmla="?: f25 f24 f3"/>
              <a:gd name="f53" fmla="?: f25 f3 f24"/>
              <a:gd name="f54" fmla="?: f25 f4 f3"/>
              <a:gd name="f55" fmla="?: f25 f3 f4"/>
              <a:gd name="f56" fmla="?: f26 f24 f3"/>
              <a:gd name="f57" fmla="?: f26 f3 f24"/>
              <a:gd name="f58" fmla="?: f22 0 f2"/>
              <a:gd name="f59" fmla="?: f22 f2 0"/>
              <a:gd name="f60" fmla="*/ f27 1 f5"/>
              <a:gd name="f61" fmla="abs f28"/>
              <a:gd name="f62" fmla="abs f29"/>
              <a:gd name="f63" fmla="?: f22 f45 f44"/>
              <a:gd name="f64" fmla="?: f22 f44 f45"/>
              <a:gd name="f65" fmla="?: f23 f43 f42"/>
              <a:gd name="f66" fmla="?: f23 f50 f49"/>
              <a:gd name="f67" fmla="?: f23 f49 f50"/>
              <a:gd name="f68" fmla="?: f25 f47 f48"/>
              <a:gd name="f69" fmla="?: f25 f55 f54"/>
              <a:gd name="f70" fmla="?: f25 f54 f55"/>
              <a:gd name="f71" fmla="?: f26 f53 f52"/>
              <a:gd name="f72" fmla="?: f26 f59 f58"/>
              <a:gd name="f73" fmla="?: f26 f58 f59"/>
              <a:gd name="f74" fmla="?: f22 f56 f57"/>
              <a:gd name="f75" fmla="*/ f32 f18 1"/>
              <a:gd name="f76" fmla="*/ f33 f19 1"/>
              <a:gd name="f77" fmla="+- f60 0 f3"/>
              <a:gd name="f78" fmla="+- f61 0 f62"/>
              <a:gd name="f79" fmla="+- f62 0 f61"/>
              <a:gd name="f80" fmla="?: f23 f64 f63"/>
              <a:gd name="f81" fmla="?: f25 f66 f67"/>
              <a:gd name="f82" fmla="?: f26 f70 f69"/>
              <a:gd name="f83" fmla="?: f22 f72 f73"/>
              <a:gd name="f84" fmla="?: f29 f10 f78"/>
              <a:gd name="f85" fmla="?: f29 f78 f10"/>
              <a:gd name="f86" fmla="?: f28 f10 f79"/>
              <a:gd name="f87" fmla="?: f28 f79 f10"/>
              <a:gd name="f88" fmla="?: f20 f10 f84"/>
              <a:gd name="f89" fmla="?: f20 f10 f85"/>
              <a:gd name="f90" fmla="?: f30 f86 f10"/>
              <a:gd name="f91" fmla="?: f30 f87 f10"/>
              <a:gd name="f92" fmla="?: f31 f85 f10"/>
              <a:gd name="f93" fmla="?: f31 f84 f10"/>
              <a:gd name="f94" fmla="?: f21 f10 f87"/>
              <a:gd name="f95" fmla="?: f21 f10 f86"/>
              <a:gd name="f96" fmla="?: f88 f20 0"/>
              <a:gd name="f97" fmla="?: f88 f21 6280"/>
              <a:gd name="f98" fmla="?: f89 f20 0"/>
              <a:gd name="f99" fmla="?: f89 f21 15320"/>
              <a:gd name="f100" fmla="?: f90 f20 6280"/>
              <a:gd name="f101" fmla="?: f90 f21 21600"/>
              <a:gd name="f102" fmla="?: f91 f20 15320"/>
              <a:gd name="f103" fmla="?: f91 f21 21600"/>
              <a:gd name="f104" fmla="?: f92 f20 21600"/>
              <a:gd name="f105" fmla="?: f92 f21 15320"/>
              <a:gd name="f106" fmla="?: f93 f20 21600"/>
              <a:gd name="f107" fmla="?: f93 f21 6280"/>
              <a:gd name="f108" fmla="?: f94 f20 15320"/>
              <a:gd name="f109" fmla="?: f94 f21 0"/>
              <a:gd name="f110" fmla="?: f95 f20 6280"/>
              <a:gd name="f111" fmla="?: f95 f21 0"/>
            </a:gdLst>
            <a:ahLst>
              <a:ahXY gdRefX="f0" minX="f11" maxX="f12" gdRefY="f1" minY="f11" maxY="f12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7">
                <a:pos x="f75" y="f76"/>
              </a:cxn>
            </a:cxnLst>
            <a:rect l="f36" t="f39" r="f37" b="f38"/>
            <a:pathLst>
              <a:path w="21600" h="21600">
                <a:moveTo>
                  <a:pt x="f13" y="f8"/>
                </a:moveTo>
                <a:arcTo wR="f40" hR="f41" stAng="f80" swAng="f65"/>
                <a:lnTo>
                  <a:pt x="f96" y="f97"/>
                </a:lnTo>
                <a:lnTo>
                  <a:pt x="f8" y="f14"/>
                </a:lnTo>
                <a:lnTo>
                  <a:pt x="f8" y="f15"/>
                </a:lnTo>
                <a:lnTo>
                  <a:pt x="f98" y="f99"/>
                </a:lnTo>
                <a:lnTo>
                  <a:pt x="f8" y="f16"/>
                </a:lnTo>
                <a:arcTo wR="f41" hR="f46" stAng="f81" swAng="f68"/>
                <a:lnTo>
                  <a:pt x="f100" y="f101"/>
                </a:lnTo>
                <a:lnTo>
                  <a:pt x="f14" y="f9"/>
                </a:lnTo>
                <a:lnTo>
                  <a:pt x="f15" y="f9"/>
                </a:lnTo>
                <a:lnTo>
                  <a:pt x="f102" y="f103"/>
                </a:lnTo>
                <a:lnTo>
                  <a:pt x="f16" y="f9"/>
                </a:lnTo>
                <a:arcTo wR="f46" hR="f51" stAng="f82" swAng="f71"/>
                <a:lnTo>
                  <a:pt x="f104" y="f105"/>
                </a:lnTo>
                <a:lnTo>
                  <a:pt x="f9" y="f15"/>
                </a:lnTo>
                <a:lnTo>
                  <a:pt x="f9" y="f14"/>
                </a:lnTo>
                <a:lnTo>
                  <a:pt x="f106" y="f107"/>
                </a:lnTo>
                <a:lnTo>
                  <a:pt x="f9" y="f13"/>
                </a:lnTo>
                <a:arcTo wR="f51" hR="f40" stAng="f83" swAng="f74"/>
                <a:lnTo>
                  <a:pt x="f108" y="f109"/>
                </a:lnTo>
                <a:lnTo>
                  <a:pt x="f15" y="f8"/>
                </a:lnTo>
                <a:lnTo>
                  <a:pt x="f14" y="f8"/>
                </a:lnTo>
                <a:lnTo>
                  <a:pt x="f110" y="f111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BFBFBF"/>
            </a:solidFill>
            <a:prstDash val="solid"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Обратные дуги передачи сигналов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50280"/>
            <a:ext cx="8229600" cy="701280"/>
          </a:xfrm>
        </p:spPr>
        <p:txBody>
          <a:bodyPr lIns="91440" tIns="45720" rIns="91440" bIns="45720">
            <a:spAutoFit/>
          </a:bodyPr>
          <a:lstStyle/>
          <a:p>
            <a:pPr lvl="0" hangingPunct="1"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>
                <a:solidFill>
                  <a:srgbClr val="000000"/>
                </a:solidFill>
                <a:latin typeface="Constantia" pitchFamily="18"/>
                <a:ea typeface="Microsoft YaHei" pitchFamily="34"/>
              </a:rPr>
              <a:t>Проблемы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1042919" y="5270400"/>
            <a:ext cx="7108920" cy="303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WenQuanYi Zen Hei" pitchFamily="2"/>
                <a:cs typeface="WenQuanYi Zen Hei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8459640" y="5292720"/>
            <a:ext cx="516240" cy="3016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148FD7EF-929D-4B4E-B6C2-64C6796969EB}" type="slidenum">
              <a:t>9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ucida Sans Unicode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7320"/>
            <a:ext cx="8362800" cy="2885039"/>
          </a:xfrm>
          <a:solidFill>
            <a:srgbClr val="FFFFFF"/>
          </a:solidFill>
        </p:spPr>
        <p:txBody>
          <a:bodyPr lIns="91440" tIns="45720" rIns="91440" bIns="45720">
            <a:spAutoFit/>
          </a:bodyPr>
          <a:lstStyle/>
          <a:p>
            <a:pPr lvl="0"/>
            <a:r>
              <a:rPr lang="ru-RU" sz="2200">
                <a:latin typeface="DejaVu Sans" pitchFamily="34"/>
              </a:rPr>
              <a:t>Длительность одной операции у разных узлов могут быть различными</a:t>
            </a:r>
          </a:p>
          <a:p>
            <a:pPr marL="863279" lvl="0" indent="-323640">
              <a:spcAft>
                <a:spcPts val="1417"/>
              </a:spcAft>
              <a:tabLst>
                <a:tab pos="50759" algn="l"/>
                <a:tab pos="965159" algn="l"/>
                <a:tab pos="1879559" algn="l"/>
                <a:tab pos="2793958" algn="l"/>
                <a:tab pos="3708359" algn="l"/>
                <a:tab pos="4622759" algn="l"/>
                <a:tab pos="5537159" algn="l"/>
                <a:tab pos="6451559" algn="l"/>
                <a:tab pos="7365959" algn="l"/>
                <a:tab pos="8280359" algn="l"/>
                <a:tab pos="9194759" algn="l"/>
              </a:tabLst>
            </a:pPr>
            <a:r>
              <a:rPr lang="ru-RU" sz="2000">
                <a:latin typeface="DejaVu Sans" pitchFamily="34"/>
              </a:rPr>
              <a:t>Как проверять готовность «медленных» узлов</a:t>
            </a:r>
            <a:r>
              <a:rPr lang="en-US" sz="2000">
                <a:latin typeface="DejaVu Sans" pitchFamily="34"/>
              </a:rPr>
              <a:t>?</a:t>
            </a:r>
          </a:p>
          <a:p>
            <a:pPr lvl="0"/>
            <a:r>
              <a:rPr lang="ru-RU" sz="2200">
                <a:latin typeface="DejaVu Sans" pitchFamily="34"/>
              </a:rPr>
              <a:t>Результаты обработки данных должны появляться не ранее, чем на такте, следующим за текущим</a:t>
            </a:r>
          </a:p>
          <a:p>
            <a:pPr marL="863279" lvl="0" indent="-323640">
              <a:spcAft>
                <a:spcPts val="1417"/>
              </a:spcAft>
              <a:tabLst>
                <a:tab pos="50759" algn="l"/>
                <a:tab pos="965159" algn="l"/>
                <a:tab pos="1879559" algn="l"/>
                <a:tab pos="2793958" algn="l"/>
                <a:tab pos="3708359" algn="l"/>
                <a:tab pos="4622759" algn="l"/>
                <a:tab pos="5537159" algn="l"/>
                <a:tab pos="6451559" algn="l"/>
                <a:tab pos="7365959" algn="l"/>
                <a:tab pos="8280359" algn="l"/>
                <a:tab pos="9194759" algn="l"/>
              </a:tabLst>
            </a:pPr>
            <a:r>
              <a:rPr lang="ru-RU" sz="2000">
                <a:latin typeface="DejaVu Sans" pitchFamily="34"/>
              </a:rPr>
              <a:t>Нельзя в произвольном порядке обновлять состояние блоков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Scala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Заглавие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1048</Words>
  <Application>Microsoft Office PowerPoint</Application>
  <PresentationFormat>Custom</PresentationFormat>
  <Paragraphs>247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Arial Unicode MS</vt:lpstr>
      <vt:lpstr>Microsoft YaHei</vt:lpstr>
      <vt:lpstr>Arial</vt:lpstr>
      <vt:lpstr>Calibri</vt:lpstr>
      <vt:lpstr>Cambria</vt:lpstr>
      <vt:lpstr>Constantia</vt:lpstr>
      <vt:lpstr>Courier New</vt:lpstr>
      <vt:lpstr>DejaVu Sans</vt:lpstr>
      <vt:lpstr>DejaVu Sans Condensed</vt:lpstr>
      <vt:lpstr>Lucida Sans Unicode</vt:lpstr>
      <vt:lpstr>Mangal</vt:lpstr>
      <vt:lpstr>NewStandardOld</vt:lpstr>
      <vt:lpstr>StarSymbol</vt:lpstr>
      <vt:lpstr>Tahoma</vt:lpstr>
      <vt:lpstr>Times New Roman</vt:lpstr>
      <vt:lpstr>WenQuanYi Zen Hei</vt:lpstr>
      <vt:lpstr>iScalare</vt:lpstr>
      <vt:lpstr>Заглавие2</vt:lpstr>
      <vt:lpstr>Потактовая симуляция</vt:lpstr>
      <vt:lpstr>Вопросы</vt:lpstr>
      <vt:lpstr>На предыдущих лекциях</vt:lpstr>
      <vt:lpstr>Внутреннее устройство</vt:lpstr>
      <vt:lpstr>DES для потактовых моделей</vt:lpstr>
      <vt:lpstr>Проблемы</vt:lpstr>
      <vt:lpstr>Моделируемая система</vt:lpstr>
      <vt:lpstr>Особенности</vt:lpstr>
      <vt:lpstr>Проблемы</vt:lpstr>
      <vt:lpstr>Абстрагируемся</vt:lpstr>
      <vt:lpstr>Функциональный элемент</vt:lpstr>
      <vt:lpstr>Порт</vt:lpstr>
      <vt:lpstr>Правило</vt:lpstr>
      <vt:lpstr>PowerPoint Presentation</vt:lpstr>
      <vt:lpstr>Как понять, готовы ли входные данные?</vt:lpstr>
      <vt:lpstr>Полоса пропускания и латентность в терминах портов</vt:lpstr>
      <vt:lpstr>Как это работает?</vt:lpstr>
      <vt:lpstr>Симуляция. Шаг № 1 – функции</vt:lpstr>
      <vt:lpstr>Симуляция. Шаг № 2 – передача данных</vt:lpstr>
      <vt:lpstr>Преимущества</vt:lpstr>
      <vt:lpstr>Вложенность абстракции</vt:lpstr>
      <vt:lpstr>Могут ли функциональные элементы иметь память?</vt:lpstr>
      <vt:lpstr>Модель задержек</vt:lpstr>
      <vt:lpstr>Реализации на FPGA</vt:lpstr>
      <vt:lpstr>Схема № 1</vt:lpstr>
      <vt:lpstr>Схема № 1</vt:lpstr>
      <vt:lpstr>Схема № 2</vt:lpstr>
      <vt:lpstr>Схема № 2</vt:lpstr>
      <vt:lpstr>Схема № 3</vt:lpstr>
      <vt:lpstr>Рекомендуемая литература</vt:lpstr>
      <vt:lpstr>На следующей лекции: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lecture</dc:title>
  <dc:creator>Rechistov, Grigory</dc:creator>
  <cp:lastModifiedBy>Rechistov, Grigory</cp:lastModifiedBy>
  <cp:revision>659</cp:revision>
  <dcterms:created xsi:type="dcterms:W3CDTF">2006-08-16T04:00:00Z</dcterms:created>
  <dcterms:modified xsi:type="dcterms:W3CDTF">2014-04-07T10:55:16Z</dcterms:modified>
</cp:coreProperties>
</file>