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4" r:id="rId23"/>
    <p:sldId id="277" r:id="rId24"/>
  </p:sldIdLst>
  <p:sldSz cx="9144000" cy="56880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ru-RU"/>
              <a:t>Для правки формата примечаний щелкните мышью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ru-RU"/>
              <a:t>&lt;заголовок&gt;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ru-RU"/>
              <a:t>&lt;дата/время&gt;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ru-RU"/>
              <a:t>&lt;нижний колонтитул&gt;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3552376E-08AD-4075-941F-4A6C63019743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781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alibri"/>
                <a:ea typeface="Arial Unicode MS"/>
              </a:rPr>
              <a:t>28.3.13</a:t>
            </a:r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6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884760" y="0"/>
            <a:ext cx="2971440" cy="4568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alibri"/>
                <a:ea typeface="Arial Unicode MS"/>
              </a:rPr>
              <a:t>28.3.13</a:t>
            </a:r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33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822888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291120"/>
            <a:ext cx="822888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32911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2911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330920"/>
            <a:ext cx="8228880" cy="375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8228880" cy="3753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3753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3753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27520"/>
            <a:ext cx="8229240" cy="4856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2911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3753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330920"/>
            <a:ext cx="8228880" cy="37537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3753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2911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291120"/>
            <a:ext cx="822852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822888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291120"/>
            <a:ext cx="822888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3520" y="32911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2911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8228880" cy="3753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3753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3753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27520"/>
            <a:ext cx="8229240" cy="4856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2911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3753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3753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32911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330920"/>
            <a:ext cx="401544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291120"/>
            <a:ext cx="8228520" cy="1789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360"/>
            <a:ext cx="9143640" cy="5687640"/>
          </a:xfrm>
          <a:prstGeom prst="rect">
            <a:avLst/>
          </a:prstGeom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766160"/>
            <a:ext cx="7772040" cy="121860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NewStandardOld"/>
                <a:ea typeface="Microsoft YaHei"/>
              </a:rPr>
              <a:t>Для правки текста заголовка щелкните мышьюНазвание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04200" y="1073160"/>
            <a:ext cx="861012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Calibri"/>
                <a:ea typeface="DejaVu Sans Condensed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330920"/>
            <a:ext cx="8228880" cy="375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Для правки структуры щелкните мышью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Второй уровень структуры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Третий уровень структуры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Четвёртый уровень структуры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Пятый уровень структуры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Шестой уровень структуры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Седьмой уровень структуры</a:t>
            </a:r>
            <a:endParaRPr/>
          </a:p>
        </p:txBody>
      </p:sp>
      <p:pic>
        <p:nvPicPr>
          <p:cNvPr id="5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3351960" y="211680"/>
            <a:ext cx="2083680" cy="557640"/>
          </a:xfrm>
          <a:prstGeom prst="rect">
            <a:avLst/>
          </a:prstGeom>
        </p:spPr>
      </p:pic>
      <p:pic>
        <p:nvPicPr>
          <p:cNvPr id="6" name="Pictur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151560" y="143640"/>
            <a:ext cx="1395720" cy="693720"/>
          </a:xfrm>
          <a:prstGeom prst="rect">
            <a:avLst/>
          </a:prstGeom>
        </p:spPr>
      </p:pic>
      <p:pic>
        <p:nvPicPr>
          <p:cNvPr id="7" name="Picture 8"/>
          <p:cNvPicPr/>
          <p:nvPr/>
        </p:nvPicPr>
        <p:blipFill>
          <a:blip r:embed="rId17"/>
          <a:stretch>
            <a:fillRect/>
          </a:stretch>
        </p:blipFill>
        <p:spPr>
          <a:xfrm>
            <a:off x="7740360" y="136440"/>
            <a:ext cx="1097640" cy="7088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360"/>
            <a:ext cx="9143640" cy="5687640"/>
          </a:xfrm>
          <a:prstGeom prst="rect">
            <a:avLst/>
          </a:prstGeom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27520"/>
            <a:ext cx="8229240" cy="94752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Для правки текста заголовка щелкните мышьюClick to edit Master title style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107640" y="5292360"/>
            <a:ext cx="88308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Calibri"/>
                <a:ea typeface="DejaVu Sans Condensed"/>
              </a:rPr>
              <a:t>28.3.13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DejaVu Sans Condensed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F8F3F61-E698-4F9C-85A2-7353A9B449F1}" type="slidenum">
              <a:rPr lang="ru-RU" sz="1400">
                <a:solidFill>
                  <a:srgbClr val="000000"/>
                </a:solidFill>
                <a:latin typeface="Calibri"/>
                <a:ea typeface="DejaVu Sans Condensed"/>
              </a:rPr>
              <a:t>‹#›</a:t>
            </a:fld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1326600"/>
            <a:ext cx="8229240" cy="3753360"/>
          </a:xfrm>
          <a:prstGeom prst="rect">
            <a:avLst/>
          </a:prstGeom>
        </p:spPr>
        <p:txBody>
          <a:bodyPr anchorCtr="1"/>
          <a:lstStyle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Для правки текста заголовка щелкните мышьюClick to edit Master text styles
Second level
Third level
Fourth level
Fifth level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330920"/>
            <a:ext cx="8228880" cy="375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Для правки структуры щелкните мышью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Второй уровень структуры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Третий уровень структуры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Четвёртый уровень структуры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Пятый уровень структуры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Шестой уровень структуры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igory.rechistov@phys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pronline.com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scalare.mipt.ru/materials/course_material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1548000"/>
            <a:ext cx="7772040" cy="165564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DejaVu Sans"/>
                <a:ea typeface="Microsoft YaHei"/>
              </a:rPr>
              <a:t>Виртуализация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304200" y="1073160"/>
            <a:ext cx="8610120" cy="302400"/>
          </a:xfrm>
          <a:prstGeom prst="rect">
            <a:avLst/>
          </a:prstGeom>
        </p:spPr>
        <p:txBody>
          <a:bodyPr anchor="ctr"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Microsoft Ya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86" name="TextShape 3"/>
          <p:cNvSpPr txBox="1"/>
          <p:nvPr/>
        </p:nvSpPr>
        <p:spPr>
          <a:xfrm>
            <a:off x="4952160" y="3727718"/>
            <a:ext cx="4038120" cy="821160"/>
          </a:xfrm>
          <a:prstGeom prst="rect">
            <a:avLst/>
          </a:prstGeom>
        </p:spPr>
        <p:txBody>
          <a:bodyPr lIns="0" tIns="0" rIns="0" bIns="0" anchorCtr="1"/>
          <a:lstStyle/>
          <a:p>
            <a:pPr algn="ctr">
              <a:lnSpc>
                <a:spcPct val="100000"/>
              </a:lnSpc>
            </a:pPr>
            <a:r>
              <a:rPr lang="ru-RU" sz="2650" dirty="0" smtClean="0">
                <a:solidFill>
                  <a:srgbClr val="000000"/>
                </a:solidFill>
                <a:latin typeface="NewStandardOld"/>
                <a:ea typeface="Microsoft YaHei"/>
              </a:rPr>
              <a:t>Григорий Речистов</a:t>
            </a:r>
            <a:endParaRPr dirty="0" smtClean="0"/>
          </a:p>
          <a:p>
            <a:pPr algn="ctr">
              <a:lnSpc>
                <a:spcPct val="100000"/>
              </a:lnSpc>
            </a:pPr>
            <a:r>
              <a:rPr lang="ru-RU" sz="1400" b="1" dirty="0" smtClean="0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r>
              <a:rPr lang="ru-RU" sz="1400" b="1" u="sng" dirty="0" smtClean="0">
                <a:solidFill>
                  <a:srgbClr val="0000FF"/>
                </a:solidFill>
                <a:latin typeface="Courier New"/>
                <a:ea typeface="Microsoft YaHei"/>
                <a:hlinkClick r:id="rId3"/>
              </a:rPr>
              <a:t>grigory.rechistov@phystech.edu</a:t>
            </a:r>
            <a:r>
              <a:rPr lang="ru-RU" sz="1400" b="1" dirty="0" smtClean="0">
                <a:solidFill>
                  <a:srgbClr val="000000"/>
                </a:solidFill>
                <a:latin typeface="Courier New"/>
                <a:ea typeface="Microsoft YaHei"/>
              </a:rPr>
              <a:t> </a:t>
            </a:r>
            <a:endParaRPr dirty="0"/>
          </a:p>
        </p:txBody>
      </p:sp>
      <p:sp>
        <p:nvSpPr>
          <p:cNvPr id="87" name="CustomShape 4"/>
          <p:cNvSpPr/>
          <p:nvPr/>
        </p:nvSpPr>
        <p:spPr>
          <a:xfrm>
            <a:off x="539640" y="4716360"/>
            <a:ext cx="172800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lang="ru-RU" dirty="0" smtClean="0">
                <a:solidFill>
                  <a:srgbClr val="000000"/>
                </a:solidFill>
                <a:latin typeface="DejaVu Sans"/>
                <a:ea typeface="DejaVu Sans"/>
              </a:rPr>
              <a:t>2.0</a:t>
            </a:r>
            <a:r>
              <a:rPr lang="en-US" dirty="0" smtClean="0">
                <a:solidFill>
                  <a:srgbClr val="000000"/>
                </a:solidFill>
                <a:latin typeface="DejaVu Sans"/>
                <a:ea typeface="DejaVu Sans"/>
              </a:rPr>
              <a:t>5</a:t>
            </a:r>
            <a:r>
              <a:rPr lang="ru-RU" dirty="0" smtClean="0">
                <a:solidFill>
                  <a:srgbClr val="000000"/>
                </a:solidFill>
                <a:latin typeface="DejaVu Sans"/>
                <a:ea typeface="DejaVu Sans"/>
              </a:rPr>
              <a:t>.201</a:t>
            </a:r>
            <a:r>
              <a:rPr lang="en-US" dirty="0" smtClean="0">
                <a:solidFill>
                  <a:srgbClr val="000000"/>
                </a:solidFill>
                <a:latin typeface="DejaVu Sans"/>
                <a:ea typeface="DejaVu Sans"/>
              </a:rPr>
              <a:t>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B33C1E5-46D4-4CA1-A374-2DEE8960F341}" type="slidenum">
              <a:rPr lang="ru-RU">
                <a:solidFill>
                  <a:srgbClr val="000000"/>
                </a:solidFill>
                <a:latin typeface="Calibri"/>
              </a:rPr>
              <a:t>10</a:t>
            </a:fld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395640" y="1127880"/>
            <a:ext cx="8322120" cy="8218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DejaVu Sans"/>
                <a:ea typeface="DejaVu Sans"/>
              </a:rPr>
              <a:t>Множество служебных инструкций является подмножеством привилегированных инструкций</a:t>
            </a:r>
            <a:endParaRPr/>
          </a:p>
        </p:txBody>
      </p:sp>
      <p:sp>
        <p:nvSpPr>
          <p:cNvPr id="126" name="TextShape 4"/>
          <p:cNvSpPr txBox="1"/>
          <p:nvPr/>
        </p:nvSpPr>
        <p:spPr>
          <a:xfrm>
            <a:off x="457200" y="227520"/>
            <a:ext cx="8229240" cy="94752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Достаточное условие</a:t>
            </a:r>
            <a:endParaRPr/>
          </a:p>
        </p:txBody>
      </p:sp>
      <p:sp>
        <p:nvSpPr>
          <p:cNvPr id="127" name="CustomShape 5"/>
          <p:cNvSpPr/>
          <p:nvPr/>
        </p:nvSpPr>
        <p:spPr>
          <a:xfrm>
            <a:off x="1619640" y="2268000"/>
            <a:ext cx="3240000" cy="2304000"/>
          </a:xfrm>
          <a:prstGeom prst="ellipse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Calibri"/>
              </a:rPr>
              <a:t>Привилегированные</a:t>
            </a:r>
            <a:endParaRPr/>
          </a:p>
        </p:txBody>
      </p:sp>
      <p:sp>
        <p:nvSpPr>
          <p:cNvPr id="128" name="CustomShape 6"/>
          <p:cNvSpPr/>
          <p:nvPr/>
        </p:nvSpPr>
        <p:spPr>
          <a:xfrm>
            <a:off x="4860000" y="2412000"/>
            <a:ext cx="2016000" cy="208800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Calibri"/>
              </a:rPr>
              <a:t>Безобидные</a:t>
            </a:r>
            <a:endParaRPr/>
          </a:p>
        </p:txBody>
      </p:sp>
      <p:sp>
        <p:nvSpPr>
          <p:cNvPr id="129" name="CustomShape 7"/>
          <p:cNvSpPr/>
          <p:nvPr/>
        </p:nvSpPr>
        <p:spPr>
          <a:xfrm>
            <a:off x="2267640" y="3636000"/>
            <a:ext cx="1944000" cy="93564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Calibri"/>
              </a:rPr>
              <a:t>Служебные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1F02758-7638-4016-9DA9-1D49A8FAC4FF}" type="slidenum">
              <a:rPr lang="ru-RU">
                <a:solidFill>
                  <a:srgbClr val="000000"/>
                </a:solidFill>
                <a:latin typeface="Calibri"/>
              </a:rPr>
              <a:t>11</a:t>
            </a:fld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395640" y="1332000"/>
            <a:ext cx="8322120" cy="283464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DejaVu Sans"/>
                <a:ea typeface="DejaVu Sans"/>
              </a:rPr>
              <a:t>Программы исполняют безобидные инструкции напрямую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DejaVu Sans"/>
                <a:ea typeface="DejaVu Sans"/>
              </a:rPr>
              <a:t>Служебные инструкции вызывают ловушку →</a:t>
            </a:r>
            <a:r>
              <a:rPr lang="ru-RU" sz="2000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lang="ru-RU" sz="2000">
                <a:solidFill>
                  <a:srgbClr val="000000"/>
                </a:solidFill>
                <a:latin typeface="DejaVu Sans"/>
                <a:ea typeface="DejaVu Sans"/>
              </a:rPr>
              <a:t>переход в монитор, который их эмулирует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DejaVu Sans"/>
                <a:ea typeface="DejaVu Sans"/>
              </a:rPr>
              <a:t>Привилегированные инструкции (ОС в ВМ) →</a:t>
            </a:r>
            <a:r>
              <a:rPr lang="ru-RU" sz="2000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lang="ru-RU" sz="2000">
                <a:solidFill>
                  <a:srgbClr val="000000"/>
                </a:solidFill>
                <a:latin typeface="DejaVu Sans"/>
                <a:ea typeface="DejaVu Sans"/>
              </a:rPr>
              <a:t> ловушка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DejaVu Sans"/>
                <a:ea typeface="DejaVu Sans"/>
              </a:rPr>
              <a:t>Изоляция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DejaVu Sans"/>
                <a:ea typeface="DejaVu Sans"/>
              </a:rPr>
              <a:t>Эквивалентность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DejaVu Sans"/>
                <a:ea typeface="DejaVu Sans"/>
              </a:rPr>
              <a:t>Эффективность</a:t>
            </a:r>
            <a:endParaRPr/>
          </a:p>
        </p:txBody>
      </p:sp>
      <p:sp>
        <p:nvSpPr>
          <p:cNvPr id="133" name="TextShape 4"/>
          <p:cNvSpPr txBox="1"/>
          <p:nvPr/>
        </p:nvSpPr>
        <p:spPr>
          <a:xfrm>
            <a:off x="457200" y="227520"/>
            <a:ext cx="8229240" cy="94752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Почему это так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FCB7119-AE1B-49AB-AD56-F71FF6AF2AC3}" type="slidenum">
              <a:rPr lang="ru-RU">
                <a:solidFill>
                  <a:srgbClr val="000000"/>
                </a:solidFill>
                <a:latin typeface="Calibri"/>
              </a:rPr>
              <a:t>12</a:t>
            </a:fld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395640" y="1415880"/>
            <a:ext cx="8322120" cy="13701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  <a:latin typeface="DejaVu Sans"/>
                <a:ea typeface="DejaVu Sans"/>
              </a:rPr>
              <a:t>Сложные схемы трансляции адресов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  <a:latin typeface="DejaVu Sans"/>
                <a:ea typeface="DejaVu Sans"/>
              </a:rPr>
              <a:t>Периферия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 dirty="0">
                <a:solidFill>
                  <a:srgbClr val="000000"/>
                </a:solidFill>
                <a:latin typeface="DejaVu Sans"/>
                <a:ea typeface="DejaVu Sans"/>
              </a:rPr>
              <a:t>Многопроцессорные системы</a:t>
            </a:r>
            <a:endParaRPr dirty="0"/>
          </a:p>
        </p:txBody>
      </p:sp>
      <p:sp>
        <p:nvSpPr>
          <p:cNvPr id="137" name="TextShape 4"/>
          <p:cNvSpPr txBox="1"/>
          <p:nvPr/>
        </p:nvSpPr>
        <p:spPr>
          <a:xfrm>
            <a:off x="457200" y="227520"/>
            <a:ext cx="8229240" cy="94752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Что не упомянуто в условии Г. и П.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2B52F4ED-0300-4118-8EB0-6C068915D4FC}" type="slidenum">
              <a:rPr lang="ru-RU">
                <a:solidFill>
                  <a:srgbClr val="000000"/>
                </a:solidFill>
                <a:latin typeface="Calibri"/>
              </a:rPr>
              <a:t>13</a:t>
            </a:fld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457200" y="-36360"/>
            <a:ext cx="8229240" cy="57564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 dirty="0">
                <a:solidFill>
                  <a:srgbClr val="0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Трансляция адресов</a:t>
            </a:r>
            <a:endParaRPr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14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50400" y="683640"/>
            <a:ext cx="5229000" cy="45122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BCEE48CA-2D9A-4224-96AD-D7C931BD30AF}" type="slidenum">
              <a:rPr lang="ru-RU">
                <a:solidFill>
                  <a:srgbClr val="000000"/>
                </a:solidFill>
                <a:latin typeface="Calibri"/>
              </a:rPr>
              <a:t>14</a:t>
            </a:fld>
            <a:endParaRPr/>
          </a:p>
        </p:txBody>
      </p:sp>
      <p:sp>
        <p:nvSpPr>
          <p:cNvPr id="144" name="TextShape 3"/>
          <p:cNvSpPr txBox="1"/>
          <p:nvPr/>
        </p:nvSpPr>
        <p:spPr>
          <a:xfrm>
            <a:off x="457200" y="227520"/>
            <a:ext cx="8229240" cy="94752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 dirty="0">
                <a:solidFill>
                  <a:srgbClr val="000000"/>
                </a:solidFill>
                <a:latin typeface="Arial"/>
                <a:ea typeface="Microsoft YaHei"/>
              </a:rPr>
              <a:t>TLB</a:t>
            </a:r>
            <a:endParaRPr dirty="0"/>
          </a:p>
        </p:txBody>
      </p:sp>
      <p:graphicFrame>
        <p:nvGraphicFramePr>
          <p:cNvPr id="145" name="Table 4"/>
          <p:cNvGraphicFramePr/>
          <p:nvPr>
            <p:extLst>
              <p:ext uri="{D42A27DB-BD31-4B8C-83A1-F6EECF244321}">
                <p14:modId xmlns:p14="http://schemas.microsoft.com/office/powerpoint/2010/main" val="338788064"/>
              </p:ext>
            </p:extLst>
          </p:nvPr>
        </p:nvGraphicFramePr>
        <p:xfrm>
          <a:off x="897203" y="1303865"/>
          <a:ext cx="6748560" cy="33876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854440"/>
                <a:gridCol w="2617920"/>
                <a:gridCol w="1276200"/>
              </a:tblGrid>
              <a:tr h="483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7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Виртуальный </a:t>
                      </a:r>
                      <a:r>
                        <a:rPr lang="ru-RU" sz="17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адрес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7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Физический адрес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7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Тэг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8384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0x11112222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0x22220000</a:t>
                      </a:r>
                      <a:endParaRPr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VM1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0x11112222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0x11110000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VM2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0x44443333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0x55554444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MON0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0xabcd9876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0x00001234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VM1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0xabcd9876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0x11111234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VM3</a:t>
                      </a:r>
                      <a:endParaRPr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560">
                <a:tc>
                  <a:txBody>
                    <a:bodyPr/>
                    <a:lstStyle/>
                    <a:p>
                      <a:endParaRPr lang="ru-RU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4E8FCCE9-E4C8-48AA-95BB-5AC8FCD84ABD}" type="slidenum">
              <a:rPr lang="ru-RU">
                <a:solidFill>
                  <a:srgbClr val="000000"/>
                </a:solidFill>
                <a:latin typeface="Calibri"/>
              </a:rPr>
              <a:t>15</a:t>
            </a:fld>
            <a:endParaRPr/>
          </a:p>
        </p:txBody>
      </p:sp>
      <p:sp>
        <p:nvSpPr>
          <p:cNvPr id="148" name="TextShape 3"/>
          <p:cNvSpPr txBox="1"/>
          <p:nvPr/>
        </p:nvSpPr>
        <p:spPr>
          <a:xfrm>
            <a:off x="457200" y="-36360"/>
            <a:ext cx="8229240" cy="57564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Периферийные устройства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5580000" y="1476000"/>
            <a:ext cx="2376000" cy="575640"/>
          </a:xfrm>
          <a:prstGeom prst="rect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DejaVu Sans"/>
                <a:ea typeface="DejaVu Sans"/>
              </a:rPr>
              <a:t>Монитор ВМ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5580000" y="2700000"/>
            <a:ext cx="2376000" cy="575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DejaVu Sans"/>
                <a:ea typeface="DejaVu Sans"/>
              </a:rPr>
              <a:t>ВМ 1</a:t>
            </a:r>
            <a:endParaRPr/>
          </a:p>
        </p:txBody>
      </p:sp>
      <p:sp>
        <p:nvSpPr>
          <p:cNvPr id="151" name="CustomShape 6"/>
          <p:cNvSpPr/>
          <p:nvPr/>
        </p:nvSpPr>
        <p:spPr>
          <a:xfrm>
            <a:off x="5580000" y="3420000"/>
            <a:ext cx="2376000" cy="575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DejaVu Sans"/>
                <a:ea typeface="DejaVu Sans"/>
              </a:rPr>
              <a:t>ВМ 2</a:t>
            </a:r>
            <a:endParaRPr/>
          </a:p>
        </p:txBody>
      </p:sp>
      <p:sp>
        <p:nvSpPr>
          <p:cNvPr id="152" name="CustomShape 7"/>
          <p:cNvSpPr/>
          <p:nvPr/>
        </p:nvSpPr>
        <p:spPr>
          <a:xfrm>
            <a:off x="827640" y="971640"/>
            <a:ext cx="1800000" cy="7916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DejaVu Sans"/>
                <a:ea typeface="DejaVu Sans"/>
              </a:rPr>
              <a:t>Устройство</a:t>
            </a:r>
            <a:endParaRPr/>
          </a:p>
        </p:txBody>
      </p:sp>
      <p:sp>
        <p:nvSpPr>
          <p:cNvPr id="153" name="CustomShape 8"/>
          <p:cNvSpPr/>
          <p:nvPr/>
        </p:nvSpPr>
        <p:spPr>
          <a:xfrm>
            <a:off x="4500000" y="1115640"/>
            <a:ext cx="3652200" cy="3384000"/>
          </a:xfrm>
          <a:prstGeom prst="rect">
            <a:avLst/>
          </a:prstGeom>
          <a:ln w="22320">
            <a:solidFill>
              <a:srgbClr val="000000"/>
            </a:solidFill>
            <a:custDash>
              <a:ds d="248000" sp="186000"/>
            </a:custDash>
            <a:round/>
          </a:ln>
        </p:spPr>
      </p:sp>
      <p:sp>
        <p:nvSpPr>
          <p:cNvPr id="154" name="CustomShape 9"/>
          <p:cNvSpPr/>
          <p:nvPr/>
        </p:nvSpPr>
        <p:spPr>
          <a:xfrm>
            <a:off x="2627640" y="1368000"/>
            <a:ext cx="1872000" cy="1439640"/>
          </a:xfrm>
          <a:prstGeom prst="bentConnector3">
            <a:avLst>
              <a:gd name="adj1" fmla="val 50000"/>
            </a:avLst>
          </a:prstGeom>
          <a:ln w="255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55" name="CustomShape 10"/>
          <p:cNvSpPr/>
          <p:nvPr/>
        </p:nvSpPr>
        <p:spPr>
          <a:xfrm>
            <a:off x="2889360" y="992160"/>
            <a:ext cx="1348560" cy="303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DejaVu Sans"/>
                <a:ea typeface="DejaVu Sans"/>
              </a:rPr>
              <a:t>Прерывание</a:t>
            </a:r>
            <a:endParaRPr/>
          </a:p>
        </p:txBody>
      </p:sp>
      <p:sp>
        <p:nvSpPr>
          <p:cNvPr id="156" name="CustomShape 11"/>
          <p:cNvSpPr/>
          <p:nvPr/>
        </p:nvSpPr>
        <p:spPr>
          <a:xfrm rot="10800000" flipH="1">
            <a:off x="4499640" y="1782000"/>
            <a:ext cx="1080000" cy="10407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57" name="CustomShape 12"/>
          <p:cNvSpPr/>
          <p:nvPr/>
        </p:nvSpPr>
        <p:spPr>
          <a:xfrm>
            <a:off x="4500000" y="2808000"/>
            <a:ext cx="1079640" cy="17964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58" name="CustomShape 13"/>
          <p:cNvSpPr/>
          <p:nvPr/>
        </p:nvSpPr>
        <p:spPr>
          <a:xfrm>
            <a:off x="4500000" y="2808000"/>
            <a:ext cx="1079640" cy="89964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59" name="CustomShape 14"/>
          <p:cNvSpPr/>
          <p:nvPr/>
        </p:nvSpPr>
        <p:spPr>
          <a:xfrm>
            <a:off x="4598280" y="2286000"/>
            <a:ext cx="621720" cy="917640"/>
          </a:xfrm>
          <a:prstGeom prst="cloud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3200">
                <a:solidFill>
                  <a:srgbClr val="FF0000"/>
                </a:solidFill>
                <a:latin typeface="DejaVu Sans"/>
                <a:ea typeface="DejaVu Sans"/>
              </a:rPr>
              <a:t>?</a:t>
            </a:r>
            <a:endParaRPr/>
          </a:p>
        </p:txBody>
      </p:sp>
      <p:sp>
        <p:nvSpPr>
          <p:cNvPr id="160" name="CustomShape 15"/>
          <p:cNvSpPr/>
          <p:nvPr/>
        </p:nvSpPr>
        <p:spPr>
          <a:xfrm>
            <a:off x="467640" y="3204000"/>
            <a:ext cx="3528000" cy="14619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DejaVu Sans"/>
                <a:ea typeface="DejaVu Sans"/>
              </a:rPr>
              <a:t>Кому доставлять прерывание?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DejaVu Sans"/>
                <a:ea typeface="DejaVu Sans"/>
              </a:rPr>
              <a:t>Что делать, если прерывания внутри ВМ запрещены?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D74C537-5BCB-40F9-9BD6-BD146A818139}" type="slidenum">
              <a:rPr lang="ru-RU">
                <a:solidFill>
                  <a:srgbClr val="000000"/>
                </a:solidFill>
                <a:latin typeface="Calibri"/>
              </a:rPr>
              <a:t>16</a:t>
            </a:fld>
            <a:endParaRPr/>
          </a:p>
        </p:txBody>
      </p:sp>
      <p:sp>
        <p:nvSpPr>
          <p:cNvPr id="163" name="TextShape 3"/>
          <p:cNvSpPr txBox="1"/>
          <p:nvPr/>
        </p:nvSpPr>
        <p:spPr>
          <a:xfrm>
            <a:off x="457200" y="107640"/>
            <a:ext cx="8229240" cy="79164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Периферийные устройства
консервативный подход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5580000" y="1476000"/>
            <a:ext cx="2376000" cy="575640"/>
          </a:xfrm>
          <a:prstGeom prst="rect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DejaVu Sans"/>
                <a:ea typeface="DejaVu Sans"/>
              </a:rPr>
              <a:t>Монитор ВМ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5580000" y="2700000"/>
            <a:ext cx="2376000" cy="575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DejaVu Sans"/>
                <a:ea typeface="DejaVu Sans"/>
              </a:rPr>
              <a:t>ВМ 1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5580000" y="3420000"/>
            <a:ext cx="2376000" cy="575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DejaVu Sans"/>
                <a:ea typeface="DejaVu Sans"/>
              </a:rPr>
              <a:t>ВМ 2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683640" y="1115640"/>
            <a:ext cx="1800000" cy="7916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DejaVu Sans"/>
                <a:ea typeface="DejaVu Sans"/>
              </a:rPr>
              <a:t>Устройство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>
            <a:off x="4500000" y="1115640"/>
            <a:ext cx="3652200" cy="3384000"/>
          </a:xfrm>
          <a:prstGeom prst="rect">
            <a:avLst/>
          </a:prstGeom>
          <a:ln w="22320">
            <a:solidFill>
              <a:srgbClr val="000000"/>
            </a:solidFill>
            <a:custDash>
              <a:ds d="248000" sp="186000"/>
            </a:custDash>
            <a:round/>
          </a:ln>
        </p:spPr>
      </p:sp>
      <p:sp>
        <p:nvSpPr>
          <p:cNvPr id="169" name="CustomShape 9"/>
          <p:cNvSpPr/>
          <p:nvPr/>
        </p:nvSpPr>
        <p:spPr>
          <a:xfrm>
            <a:off x="2483640" y="1512000"/>
            <a:ext cx="3096000" cy="251640"/>
          </a:xfrm>
          <a:prstGeom prst="bentConnector3">
            <a:avLst>
              <a:gd name="adj1" fmla="val 50000"/>
            </a:avLst>
          </a:prstGeom>
          <a:ln w="255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70" name="CustomShape 10"/>
          <p:cNvSpPr/>
          <p:nvPr/>
        </p:nvSpPr>
        <p:spPr>
          <a:xfrm>
            <a:off x="2921040" y="1167480"/>
            <a:ext cx="1348560" cy="303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DejaVu Sans"/>
                <a:ea typeface="DejaVu Sans"/>
              </a:rPr>
              <a:t>Прерывание</a:t>
            </a:r>
            <a:endParaRPr/>
          </a:p>
        </p:txBody>
      </p:sp>
      <p:sp>
        <p:nvSpPr>
          <p:cNvPr id="171" name="CustomShape 11"/>
          <p:cNvSpPr/>
          <p:nvPr/>
        </p:nvSpPr>
        <p:spPr>
          <a:xfrm>
            <a:off x="6768360" y="2052000"/>
            <a:ext cx="360" cy="64764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72" name="CustomShape 12"/>
          <p:cNvSpPr/>
          <p:nvPr/>
        </p:nvSpPr>
        <p:spPr>
          <a:xfrm>
            <a:off x="196947" y="3204000"/>
            <a:ext cx="4241409" cy="17362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  <a:latin typeface="DejaVu Sans"/>
                <a:ea typeface="DejaVu Sans"/>
              </a:rPr>
              <a:t>Все прерывания доставляется монитору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  <a:latin typeface="DejaVu Sans"/>
                <a:ea typeface="DejaVu Sans"/>
              </a:rPr>
              <a:t>Монитор «впрыскивает» их в ВМ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  <a:latin typeface="DejaVu Sans"/>
                <a:ea typeface="DejaVu Sans"/>
              </a:rPr>
              <a:t>Повышенная латентность доставки прерываний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84E814F3-6427-447D-B412-F69D82699AB1}" type="slidenum">
              <a:rPr lang="ru-RU">
                <a:solidFill>
                  <a:srgbClr val="000000"/>
                </a:solidFill>
                <a:latin typeface="Calibri"/>
              </a:rPr>
              <a:t>17</a:t>
            </a:fld>
            <a:endParaRPr/>
          </a:p>
        </p:txBody>
      </p:sp>
      <p:sp>
        <p:nvSpPr>
          <p:cNvPr id="175" name="TextShape 3"/>
          <p:cNvSpPr txBox="1"/>
          <p:nvPr/>
        </p:nvSpPr>
        <p:spPr>
          <a:xfrm>
            <a:off x="457200" y="107640"/>
            <a:ext cx="8229240" cy="79164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Периферийные устройства
аппаратная поддержка</a:t>
            </a:r>
            <a:endParaRPr/>
          </a:p>
        </p:txBody>
      </p:sp>
      <p:sp>
        <p:nvSpPr>
          <p:cNvPr id="176" name="CustomShape 4"/>
          <p:cNvSpPr/>
          <p:nvPr/>
        </p:nvSpPr>
        <p:spPr>
          <a:xfrm>
            <a:off x="5580000" y="1476000"/>
            <a:ext cx="2376000" cy="575640"/>
          </a:xfrm>
          <a:prstGeom prst="rect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DejaVu Sans"/>
                <a:ea typeface="DejaVu Sans"/>
              </a:rPr>
              <a:t>Монитор ВМ</a:t>
            </a:r>
            <a:endParaRPr/>
          </a:p>
        </p:txBody>
      </p:sp>
      <p:sp>
        <p:nvSpPr>
          <p:cNvPr id="177" name="CustomShape 5"/>
          <p:cNvSpPr/>
          <p:nvPr/>
        </p:nvSpPr>
        <p:spPr>
          <a:xfrm>
            <a:off x="5580000" y="2700000"/>
            <a:ext cx="2376000" cy="575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DejaVu Sans"/>
                <a:ea typeface="DejaVu Sans"/>
              </a:rPr>
              <a:t>ВМ 1</a:t>
            </a:r>
            <a:endParaRPr/>
          </a:p>
        </p:txBody>
      </p:sp>
      <p:sp>
        <p:nvSpPr>
          <p:cNvPr id="178" name="CustomShape 6"/>
          <p:cNvSpPr/>
          <p:nvPr/>
        </p:nvSpPr>
        <p:spPr>
          <a:xfrm>
            <a:off x="5580000" y="3420000"/>
            <a:ext cx="2376000" cy="5756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DejaVu Sans"/>
                <a:ea typeface="DejaVu Sans"/>
              </a:rPr>
              <a:t>ВМ 2</a:t>
            </a:r>
            <a:endParaRPr/>
          </a:p>
        </p:txBody>
      </p:sp>
      <p:sp>
        <p:nvSpPr>
          <p:cNvPr id="179" name="CustomShape 7"/>
          <p:cNvSpPr/>
          <p:nvPr/>
        </p:nvSpPr>
        <p:spPr>
          <a:xfrm>
            <a:off x="755640" y="1079640"/>
            <a:ext cx="1800000" cy="7916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DejaVu Sans"/>
                <a:ea typeface="DejaVu Sans"/>
              </a:rPr>
              <a:t>Устройство</a:t>
            </a:r>
            <a:endParaRPr/>
          </a:p>
        </p:txBody>
      </p:sp>
      <p:sp>
        <p:nvSpPr>
          <p:cNvPr id="180" name="CustomShape 8"/>
          <p:cNvSpPr/>
          <p:nvPr/>
        </p:nvSpPr>
        <p:spPr>
          <a:xfrm>
            <a:off x="4500000" y="1115640"/>
            <a:ext cx="3652200" cy="3384000"/>
          </a:xfrm>
          <a:prstGeom prst="rect">
            <a:avLst/>
          </a:prstGeom>
          <a:ln w="22320">
            <a:solidFill>
              <a:srgbClr val="000000"/>
            </a:solidFill>
            <a:custDash>
              <a:ds d="248000" sp="186000"/>
            </a:custDash>
            <a:round/>
          </a:ln>
        </p:spPr>
      </p:sp>
      <p:sp>
        <p:nvSpPr>
          <p:cNvPr id="181" name="CustomShape 9"/>
          <p:cNvSpPr/>
          <p:nvPr/>
        </p:nvSpPr>
        <p:spPr>
          <a:xfrm>
            <a:off x="2555640" y="1476000"/>
            <a:ext cx="2041920" cy="1335240"/>
          </a:xfrm>
          <a:prstGeom prst="bentConnector3">
            <a:avLst>
              <a:gd name="adj1" fmla="val 50000"/>
            </a:avLst>
          </a:prstGeom>
          <a:ln w="255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2" name="CustomShape 10"/>
          <p:cNvSpPr/>
          <p:nvPr/>
        </p:nvSpPr>
        <p:spPr>
          <a:xfrm>
            <a:off x="2849040" y="1115640"/>
            <a:ext cx="1348560" cy="303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400">
                <a:solidFill>
                  <a:srgbClr val="000000"/>
                </a:solidFill>
                <a:latin typeface="DejaVu Sans"/>
                <a:ea typeface="DejaVu Sans"/>
              </a:rPr>
              <a:t>Прерывание</a:t>
            </a:r>
            <a:endParaRPr/>
          </a:p>
        </p:txBody>
      </p:sp>
      <p:sp>
        <p:nvSpPr>
          <p:cNvPr id="183" name="CustomShape 11"/>
          <p:cNvSpPr/>
          <p:nvPr/>
        </p:nvSpPr>
        <p:spPr>
          <a:xfrm rot="10800000" flipH="1">
            <a:off x="4899960" y="1751428"/>
            <a:ext cx="628642" cy="772172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4" name="CustomShape 12"/>
          <p:cNvSpPr/>
          <p:nvPr/>
        </p:nvSpPr>
        <p:spPr>
          <a:xfrm>
            <a:off x="5256000" y="2811600"/>
            <a:ext cx="323640" cy="17604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5" name="CustomShape 13"/>
          <p:cNvSpPr/>
          <p:nvPr/>
        </p:nvSpPr>
        <p:spPr>
          <a:xfrm>
            <a:off x="4598280" y="2595600"/>
            <a:ext cx="657720" cy="43164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rgbClr val="FFFFFF"/>
                </a:solidFill>
                <a:latin typeface="DejaVu Sans"/>
                <a:ea typeface="DejaVu Sans"/>
              </a:rPr>
              <a:t>HW</a:t>
            </a:r>
            <a:endParaRPr/>
          </a:p>
        </p:txBody>
      </p:sp>
      <p:sp>
        <p:nvSpPr>
          <p:cNvPr id="186" name="CustomShape 14"/>
          <p:cNvSpPr/>
          <p:nvPr/>
        </p:nvSpPr>
        <p:spPr>
          <a:xfrm>
            <a:off x="232117" y="3204000"/>
            <a:ext cx="3763523" cy="924868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  <a:latin typeface="DejaVu Sans"/>
                <a:ea typeface="DejaVu Sans"/>
              </a:rPr>
              <a:t>Аппаратура поддерживает выборочную доставку прерываний напрямую в ВМ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BAC60556-CD97-4E11-A4DA-E4DD5DEC7E16}" type="slidenum">
              <a:rPr lang="ru-RU">
                <a:solidFill>
                  <a:srgbClr val="000000"/>
                </a:solidFill>
                <a:latin typeface="Calibri"/>
              </a:rPr>
              <a:t>18</a:t>
            </a:fld>
            <a:endParaRPr/>
          </a:p>
        </p:txBody>
      </p:sp>
      <p:sp>
        <p:nvSpPr>
          <p:cNvPr id="189" name="TextShape 3"/>
          <p:cNvSpPr txBox="1"/>
          <p:nvPr/>
        </p:nvSpPr>
        <p:spPr>
          <a:xfrm>
            <a:off x="457200" y="-36360"/>
            <a:ext cx="8229240" cy="57564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 dirty="0">
                <a:solidFill>
                  <a:srgbClr val="000000"/>
                </a:solidFill>
                <a:latin typeface="Arial"/>
                <a:ea typeface="Microsoft YaHei"/>
              </a:rPr>
              <a:t>Многопроцессорность</a:t>
            </a:r>
            <a:endParaRPr dirty="0"/>
          </a:p>
        </p:txBody>
      </p:sp>
      <p:sp>
        <p:nvSpPr>
          <p:cNvPr id="190" name="CustomShape 4"/>
          <p:cNvSpPr/>
          <p:nvPr/>
        </p:nvSpPr>
        <p:spPr>
          <a:xfrm>
            <a:off x="396000" y="900000"/>
            <a:ext cx="8322120" cy="37486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  <a:latin typeface="DejaVu Sans"/>
                <a:ea typeface="DejaVu Sans"/>
              </a:rPr>
              <a:t>Планировка исполнения </a:t>
            </a:r>
            <a:r>
              <a:rPr lang="ru-RU" sz="2000" i="1" dirty="0">
                <a:solidFill>
                  <a:srgbClr val="000000"/>
                </a:solidFill>
                <a:latin typeface="DejaVu Sans"/>
                <a:ea typeface="DejaVu Sans"/>
              </a:rPr>
              <a:t>N</a:t>
            </a:r>
            <a:r>
              <a:rPr lang="ru-RU" sz="2000" dirty="0">
                <a:solidFill>
                  <a:srgbClr val="000000"/>
                </a:solidFill>
                <a:latin typeface="DejaVu Sans"/>
                <a:ea typeface="DejaVu Sans"/>
              </a:rPr>
              <a:t> виртуальных процессоров на </a:t>
            </a:r>
            <a:r>
              <a:rPr lang="ru-RU" sz="2000" i="1" dirty="0">
                <a:solidFill>
                  <a:srgbClr val="000000"/>
                </a:solidFill>
                <a:latin typeface="DejaVu Sans"/>
                <a:ea typeface="DejaVu Sans"/>
              </a:rPr>
              <a:t>M</a:t>
            </a:r>
            <a:r>
              <a:rPr lang="ru-RU" sz="2000" dirty="0">
                <a:solidFill>
                  <a:srgbClr val="000000"/>
                </a:solidFill>
                <a:latin typeface="DejaVu Sans"/>
                <a:ea typeface="DejaVu Sans"/>
              </a:rPr>
              <a:t> физических, N </a:t>
            </a:r>
            <a:r>
              <a:rPr lang="ru-RU" sz="2000" dirty="0">
                <a:solidFill>
                  <a:srgbClr val="000000"/>
                </a:solidFill>
                <a:latin typeface="Symbol"/>
                <a:ea typeface="Symbol"/>
              </a:rPr>
              <a:t>³</a:t>
            </a:r>
            <a:r>
              <a:rPr lang="ru-RU" sz="2000" dirty="0">
                <a:solidFill>
                  <a:srgbClr val="000000"/>
                </a:solidFill>
                <a:latin typeface="DejaVu Sans"/>
                <a:ea typeface="DejaVu Sans"/>
              </a:rPr>
              <a:t> M</a:t>
            </a:r>
            <a:endParaRPr dirty="0"/>
          </a:p>
          <a:p>
            <a:pPr marL="800100" lvl="1" indent="-342900">
              <a:buSzPct val="99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DejaVu Sans"/>
                <a:ea typeface="DejaVu Sans"/>
              </a:rPr>
              <a:t>Справедливая (</a:t>
            </a:r>
            <a:r>
              <a:rPr lang="ru-RU" sz="2000" dirty="0" err="1">
                <a:solidFill>
                  <a:srgbClr val="000000"/>
                </a:solidFill>
                <a:latin typeface="DejaVu Sans"/>
                <a:ea typeface="DejaVu Sans"/>
              </a:rPr>
              <a:t>fairness</a:t>
            </a:r>
            <a:r>
              <a:rPr lang="ru-RU" sz="2000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dirty="0"/>
          </a:p>
          <a:p>
            <a:pPr marL="800100" lvl="1" indent="-342900">
              <a:buSzPct val="99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DejaVu Sans"/>
                <a:ea typeface="DejaVu Sans"/>
              </a:rPr>
              <a:t>Эффективная — характерные длительности синхронизационных процессов внутри ВМ должны быть близки к наблюдаемым на реальной аппаратуре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 dirty="0">
                <a:solidFill>
                  <a:srgbClr val="000000"/>
                </a:solidFill>
                <a:latin typeface="DejaVu Sans"/>
                <a:ea typeface="DejaVu Sans"/>
              </a:rPr>
              <a:t>Проблема вытеснения потоков, заблокировавших ресурсы (</a:t>
            </a:r>
            <a:r>
              <a:rPr lang="en-US" sz="2000" dirty="0">
                <a:solidFill>
                  <a:srgbClr val="000000"/>
                </a:solidFill>
                <a:latin typeface="DejaVu Sans"/>
                <a:ea typeface="DejaVu Sans"/>
              </a:rPr>
              <a:t>lock</a:t>
            </a:r>
            <a:r>
              <a:rPr lang="ru-RU" sz="2000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DejaVu Sans"/>
                <a:ea typeface="DejaVu Sans"/>
              </a:rPr>
              <a:t>holder</a:t>
            </a:r>
            <a:r>
              <a:rPr lang="ru-RU" sz="2000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DejaVu Sans"/>
                <a:ea typeface="DejaVu Sans"/>
              </a:rPr>
              <a:t>preemption</a:t>
            </a:r>
            <a:r>
              <a:rPr lang="ru-RU" sz="2000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dirty="0"/>
          </a:p>
          <a:p>
            <a:pPr marL="800100" lvl="1" indent="-342900">
              <a:buSzPct val="99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DejaVu Sans"/>
                <a:ea typeface="DejaVu Sans"/>
              </a:rPr>
              <a:t>Монитору необходимо детектировать новый класс гостевых инструкций — </a:t>
            </a:r>
            <a:r>
              <a:rPr lang="ru-RU" sz="2000" b="1" dirty="0">
                <a:solidFill>
                  <a:srgbClr val="000000"/>
                </a:solidFill>
                <a:latin typeface="DejaVu Sans"/>
                <a:ea typeface="DejaVu Sans"/>
              </a:rPr>
              <a:t>синхронизационные примитивы </a:t>
            </a:r>
            <a:r>
              <a:rPr lang="ru-RU" sz="2000" dirty="0">
                <a:solidFill>
                  <a:srgbClr val="000000"/>
                </a:solidFill>
                <a:latin typeface="DejaVu Sans"/>
                <a:ea typeface="DejaVu Sans"/>
              </a:rPr>
              <a:t>(атомарные)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116E291-4F75-4939-A422-D357DB48D229}" type="slidenum">
              <a:rPr lang="ru-RU">
                <a:solidFill>
                  <a:srgbClr val="000000"/>
                </a:solidFill>
                <a:latin typeface="Calibri"/>
              </a:rPr>
              <a:t>19</a:t>
            </a:fld>
            <a:endParaRPr/>
          </a:p>
        </p:txBody>
      </p:sp>
      <p:sp>
        <p:nvSpPr>
          <p:cNvPr id="196" name="TextShape 3"/>
          <p:cNvSpPr txBox="1"/>
          <p:nvPr/>
        </p:nvSpPr>
        <p:spPr>
          <a:xfrm>
            <a:off x="457200" y="-36360"/>
            <a:ext cx="8229240" cy="57564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Литература</a:t>
            </a:r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395640" y="971640"/>
            <a:ext cx="8064360" cy="228492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DejaVu Sans"/>
                <a:ea typeface="DejaVu Sans"/>
              </a:rPr>
              <a:t>Harlan</a:t>
            </a: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DejaVu Sans"/>
                <a:ea typeface="DejaVu Sans"/>
              </a:rPr>
              <a:t>McGhan</a:t>
            </a: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r>
              <a:rPr lang="ru-RU" sz="2400" b="1" dirty="0" err="1">
                <a:solidFill>
                  <a:srgbClr val="000000"/>
                </a:solidFill>
                <a:latin typeface="DejaVu Sans"/>
                <a:ea typeface="DejaVu Sans"/>
              </a:rPr>
              <a:t>The</a:t>
            </a:r>
            <a:r>
              <a:rPr lang="ru-RU" sz="2400" b="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DejaVu Sans"/>
                <a:ea typeface="DejaVu Sans"/>
              </a:rPr>
              <a:t>gHost</a:t>
            </a:r>
            <a:r>
              <a:rPr lang="ru-RU" sz="2400" b="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DejaVu Sans"/>
                <a:ea typeface="DejaVu Sans"/>
              </a:rPr>
              <a:t>in</a:t>
            </a:r>
            <a:r>
              <a:rPr lang="ru-RU" sz="2400" b="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DejaVu Sans"/>
                <a:ea typeface="DejaVu Sans"/>
              </a:rPr>
              <a:t>the</a:t>
            </a:r>
            <a:r>
              <a:rPr lang="ru-RU" sz="2400" b="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DejaVu Sans"/>
                <a:ea typeface="DejaVu Sans"/>
              </a:rPr>
              <a:t>Machine</a:t>
            </a:r>
            <a:r>
              <a:rPr lang="ru-RU" sz="2400" b="1" dirty="0">
                <a:solidFill>
                  <a:srgbClr val="000000"/>
                </a:solidFill>
                <a:latin typeface="DejaVu Sans"/>
                <a:ea typeface="DejaVu Sans"/>
              </a:rPr>
              <a:t>: </a:t>
            </a:r>
            <a:r>
              <a:rPr lang="ru-RU" sz="2400" b="1" dirty="0" err="1">
                <a:solidFill>
                  <a:srgbClr val="000000"/>
                </a:solidFill>
                <a:latin typeface="DejaVu Sans"/>
                <a:ea typeface="DejaVu Sans"/>
              </a:rPr>
              <a:t>Parts</a:t>
            </a:r>
            <a:r>
              <a:rPr lang="ru-RU" sz="2400" b="1" dirty="0">
                <a:solidFill>
                  <a:srgbClr val="000000"/>
                </a:solidFill>
                <a:latin typeface="DejaVu Sans"/>
                <a:ea typeface="DejaVu Sans"/>
              </a:rPr>
              <a:t> 1,2,3 </a:t>
            </a: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// </a:t>
            </a:r>
            <a:r>
              <a:rPr lang="ru-RU" sz="2400" dirty="0" err="1">
                <a:solidFill>
                  <a:srgbClr val="000000"/>
                </a:solidFill>
                <a:latin typeface="DejaVu Sans"/>
                <a:ea typeface="DejaVu Sans"/>
              </a:rPr>
              <a:t>Microprocessor</a:t>
            </a: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DejaVu Sans"/>
                <a:ea typeface="DejaVu Sans"/>
              </a:rPr>
              <a:t>Report</a:t>
            </a: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. 2007. </a:t>
            </a:r>
            <a:r>
              <a:rPr lang="ru-RU" sz="2400" u="sng" dirty="0">
                <a:solidFill>
                  <a:srgbClr val="0000FF"/>
                </a:solidFill>
                <a:latin typeface="DejaVu Sans"/>
                <a:ea typeface="DejaVu Sans"/>
                <a:hlinkClick r:id="rId2"/>
              </a:rPr>
              <a:t>http://mpronline.com</a:t>
            </a: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DejaVu Sans"/>
                <a:ea typeface="DejaVu Sans"/>
              </a:rPr>
              <a:t>Matias</a:t>
            </a: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DejaVu Sans"/>
                <a:ea typeface="DejaVu Sans"/>
              </a:rPr>
              <a:t>Zabaljauregui</a:t>
            </a: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r>
              <a:rPr lang="ru-RU" sz="2400" b="1" dirty="0" err="1">
                <a:solidFill>
                  <a:srgbClr val="000000"/>
                </a:solidFill>
                <a:latin typeface="DejaVu Sans"/>
                <a:ea typeface="DejaVu Sans"/>
              </a:rPr>
              <a:t>Hardware</a:t>
            </a:r>
            <a:r>
              <a:rPr lang="ru-RU" sz="2400" b="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DejaVu Sans"/>
                <a:ea typeface="DejaVu Sans"/>
              </a:rPr>
              <a:t>Assisted</a:t>
            </a:r>
            <a:r>
              <a:rPr lang="ru-RU" sz="2400" b="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DejaVu Sans"/>
                <a:ea typeface="DejaVu Sans"/>
              </a:rPr>
              <a:t>Virtualization</a:t>
            </a:r>
            <a:r>
              <a:rPr lang="ru-RU" sz="2400" b="1" dirty="0">
                <a:solidFill>
                  <a:srgbClr val="000000"/>
                </a:solidFill>
                <a:latin typeface="DejaVu Sans"/>
                <a:ea typeface="DejaVu Sans"/>
              </a:rPr>
              <a:t> Intel </a:t>
            </a:r>
            <a:r>
              <a:rPr lang="ru-RU" sz="2400" b="1" dirty="0" err="1">
                <a:solidFill>
                  <a:srgbClr val="000000"/>
                </a:solidFill>
                <a:latin typeface="DejaVu Sans"/>
                <a:ea typeface="DejaVu Sans"/>
              </a:rPr>
              <a:t>Virtualization</a:t>
            </a:r>
            <a:r>
              <a:rPr lang="ru-RU" sz="2400" b="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DejaVu Sans"/>
                <a:ea typeface="DejaVu Sans"/>
              </a:rPr>
              <a:t>Technology</a:t>
            </a: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. 2008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27520"/>
            <a:ext cx="8229240" cy="94752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На предыдущих лекциях: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15C1ECD7-FE09-47EF-AE72-B2105ECE55C7}" type="slidenum">
              <a:rPr lang="ru-RU">
                <a:solidFill>
                  <a:srgbClr val="000000"/>
                </a:solidFill>
                <a:latin typeface="Calibri"/>
              </a:rPr>
              <a:t>2</a:t>
            </a:fld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323640" y="1836000"/>
            <a:ext cx="8424720" cy="63900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600">
                <a:solidFill>
                  <a:srgbClr val="000000"/>
                </a:solidFill>
                <a:latin typeface="DejaVu Sans"/>
                <a:ea typeface="DejaVu Sans"/>
              </a:rPr>
              <a:t>Симуляция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27520"/>
            <a:ext cx="8229240" cy="94752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Спасибо за внимание!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395640" y="3636000"/>
            <a:ext cx="7920000" cy="670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DejaVu Sans"/>
                <a:ea typeface="DejaVu Sans"/>
              </a:rPr>
              <a:t>Все материалы курса выкладываются на сайте лаборатории:</a:t>
            </a:r>
            <a:endParaRPr/>
          </a:p>
          <a:p>
            <a:pPr>
              <a:lnSpc>
                <a:spcPct val="100000"/>
              </a:lnSpc>
            </a:pPr>
            <a:r>
              <a:rPr lang="ru-RU" sz="2000" b="1" u="sng">
                <a:solidFill>
                  <a:srgbClr val="0000FF"/>
                </a:solidFill>
                <a:latin typeface="Courier New"/>
                <a:ea typeface="Microsoft YaHei"/>
                <a:hlinkClick r:id="rId3"/>
              </a:rPr>
              <a:t>http://iscalare.mipt.ru/material/course_materials/</a:t>
            </a:r>
            <a:endParaRPr/>
          </a:p>
        </p:txBody>
      </p:sp>
      <p:sp>
        <p:nvSpPr>
          <p:cNvPr id="200" name="TextShape 3"/>
          <p:cNvSpPr txBox="1"/>
          <p:nvPr/>
        </p:nvSpPr>
        <p:spPr>
          <a:xfrm>
            <a:off x="113400" y="4716360"/>
            <a:ext cx="9012240" cy="433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>
                <a:solidFill>
                  <a:srgbClr val="000000"/>
                </a:solidFill>
                <a:latin typeface="DejaVu Sans"/>
                <a:ea typeface="WenQuanYi Zen Hei"/>
              </a:rPr>
              <a:t>Замечание: все торговые марки и логотипы, использованные в данном материале, являются собственностью их владельцев. Представленная здесь точка зрения отражает личное мнение автора, не выступающего от лица какой-либо организации.</a:t>
            </a:r>
            <a:endParaRPr/>
          </a:p>
        </p:txBody>
      </p:sp>
      <p:sp>
        <p:nvSpPr>
          <p:cNvPr id="201" name="CustomShape 4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202" name="CustomShape 5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D9BB4C93-2798-420F-A94F-A076B5707AED}" type="slidenum">
              <a:rPr lang="ru-RU">
                <a:solidFill>
                  <a:srgbClr val="000000"/>
                </a:solidFill>
                <a:latin typeface="Calibri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C9FA5132-90D3-47D7-AD70-3A597F7C8C64}" type="slidenum">
              <a:rPr lang="ru-RU">
                <a:solidFill>
                  <a:srgbClr val="000000"/>
                </a:solidFill>
                <a:latin typeface="Calibri"/>
              </a:rPr>
              <a:t>21</a:t>
            </a:fld>
            <a:endParaRPr/>
          </a:p>
        </p:txBody>
      </p:sp>
      <p:sp>
        <p:nvSpPr>
          <p:cNvPr id="193" name="TextShape 3"/>
          <p:cNvSpPr txBox="1"/>
          <p:nvPr/>
        </p:nvSpPr>
        <p:spPr>
          <a:xfrm>
            <a:off x="457200" y="-36360"/>
            <a:ext cx="8229240" cy="57564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IA-32 и виртуализация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511BF9A-0F09-4977-96FD-8BFE210C9DF6}" type="slidenum">
              <a:rPr lang="ru-RU">
                <a:solidFill>
                  <a:srgbClr val="000000"/>
                </a:solidFill>
                <a:latin typeface="Calibri"/>
              </a:rPr>
              <a:t>22</a:t>
            </a:fld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457200" y="-36360"/>
            <a:ext cx="8229240" cy="57564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Трансляция адресов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2B405D5-55F5-4AA3-9D07-BFE3E2608405}" type="slidenum">
              <a:rPr lang="ru-RU">
                <a:solidFill>
                  <a:srgbClr val="000000"/>
                </a:solidFill>
                <a:latin typeface="Calibri"/>
              </a:rPr>
              <a:t>3</a:t>
            </a:fld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395640" y="1836000"/>
            <a:ext cx="8322120" cy="204012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DejaVu Sans"/>
                <a:ea typeface="DejaVu Sans"/>
              </a:rPr>
              <a:t>Виртуализация как частный случай симуляции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DejaVu Sans"/>
                <a:ea typeface="DejaVu Sans"/>
              </a:rPr>
              <a:t>Условия эффективной виртуализации</a:t>
            </a:r>
            <a:endParaRPr/>
          </a:p>
        </p:txBody>
      </p:sp>
      <p:sp>
        <p:nvSpPr>
          <p:cNvPr id="95" name="TextShape 4"/>
          <p:cNvSpPr txBox="1"/>
          <p:nvPr/>
        </p:nvSpPr>
        <p:spPr>
          <a:xfrm>
            <a:off x="457200" y="227520"/>
            <a:ext cx="8229240" cy="94752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На этой лекции: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F1EE576-B297-4B52-86DF-24D933F21BD1}" type="slidenum">
              <a:rPr lang="ru-RU">
                <a:solidFill>
                  <a:srgbClr val="000000"/>
                </a:solidFill>
                <a:latin typeface="Calibri"/>
              </a:rPr>
              <a:t>4</a:t>
            </a:fld>
            <a:endParaRPr/>
          </a:p>
        </p:txBody>
      </p:sp>
      <p:sp>
        <p:nvSpPr>
          <p:cNvPr id="98" name="TextShape 3"/>
          <p:cNvSpPr txBox="1"/>
          <p:nvPr/>
        </p:nvSpPr>
        <p:spPr>
          <a:xfrm>
            <a:off x="457200" y="227520"/>
            <a:ext cx="8229240" cy="94752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Симуляция vs виртуализация</a:t>
            </a:r>
            <a:endParaRPr/>
          </a:p>
        </p:txBody>
      </p:sp>
      <p:pic>
        <p:nvPicPr>
          <p:cNvPr id="9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640" y="1043640"/>
            <a:ext cx="4633920" cy="2520000"/>
          </a:xfrm>
          <a:prstGeom prst="rect">
            <a:avLst/>
          </a:prstGeom>
        </p:spPr>
      </p:pic>
      <p:pic>
        <p:nvPicPr>
          <p:cNvPr id="10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7280" y="3636000"/>
            <a:ext cx="6077880" cy="1668240"/>
          </a:xfrm>
          <a:prstGeom prst="rect">
            <a:avLst/>
          </a:prstGeom>
        </p:spPr>
      </p:pic>
      <p:sp>
        <p:nvSpPr>
          <p:cNvPr id="101" name="CustomShape 4"/>
          <p:cNvSpPr/>
          <p:nvPr/>
        </p:nvSpPr>
        <p:spPr>
          <a:xfrm>
            <a:off x="111960" y="1043640"/>
            <a:ext cx="851760" cy="2275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900">
                <a:solidFill>
                  <a:srgbClr val="000000"/>
                </a:solidFill>
                <a:latin typeface="DejaVu Sans"/>
                <a:ea typeface="DejaVu Sans"/>
              </a:rPr>
              <a:t>Симуляция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2784960" y="3636000"/>
            <a:ext cx="1109160" cy="2275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900">
                <a:solidFill>
                  <a:srgbClr val="000000"/>
                </a:solidFill>
                <a:latin typeface="DejaVu Sans"/>
                <a:ea typeface="DejaVu Sans"/>
              </a:rPr>
              <a:t>Виртуализация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B10A2E83-EAF3-4476-829B-C8B6D849AEDB}" type="slidenum">
              <a:rPr lang="ru-RU">
                <a:solidFill>
                  <a:srgbClr val="000000"/>
                </a:solidFill>
                <a:latin typeface="Calibri"/>
              </a:rPr>
              <a:t>5</a:t>
            </a:fld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395640" y="1548000"/>
            <a:ext cx="8322120" cy="350244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DejaVu Sans"/>
                <a:ea typeface="DejaVu Sans"/>
              </a:rPr>
              <a:t>IBM System/360 – 1960 гг.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DejaVu Sans"/>
                <a:ea typeface="DejaVu Sans"/>
              </a:rPr>
              <a:t>Popek Gerald J., Goldberg Robert P. </a:t>
            </a:r>
            <a:r>
              <a:rPr lang="ru-RU" sz="3200" b="1">
                <a:solidFill>
                  <a:srgbClr val="000000"/>
                </a:solidFill>
                <a:latin typeface="DejaVu Sans"/>
                <a:ea typeface="DejaVu Sans"/>
              </a:rPr>
              <a:t>Formal requirements for virtualizable third generation architectures</a:t>
            </a:r>
            <a:r>
              <a:rPr lang="ru-RU" sz="3200">
                <a:solidFill>
                  <a:srgbClr val="000000"/>
                </a:solidFill>
                <a:latin typeface="DejaVu Sans"/>
                <a:ea typeface="DejaVu Sans"/>
              </a:rPr>
              <a:t> // Communications of the ACM. V. 17. #7. 1974.</a:t>
            </a:r>
            <a:endParaRPr/>
          </a:p>
        </p:txBody>
      </p:sp>
      <p:sp>
        <p:nvSpPr>
          <p:cNvPr id="106" name="TextShape 4"/>
          <p:cNvSpPr txBox="1"/>
          <p:nvPr/>
        </p:nvSpPr>
        <p:spPr>
          <a:xfrm>
            <a:off x="457200" y="227520"/>
            <a:ext cx="8229240" cy="94752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Первое упоминание виртуализации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891039C7-AACC-43F4-80CB-C6AFF3CC3D4F}" type="slidenum">
              <a:rPr lang="ru-RU">
                <a:solidFill>
                  <a:srgbClr val="000000"/>
                </a:solidFill>
                <a:latin typeface="Calibri"/>
              </a:rPr>
              <a:t>6</a:t>
            </a:fld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395640" y="1332000"/>
            <a:ext cx="8322120" cy="34444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 b="1">
                <a:solidFill>
                  <a:srgbClr val="000000"/>
                </a:solidFill>
                <a:latin typeface="DejaVu Sans"/>
                <a:ea typeface="DejaVu Sans"/>
              </a:rPr>
              <a:t>Изоляция</a:t>
            </a:r>
            <a:r>
              <a:rPr lang="ru-RU" sz="2000">
                <a:solidFill>
                  <a:srgbClr val="000000"/>
                </a:solidFill>
                <a:latin typeface="DejaVu Sans"/>
                <a:ea typeface="DejaVu Sans"/>
              </a:rPr>
              <a:t> — каждая виртуальная машина должна иметь доступ только к тем ресурсам, которые были ей назначены.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 b="1">
                <a:solidFill>
                  <a:srgbClr val="000000"/>
                </a:solidFill>
                <a:latin typeface="DejaVu Sans"/>
                <a:ea typeface="DejaVu Sans"/>
              </a:rPr>
              <a:t>Эквивалентность</a:t>
            </a:r>
            <a:r>
              <a:rPr lang="ru-RU" sz="2000">
                <a:solidFill>
                  <a:srgbClr val="000000"/>
                </a:solidFill>
                <a:latin typeface="DejaVu Sans"/>
                <a:ea typeface="DejaVu Sans"/>
              </a:rPr>
              <a:t> — любая программа, исполняемая под управлением ВМ, должна демонстрировать поведение, полностью идентичное реальной системе, за исключением эффектов,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 b="1">
                <a:solidFill>
                  <a:srgbClr val="000000"/>
                </a:solidFill>
                <a:latin typeface="DejaVu Sans"/>
                <a:ea typeface="DejaVu Sans"/>
              </a:rPr>
              <a:t>Эффективность </a:t>
            </a:r>
            <a:r>
              <a:rPr lang="ru-RU" sz="2000">
                <a:solidFill>
                  <a:srgbClr val="000000"/>
                </a:solidFill>
                <a:latin typeface="DejaVu Sans"/>
                <a:ea typeface="DejaVu Sans"/>
              </a:rPr>
              <a:t>— «статистически преобладающее подмножество инструкций виртуального процессора должно исполняться напрямую хозяйским процессором, без вмешательства монитора ВМ»</a:t>
            </a:r>
            <a:endParaRPr/>
          </a:p>
        </p:txBody>
      </p:sp>
      <p:sp>
        <p:nvSpPr>
          <p:cNvPr id="110" name="TextShape 4"/>
          <p:cNvSpPr txBox="1"/>
          <p:nvPr/>
        </p:nvSpPr>
        <p:spPr>
          <a:xfrm>
            <a:off x="457200" y="227520"/>
            <a:ext cx="8229240" cy="94752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Признаки виртуализации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6D8214EC-2441-4A45-A393-99D1EED94D14}" type="slidenum">
              <a:rPr lang="ru-RU">
                <a:solidFill>
                  <a:srgbClr val="000000"/>
                </a:solidFill>
                <a:latin typeface="Calibri"/>
              </a:rPr>
              <a:t>7</a:t>
            </a:fld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395640" y="1332000"/>
            <a:ext cx="8322120" cy="32583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00000"/>
                </a:solidFill>
                <a:latin typeface="DejaVu Sans"/>
                <a:ea typeface="DejaVu Sans"/>
              </a:rPr>
              <a:t>Один процессор, исполняющий инструкции</a:t>
            </a:r>
            <a:endParaRPr dirty="0"/>
          </a:p>
          <a:p>
            <a:pPr marL="914400" lvl="1" indent="-457200">
              <a:lnSpc>
                <a:spcPct val="100000"/>
              </a:lnSpc>
              <a:buSzPct val="99000"/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00000"/>
                </a:solidFill>
                <a:latin typeface="DejaVu Sans"/>
                <a:ea typeface="DejaVu Sans"/>
              </a:rPr>
              <a:t>Состояние: (M, P, R)</a:t>
            </a:r>
            <a:endParaRPr dirty="0"/>
          </a:p>
          <a:p>
            <a:pPr marL="914400" lvl="1" indent="-457200">
              <a:lnSpc>
                <a:spcPct val="100000"/>
              </a:lnSpc>
              <a:buSzPct val="99000"/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00000"/>
                </a:solidFill>
                <a:latin typeface="DejaVu Sans"/>
                <a:ea typeface="DejaVu Sans"/>
              </a:rPr>
              <a:t>Два режима M: </a:t>
            </a:r>
            <a:r>
              <a:rPr lang="ru-RU" sz="2600" i="1" dirty="0">
                <a:solidFill>
                  <a:srgbClr val="000000"/>
                </a:solidFill>
                <a:latin typeface="DejaVu Sans"/>
                <a:ea typeface="DejaVu Sans"/>
              </a:rPr>
              <a:t>u </a:t>
            </a:r>
            <a:r>
              <a:rPr lang="ru-RU" sz="2600" dirty="0">
                <a:solidFill>
                  <a:srgbClr val="000000"/>
                </a:solidFill>
                <a:latin typeface="DejaVu Sans"/>
                <a:ea typeface="DejaVu Sans"/>
              </a:rPr>
              <a:t>и </a:t>
            </a:r>
            <a:r>
              <a:rPr lang="ru-RU" sz="2600" i="1" dirty="0">
                <a:solidFill>
                  <a:srgbClr val="000000"/>
                </a:solidFill>
                <a:latin typeface="DejaVu Sans"/>
                <a:ea typeface="DejaVu Sans"/>
              </a:rPr>
              <a:t>s</a:t>
            </a:r>
            <a:endParaRPr dirty="0"/>
          </a:p>
          <a:p>
            <a:pPr marL="914400" lvl="1" indent="-457200">
              <a:lnSpc>
                <a:spcPct val="100000"/>
              </a:lnSpc>
              <a:buSzPct val="99000"/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00000"/>
                </a:solidFill>
                <a:latin typeface="DejaVu Sans"/>
                <a:ea typeface="DejaVu Sans"/>
              </a:rPr>
              <a:t>Указатель текущей инструкции P</a:t>
            </a:r>
            <a:endParaRPr dirty="0"/>
          </a:p>
          <a:p>
            <a:pPr marL="914400" lvl="1" indent="-457200">
              <a:lnSpc>
                <a:spcPct val="100000"/>
              </a:lnSpc>
              <a:buSzPct val="99000"/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00000"/>
                </a:solidFill>
                <a:latin typeface="DejaVu Sans"/>
                <a:ea typeface="DejaVu Sans"/>
              </a:rPr>
              <a:t>Границы сегмента памяти R (</a:t>
            </a:r>
            <a:r>
              <a:rPr lang="ru-RU" sz="2600" dirty="0" err="1">
                <a:solidFill>
                  <a:srgbClr val="000000"/>
                </a:solidFill>
                <a:latin typeface="DejaVu Sans"/>
                <a:ea typeface="DejaVu Sans"/>
              </a:rPr>
              <a:t>l,b</a:t>
            </a:r>
            <a:r>
              <a:rPr lang="ru-RU" sz="2600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00000"/>
                </a:solidFill>
                <a:latin typeface="DejaVu Sans"/>
                <a:ea typeface="DejaVu Sans"/>
              </a:rPr>
              <a:t>Оперативная память</a:t>
            </a:r>
            <a:endParaRPr dirty="0"/>
          </a:p>
          <a:p>
            <a:pPr marL="914400" lvl="1" indent="-457200">
              <a:lnSpc>
                <a:spcPct val="100000"/>
              </a:lnSpc>
              <a:buSzPct val="99000"/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000000"/>
                </a:solidFill>
                <a:latin typeface="DejaVu Sans"/>
                <a:ea typeface="DejaVu Sans"/>
              </a:rPr>
              <a:t>Линейная E с ячейками E[n]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14" name="TextShape 4"/>
          <p:cNvSpPr txBox="1"/>
          <p:nvPr/>
        </p:nvSpPr>
        <p:spPr>
          <a:xfrm>
            <a:off x="457200" y="227520"/>
            <a:ext cx="8229240" cy="94752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Модель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D87121E-C1F1-40CD-A270-86954DFB3D76}" type="slidenum">
              <a:rPr lang="ru-RU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395640" y="1332000"/>
            <a:ext cx="8322120" cy="246636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600">
                <a:solidFill>
                  <a:srgbClr val="000000"/>
                </a:solidFill>
                <a:latin typeface="DejaVu Sans"/>
                <a:ea typeface="DejaVu Sans"/>
              </a:rPr>
              <a:t>Вызванные попыткой изменить состояние процессора (потока управления)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600">
                <a:solidFill>
                  <a:srgbClr val="000000"/>
                </a:solidFill>
                <a:latin typeface="DejaVu Sans"/>
                <a:ea typeface="DejaVu Sans"/>
              </a:rPr>
              <a:t>Вызванные механизмом защиты памяти (ловушка з.п.)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600">
                <a:solidFill>
                  <a:srgbClr val="000000"/>
                </a:solidFill>
                <a:latin typeface="DejaVu Sans"/>
                <a:ea typeface="DejaVu Sans"/>
              </a:rPr>
              <a:t>E[0] ←</a:t>
            </a:r>
            <a:r>
              <a:rPr lang="ru-RU" sz="2600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lang="ru-RU" sz="2600">
                <a:solidFill>
                  <a:srgbClr val="000000"/>
                </a:solidFill>
                <a:latin typeface="DejaVu Sans"/>
                <a:ea typeface="DejaVu Sans"/>
              </a:rPr>
              <a:t>(M1,P1</a:t>
            </a:r>
            <a:r>
              <a:rPr lang="ru-RU" sz="2600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lang="ru-RU" sz="2600">
                <a:solidFill>
                  <a:srgbClr val="000000"/>
                </a:solidFill>
                <a:latin typeface="DejaVu Sans"/>
                <a:ea typeface="DejaVu Sans"/>
              </a:rPr>
              <a:t>R1)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600">
                <a:solidFill>
                  <a:srgbClr val="000000"/>
                </a:solidFill>
                <a:latin typeface="DejaVu Sans"/>
                <a:ea typeface="DejaVu Sans"/>
              </a:rPr>
              <a:t>(M2,P2</a:t>
            </a:r>
            <a:r>
              <a:rPr lang="ru-RU" sz="2600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lang="ru-RU" sz="2600">
                <a:solidFill>
                  <a:srgbClr val="000000"/>
                </a:solidFill>
                <a:latin typeface="DejaVu Sans"/>
                <a:ea typeface="DejaVu Sans"/>
              </a:rPr>
              <a:t>R2) ←</a:t>
            </a:r>
            <a:r>
              <a:rPr lang="ru-RU" sz="2600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lang="ru-RU" sz="2600">
                <a:solidFill>
                  <a:srgbClr val="000000"/>
                </a:solidFill>
                <a:latin typeface="DejaVu Sans"/>
                <a:ea typeface="DejaVu Sans"/>
              </a:rPr>
              <a:t>E[1]</a:t>
            </a:r>
            <a:endParaRPr/>
          </a:p>
        </p:txBody>
      </p:sp>
      <p:sp>
        <p:nvSpPr>
          <p:cNvPr id="118" name="TextShape 4"/>
          <p:cNvSpPr txBox="1"/>
          <p:nvPr/>
        </p:nvSpPr>
        <p:spPr>
          <a:xfrm>
            <a:off x="457200" y="227520"/>
            <a:ext cx="8229240" cy="94752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События ловушки (trap)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43640" y="5271120"/>
            <a:ext cx="7108560" cy="302400"/>
          </a:xfrm>
          <a:prstGeom prst="rect">
            <a:avLst/>
          </a:prstGeom>
        </p:spPr>
        <p:txBody>
          <a:bodyPr anchorCtr="1"/>
          <a:lstStyle/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WenQuanYi Zen Hei"/>
              </a:rPr>
              <a:t>Лаборатория суперкомпьютерных технологий для биомедицины, фармакологии и малоразмерных структур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8460360" y="5292360"/>
            <a:ext cx="514800" cy="302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2684063-3EEC-4790-A7A0-D5E210E0F035}" type="slidenum">
              <a:rPr lang="ru-RU">
                <a:solidFill>
                  <a:srgbClr val="000000"/>
                </a:solidFill>
                <a:latin typeface="Calibri"/>
              </a:rPr>
              <a:t>9</a:t>
            </a:fld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395640" y="746640"/>
            <a:ext cx="8322120" cy="4479480"/>
          </a:xfrm>
          <a:prstGeom prst="rect">
            <a:avLst/>
          </a:prstGeom>
          <a:solidFill>
            <a:srgbClr val="FFFFFF"/>
          </a:solidFill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Привилегированные (</a:t>
            </a:r>
            <a:r>
              <a:rPr lang="en-US" sz="2400" dirty="0">
                <a:solidFill>
                  <a:srgbClr val="000000"/>
                </a:solidFill>
                <a:latin typeface="DejaVu Sans"/>
                <a:ea typeface="DejaVu Sans"/>
              </a:rPr>
              <a:t>privileged</a:t>
            </a: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). Исполнение </a:t>
            </a:r>
            <a:r>
              <a:rPr lang="ru-RU" sz="2400" dirty="0" smtClean="0">
                <a:solidFill>
                  <a:srgbClr val="000000"/>
                </a:solidFill>
                <a:latin typeface="DejaVu Sans"/>
                <a:ea typeface="DejaVu Sans"/>
              </a:rPr>
              <a:t>с</a:t>
            </a:r>
            <a:r>
              <a:rPr lang="en-US" sz="2400" dirty="0" smtClean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DejaVu Sans"/>
                <a:ea typeface="DejaVu Sans"/>
              </a:rPr>
              <a:t>M=u </a:t>
            </a: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всегда вызывает ловушку потока управления. 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Служебные (</a:t>
            </a:r>
            <a:r>
              <a:rPr lang="en-US" sz="2400" dirty="0">
                <a:solidFill>
                  <a:srgbClr val="000000"/>
                </a:solidFill>
                <a:latin typeface="DejaVu Sans"/>
                <a:ea typeface="DejaVu Sans"/>
              </a:rPr>
              <a:t>sensitive</a:t>
            </a: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endParaRPr dirty="0"/>
          </a:p>
          <a:p>
            <a:pPr marL="800100" lvl="1" indent="-342900">
              <a:lnSpc>
                <a:spcPct val="100000"/>
              </a:lnSpc>
              <a:buSzPct val="990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Инструкции, исполнение которых закончилось без ловушки защиты памяти и вызвало изменение M и/или R. </a:t>
            </a:r>
            <a:endParaRPr dirty="0"/>
          </a:p>
          <a:p>
            <a:pPr marL="800100" lvl="1" indent="-342900">
              <a:lnSpc>
                <a:spcPct val="100000"/>
              </a:lnSpc>
              <a:buSzPct val="99000"/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Инструкции, поведение которых в случаях, когда они не вызывают ловушку защиты памяти, зависит или от режима M, или от значения R.	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DejaVu Sans"/>
                <a:ea typeface="DejaVu Sans"/>
              </a:rPr>
              <a:t>Безвредные</a:t>
            </a:r>
            <a:r>
              <a:rPr lang="en-US" sz="2400" dirty="0" smtClean="0">
                <a:solidFill>
                  <a:srgbClr val="000000"/>
                </a:solidFill>
                <a:latin typeface="DejaVu Sans"/>
                <a:ea typeface="DejaVu Sans"/>
              </a:rPr>
              <a:t> — </a:t>
            </a:r>
            <a:r>
              <a:rPr lang="ru-RU" sz="2400" dirty="0" smtClean="0">
                <a:solidFill>
                  <a:srgbClr val="000000"/>
                </a:solidFill>
                <a:latin typeface="DejaVu Sans"/>
                <a:ea typeface="DejaVu Sans"/>
              </a:rPr>
              <a:t>не </a:t>
            </a:r>
            <a:r>
              <a:rPr lang="ru-RU" sz="2400" dirty="0">
                <a:solidFill>
                  <a:srgbClr val="000000"/>
                </a:solidFill>
                <a:latin typeface="DejaVu Sans"/>
                <a:ea typeface="DejaVu Sans"/>
              </a:rPr>
              <a:t>служебные</a:t>
            </a:r>
            <a:endParaRPr dirty="0"/>
          </a:p>
        </p:txBody>
      </p:sp>
      <p:sp>
        <p:nvSpPr>
          <p:cNvPr id="122" name="TextShape 4"/>
          <p:cNvSpPr txBox="1"/>
          <p:nvPr/>
        </p:nvSpPr>
        <p:spPr>
          <a:xfrm>
            <a:off x="457200" y="23760"/>
            <a:ext cx="8229240" cy="947520"/>
          </a:xfrm>
          <a:prstGeom prst="rect">
            <a:avLst/>
          </a:prstGeom>
        </p:spPr>
        <p:txBody>
          <a:bodyPr anchor="ctr" anchorCtr="1"/>
          <a:lstStyle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  <a:ea typeface="Microsoft YaHei"/>
              </a:rPr>
              <a:t>Инструкции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808</Words>
  <Application>Microsoft Office PowerPoint</Application>
  <PresentationFormat>Custom</PresentationFormat>
  <Paragraphs>162</Paragraphs>
  <Slides>22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 Unicode MS</vt:lpstr>
      <vt:lpstr>Microsoft YaHei</vt:lpstr>
      <vt:lpstr>Arial</vt:lpstr>
      <vt:lpstr>Calibri</vt:lpstr>
      <vt:lpstr>Courier New</vt:lpstr>
      <vt:lpstr>DejaVu Sans</vt:lpstr>
      <vt:lpstr>DejaVu Sans Condensed</vt:lpstr>
      <vt:lpstr>NewStandardOld</vt:lpstr>
      <vt:lpstr>StarSymbol</vt:lpstr>
      <vt:lpstr>Symbol</vt:lpstr>
      <vt:lpstr>WenQuanYi Zen Hei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lecture</dc:title>
  <dc:creator>grigory.rechistov@intel.com</dc:creator>
  <cp:lastModifiedBy>Rechistov, Grigory</cp:lastModifiedBy>
  <cp:revision>4</cp:revision>
  <dcterms:modified xsi:type="dcterms:W3CDTF">2014-04-28T10:56:22Z</dcterms:modified>
</cp:coreProperties>
</file>