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79" r:id="rId4"/>
    <p:sldId id="258" r:id="rId5"/>
    <p:sldId id="280" r:id="rId6"/>
    <p:sldId id="282" r:id="rId7"/>
    <p:sldId id="285" r:id="rId8"/>
    <p:sldId id="295" r:id="rId9"/>
    <p:sldId id="296" r:id="rId10"/>
    <p:sldId id="286" r:id="rId11"/>
    <p:sldId id="287" r:id="rId12"/>
    <p:sldId id="288" r:id="rId13"/>
    <p:sldId id="290" r:id="rId14"/>
    <p:sldId id="293" r:id="rId15"/>
    <p:sldId id="297" r:id="rId16"/>
    <p:sldId id="294" r:id="rId17"/>
    <p:sldId id="299" r:id="rId18"/>
    <p:sldId id="298" r:id="rId19"/>
    <p:sldId id="277" r:id="rId20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0" y="49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847AD-7043-4282-9B40-190FAC258274}" type="slidenum">
              <a:t>‹#›</a:t>
            </a:fld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717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555C604-F5B3-4DCF-B023-FD0C721D6675}" type="datetime1">
              <a:rPr lang="ru-RU"/>
              <a:pPr lvl="0"/>
              <a:t>06.05.2014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5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6AD8974-D830-4240-82A1-363FB71B075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4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48F4C1-15B4-4410-A81D-A86DC097C7E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3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1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38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6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6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70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0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A0DD17-E5B6-4E9E-B16C-F49B1B41F54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9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9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5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1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8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4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766163"/>
            <a:ext cx="7772400" cy="1218959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1" y="3412796"/>
            <a:ext cx="3505315" cy="583204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lang="ru-RU" sz="2400"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5435998" y="3996001"/>
            <a:ext cx="3505315" cy="583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1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  <p:pic>
        <p:nvPicPr>
          <p:cNvPr id="7" name="Picture 2" descr="C:\Users\grechist\sync\disser\pic\iscalare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51961" y="211683"/>
            <a:ext cx="2084036" cy="5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C:\Users\grechist\sync\disser\pic\frtk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561" y="143643"/>
            <a:ext cx="1396078" cy="69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0359" y="136437"/>
            <a:ext cx="1098002" cy="70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3" y="5292364"/>
            <a:ext cx="883438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1DC69592-6CFB-4E2B-A014-3073E7C128F2}" type="datetime1">
              <a:rPr lang="ru-RU" smtClean="0"/>
              <a:t>06.05.2014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 Condensed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E6210DFE-543B-45C0-9861-27B0AB5DCE49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2"/>
            <a:ext cx="8229600" cy="3753721"/>
          </a:xfrm>
        </p:spPr>
        <p:txBody>
          <a:bodyPr anchor="t" anchorCtr="0"/>
          <a:lstStyle>
            <a:lvl1pPr marL="431999" indent="-323999" algn="l">
              <a:spcAft>
                <a:spcPts val="1415"/>
              </a:spcAft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6" y="356"/>
            <a:ext cx="9144000" cy="56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4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1997"/>
            <a:ext cx="8229600" cy="374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onstantia" pitchFamily="18"/>
          <a:ea typeface="Microsoft YaHei" pitchFamily="2"/>
          <a:cs typeface="Mangal" pitchFamily="2"/>
        </a:defRPr>
      </a:lvl1pPr>
    </p:titleStyle>
    <p:bodyStyle>
      <a:lvl1pPr marL="431999" marR="0" lvl="0" indent="-323999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1pPr>
      <a:lvl2pPr marL="863998" marR="0" lvl="1" indent="-323999" algn="l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2pPr>
      <a:lvl3pPr marL="1295997" marR="0" lvl="2" indent="-287999" algn="l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3pPr>
      <a:lvl4pPr marL="1727996" marR="0" lvl="3" indent="-215999" algn="l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4pPr>
      <a:lvl5pPr marL="2159995" marR="0" lvl="4" indent="-215999" algn="l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547996"/>
            <a:ext cx="7772400" cy="1655996"/>
          </a:xfrm>
        </p:spPr>
        <p:txBody>
          <a:bodyPr/>
          <a:lstStyle/>
          <a:p>
            <a:pPr lvl="0">
              <a:buNone/>
            </a:pPr>
            <a:r>
              <a:rPr lang="ru-RU" sz="3200" dirty="0" smtClean="0">
                <a:latin typeface="DejaVu Sans" pitchFamily="34"/>
              </a:rPr>
              <a:t>Языки разработки моделей и аппаратуры</a:t>
            </a:r>
            <a:endParaRPr lang="ru-RU" sz="3200" dirty="0">
              <a:latin typeface="DejaVu Sans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52161" y="4044235"/>
            <a:ext cx="4038475" cy="821524"/>
          </a:xfrm>
          <a:solidFill>
            <a:srgbClr val="FFFFFF"/>
          </a:solidFill>
        </p:spPr>
        <p:txBody>
          <a:bodyPr anchorCtr="1"/>
          <a:lstStyle/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650" dirty="0" smtClean="0">
                <a:latin typeface="NewStandardOld" pitchFamily="18"/>
                <a:ea typeface="Microsoft YaHei" pitchFamily="2"/>
                <a:cs typeface="Mangal" pitchFamily="2"/>
              </a:rPr>
              <a:t>Григорий Речистов</a:t>
            </a:r>
            <a:endParaRPr lang="ru-RU" sz="2650" dirty="0">
              <a:latin typeface="NewStandardOld" pitchFamily="18"/>
              <a:ea typeface="Microsoft YaHei" pitchFamily="2"/>
              <a:cs typeface="Mangal" pitchFamily="2"/>
            </a:endParaRPr>
          </a:p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grigory.rechistov@phystech.edu</a:t>
            </a:r>
            <a:r>
              <a:rPr lang="en-US" sz="1400" b="1" dirty="0" smtClean="0"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endParaRPr lang="en-US" sz="1400" b="1" dirty="0">
              <a:latin typeface="Courier New" pitchFamily="49"/>
              <a:ea typeface="Microsoft YaHei" pitchFamily="2"/>
              <a:cs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(1/3)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691878"/>
            <a:ext cx="864096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Сигналы – логический уровень (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X, Z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Шины – передача групп бит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Операции над отдельными битами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Транзакции – отображение направления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сигнала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(2/3)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565860"/>
            <a:ext cx="864096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Расширенные </a:t>
            </a: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значения для уровней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сигналов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непроводящий (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hi-Z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 или неопределенный (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Абстракции хранения данных: группы регистров, банки памяти ...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Побочные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эффекты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(3/3)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210450"/>
            <a:ext cx="864096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Карты памяти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Задержки событий – разные для различных действий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Разработка процессора (1</a:t>
            </a:r>
            <a:r>
              <a:rPr lang="en-US" dirty="0" smtClean="0"/>
              <a:t>/2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3846"/>
            <a:ext cx="3568511" cy="38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634386"/>
            <a:ext cx="3929910" cy="20621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Примеры: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LISA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ISDL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SimGen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Разработка процессора </a:t>
            </a:r>
            <a:r>
              <a:rPr lang="ru-RU" dirty="0" smtClean="0"/>
              <a:t>(</a:t>
            </a:r>
            <a:r>
              <a:rPr lang="en-US" dirty="0" smtClean="0"/>
              <a:t>2/2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043806"/>
            <a:ext cx="4032448" cy="3108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Недостатки: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Генерируется не самый быстрый код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Код может быть не компактен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Модель может работать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медленнее</a:t>
            </a:r>
            <a:endParaRPr lang="en-US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5486" y="1055364"/>
            <a:ext cx="4032448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Преимущества: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Скорость создания</a:t>
            </a: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 модификации</a:t>
            </a:r>
            <a:endParaRPr lang="ru-RU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Согласованность</a:t>
            </a:r>
            <a:endParaRPr lang="en-US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6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Verilog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16138"/>
            <a:ext cx="8640960" cy="3785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Phil </a:t>
            </a: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Moorby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&amp;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Prabhu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Goel</a:t>
            </a:r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«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Automated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Integrated Design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Systems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», 1984 г.</a:t>
            </a:r>
          </a:p>
          <a:p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Netlist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логически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эквивалентное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описание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состоящее из элементарных логических примитивов</a:t>
            </a:r>
          </a:p>
          <a:p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Команды: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Синтезируемые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представленные в аппаратуре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Несинтезируемые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для отладки и симуляции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VHDL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47862"/>
            <a:ext cx="8352928" cy="35394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Был разработан в 1983 г. по заказу Министерства обороны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США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Первоначально предназначался для моделирования, но позже появилась и синтезируемое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подмножество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47862"/>
            <a:ext cx="8352928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следующей лекции: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69187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23926"/>
            <a:ext cx="633670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Контрольная </a:t>
            </a: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работа</a:t>
            </a:r>
            <a:endParaRPr lang="ru-RU" sz="36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2" y="3636001"/>
            <a:ext cx="7920359" cy="6451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0" baseline="0"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3" y="4716356"/>
            <a:ext cx="9012600" cy="434157"/>
          </a:xfrm>
        </p:spPr>
        <p:txBody>
          <a:bodyPr/>
          <a:lstStyle/>
          <a:p>
            <a:pPr lvl="0"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2EB250-71C8-42D3-8A38-532913F43000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927B34-4DBF-4201-BD14-277E14BBAA94}" type="slidenum">
              <a:t>19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предыдущих лекциях: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835894"/>
            <a:ext cx="8424936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Цели симуляции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Алгоритмы моделирования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Проблемы</a:t>
            </a:r>
            <a:r>
              <a:rPr lang="en-US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связанные с симуляцией устройств</a:t>
            </a:r>
            <a:endParaRPr lang="ru-RU" sz="3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35894"/>
            <a:ext cx="8322398" cy="2554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Компоненты симулятора</a:t>
            </a:r>
            <a:endParaRPr lang="ru-RU" sz="4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Языковые средства разработки моделей и аппаратуры</a:t>
            </a:r>
            <a:endParaRPr lang="ru-RU" sz="4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На этой лекции: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Классификация компонент: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5814"/>
            <a:ext cx="7568448" cy="40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47862"/>
            <a:ext cx="822960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На каком языке программирования должен быть написан симулятор?</a:t>
            </a:r>
          </a:p>
        </p:txBody>
      </p:sp>
    </p:spTree>
    <p:extLst>
      <p:ext uri="{BB962C8B-B14F-4D97-AF65-F5344CB8AC3E}">
        <p14:creationId xmlns:p14="http://schemas.microsoft.com/office/powerpoint/2010/main" val="11977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None/>
            </a:pPr>
            <a:r>
              <a:rPr lang="ru-RU" dirty="0">
                <a:latin typeface="Constantia" pitchFamily="18" charset="0"/>
              </a:rPr>
              <a:t>Использование языков общего назначения (</a:t>
            </a:r>
            <a:r>
              <a:rPr lang="en-US" dirty="0">
                <a:latin typeface="Constantia" pitchFamily="18" charset="0"/>
              </a:rPr>
              <a:t>C, C++, …</a:t>
            </a:r>
            <a:r>
              <a:rPr lang="ru-RU" dirty="0">
                <a:latin typeface="Constantia" pitchFamily="18" charset="0"/>
              </a:rPr>
              <a:t>)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87926"/>
            <a:ext cx="8322398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Используется ООП</a:t>
            </a:r>
            <a:endParaRPr lang="en-US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Написание моделей «с нуля»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Особенности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языков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Специфика 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(int32_t, int64_t)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thread safety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alloc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/free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85" y="1197055"/>
            <a:ext cx="7848872" cy="353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Создание библиотек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реализующих общие примитивы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моделирования 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SystemC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/TLM)</a:t>
            </a:r>
          </a:p>
          <a:p>
            <a:pPr marL="571500" indent="-571500">
              <a:buFont typeface="Arial" pitchFamily="34" charset="0"/>
              <a:buChar char="•"/>
            </a:pP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Использование специализированных языков написания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моделей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(DML)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(1/2)</a:t>
            </a:r>
            <a:endParaRPr lang="ru-R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06.05.2014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8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9" y="1724157"/>
            <a:ext cx="8336315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(2/2)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38919"/>
            <a:ext cx="8352928" cy="3970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evice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simple_dml_device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“Simple DML device”;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documentation = “This is an implementation of simple DML device.”;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parameter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register_size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r1 @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0x1000;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register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r2 @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0x1004;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06.05.2014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dirty="0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599</Words>
  <Application>Microsoft Office PowerPoint</Application>
  <PresentationFormat>Custom</PresentationFormat>
  <Paragraphs>141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 Unicode MS</vt:lpstr>
      <vt:lpstr>Microsoft YaHei</vt:lpstr>
      <vt:lpstr>Arial</vt:lpstr>
      <vt:lpstr>Calibri</vt:lpstr>
      <vt:lpstr>Constantia</vt:lpstr>
      <vt:lpstr>Courier New</vt:lpstr>
      <vt:lpstr>DejaVu Sans</vt:lpstr>
      <vt:lpstr>DejaVu Sans Condensed</vt:lpstr>
      <vt:lpstr>Lohit Hindi</vt:lpstr>
      <vt:lpstr>Mangal</vt:lpstr>
      <vt:lpstr>NewStandardOld</vt:lpstr>
      <vt:lpstr>StarSymbol</vt:lpstr>
      <vt:lpstr>Tahoma</vt:lpstr>
      <vt:lpstr>Times New Roman</vt:lpstr>
      <vt:lpstr>WenQuanYi Zen Hei</vt:lpstr>
      <vt:lpstr>Office Theme</vt:lpstr>
      <vt:lpstr>Языки разработки моделей и аппаратуры</vt:lpstr>
      <vt:lpstr>На предыдущих лекциях:</vt:lpstr>
      <vt:lpstr>На этой лекции:</vt:lpstr>
      <vt:lpstr>Классификация компонент:</vt:lpstr>
      <vt:lpstr>Вопрос</vt:lpstr>
      <vt:lpstr>Использование языков общего назначения (C, C++, …)</vt:lpstr>
      <vt:lpstr>Решения</vt:lpstr>
      <vt:lpstr>DML (1/2)</vt:lpstr>
      <vt:lpstr>DML (2/2)</vt:lpstr>
      <vt:lpstr>Абстракции аппаратуры (1/3)</vt:lpstr>
      <vt:lpstr>Абстракции аппаратуры (2/3)</vt:lpstr>
      <vt:lpstr>Абстракции аппаратуры (3/3)</vt:lpstr>
      <vt:lpstr>Разработка процессора (1/2)</vt:lpstr>
      <vt:lpstr>Разработка процессора (2/2)</vt:lpstr>
      <vt:lpstr>Verilog</vt:lpstr>
      <vt:lpstr>VHDL</vt:lpstr>
      <vt:lpstr>Литература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interpretation</dc:title>
  <dc:creator>Rechistov, Grigory</dc:creator>
  <cp:lastModifiedBy>Rechistov, Grigory</cp:lastModifiedBy>
  <cp:revision>435</cp:revision>
  <dcterms:created xsi:type="dcterms:W3CDTF">2006-08-16T00:00:00Z</dcterms:created>
  <dcterms:modified xsi:type="dcterms:W3CDTF">2014-05-06T06:37:28Z</dcterms:modified>
</cp:coreProperties>
</file>