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0"/>
  </p:notesMasterIdLst>
  <p:sldIdLst>
    <p:sldId id="29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5" r:id="rId25"/>
    <p:sldId id="286" r:id="rId26"/>
    <p:sldId id="289" r:id="rId27"/>
    <p:sldId id="290" r:id="rId28"/>
    <p:sldId id="291" r:id="rId29"/>
    <p:sldId id="292" r:id="rId30"/>
    <p:sldId id="293" r:id="rId31"/>
    <p:sldId id="299" r:id="rId32"/>
    <p:sldId id="301" r:id="rId33"/>
    <p:sldId id="297" r:id="rId34"/>
    <p:sldId id="296" r:id="rId35"/>
    <p:sldId id="294" r:id="rId36"/>
    <p:sldId id="283" r:id="rId37"/>
    <p:sldId id="284" r:id="rId38"/>
    <p:sldId id="28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A0000"/>
    <a:srgbClr val="353537"/>
    <a:srgbClr val="B9A489"/>
    <a:srgbClr val="8D6374"/>
    <a:srgbClr val="A7B7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1636" autoAdjust="0"/>
  </p:normalViewPr>
  <p:slideViewPr>
    <p:cSldViewPr snapToGrid="0">
      <p:cViewPr varScale="1">
        <p:scale>
          <a:sx n="101" d="100"/>
          <a:sy n="101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</a:t>
            </a:r>
            <a:r>
              <a:rPr lang="de-DE" baseline="0" dirty="0"/>
              <a:t> Bieber</a:t>
            </a:r>
          </a:p>
          <a:p>
            <a:r>
              <a:rPr lang="de-DE" baseline="0" dirty="0"/>
              <a:t>Jugendwettbewerb Informatik</a:t>
            </a:r>
          </a:p>
          <a:p>
            <a:r>
              <a:rPr lang="de-DE" baseline="0" dirty="0"/>
              <a:t>Bundeswettbewerb Informatik</a:t>
            </a:r>
          </a:p>
          <a:p>
            <a:r>
              <a:rPr lang="de-DE" baseline="0" dirty="0"/>
              <a:t>Internationale Informatikolympiade</a:t>
            </a:r>
          </a:p>
          <a:p>
            <a:r>
              <a:rPr lang="de-DE" dirty="0"/>
              <a:t>Einstieg</a:t>
            </a:r>
            <a:r>
              <a:rPr lang="de-DE" baseline="0" dirty="0"/>
              <a:t> zum Aufwärmen</a:t>
            </a:r>
          </a:p>
          <a:p>
            <a:r>
              <a:rPr lang="de-DE" baseline="0" dirty="0"/>
              <a:t>Informatik Biber 2017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(Wenn</a:t>
            </a:r>
            <a:r>
              <a:rPr lang="de-DE" baseline="0" dirty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Fugenstellen ges. =</a:t>
            </a:r>
            <a:r>
              <a:rPr lang="de-DE" baseline="0" dirty="0"/>
              <a:t> eine reihe nur aus 1er Klötzen -&gt; n Fugen – 1 (Ende nicht)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8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Fugenstell. Pro Reih.</a:t>
            </a:r>
            <a:r>
              <a:rPr lang="de-DE" baseline="0" dirty="0"/>
              <a:t> = n Klötze – 1 (Ende nicht)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2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 (10) = 6</a:t>
            </a:r>
          </a:p>
          <a:p>
            <a:r>
              <a:rPr lang="de-DE" dirty="0"/>
              <a:t>f (3) ≈ 2,5</a:t>
            </a:r>
            <a:r>
              <a:rPr lang="de-DE" baseline="0" dirty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de-DE" baseline="0" dirty="0"/>
              <a:t> mit vielen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Neuer</a:t>
            </a:r>
            <a:r>
              <a:rPr lang="de-DE" baseline="0" dirty="0"/>
              <a:t> Weg durch vordefinierte Höhe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79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Labyrinth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aseline="0" dirty="0"/>
              <a:t> weitere Möglichkeiten</a:t>
            </a:r>
          </a:p>
          <a:p>
            <a:r>
              <a:rPr lang="de-DE" baseline="0" dirty="0"/>
              <a:t>Den richtigen nicht so einfach erkennen </a:t>
            </a:r>
          </a:p>
          <a:p>
            <a:r>
              <a:rPr lang="de-DE" baseline="0" dirty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 Reihe</a:t>
            </a:r>
            <a:r>
              <a:rPr lang="de-DE" baseline="0" dirty="0"/>
              <a:t> | Klotz 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81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7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Anzahl</a:t>
            </a:r>
            <a:r>
              <a:rPr lang="de-DE" baseline="0" dirty="0"/>
              <a:t> Möglichkeiten für verbleibende 7 Bilder</a:t>
            </a:r>
          </a:p>
          <a:p>
            <a:r>
              <a:rPr lang="de-DE" baseline="0" dirty="0"/>
              <a:t>Lösungshinweis -&gt; Stock/Schild nach unten ≠ untere Reihe, Stock/Schild nach oben ≠ obere Reihe</a:t>
            </a:r>
          </a:p>
          <a:p>
            <a:r>
              <a:rPr lang="de-DE" baseline="0" dirty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600" b="1" dirty="0"/>
              <a:t>Programm starten!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77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VEREINFACHTE</a:t>
            </a:r>
            <a:r>
              <a:rPr lang="de-DE" dirty="0"/>
              <a:t> Implementierung des Algorithmus!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6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58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Zahl mit 8.057 Stellen</a:t>
            </a:r>
          </a:p>
          <a:p>
            <a:r>
              <a:rPr lang="de-DE" dirty="0" err="1"/>
              <a:t>BwInf</a:t>
            </a:r>
            <a:r>
              <a:rPr lang="de-DE" dirty="0"/>
              <a:t> optimierter Algorithmus mit ~ 3 Minuten für Lösung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aseline="0" dirty="0"/>
              <a:t> weitere Möglichkeiten</a:t>
            </a:r>
          </a:p>
          <a:p>
            <a:r>
              <a:rPr lang="de-DE" baseline="0" dirty="0"/>
              <a:t>Den richtigen nicht so einfach erkennen</a:t>
            </a:r>
          </a:p>
          <a:p>
            <a:r>
              <a:rPr lang="de-DE" baseline="0" dirty="0"/>
              <a:t>Rumprobieren (Backtracking)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Verschiedene</a:t>
            </a:r>
            <a:r>
              <a:rPr lang="de-DE" baseline="0" dirty="0"/>
              <a:t> Längen</a:t>
            </a:r>
          </a:p>
          <a:p>
            <a:r>
              <a:rPr lang="de-DE" baseline="0" dirty="0"/>
              <a:t>Variable</a:t>
            </a:r>
          </a:p>
          <a:p>
            <a:r>
              <a:rPr lang="de-DE" baseline="0" dirty="0"/>
              <a:t>Jede Reihe gleiche Anzahl Klötzchen</a:t>
            </a:r>
          </a:p>
          <a:p>
            <a:r>
              <a:rPr lang="de-DE" baseline="0" dirty="0"/>
              <a:t>Längen 1 bis n</a:t>
            </a:r>
          </a:p>
          <a:p>
            <a:r>
              <a:rPr lang="de-DE" baseline="0" dirty="0"/>
              <a:t>Nie zwei Fugen überlappen</a:t>
            </a:r>
          </a:p>
          <a:p>
            <a:r>
              <a:rPr lang="de-DE" baseline="0" dirty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Spätere</a:t>
            </a:r>
            <a:r>
              <a:rPr lang="de-DE" baseline="0" dirty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Stellen zwischen Klötzchen.</a:t>
            </a:r>
          </a:p>
          <a:p>
            <a:r>
              <a:rPr lang="de-DE" b="1" dirty="0"/>
              <a:t>NICHT</a:t>
            </a:r>
            <a:r>
              <a:rPr lang="de-DE" baseline="0" dirty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Verstanden?</a:t>
            </a:r>
          </a:p>
          <a:p>
            <a:r>
              <a:rPr lang="de-DE" b="1" dirty="0"/>
              <a:t>Aufgabe</a:t>
            </a:r>
          </a:p>
          <a:p>
            <a:r>
              <a:rPr lang="de-DE" dirty="0"/>
              <a:t>Mauer N =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Mehrere 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2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4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/>
              <a:t>Aufgabe:</a:t>
            </a:r>
          </a:p>
          <a:p>
            <a:endParaRPr lang="de-DE" sz="1100" b="1" dirty="0"/>
          </a:p>
          <a:p>
            <a:r>
              <a:rPr lang="de-DE" sz="2400" dirty="0"/>
              <a:t>Bilde eine möglichst hohe Mauer für n = 4</a:t>
            </a:r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4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1. Keine Fugen überlappen</a:t>
            </a:r>
          </a:p>
          <a:p>
            <a:r>
              <a:rPr lang="de-DE" dirty="0"/>
              <a:t>2. Maximale Höhe (Hier 3)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Wann ist die maximale Höhe erreicht?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maximale Mauerhöhe ist dann erreicht, wenn…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…nicht mehr genug Fugenstellen frei sind, um eine weitere Reihe zu bauen.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pro Reihe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– 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+ 2 + 3 + … + (n – 2) + (n – 1) + 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gesamt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Länge einer Reihe/Mauer –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Länge einer Reihe/Mauer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Gaußsche</a:t>
            </a:r>
            <a:r>
              <a:rPr lang="de-DE" dirty="0"/>
              <a:t> Summenformel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/>
              <a:t>Fugenstellen pro Reihe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– 1</a:t>
            </a:r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Maximale Mauerhöhe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Kontrolle: n = 10 = Mauer der Höhe 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Wie bauen wir jetzt so eine Mauer?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jeder Schild auf einen Stock.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6! unterschiedliche Möglichkeiten</a:t>
            </a:r>
          </a:p>
          <a:p>
            <a:r>
              <a:rPr lang="de-DE" dirty="0"/>
              <a:t>6 * 5 * 4 * 3 * 2 * 1 = </a:t>
            </a:r>
            <a:r>
              <a:rPr lang="de-DE" sz="2400" b="1" dirty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Anzahl Mauer Variationen</a:t>
            </a:r>
          </a:p>
        </p:txBody>
      </p:sp>
      <p:sp>
        <p:nvSpPr>
          <p:cNvPr id="4" name="Rechteck 3"/>
          <p:cNvSpPr/>
          <p:nvPr/>
        </p:nvSpPr>
        <p:spPr>
          <a:xfrm>
            <a:off x="1261872" y="2848302"/>
            <a:ext cx="998483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60355" y="2848302"/>
            <a:ext cx="998483" cy="525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61872" y="2322784"/>
            <a:ext cx="998483" cy="525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60355" y="2322784"/>
            <a:ext cx="998483" cy="5255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98428" y="240087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2! = 2 Variationen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Variationen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𝑉𝑎𝑟𝑖𝑎𝑡𝑖𝑜𝑛𝑒𝑛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𝐴𝑛𝑧𝑎h𝑙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𝐸𝑙𝑒𝑚𝑒𝑛𝑡𝑒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𝑅𝑒𝑖h𝑒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𝑅𝑒𝑖h𝑒𝑛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62458" y="465608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=268.738.560.000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3666804" y="458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283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591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730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815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976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/>
          <p:cNvSpPr/>
          <p:nvPr/>
        </p:nvSpPr>
        <p:spPr>
          <a:xfrm>
            <a:off x="2112579" y="5969876"/>
            <a:ext cx="141889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045173" y="5973680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200" dirty="0"/>
              <a:t>TAKTIK!</a:t>
            </a:r>
            <a:endParaRPr lang="de-DE" sz="2000" spc="2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2" y="5684611"/>
            <a:ext cx="1136040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8" grpId="1"/>
      <p:bldP spid="9" grpId="0"/>
      <p:bldP spid="11" grpId="0"/>
      <p:bldP spid="12" grpId="0"/>
      <p:bldP spid="13" grpId="0"/>
      <p:bldP spid="16" grpId="0"/>
      <p:bldP spid="17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Der Algorithmus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0863" y="493909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Grundlegende Mauerbauarten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77764" y="258181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37764" y="258753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7356" y="258181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37490" y="258753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7289" y="221820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97015" y="221341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277015" y="221341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717015" y="221341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6540" y="184887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17015" y="184887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997015" y="18498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356540" y="18450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Pfeil nach oben 23"/>
          <p:cNvSpPr/>
          <p:nvPr/>
        </p:nvSpPr>
        <p:spPr>
          <a:xfrm>
            <a:off x="10436775" y="1524004"/>
            <a:ext cx="504497" cy="1639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1699644" y="2249437"/>
            <a:ext cx="504497" cy="2916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2301" y="257608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777312" y="257702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97433" y="257608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492027" y="258181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31826" y="22124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1552" y="22076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131552" y="2207693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71552" y="22076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389418" y="183263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31552" y="183263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841042" y="183357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211077" y="183929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85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21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758367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829316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792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865362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9013284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936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9727050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318127" y="343715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unten nach oben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33139" y="39599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links nach rechts</a:t>
            </a:r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69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05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142817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213766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177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249812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857786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21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3571552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8392423" y="2821939"/>
            <a:ext cx="2946136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8725619" y="3206821"/>
            <a:ext cx="261294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9100368" y="3546813"/>
            <a:ext cx="223819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8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079" y="429978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0604" y="393617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330" y="356684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12718" y="319272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18577" y="283951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0604" y="4299784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260604" y="429978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700604" y="4299784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60604" y="429978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920629" y="4299784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9440629" y="429978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0330" y="393570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70753" y="3562416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554596" y="3190363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918577" y="2829007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78577" y="28210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154596" y="2821031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7674596" y="282139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70479" y="355839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610094" y="3928969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348452" y="3198836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769454" y="393248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210025" y="39277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290025" y="3928097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494460" y="31919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410479" y="3558033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57919" y="35570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6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83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118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55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192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229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64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301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332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V="1">
            <a:off x="369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404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441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78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515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550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587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6215785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658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95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730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767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995045" y="318473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80206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39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875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911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947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98157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16979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0160629" y="4297063"/>
            <a:ext cx="117793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9806836" y="3925010"/>
            <a:ext cx="16393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9815748" y="3925010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9096328" y="356127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9087778" y="3563351"/>
            <a:ext cx="72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,2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8730080" y="3195315"/>
            <a:ext cx="108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,3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8731213" y="3198339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99057" y="2821031"/>
            <a:ext cx="144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8402088" y="280636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10535748" y="2371296"/>
            <a:ext cx="0" cy="28800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1295528" y="1691322"/>
            <a:ext cx="365760" cy="3386287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3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9" grpId="0" animBg="1"/>
      <p:bldP spid="86" grpId="0" animBg="1"/>
      <p:bldP spid="80" grpId="0" animBg="1"/>
      <p:bldP spid="83" grpId="0" animBg="1"/>
      <p:bldP spid="82" grpId="0" animBg="1"/>
      <p:bldP spid="84" grpId="0" animBg="1"/>
      <p:bldP spid="85" grpId="0" animBg="1"/>
      <p:bldP spid="88" grpId="0" animBg="1"/>
      <p:bldP spid="87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Backtracking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7" y="4094199"/>
            <a:ext cx="845085" cy="56339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07172" y="385862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207172" y="4731159"/>
            <a:ext cx="125073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rot="16200000">
            <a:off x="2517023" y="561884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16200000">
            <a:off x="2528813" y="3012283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16200000">
            <a:off x="3881587" y="3508860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63313" y="214075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363312" y="646518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rot="16200000">
            <a:off x="3881587" y="5102289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291490" y="387473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291490" y="4731207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280982" y="546821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252717" y="6465138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rot="16200000">
            <a:off x="4950476" y="5966651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rot="16200000">
            <a:off x="4650501" y="3037518"/>
            <a:ext cx="177538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6200000">
            <a:off x="6003275" y="3534095"/>
            <a:ext cx="819807" cy="7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485001" y="216599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413178" y="3899972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503448" y="4745931"/>
            <a:ext cx="2160461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 rot="16200000">
            <a:off x="7162956" y="4327778"/>
            <a:ext cx="919105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16200000">
            <a:off x="4043192" y="2654206"/>
            <a:ext cx="1079677" cy="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4246060" y="3152693"/>
            <a:ext cx="367983" cy="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6374405" y="3146466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622508" y="3142150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735732" y="2163994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7625136" y="2170239"/>
            <a:ext cx="1250731" cy="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>
            <a:off x="2396359" y="4225159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615559" y="4813959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 nach unten 56"/>
          <p:cNvSpPr/>
          <p:nvPr/>
        </p:nvSpPr>
        <p:spPr>
          <a:xfrm flipV="1">
            <a:off x="3912127" y="477255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 nach rechts 57"/>
          <p:cNvSpPr/>
          <p:nvPr/>
        </p:nvSpPr>
        <p:spPr>
          <a:xfrm>
            <a:off x="4541630" y="4273823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unten 58"/>
          <p:cNvSpPr/>
          <p:nvPr/>
        </p:nvSpPr>
        <p:spPr>
          <a:xfrm flipV="1">
            <a:off x="5862147" y="3220507"/>
            <a:ext cx="220717" cy="65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 nach rechts 59"/>
          <p:cNvSpPr/>
          <p:nvPr/>
        </p:nvSpPr>
        <p:spPr>
          <a:xfrm>
            <a:off x="6956449" y="2600818"/>
            <a:ext cx="809296" cy="252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95" y="2337478"/>
            <a:ext cx="906469" cy="741989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984" y="-240072"/>
            <a:ext cx="1677188" cy="21739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76" y="4813959"/>
            <a:ext cx="629950" cy="6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22434 0.00232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1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22252 0.2416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196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30703 0.2386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03 0.23866 L 0.22252 0.2416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4167 L 0.22435 0.00232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4 0.00232 L 0.39349 0.00463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11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0.00463 L 0.39349 -0.2407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9 -0.24074 L 0.66914 -0.24027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2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" grpId="0" animBg="1"/>
      <p:bldP spid="12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59164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</a:t>
            </a:r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1124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34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59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85" y="3619396"/>
            <a:ext cx="108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130719" y="4373356"/>
            <a:ext cx="72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851501" y="3326058"/>
            <a:ext cx="0" cy="1828800"/>
          </a:xfrm>
          <a:prstGeom prst="line">
            <a:avLst/>
          </a:prstGeom>
          <a:ln w="38100">
            <a:solidFill>
              <a:srgbClr val="B9A489">
                <a:alpha val="50196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81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sp>
        <p:nvSpPr>
          <p:cNvPr id="13" name="Ellipse 12"/>
          <p:cNvSpPr/>
          <p:nvPr/>
        </p:nvSpPr>
        <p:spPr>
          <a:xfrm>
            <a:off x="945929" y="305084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14" name="Ellipse 13"/>
          <p:cNvSpPr/>
          <p:nvPr/>
        </p:nvSpPr>
        <p:spPr>
          <a:xfrm>
            <a:off x="945928" y="3935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41528" y="307638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41528" y="3958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18" name="Gerader Verbinder 17"/>
          <p:cNvCxnSpPr>
            <a:stCxn id="13" idx="0"/>
          </p:cNvCxnSpPr>
          <p:nvPr/>
        </p:nvCxnSpPr>
        <p:spPr>
          <a:xfrm flipH="1" flipV="1">
            <a:off x="1450424" y="2722180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4" idx="0"/>
            <a:endCxn id="13" idx="4"/>
          </p:cNvCxnSpPr>
          <p:nvPr/>
        </p:nvCxnSpPr>
        <p:spPr>
          <a:xfrm flipV="1">
            <a:off x="1450425" y="3471261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41528" y="4841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3" name="Ellipse 22"/>
          <p:cNvSpPr/>
          <p:nvPr/>
        </p:nvSpPr>
        <p:spPr>
          <a:xfrm>
            <a:off x="388881" y="500371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4" name="Ellipse 23"/>
          <p:cNvSpPr/>
          <p:nvPr/>
        </p:nvSpPr>
        <p:spPr>
          <a:xfrm>
            <a:off x="1502974" y="4986207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5" name="Gerader Verbinder 24"/>
          <p:cNvCxnSpPr>
            <a:stCxn id="24" idx="0"/>
            <a:endCxn id="14" idx="4"/>
          </p:cNvCxnSpPr>
          <p:nvPr/>
        </p:nvCxnSpPr>
        <p:spPr>
          <a:xfrm flipH="1" flipV="1">
            <a:off x="1450425" y="4356072"/>
            <a:ext cx="557046" cy="6301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0"/>
            <a:endCxn id="14" idx="4"/>
          </p:cNvCxnSpPr>
          <p:nvPr/>
        </p:nvCxnSpPr>
        <p:spPr>
          <a:xfrm flipV="1">
            <a:off x="893378" y="4356072"/>
            <a:ext cx="557047" cy="6476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8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5" grpId="0"/>
      <p:bldP spid="16" grpId="0"/>
      <p:bldP spid="22" grpId="0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„Spalte kann nicht gefüllt werden“</a:t>
            </a:r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4</a:t>
            </a:r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6125673" y="437072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Mauerbau mit Backtracking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 = 4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„Spalte kann nicht gefüllt werden“</a:t>
            </a:r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1</a:t>
            </a:r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| 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2</a:t>
            </a:r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| 2</a:t>
            </a:r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| 3 </a:t>
            </a:r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Fuge 4</a:t>
            </a:r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  <p:sp>
        <p:nvSpPr>
          <p:cNvPr id="7" name="Nach oben gekrümmter Pfeil 6"/>
          <p:cNvSpPr/>
          <p:nvPr/>
        </p:nvSpPr>
        <p:spPr>
          <a:xfrm rot="16200000">
            <a:off x="1548471" y="3798382"/>
            <a:ext cx="2615434" cy="792012"/>
          </a:xfrm>
          <a:prstGeom prst="curvedUpArrow">
            <a:avLst>
              <a:gd name="adj1" fmla="val 25000"/>
              <a:gd name="adj2" fmla="val 687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6" idx="4"/>
            <a:endCxn id="41" idx="0"/>
          </p:cNvCxnSpPr>
          <p:nvPr/>
        </p:nvCxnSpPr>
        <p:spPr>
          <a:xfrm>
            <a:off x="893378" y="4352072"/>
            <a:ext cx="2240" cy="2737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91121" y="462580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5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3" grpId="0"/>
      <p:bldP spid="7" grpId="1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7! unterschiedliche Möglichkeiten</a:t>
            </a:r>
          </a:p>
          <a:p>
            <a:r>
              <a:rPr lang="de-DE" dirty="0"/>
              <a:t>7 * 6 * 5 * 4 * 3 * 2 * 1 = </a:t>
            </a:r>
            <a:r>
              <a:rPr lang="de-DE" sz="2400" b="1" dirty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jeder Schild auf einen Stock.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</a:t>
            </a:r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/>
              <a:t>..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6! unterschiedliche Möglichkeiten</a:t>
            </a:r>
          </a:p>
          <a:p>
            <a:r>
              <a:rPr lang="de-DE" dirty="0"/>
              <a:t>6 * 5 * 4 * 3 * 2 * 1 = </a:t>
            </a:r>
            <a:r>
              <a:rPr lang="de-DE" sz="2400" b="1" dirty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7" y="1691322"/>
            <a:ext cx="7514363" cy="5328603"/>
          </a:xfrm>
        </p:spPr>
      </p:pic>
    </p:spTree>
    <p:extLst>
      <p:ext uri="{BB962C8B-B14F-4D97-AF65-F5344CB8AC3E}">
        <p14:creationId xmlns:p14="http://schemas.microsoft.com/office/powerpoint/2010/main" val="135619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FD15D7-55E3-42FE-B9A7-8FF1847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80268"/>
            <a:ext cx="11919857" cy="62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FD15D7-55E3-42FE-B9A7-8FF1847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0456"/>
            <a:ext cx="8995175" cy="67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406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8525-405E-4BB4-9897-A7AF9BC6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Mauern für n = 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160F6-3E8C-4598-ACA2-D4D704526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320" y="3429000"/>
                <a:ext cx="8595360" cy="2751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5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54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sup>
                      </m:sSup>
                    </m:oMath>
                  </m:oMathPara>
                </a14:m>
                <a:endParaRPr lang="de-DE" sz="5400" b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F160F6-3E8C-4598-ACA2-D4D704526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320" y="3429000"/>
                <a:ext cx="8595360" cy="27511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5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D2678B6-E2E4-4364-987B-F898729F6772}"/>
              </a:ext>
            </a:extLst>
          </p:cNvPr>
          <p:cNvSpPr txBox="1"/>
          <p:nvPr/>
        </p:nvSpPr>
        <p:spPr>
          <a:xfrm>
            <a:off x="0" y="0"/>
            <a:ext cx="11281410" cy="710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30" dirty="0"/>
              <a:t>29524760984772180063952995825824081791377826384101299248754940860201854925699825609820627997751429861229708019421770600640447452367838180372066599660848689519937612787032398979295655573056584061880778284038383598723124296932699396945571559452430506847932167781796456762210770081685251202361078029232076876607460890150271913962337376157149426650370047569687053488284522800781191095418526620555081669016422276849437936287861611778392655916166605441650273670196955665543521315375161356841247376613182491195298429499207713016326556415917205479959671877213986946014995334343787546549206527858009618292408175272213670492690493547533294187147625342031737433132293090946129364162307652423649432182119085001049448524886887104711862583275077514791514871830773949046231204261626465765432060328324416194702624304599028779296399953566725813174890016709675986722155419602318149832399245933701869823201731759672402698325252049953671273315222340919798921208085408644334107642070164352663778549226093527951361529767768925071678047250476295302484914503834203236692789787273262089486177449839185618352688903227988479264754502261760973289587929500473015296537997027459932006033388484269373815968608975966924870709315921542361602479567283198802280963345175303799973707063220489501058951618729409528132578717161637642644208021369749309044881718895667221933536596831206692904310613109512469498957611270448238830213900950425117875873249027796330814655446152574117114724631548165593225031161370585792542315730006076557726599406937883996905577188645808601555521912472394770164954859252207428410003152141292818303194244524443735151649802138448361583430957018452188739748788142636950243643624586821798864169241399800006442169032999422507544320256818927446173612869042682866995510361519882286541596719341910194965271183370820833299128476084111811906102258258111696046922808513271375783380597638362399927354713002752799625292656093406227765203192188597019713434857028330815177167113378201075786892714615445390449074259352172822080223220950902550128070893575078493519034354563390117494866011062556956338620519020335515393770290229632416996359072412760684060588077947938061197004553890409658143168811502861300377004345316146311744206418488719091354807861101767368233328186021818448518792353595776453867404497520641982903187652190613847851174932853915300017773013312005866582396123483094022013330208127074551075436400780000387116975655348348133583236881365393516006940412719188217342091780193166812857749239277536637213289544203835229980591632661678511596200724215000027984125160811618768144181604327324036765294496697855383852030262168214445127697061868986533466925255511463809854235639188983910134829433560938492901422376663989843910306642813077977200008980036908251683165639550888546263128546705915332162706502805823039751950770822634218476443423869356538879923987862055553260134149649450390323709321743729204901240426691301619051066896201322149486913770761853509630147130789122792660146624800939335556511742317267798088870694131931202142351063997531227860463830251734101984832960297060505106331401104277109526410123864815859030845473011364556797908447058901864711788730900678827319019893628216160369673246806647528325111226821632713579566502978638612567168002017597233268437978587606883166730145176423696043902554161517616312177262403921110960548975426151471093934440483247873519456505810202820428498532236728168637530378288337094258990837647838314683664999058503629133985698695475045928388841277769604982314679698949391282305044919018444899161888331519559359278844011161662809378966159106447131736494134882964651829982896601496519969070734901745121686968821834215732837247626788198036504542799600221471803043732079517828425732924819005719641571725171716747782542420960927947999083914380083665800497169956999134947318821888438776207978797022109632812905514950662913460277789264761027733443333203082607803750468085502393879450927802857582520165639225090976214790016082231979033509272838178549220787266703659762460233955455268336057491713576585816041670870375826473305838015214826836161183730811625078045162123746207515269923268744944598382766622161479221689474606568717443588276161177955162232858282457193741983971021123610406846765015081031852498454166056411017225338214279733682830721104846982632488635052830934743477833623485029672982666454383564439953790360873601751763149363572245942800976463218961352436146819181627372281818327055491328822280020247854526402322858006241040744470147673697930328997590145342816601167869383655356779928408545364049079384782462710203757207522323010665570258511277836044743393976478258736227617628194477130301332686854785903363222446859078273661185599069214411189798970925883278322207372612435893562247908243447440983814625917215689340996805976560511339778160735194537323869853380961984220822676885315292275521001126433302146872900942362138255786477331960272239424191063825655740961882106237173293236764274430789841112546010318898002469042637884205177354507853635617586586561647195288538539040383253042521312793494288756569722425837596533457569713317137035132511739852178943691621962261896221192643386689766844857045535634397963876788529974264368074787182919480825184861018062279846396625584467325883232567984105477348665979814738669091243729087123271574674094797251479210446958185644852391311767730895864118036919318532643655554904694667150089060535361948055920636840421131133406061648168299120707559457471846879680812822885395296593183975580745284147414198417640669211186248779783896873379551550665383953126784630923687088645126158418954178273269858435764636969620944449723289326211284958834188865967401871647205742375588530557958746570629316954161158167002077243537659487343513991795899290510229256787029863458670075831512546582772286997057981176401867124335160240457614489191951010749544452599710769896639617739449264394165405738457587602134147294783253863140924732507294328536706168720026289697347432838918036813669942800108818567352892121625556215231168461830989310223742097416041389607387738476009253385879854044235980738801986743512088182450271864067748614278191086734531253023995967222322783674555016292583171259785929547430195091061467070233631733640631258570109070128571967224020404047190868566315598450336955800791612112845892630275255942641341331195370192231499420536491049290105777593711557732697257733944394931916113359607889255684642046998155798930552847935237798975493916272321859198456218811086898059131559096929480481170491252586971503724580327537090094976904124069537871627614259581071457462515440978139254953730612900018783498040856854462510861574314166972478894380309918433823069154616812781214680137839559956589611338654067351660251713777336804328277474851532623764387009674367006391213540815329915536732461692579455551422893636023611536789332756554505157713093244037937920632040646985848462847225431588864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endParaRPr lang="de-DE" sz="950" dirty="0"/>
          </a:p>
        </p:txBody>
      </p:sp>
    </p:spTree>
    <p:extLst>
      <p:ext uri="{BB962C8B-B14F-4D97-AF65-F5344CB8AC3E}">
        <p14:creationId xmlns:p14="http://schemas.microsoft.com/office/powerpoint/2010/main" val="219562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99" y="904218"/>
            <a:ext cx="4269006" cy="302961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518499" y="4466896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www.bwinf.de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0F36CC-D924-46B2-8102-94F383C9DF38}"/>
              </a:ext>
            </a:extLst>
          </p:cNvPr>
          <p:cNvSpPr txBox="1"/>
          <p:nvPr/>
        </p:nvSpPr>
        <p:spPr>
          <a:xfrm>
            <a:off x="2466929" y="6276947"/>
            <a:ext cx="565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www.github.com/atalantus/BwInf36_Runde02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C1600F-75E6-486A-8353-234CABEB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883" y="6224190"/>
            <a:ext cx="452867" cy="4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geeksforgeeks.org</a:t>
            </a:r>
            <a:r>
              <a:rPr lang="de-DE" dirty="0"/>
              <a:t>/backtracking-algorithms/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267475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http://www.ypool.de/wp-content/uploads/2014/09/Bundeswettbewerb-Informatik-Logo.png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https://upload.wikimedia.org/wikipedia/commons/thumb/8/8f/Flat_cross_icon.svg/2000px-Flat_cross_icon.svg.png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https://daserwachendervalkyrjar.files.wordpress.com/2017/09/shutterstock_462881602-696x465.jpg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https://pixabay.com/de/icon-isoliert-kunst-einkaufen-1641915/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https://www.flaticon.com/free-icon/github-logo_25231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903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42" r="184" b="32042"/>
          <a:stretch/>
        </p:blipFill>
        <p:spPr/>
      </p:pic>
    </p:spTree>
    <p:extLst>
      <p:ext uri="{BB962C8B-B14F-4D97-AF65-F5344CB8AC3E}">
        <p14:creationId xmlns:p14="http://schemas.microsoft.com/office/powerpoint/2010/main" val="63624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/>
              <a:t>1. Aufgabe</a:t>
            </a:r>
            <a:br>
              <a:rPr lang="de-DE" sz="6000" dirty="0"/>
            </a:br>
            <a:r>
              <a:rPr lang="de-DE" sz="5400" dirty="0"/>
              <a:t>der </a:t>
            </a:r>
            <a:r>
              <a:rPr lang="de-DE" sz="6000" dirty="0"/>
              <a:t>2. Runde </a:t>
            </a:r>
            <a:br>
              <a:rPr lang="de-DE" sz="6000" dirty="0"/>
            </a:br>
            <a:r>
              <a:rPr lang="de-DE" sz="5400" dirty="0"/>
              <a:t>des </a:t>
            </a:r>
            <a:r>
              <a:rPr lang="de-DE" sz="6000" dirty="0" err="1"/>
              <a:t>BwInfs</a:t>
            </a:r>
            <a:r>
              <a:rPr lang="de-DE" sz="6000" dirty="0"/>
              <a:t> 2017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Kontrolle: n = 10 = Mauer der Höhe 6</a:t>
            </a:r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45833" y="3507853"/>
            <a:ext cx="7033284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„Die Stellen </a:t>
            </a:r>
            <a:r>
              <a:rPr lang="de-DE" b="1" dirty="0"/>
              <a:t>zwischen</a:t>
            </a:r>
            <a:r>
              <a:rPr lang="de-DE" dirty="0"/>
              <a:t> den Klötzchen“, </a:t>
            </a:r>
          </a:p>
          <a:p>
            <a:r>
              <a:rPr lang="de-DE" dirty="0"/>
              <a:t>dürfen niemals übereinanderliegen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n = 1 </a:t>
            </a:r>
            <a:r>
              <a:rPr lang="de-DE" b="1" dirty="0"/>
              <a:t>unendlich</a:t>
            </a:r>
            <a:r>
              <a:rPr lang="de-DE" dirty="0"/>
              <a:t> hohe Mauer</a:t>
            </a:r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Reihe hat einen 1er-Klotz und einen 2er-Klotz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= 3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1166</Words>
  <Application>Microsoft Office PowerPoint</Application>
  <PresentationFormat>Breitbild</PresentationFormat>
  <Paragraphs>383</Paragraphs>
  <Slides>38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bauen wir jetzt so eine Mauer?</vt:lpstr>
      <vt:lpstr>PowerPoint-Präsentation</vt:lpstr>
      <vt:lpstr>Anzahl Mauer Variationen</vt:lpstr>
      <vt:lpstr>Der Algorithmus</vt:lpstr>
      <vt:lpstr>PowerPoint-Präsentation</vt:lpstr>
      <vt:lpstr>n = 8</vt:lpstr>
      <vt:lpstr>Lösung: Backtracking</vt:lpstr>
      <vt:lpstr>PowerPoint-Präsentation</vt:lpstr>
      <vt:lpstr>Mauerbau mit Backtracking</vt:lpstr>
      <vt:lpstr>Mauerbau mit Backtracking</vt:lpstr>
      <vt:lpstr>Mauerbau mit Backtracking</vt:lpstr>
      <vt:lpstr>Implementierung</vt:lpstr>
      <vt:lpstr>Klassendiagramm</vt:lpstr>
      <vt:lpstr>PowerPoint-Präsentation</vt:lpstr>
      <vt:lpstr>PowerPoint-Präsentation</vt:lpstr>
      <vt:lpstr>Unterschiedliche Mauern für n = 100</vt:lpstr>
      <vt:lpstr>PowerPoint-Präsentation</vt:lpstr>
      <vt:lpstr>PowerPoint-Präsentation</vt:lpstr>
      <vt:lpstr>Quellen</vt:lpstr>
      <vt:lpstr>Bildquellen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 F</cp:lastModifiedBy>
  <cp:revision>77</cp:revision>
  <dcterms:created xsi:type="dcterms:W3CDTF">2018-07-10T18:38:33Z</dcterms:created>
  <dcterms:modified xsi:type="dcterms:W3CDTF">2018-08-03T15:19:49Z</dcterms:modified>
</cp:coreProperties>
</file>