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0"/>
  </p:notesMasterIdLst>
  <p:sldIdLst>
    <p:sldId id="29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5" r:id="rId25"/>
    <p:sldId id="286" r:id="rId26"/>
    <p:sldId id="289" r:id="rId27"/>
    <p:sldId id="290" r:id="rId28"/>
    <p:sldId id="291" r:id="rId29"/>
    <p:sldId id="292" r:id="rId30"/>
    <p:sldId id="293" r:id="rId31"/>
    <p:sldId id="299" r:id="rId32"/>
    <p:sldId id="301" r:id="rId33"/>
    <p:sldId id="297" r:id="rId34"/>
    <p:sldId id="296" r:id="rId35"/>
    <p:sldId id="294" r:id="rId36"/>
    <p:sldId id="283" r:id="rId37"/>
    <p:sldId id="284" r:id="rId38"/>
    <p:sldId id="2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1636" autoAdjust="0"/>
  </p:normalViewPr>
  <p:slideViewPr>
    <p:cSldViewPr snapToGrid="0">
      <p:cViewPr varScale="1">
        <p:scale>
          <a:sx n="101" d="100"/>
          <a:sy n="101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</a:t>
            </a:r>
            <a:r>
              <a:rPr lang="de-DE" baseline="0" dirty="0"/>
              <a:t> Bieber</a:t>
            </a:r>
          </a:p>
          <a:p>
            <a:r>
              <a:rPr lang="de-DE" baseline="0" dirty="0"/>
              <a:t>Jugendwettbewerb Informatik</a:t>
            </a:r>
          </a:p>
          <a:p>
            <a:r>
              <a:rPr lang="de-DE" baseline="0" dirty="0"/>
              <a:t>Bundeswettbewerb Informatik</a:t>
            </a:r>
          </a:p>
          <a:p>
            <a:r>
              <a:rPr lang="de-DE" baseline="0" dirty="0"/>
              <a:t>Internationale Informatikolympiade</a:t>
            </a:r>
          </a:p>
          <a:p>
            <a:r>
              <a:rPr lang="de-DE" dirty="0"/>
              <a:t>Einstieg</a:t>
            </a:r>
            <a:r>
              <a:rPr lang="de-DE" baseline="0" dirty="0"/>
              <a:t> zum Aufwärmen</a:t>
            </a:r>
          </a:p>
          <a:p>
            <a:r>
              <a:rPr lang="de-DE" baseline="0" dirty="0"/>
              <a:t>Informatik Biber 2017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(Wenn</a:t>
            </a:r>
            <a:r>
              <a:rPr lang="de-DE" baseline="0" dirty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Fugenstellen ges. =</a:t>
            </a:r>
            <a:r>
              <a:rPr lang="de-DE" baseline="0" dirty="0"/>
              <a:t> eine reihe nur aus 1er Klötzen -&gt; n Fugen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8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Fugenstell. Pro Reih.</a:t>
            </a:r>
            <a:r>
              <a:rPr lang="de-DE" baseline="0" dirty="0"/>
              <a:t> = n Klötze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 (10) = 6</a:t>
            </a:r>
          </a:p>
          <a:p>
            <a:r>
              <a:rPr lang="de-DE" dirty="0"/>
              <a:t>f (3) ≈ 2,5</a:t>
            </a:r>
            <a:r>
              <a:rPr lang="de-DE" baseline="0" dirty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de-DE" baseline="0" dirty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Neuer</a:t>
            </a:r>
            <a:r>
              <a:rPr lang="de-DE" baseline="0" dirty="0"/>
              <a:t> Weg durch vordefinierte Höhe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Labyrinth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aseline="0" dirty="0"/>
              <a:t> weitere Möglichkeiten</a:t>
            </a:r>
          </a:p>
          <a:p>
            <a:r>
              <a:rPr lang="de-DE" baseline="0" dirty="0"/>
              <a:t>Den richtigen nicht so einfach erkennen </a:t>
            </a:r>
          </a:p>
          <a:p>
            <a:r>
              <a:rPr lang="de-DE" baseline="0" dirty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 Reihe</a:t>
            </a:r>
            <a:r>
              <a:rPr lang="de-DE" baseline="0" dirty="0"/>
              <a:t> | Klotz 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Anzahl</a:t>
            </a:r>
            <a:r>
              <a:rPr lang="de-DE" baseline="0" dirty="0"/>
              <a:t> Möglichkeiten für verbleibende 7 Bilder</a:t>
            </a:r>
          </a:p>
          <a:p>
            <a:r>
              <a:rPr lang="de-DE" baseline="0" dirty="0"/>
              <a:t>Lösungshinweis -&gt; Stock/Schild nach unten ≠ untere Reihe, Stock/Schild nach oben ≠ obere Reihe</a:t>
            </a:r>
          </a:p>
          <a:p>
            <a:r>
              <a:rPr lang="de-DE" baseline="0" dirty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b="1" dirty="0"/>
              <a:t>Programm starten!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7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VEREINFACHTE</a:t>
            </a:r>
            <a:r>
              <a:rPr lang="de-DE" dirty="0"/>
              <a:t> Implementierung des Algorithmus!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6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58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Zahl mit 8.057 Stellen</a:t>
            </a:r>
          </a:p>
          <a:p>
            <a:r>
              <a:rPr lang="de-DE" dirty="0" err="1"/>
              <a:t>BwInf</a:t>
            </a:r>
            <a:r>
              <a:rPr lang="de-DE" dirty="0"/>
              <a:t> optimierter Algorithmus mit ~ 3 Minuten für Lösung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aseline="0" dirty="0"/>
              <a:t> weitere Möglichkeiten</a:t>
            </a:r>
          </a:p>
          <a:p>
            <a:r>
              <a:rPr lang="de-DE" baseline="0" dirty="0"/>
              <a:t>Den richtigen nicht so einfach erkennen</a:t>
            </a:r>
          </a:p>
          <a:p>
            <a:r>
              <a:rPr lang="de-DE" baseline="0" dirty="0"/>
              <a:t>Rumprobieren (Backtracking)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Verschiedene</a:t>
            </a:r>
            <a:r>
              <a:rPr lang="de-DE" baseline="0" dirty="0"/>
              <a:t> Längen</a:t>
            </a:r>
          </a:p>
          <a:p>
            <a:r>
              <a:rPr lang="de-DE" baseline="0" dirty="0"/>
              <a:t>Variable</a:t>
            </a:r>
          </a:p>
          <a:p>
            <a:r>
              <a:rPr lang="de-DE" baseline="0" dirty="0"/>
              <a:t>Jede Reihe gleiche Anzahl Klötzchen</a:t>
            </a:r>
          </a:p>
          <a:p>
            <a:r>
              <a:rPr lang="de-DE" baseline="0" dirty="0"/>
              <a:t>Längen 1 bis n</a:t>
            </a:r>
          </a:p>
          <a:p>
            <a:r>
              <a:rPr lang="de-DE" baseline="0" dirty="0"/>
              <a:t>Nie zwei Fugen überlappen</a:t>
            </a:r>
          </a:p>
          <a:p>
            <a:r>
              <a:rPr lang="de-DE" baseline="0" dirty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Spätere</a:t>
            </a:r>
            <a:r>
              <a:rPr lang="de-DE" baseline="0" dirty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Stellen zwischen Klötzchen.</a:t>
            </a:r>
          </a:p>
          <a:p>
            <a:r>
              <a:rPr lang="de-DE" b="1" dirty="0"/>
              <a:t>NICHT</a:t>
            </a:r>
            <a:r>
              <a:rPr lang="de-DE" baseline="0" dirty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Verstanden?</a:t>
            </a:r>
          </a:p>
          <a:p>
            <a:r>
              <a:rPr lang="de-DE" b="1" dirty="0"/>
              <a:t>Aufgabe</a:t>
            </a:r>
          </a:p>
          <a:p>
            <a:r>
              <a:rPr lang="de-DE" dirty="0"/>
              <a:t>Mauer N =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Mehrere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2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/>
              <a:t>Aufgabe:</a:t>
            </a:r>
          </a:p>
          <a:p>
            <a:endParaRPr lang="de-DE" sz="1100" b="1" dirty="0"/>
          </a:p>
          <a:p>
            <a:r>
              <a:rPr lang="de-DE" sz="2400" dirty="0"/>
              <a:t>Bilde eine möglichst hohe Mauer für n = 4</a:t>
            </a:r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1. Keine Fugen überlappen</a:t>
            </a:r>
          </a:p>
          <a:p>
            <a:r>
              <a:rPr lang="de-DE" dirty="0"/>
              <a:t>2. Maximale Höhe (Hier 3)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Wann ist die maximale Höhe erreicht?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maximale Mauerhöhe ist dann erreicht, wenn…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…nicht mehr genug Fugenstellen frei sind, um eine weitere Reihe zu bauen.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Maximale Mauerhöhe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Wie bauen wir jetzt so eine Mauer?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Anzahl Mauer Variationen</a:t>
            </a:r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2! = 2 Variationen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Der Algorithmus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Grundlegende Mauerbauarten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unten nach oben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links nach rechts</a:t>
            </a: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8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,2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,3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Backtracking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7" y="4094199"/>
            <a:ext cx="845085" cy="5633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07172" y="385862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07172" y="4731159"/>
            <a:ext cx="125073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rot="16200000">
            <a:off x="2517023" y="561884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16200000">
            <a:off x="2528813" y="3012283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16200000">
            <a:off x="3881587" y="3508860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63313" y="214075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363312" y="646518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16200000">
            <a:off x="3881587" y="5102289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291490" y="387473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291490" y="473120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280982" y="546821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252717" y="6465138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16200000">
            <a:off x="4950476" y="5966651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16200000">
            <a:off x="4650501" y="303751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6200000">
            <a:off x="6003275" y="3534095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485001" y="216599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413178" y="389997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503448" y="4745931"/>
            <a:ext cx="216046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16200000">
            <a:off x="7162956" y="4327778"/>
            <a:ext cx="919105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6200000">
            <a:off x="4043192" y="2654206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46060" y="3152693"/>
            <a:ext cx="367983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6374405" y="3146466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622508" y="3142150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735732" y="216399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625136" y="2170239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2396359" y="4225159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615559" y="4813959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unten 56"/>
          <p:cNvSpPr/>
          <p:nvPr/>
        </p:nvSpPr>
        <p:spPr>
          <a:xfrm flipV="1">
            <a:off x="3912127" y="477255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 nach rechts 57"/>
          <p:cNvSpPr/>
          <p:nvPr/>
        </p:nvSpPr>
        <p:spPr>
          <a:xfrm>
            <a:off x="4541630" y="4273823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unten 58"/>
          <p:cNvSpPr/>
          <p:nvPr/>
        </p:nvSpPr>
        <p:spPr>
          <a:xfrm flipV="1">
            <a:off x="5862147" y="322050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59"/>
          <p:cNvSpPr/>
          <p:nvPr/>
        </p:nvSpPr>
        <p:spPr>
          <a:xfrm>
            <a:off x="6956449" y="2600818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95" y="2337478"/>
            <a:ext cx="906469" cy="741989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84" y="-240072"/>
            <a:ext cx="1677188" cy="21739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6" y="4813959"/>
            <a:ext cx="629950" cy="6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22434 0.00232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1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22252 0.2416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96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30703 0.2386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03 0.23866 L 0.22252 0.2416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22435 0.0023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39349 0.00463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11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0.00463 L 0.39349 -0.2407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-0.24074 L 0.66914 -0.2402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2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" grpId="0" animBg="1"/>
      <p:bldP spid="12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  <a:endCxn id="41" idx="0"/>
          </p:cNvCxnSpPr>
          <p:nvPr/>
        </p:nvCxnSpPr>
        <p:spPr>
          <a:xfrm>
            <a:off x="893378" y="4352072"/>
            <a:ext cx="2240" cy="2737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91121" y="462580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1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7" y="1691322"/>
            <a:ext cx="7514363" cy="5328603"/>
          </a:xfrm>
        </p:spPr>
      </p:pic>
    </p:spTree>
    <p:extLst>
      <p:ext uri="{BB962C8B-B14F-4D97-AF65-F5344CB8AC3E}">
        <p14:creationId xmlns:p14="http://schemas.microsoft.com/office/powerpoint/2010/main" val="13561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B83988B-490B-441F-B2F9-4E7DE8D23E16}"/>
              </a:ext>
            </a:extLst>
          </p:cNvPr>
          <p:cNvSpPr/>
          <p:nvPr/>
        </p:nvSpPr>
        <p:spPr>
          <a:xfrm>
            <a:off x="-123825" y="-66675"/>
            <a:ext cx="12563475" cy="7248525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60536"/>
            <a:ext cx="11919857" cy="62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B8CFD5-2733-48CE-8A66-FD5709B0414D}"/>
              </a:ext>
            </a:extLst>
          </p:cNvPr>
          <p:cNvSpPr/>
          <p:nvPr/>
        </p:nvSpPr>
        <p:spPr>
          <a:xfrm>
            <a:off x="-85725" y="-142875"/>
            <a:ext cx="12382500" cy="7143750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2356"/>
            <a:ext cx="8995175" cy="67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06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8525-405E-4BB4-9897-A7AF9BC6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Mauern für n 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5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sup>
                      </m:sSup>
                    </m:oMath>
                  </m:oMathPara>
                </a14:m>
                <a:endParaRPr lang="de-DE" sz="540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D2678B6-E2E4-4364-987B-F898729F6772}"/>
              </a:ext>
            </a:extLst>
          </p:cNvPr>
          <p:cNvSpPr txBox="1"/>
          <p:nvPr/>
        </p:nvSpPr>
        <p:spPr>
          <a:xfrm>
            <a:off x="0" y="0"/>
            <a:ext cx="11281410" cy="71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30" dirty="0"/>
              <a:t>29524760984772180063952995825824081791377826384101299248754940860201854925699825609820627997751429861229708019421770600640447452367838180372066599660848689519937612787032398979295655573056584061880778284038383598723124296932699396945571559452430506847932167781796456762210770081685251202361078029232076876607460890150271913962337376157149426650370047569687053488284522800781191095418526620555081669016422276849437936287861611778392655916166605441650273670196955665543521315375161356841247376613182491195298429499207713016326556415917205479959671877213986946014995334343787546549206527858009618292408175272213670492690493547533294187147625342031737433132293090946129364162307652423649432182119085001049448524886887104711862583275077514791514871830773949046231204261626465765432060328324416194702624304599028779296399953566725813174890016709675986722155419602318149832399245933701869823201731759672402698325252049953671273315222340919798921208085408644334107642070164352663778549226093527951361529767768925071678047250476295302484914503834203236692789787273262089486177449839185618352688903227988479264754502261760973289587929500473015296537997027459932006033388484269373815968608975966924870709315921542361602479567283198802280963345175303799973707063220489501058951618729409528132578717161637642644208021369749309044881718895667221933536596831206692904310613109512469498957611270448238830213900950425117875873249027796330814655446152574117114724631548165593225031161370585792542315730006076557726599406937883996905577188645808601555521912472394770164954859252207428410003152141292818303194244524443735151649802138448361583430957018452188739748788142636950243643624586821798864169241399800006442169032999422507544320256818927446173612869042682866995510361519882286541596719341910194965271183370820833299128476084111811906102258258111696046922808513271375783380597638362399927354713002752799625292656093406227765203192188597019713434857028330815177167113378201075786892714615445390449074259352172822080223220950902550128070893575078493519034354563390117494866011062556956338620519020335515393770290229632416996359072412760684060588077947938061197004553890409658143168811502861300377004345316146311744206418488719091354807861101767368233328186021818448518792353595776453867404497520641982903187652190613847851174932853915300017773013312005866582396123483094022013330208127074551075436400780000387116975655348348133583236881365393516006940412719188217342091780193166812857749239277536637213289544203835229980591632661678511596200724215000027984125160811618768144181604327324036765294496697855383852030262168214445127697061868986533466925255511463809854235639188983910134829433560938492901422376663989843910306642813077977200008980036908251683165639550888546263128546705915332162706502805823039751950770822634218476443423869356538879923987862055553260134149649450390323709321743729204901240426691301619051066896201322149486913770761853509630147130789122792660146624800939335556511742317267798088870694131931202142351063997531227860463830251734101984832960297060505106331401104277109526410123864815859030845473011364556797908447058901864711788730900678827319019893628216160369673246806647528325111226821632713579566502978638612567168002017597233268437978587606883166730145176423696043902554161517616312177262403921110960548975426151471093934440483247873519456505810202820428498532236728168637530378288337094258990837647838314683664999058503629133985698695475045928388841277769604982314679698949391282305044919018444899161888331519559359278844011161662809378966159106447131736494134882964651829982896601496519969070734901745121686968821834215732837247626788198036504542799600221471803043732079517828425732924819005719641571725171716747782542420960927947999083914380083665800497169956999134947318821888438776207978797022109632812905514950662913460277789264761027733443333203082607803750468085502393879450927802857582520165639225090976214790016082231979033509272838178549220787266703659762460233955455268336057491713576585816041670870375826473305838015214826836161183730811625078045162123746207515269923268744944598382766622161479221689474606568717443588276161177955162232858282457193741983971021123610406846765015081031852498454166056411017225338214279733682830721104846982632488635052830934743477833623485029672982666454383564439953790360873601751763149363572245942800976463218961352436146819181627372281818327055491328822280020247854526402322858006241040744470147673697930328997590145342816601167869383655356779928408545364049079384782462710203757207522323010665570258511277836044743393976478258736227617628194477130301332686854785903363222446859078273661185599069214411189798970925883278322207372612435893562247908243447440983814625917215689340996805976560511339778160735194537323869853380961984220822676885315292275521001126433302146872900942362138255786477331960272239424191063825655740961882106237173293236764274430789841112546010318898002469042637884205177354507853635617586586561647195288538539040383253042521312793494288756569722425837596533457569713317137035132511739852178943691621962261896221192643386689766844857045535634397963876788529974264368074787182919480825184861018062279846396625584467325883232567984105477348665979814738669091243729087123271574674094797251479210446958185644852391311767730895864118036919318532643655554904694667150089060535361948055920636840421131133406061648168299120707559457471846879680812822885395296593183975580745284147414198417640669211186248779783896873379551550665383953126784630923687088645126158418954178273269858435764636969620944449723289326211284958834188865967401871647205742375588530557958746570629316954161158167002077243537659487343513991795899290510229256787029863458670075831512546582772286997057981176401867124335160240457614489191951010749544452599710769896639617739449264394165405738457587602134147294783253863140924732507294328536706168720026289697347432838918036813669942800108818567352892121625556215231168461830989310223742097416041389607387738476009253385879854044235980738801986743512088182450271864067748614278191086734531253023995967222322783674555016292583171259785929547430195091061467070233631733640631258570109070128571967224020404047190868566315598450336955800791612112845892630275255942641341331195370192231499420536491049290105777593711557732697257733944394931916113359607889255684642046998155798930552847935237798975493916272321859198456218811086898059131559096929480481170491252586971503724580327537090094976904124069537871627614259581071457462515440978139254953730612900018783498040856854462510861574314166972478894380309918433823069154616812781214680137839559956589611338654067351660251713777336804328277474851532623764387009674367006391213540815329915536732461692579455551422893636023611536789332756554505157713093244037937920632040646985848462847225431588864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endParaRPr lang="de-DE" sz="950" dirty="0"/>
          </a:p>
        </p:txBody>
      </p:sp>
    </p:spTree>
    <p:extLst>
      <p:ext uri="{BB962C8B-B14F-4D97-AF65-F5344CB8AC3E}">
        <p14:creationId xmlns:p14="http://schemas.microsoft.com/office/powerpoint/2010/main" val="21956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99" y="904218"/>
            <a:ext cx="4269006" cy="30296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518499" y="4466896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www.bwinf.de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0F36CC-D924-46B2-8102-94F383C9DF38}"/>
              </a:ext>
            </a:extLst>
          </p:cNvPr>
          <p:cNvSpPr txBox="1"/>
          <p:nvPr/>
        </p:nvSpPr>
        <p:spPr>
          <a:xfrm>
            <a:off x="2466929" y="6276947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www.github.com/atalantus/BwInf36_Runde02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C1600F-75E6-486A-8353-234CABEB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883" y="6224190"/>
            <a:ext cx="452867" cy="4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https://www.flaticon.com/free-icon/github-logo_25231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/>
              <a:t>1. Aufgabe</a:t>
            </a:r>
            <a:br>
              <a:rPr lang="de-DE" sz="6000" dirty="0"/>
            </a:br>
            <a:r>
              <a:rPr lang="de-DE" sz="5400" dirty="0"/>
              <a:t>der </a:t>
            </a:r>
            <a:r>
              <a:rPr lang="de-DE" sz="6000" dirty="0"/>
              <a:t>2. Runde </a:t>
            </a:r>
            <a:br>
              <a:rPr lang="de-DE" sz="6000" dirty="0"/>
            </a:br>
            <a:r>
              <a:rPr lang="de-DE" sz="5400" dirty="0"/>
              <a:t>des </a:t>
            </a:r>
            <a:r>
              <a:rPr lang="de-DE" sz="6000" dirty="0" err="1"/>
              <a:t>BwInfs</a:t>
            </a:r>
            <a:r>
              <a:rPr lang="de-DE" sz="6000" dirty="0"/>
              <a:t> 2017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45833" y="3507853"/>
            <a:ext cx="7033284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„Die Stellen </a:t>
            </a:r>
            <a:r>
              <a:rPr lang="de-DE" b="1" dirty="0"/>
              <a:t>zwischen</a:t>
            </a:r>
            <a:r>
              <a:rPr lang="de-DE" dirty="0"/>
              <a:t> den Klötzchen“, </a:t>
            </a:r>
          </a:p>
          <a:p>
            <a:r>
              <a:rPr lang="de-DE" dirty="0"/>
              <a:t>dürfen niemals übereinanderliegen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n = 1 </a:t>
            </a:r>
            <a:r>
              <a:rPr lang="de-DE" b="1" dirty="0"/>
              <a:t>unendlich</a:t>
            </a:r>
            <a:r>
              <a:rPr lang="de-DE" dirty="0"/>
              <a:t> hohe Mauer</a:t>
            </a:r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Reihe hat einen 1er-Klotz und einen 2er-Klotz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1166</Words>
  <Application>Microsoft Office PowerPoint</Application>
  <PresentationFormat>Breitbild</PresentationFormat>
  <Paragraphs>383</Paragraphs>
  <Slides>38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bauen wir jetzt so eine Mauer?</vt:lpstr>
      <vt:lpstr>PowerPoint-Präsentation</vt:lpstr>
      <vt:lpstr>Anzahl Mauer Variationen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Klassendiagramm</vt:lpstr>
      <vt:lpstr>PowerPoint-Präsentation</vt:lpstr>
      <vt:lpstr>PowerPoint-Präsentation</vt:lpstr>
      <vt:lpstr>Unterschiedliche Mauern für n = 100</vt:lpstr>
      <vt:lpstr>PowerPoint-Präsentation</vt:lpstr>
      <vt:lpstr>PowerPoint-Präsentation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 F</cp:lastModifiedBy>
  <cp:revision>78</cp:revision>
  <dcterms:created xsi:type="dcterms:W3CDTF">2018-07-10T18:38:33Z</dcterms:created>
  <dcterms:modified xsi:type="dcterms:W3CDTF">2018-08-03T15:26:05Z</dcterms:modified>
</cp:coreProperties>
</file>