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66" r:id="rId2"/>
    <p:sldId id="267" r:id="rId3"/>
    <p:sldId id="268" r:id="rId4"/>
    <p:sldId id="271" r:id="rId5"/>
    <p:sldId id="272" r:id="rId6"/>
    <p:sldId id="256" r:id="rId7"/>
    <p:sldId id="274" r:id="rId8"/>
    <p:sldId id="27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3" r:id="rId23"/>
    <p:sldId id="304" r:id="rId24"/>
    <p:sldId id="305" r:id="rId25"/>
    <p:sldId id="306" r:id="rId26"/>
    <p:sldId id="307" r:id="rId27"/>
    <p:sldId id="308" r:id="rId28"/>
    <p:sldId id="269" r:id="rId29"/>
    <p:sldId id="270" r:id="rId30"/>
    <p:sldId id="309" r:id="rId31"/>
    <p:sldId id="310" r:id="rId32"/>
    <p:sldId id="311" r:id="rId33"/>
    <p:sldId id="257" r:id="rId34"/>
    <p:sldId id="258" r:id="rId35"/>
    <p:sldId id="259" r:id="rId36"/>
    <p:sldId id="260" r:id="rId37"/>
    <p:sldId id="262" r:id="rId38"/>
    <p:sldId id="265" r:id="rId39"/>
    <p:sldId id="261" r:id="rId40"/>
    <p:sldId id="280" r:id="rId41"/>
    <p:sldId id="28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5" r:id="rId55"/>
    <p:sldId id="273" r:id="rId56"/>
    <p:sldId id="275" r:id="rId57"/>
    <p:sldId id="277" r:id="rId58"/>
    <p:sldId id="279" r:id="rId59"/>
    <p:sldId id="283" r:id="rId60"/>
    <p:sldId id="284" r:id="rId61"/>
    <p:sldId id="285" r:id="rId62"/>
    <p:sldId id="276" r:id="rId63"/>
    <p:sldId id="287" r:id="rId64"/>
    <p:sldId id="288" r:id="rId65"/>
    <p:sldId id="289" r:id="rId66"/>
    <p:sldId id="290" r:id="rId67"/>
    <p:sldId id="286" r:id="rId68"/>
    <p:sldId id="331" r:id="rId69"/>
    <p:sldId id="282" r:id="rId70"/>
    <p:sldId id="333" r:id="rId71"/>
    <p:sldId id="332" r:id="rId72"/>
    <p:sldId id="334" r:id="rId73"/>
    <p:sldId id="327" r:id="rId74"/>
    <p:sldId id="328" r:id="rId75"/>
    <p:sldId id="329" r:id="rId76"/>
    <p:sldId id="264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stieg" id="{60952238-0EFC-440D-9009-89BE0C1AFBB4}">
          <p14:sldIdLst>
            <p14:sldId id="266"/>
            <p14:sldId id="267"/>
            <p14:sldId id="268"/>
            <p14:sldId id="271"/>
            <p14:sldId id="272"/>
            <p14:sldId id="256"/>
          </p14:sldIdLst>
        </p14:section>
        <p14:section name="Aufgabenstellung" id="{DE323901-9772-45F2-AF78-C1BD52FB982E}">
          <p14:sldIdLst>
            <p14:sldId id="274"/>
            <p14:sldId id="27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A*" id="{C732A08E-ABAA-4074-976B-89E533F162DC}">
          <p14:sldIdLst>
            <p14:sldId id="298"/>
            <p14:sldId id="299"/>
            <p14:sldId id="300"/>
            <p14:sldId id="301"/>
            <p14:sldId id="302"/>
            <p14:sldId id="303"/>
            <p14:sldId id="263"/>
            <p14:sldId id="304"/>
            <p14:sldId id="305"/>
            <p14:sldId id="306"/>
            <p14:sldId id="307"/>
            <p14:sldId id="308"/>
            <p14:sldId id="269"/>
            <p14:sldId id="270"/>
            <p14:sldId id="309"/>
            <p14:sldId id="310"/>
            <p14:sldId id="311"/>
          </p14:sldIdLst>
        </p14:section>
        <p14:section name="Quadtree" id="{4B93E3BE-55E6-457A-9ECA-41222623EC8B}">
          <p14:sldIdLst>
            <p14:sldId id="257"/>
            <p14:sldId id="258"/>
            <p14:sldId id="259"/>
            <p14:sldId id="260"/>
            <p14:sldId id="262"/>
            <p14:sldId id="265"/>
            <p14:sldId id="261"/>
          </p14:sldIdLst>
        </p14:section>
        <p14:section name="Lösung Bennet" id="{68D9DD4E-984D-4867-AC6C-FF4DDCA0EE7A}">
          <p14:sldIdLst>
            <p14:sldId id="280"/>
            <p14:sldId id="28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</p14:sldIdLst>
        </p14:section>
        <p14:section name="Lösung Jonas" id="{41BE15B1-AC7D-4756-A112-8BA0486FFDFB}">
          <p14:sldIdLst>
            <p14:sldId id="273"/>
            <p14:sldId id="275"/>
            <p14:sldId id="277"/>
            <p14:sldId id="279"/>
            <p14:sldId id="283"/>
            <p14:sldId id="284"/>
            <p14:sldId id="285"/>
            <p14:sldId id="276"/>
            <p14:sldId id="287"/>
            <p14:sldId id="288"/>
            <p14:sldId id="289"/>
            <p14:sldId id="290"/>
            <p14:sldId id="286"/>
            <p14:sldId id="331"/>
            <p14:sldId id="282"/>
            <p14:sldId id="333"/>
            <p14:sldId id="332"/>
          </p14:sldIdLst>
        </p14:section>
        <p14:section name="Aufgabe d" id="{0EB4DAF7-1A53-414E-8CD6-16B53B9E321C}">
          <p14:sldIdLst>
            <p14:sldId id="334"/>
            <p14:sldId id="327"/>
          </p14:sldIdLst>
        </p14:section>
        <p14:section name="Fazits" id="{A97614CA-4E14-4B0E-8188-C70A59592D2F}">
          <p14:sldIdLst>
            <p14:sldId id="328"/>
            <p14:sldId id="329"/>
          </p14:sldIdLst>
        </p14:section>
        <p14:section name="Schluss" id="{E6C1BC5E-F0E0-4174-AE62-5BF1C50EA2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53715" autoAdjust="0"/>
  </p:normalViewPr>
  <p:slideViewPr>
    <p:cSldViewPr snapToGrid="0">
      <p:cViewPr varScale="1">
        <p:scale>
          <a:sx n="59" d="100"/>
          <a:sy n="59" d="100"/>
        </p:scale>
        <p:origin x="18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6EE-CEAD-4E1E-B49E-3CB44CB67F3E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0A4-4309-4C8E-A9DA-9DA1536E8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des </a:t>
            </a:r>
            <a:r>
              <a:rPr lang="de-DE" dirty="0" err="1"/>
              <a:t>Robo</a:t>
            </a:r>
            <a:r>
              <a:rPr lang="de-DE" dirty="0"/>
              <a:t> Cup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710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Quaternärbaum</a:t>
            </a:r>
            <a:r>
              <a:rPr lang="de-DE" dirty="0"/>
              <a:t> (deutsch)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09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Bildverarbeitung </a:t>
            </a:r>
          </a:p>
          <a:p>
            <a:pPr marL="171450" indent="-171450">
              <a:buFontTx/>
              <a:buChar char="-"/>
            </a:pPr>
            <a:r>
              <a:rPr lang="de-DE" dirty="0"/>
              <a:t>Mesh Generation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Suche nach bestimmten Bereich in Bildern/Karten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659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4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5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2843-85FA-4B87-AD32-0F63159857F1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4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58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1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System laufen auf nicht auf dem selben Thread.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Kommunikation über Events.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2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Zwar sind zwei Nodes (grün) begehbar (20x20 und gemischt)</a:t>
            </a:r>
          </a:p>
          <a:p>
            <a:endParaRPr lang="de-DE" dirty="0"/>
          </a:p>
          <a:p>
            <a:r>
              <a:rPr lang="de-DE" b="1" dirty="0"/>
              <a:t>ABER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(rot) dazwischen nicht begehbar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6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über dem Feld scannt dieses und schickt gefundene Positionen für Spieler und Ball an Teams.</a:t>
            </a:r>
          </a:p>
          <a:p>
            <a:endParaRPr lang="de-DE" dirty="0"/>
          </a:p>
          <a:p>
            <a:r>
              <a:rPr lang="de-DE" dirty="0"/>
              <a:t>Aber wie genau scannt die Kamera das Feld?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37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PathfindingManager</a:t>
            </a:r>
            <a:r>
              <a:rPr lang="de-DE" b="1" dirty="0"/>
              <a:t> </a:t>
            </a:r>
            <a:r>
              <a:rPr lang="de-DE" b="0" dirty="0"/>
              <a:t>-</a:t>
            </a:r>
            <a:r>
              <a:rPr lang="de-DE" b="1" dirty="0"/>
              <a:t> </a:t>
            </a:r>
            <a:r>
              <a:rPr lang="de-DE" dirty="0"/>
              <a:t>„Manager“ des </a:t>
            </a:r>
            <a:r>
              <a:rPr lang="de-DE" dirty="0" err="1"/>
              <a:t>Pathfindings</a:t>
            </a:r>
            <a:endParaRPr lang="de-DE" dirty="0"/>
          </a:p>
          <a:p>
            <a:r>
              <a:rPr lang="de-DE" b="1" dirty="0"/>
              <a:t>Heap</a:t>
            </a:r>
            <a:r>
              <a:rPr lang="de-DE" dirty="0"/>
              <a:t> - Datenstruktur für </a:t>
            </a:r>
            <a:r>
              <a:rPr lang="de-DE" dirty="0" err="1"/>
              <a:t>OpenSet</a:t>
            </a:r>
            <a:endParaRPr lang="de-DE" dirty="0"/>
          </a:p>
          <a:p>
            <a:r>
              <a:rPr lang="de-DE" b="1" dirty="0"/>
              <a:t>Grid</a:t>
            </a:r>
            <a:r>
              <a:rPr lang="de-DE" dirty="0"/>
              <a:t> - A*-</a:t>
            </a:r>
            <a:r>
              <a:rPr lang="de-DE" dirty="0" err="1"/>
              <a:t>Pathfinding</a:t>
            </a:r>
            <a:r>
              <a:rPr lang="de-DE" dirty="0"/>
              <a:t> Grid</a:t>
            </a:r>
          </a:p>
          <a:p>
            <a:r>
              <a:rPr lang="de-DE" b="1" dirty="0" err="1"/>
              <a:t>Node</a:t>
            </a:r>
            <a:r>
              <a:rPr lang="de-DE" dirty="0"/>
              <a:t> - A*-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BESONDERE:</a:t>
            </a:r>
          </a:p>
          <a:p>
            <a:r>
              <a:rPr lang="de-DE" b="1" dirty="0"/>
              <a:t>3 verschiedene Status für A*-</a:t>
            </a:r>
            <a:r>
              <a:rPr lang="de-DE" b="1" dirty="0" err="1"/>
              <a:t>Node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26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Unknown</a:t>
            </a:r>
            <a:r>
              <a:rPr lang="de-DE" dirty="0"/>
              <a:t>-Nodes grau markiert. (schwarz = Land, weiß = Wasser)</a:t>
            </a:r>
          </a:p>
          <a:p>
            <a:r>
              <a:rPr lang="de-DE" dirty="0"/>
              <a:t>Jede Grid </a:t>
            </a:r>
            <a:r>
              <a:rPr lang="de-DE" dirty="0" err="1"/>
              <a:t>Node</a:t>
            </a:r>
            <a:r>
              <a:rPr lang="de-DE" dirty="0"/>
              <a:t> außer </a:t>
            </a:r>
            <a:r>
              <a:rPr lang="de-DE" dirty="0" err="1"/>
              <a:t>Quax</a:t>
            </a:r>
            <a:r>
              <a:rPr lang="de-DE" dirty="0"/>
              <a:t> und Stadt „</a:t>
            </a:r>
            <a:r>
              <a:rPr lang="de-DE" dirty="0" err="1"/>
              <a:t>Unknown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Welche </a:t>
            </a:r>
            <a:r>
              <a:rPr lang="de-DE" dirty="0" err="1"/>
              <a:t>Node</a:t>
            </a:r>
            <a:r>
              <a:rPr lang="de-DE" dirty="0"/>
              <a:t> sollten wir als </a:t>
            </a:r>
            <a:r>
              <a:rPr lang="de-DE" dirty="0" err="1"/>
              <a:t>als</a:t>
            </a:r>
            <a:r>
              <a:rPr lang="de-DE" dirty="0"/>
              <a:t> nächstes überprüfen?</a:t>
            </a:r>
          </a:p>
          <a:p>
            <a:pPr marL="0" indent="0">
              <a:buNone/>
            </a:pPr>
            <a:r>
              <a:rPr lang="de-DE" dirty="0"/>
              <a:t>Erste „</a:t>
            </a:r>
            <a:r>
              <a:rPr lang="de-DE" dirty="0" err="1"/>
              <a:t>Unknown</a:t>
            </a:r>
            <a:r>
              <a:rPr lang="de-DE" dirty="0"/>
              <a:t>“-</a:t>
            </a:r>
            <a:r>
              <a:rPr lang="de-DE" dirty="0" err="1"/>
              <a:t>Node</a:t>
            </a:r>
            <a:r>
              <a:rPr lang="de-DE" dirty="0"/>
              <a:t> auf dem gefunden Weg von </a:t>
            </a:r>
            <a:r>
              <a:rPr lang="de-DE" dirty="0" err="1"/>
              <a:t>Pathfinding</a:t>
            </a:r>
            <a:r>
              <a:rPr lang="de-DE" dirty="0"/>
              <a:t>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0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23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Ende bei:</a:t>
            </a:r>
            <a:r>
              <a:rPr lang="de-DE" dirty="0"/>
              <a:t> </a:t>
            </a:r>
            <a:r>
              <a:rPr lang="de-DE" dirty="0" err="1"/>
              <a:t>Pathfinding</a:t>
            </a:r>
            <a:r>
              <a:rPr lang="de-DE" dirty="0"/>
              <a:t> 1 Weg gefunden </a:t>
            </a:r>
            <a:r>
              <a:rPr lang="de-DE" dirty="0">
                <a:sym typeface="Wingdings" panose="05000000000000000000" pitchFamily="2" charset="2"/>
              </a:rPr>
              <a:t> Es gibt einen Weg von </a:t>
            </a:r>
            <a:r>
              <a:rPr lang="de-DE" dirty="0" err="1">
                <a:sym typeface="Wingdings" panose="05000000000000000000" pitchFamily="2" charset="2"/>
              </a:rPr>
              <a:t>Quax</a:t>
            </a:r>
            <a:r>
              <a:rPr lang="de-DE" dirty="0">
                <a:sym typeface="Wingdings" panose="05000000000000000000" pitchFamily="2" charset="2"/>
              </a:rPr>
              <a:t> zur Stadt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00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Ende bei:</a:t>
            </a:r>
            <a:r>
              <a:rPr lang="de-DE" dirty="0"/>
              <a:t> </a:t>
            </a:r>
            <a:r>
              <a:rPr lang="de-DE" dirty="0" err="1"/>
              <a:t>Pathfinding</a:t>
            </a:r>
            <a:r>
              <a:rPr lang="de-DE" dirty="0"/>
              <a:t> 2 kein Weg gefunden </a:t>
            </a:r>
            <a:r>
              <a:rPr lang="de-DE" dirty="0">
                <a:sym typeface="Wingdings" panose="05000000000000000000" pitchFamily="2" charset="2"/>
              </a:rPr>
              <a:t> Es gibt keinen Weg von </a:t>
            </a:r>
            <a:r>
              <a:rPr lang="de-DE" dirty="0" err="1">
                <a:sym typeface="Wingdings" panose="05000000000000000000" pitchFamily="2" charset="2"/>
              </a:rPr>
              <a:t>Quax</a:t>
            </a:r>
            <a:r>
              <a:rPr lang="de-DE" dirty="0">
                <a:sym typeface="Wingdings" panose="05000000000000000000" pitchFamily="2" charset="2"/>
              </a:rPr>
              <a:t> zur Stadt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41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QuadtreeManager</a:t>
            </a:r>
            <a:r>
              <a:rPr lang="de-DE" b="0" dirty="0"/>
              <a:t> – „Manager“ des </a:t>
            </a:r>
            <a:r>
              <a:rPr lang="de-DE" b="0" dirty="0" err="1"/>
              <a:t>Quadtrees</a:t>
            </a:r>
            <a:endParaRPr lang="de-DE" b="0" dirty="0"/>
          </a:p>
          <a:p>
            <a:r>
              <a:rPr lang="de-DE" b="1" dirty="0" err="1"/>
              <a:t>NodeElement</a:t>
            </a:r>
            <a:r>
              <a:rPr lang="de-DE" b="0" dirty="0"/>
              <a:t> – Abstrakte Klasse für </a:t>
            </a:r>
            <a:r>
              <a:rPr lang="de-DE" b="0" dirty="0" err="1"/>
              <a:t>Quadtree</a:t>
            </a:r>
            <a:r>
              <a:rPr lang="de-DE" b="0" dirty="0"/>
              <a:t>-Nodes</a:t>
            </a:r>
          </a:p>
          <a:p>
            <a:r>
              <a:rPr lang="de-DE" b="1" dirty="0" err="1"/>
              <a:t>Node</a:t>
            </a:r>
            <a:r>
              <a:rPr lang="de-DE" b="0" dirty="0"/>
              <a:t> – Knoten des </a:t>
            </a:r>
            <a:r>
              <a:rPr lang="de-DE" b="0" dirty="0" err="1"/>
              <a:t>Quadtrees</a:t>
            </a:r>
            <a:r>
              <a:rPr lang="de-DE" b="0" dirty="0"/>
              <a:t> (eventuell Blatt des Baums aber &gt; 20x20)</a:t>
            </a:r>
          </a:p>
          <a:p>
            <a:r>
              <a:rPr lang="de-DE" b="1" dirty="0" err="1"/>
              <a:t>EndNode</a:t>
            </a:r>
            <a:r>
              <a:rPr lang="de-DE" b="0" dirty="0"/>
              <a:t> – 20x20 </a:t>
            </a:r>
            <a:r>
              <a:rPr lang="de-DE" b="0" dirty="0" err="1"/>
              <a:t>Node</a:t>
            </a:r>
            <a:r>
              <a:rPr lang="de-DE" b="0" dirty="0"/>
              <a:t> des </a:t>
            </a:r>
            <a:r>
              <a:rPr lang="de-DE" b="0" dirty="0" err="1"/>
              <a:t>Quadtrees</a:t>
            </a:r>
            <a:endParaRPr lang="de-DE" b="0" dirty="0"/>
          </a:p>
          <a:p>
            <a:r>
              <a:rPr lang="de-DE" b="1" dirty="0" err="1"/>
              <a:t>MapSquare</a:t>
            </a:r>
            <a:r>
              <a:rPr lang="de-DE" b="0" dirty="0"/>
              <a:t> – Von einer </a:t>
            </a:r>
            <a:r>
              <a:rPr lang="de-DE" b="0" dirty="0" err="1"/>
              <a:t>Quadtree-Node</a:t>
            </a:r>
            <a:r>
              <a:rPr lang="de-DE" b="0" dirty="0"/>
              <a:t> erfasste </a:t>
            </a:r>
            <a:r>
              <a:rPr lang="de-DE" b="0" dirty="0" err="1"/>
              <a:t>Map</a:t>
            </a:r>
            <a:r>
              <a:rPr lang="de-DE" b="0" dirty="0"/>
              <a:t>-Ausschnitt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6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08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15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Gibt es Verteilungen von Flüssen und Seen, bei denen unsere Strategien zu sehr</a:t>
            </a:r>
            <a:br>
              <a:rPr lang="de-DE" sz="1200" dirty="0"/>
            </a:br>
            <a:r>
              <a:rPr lang="de-DE" sz="1200" dirty="0"/>
              <a:t>vielen Flügen führen?</a:t>
            </a:r>
            <a:br>
              <a:rPr lang="de-DE" sz="1200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183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5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Variante 1</a:t>
            </a:r>
          </a:p>
          <a:p>
            <a:endParaRPr lang="de-DE" dirty="0"/>
          </a:p>
          <a:p>
            <a:r>
              <a:rPr lang="de-DE" dirty="0"/>
              <a:t>Unterteilung des Feldes in einzelne, kleinere Quadrate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86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Einzelnes Scannen jedes Quadrats mit Überprüfung des enthaltenen Farbwerts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Scannen aller einzelner Quadrate dauert viel zu lange.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(Roboter sind, wenn fertig gescannt, schon wieder ganz woanders.)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9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machen wir den Scann-Vorgang schneller?</a:t>
            </a:r>
          </a:p>
          <a:p>
            <a:endParaRPr lang="de-DE" dirty="0"/>
          </a:p>
          <a:p>
            <a:r>
              <a:rPr lang="de-DE" dirty="0"/>
              <a:t>Abstraktion des Feldes in möglichst große Unterfelder.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Nicht mehr nötig jedes Feld einzeln zu scannen.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8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den Roboter sind beide Gebiete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2843-85FA-4B87-AD32-0F63159857F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47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2843-85FA-4B87-AD32-0F63159857F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9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2843-85FA-4B87-AD32-0F63159857F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1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Fast eine halbe Millionen Flüge notwendig um für das gesamte Bild ein 20x20 Grid zu erstellen.</a:t>
            </a:r>
          </a:p>
          <a:p>
            <a:endParaRPr lang="de-DE" dirty="0"/>
          </a:p>
          <a:p>
            <a:r>
              <a:rPr lang="de-DE" dirty="0"/>
              <a:t>Durch Abstraktion größerer Gebiete: Einsparen von hunderttausenden von Flügen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0A4-4309-4C8E-A9DA-9DA1536E8C8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E56EAD-55E4-4A56-95EC-FC594FA2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7" y="584200"/>
            <a:ext cx="6255113" cy="5867400"/>
          </a:xfrm>
        </p:spPr>
      </p:pic>
    </p:spTree>
    <p:extLst>
      <p:ext uri="{BB962C8B-B14F-4D97-AF65-F5344CB8AC3E}">
        <p14:creationId xmlns:p14="http://schemas.microsoft.com/office/powerpoint/2010/main" val="8520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282700"/>
            <a:ext cx="3429000" cy="3429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1282700"/>
            <a:ext cx="3418856" cy="3429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5" y="1282700"/>
            <a:ext cx="3418855" cy="3429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37756" y="4876800"/>
            <a:ext cx="113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Wasser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50981" y="48768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Land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309761" y="4876799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Gemischt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</a:t>
            </a:r>
            <a:r>
              <a:rPr lang="de-DE" dirty="0" err="1"/>
              <a:t>Quax</a:t>
            </a:r>
            <a:r>
              <a:rPr lang="de-DE" dirty="0"/>
              <a:t> vom Grünen zum Roten</a:t>
            </a:r>
            <a:br>
              <a:rPr lang="de-DE" dirty="0"/>
            </a:br>
            <a:r>
              <a:rPr lang="de-DE" dirty="0"/>
              <a:t>Punkt?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4" y="2286000"/>
            <a:ext cx="6995791" cy="3581400"/>
          </a:xfrm>
        </p:spPr>
      </p:pic>
    </p:spTree>
    <p:extLst>
      <p:ext uri="{BB962C8B-B14F-4D97-AF65-F5344CB8AC3E}">
        <p14:creationId xmlns:p14="http://schemas.microsoft.com/office/powerpoint/2010/main" val="37345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4" y="2286000"/>
            <a:ext cx="6995791" cy="3581400"/>
          </a:xfrm>
        </p:spPr>
      </p:pic>
    </p:spTree>
    <p:extLst>
      <p:ext uri="{BB962C8B-B14F-4D97-AF65-F5344CB8AC3E}">
        <p14:creationId xmlns:p14="http://schemas.microsoft.com/office/powerpoint/2010/main" val="60042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04" y="212290"/>
            <a:ext cx="6084955" cy="311511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61" y="3558740"/>
            <a:ext cx="607779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98700"/>
            <a:ext cx="9601200" cy="3581400"/>
          </a:xfrm>
        </p:spPr>
        <p:txBody>
          <a:bodyPr/>
          <a:lstStyle/>
          <a:p>
            <a:r>
              <a:rPr lang="de-DE" dirty="0"/>
              <a:t>Finden eines Weges</a:t>
            </a:r>
          </a:p>
          <a:p>
            <a:r>
              <a:rPr lang="de-DE" dirty="0"/>
              <a:t>Möglichst wenig </a:t>
            </a:r>
            <a:r>
              <a:rPr lang="de-DE" dirty="0" err="1"/>
              <a:t>Quadcopter</a:t>
            </a:r>
            <a:r>
              <a:rPr lang="de-DE" dirty="0"/>
              <a:t>-Flüge</a:t>
            </a:r>
          </a:p>
          <a:p>
            <a:r>
              <a:rPr lang="de-DE" dirty="0"/>
              <a:t>Sonderfall lösen</a:t>
            </a:r>
          </a:p>
          <a:p>
            <a:r>
              <a:rPr lang="de-DE" dirty="0"/>
              <a:t>Voraussetzungen:</a:t>
            </a:r>
          </a:p>
          <a:p>
            <a:pPr lvl="1"/>
            <a:r>
              <a:rPr lang="de-DE" dirty="0"/>
              <a:t>Wegfindungsalgorithmus</a:t>
            </a:r>
          </a:p>
          <a:p>
            <a:pPr lvl="1"/>
            <a:r>
              <a:rPr lang="de-DE" dirty="0"/>
              <a:t>Optimierung dieses Algorithmus</a:t>
            </a:r>
          </a:p>
          <a:p>
            <a:r>
              <a:rPr lang="de-DE" dirty="0"/>
              <a:t>(Teilaufgabe a gilt eher als Hilfestellung zu b)</a:t>
            </a:r>
          </a:p>
        </p:txBody>
      </p:sp>
    </p:spTree>
    <p:extLst>
      <p:ext uri="{BB962C8B-B14F-4D97-AF65-F5344CB8AC3E}">
        <p14:creationId xmlns:p14="http://schemas.microsoft.com/office/powerpoint/2010/main" val="41251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A*-</a:t>
            </a:r>
            <a:r>
              <a:rPr lang="de-DE" dirty="0" err="1"/>
              <a:t>Pathfinding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2690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2A30-D399-404A-9C50-8CFAAC0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4ED9F-5526-4EBB-BE06-D36144B1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Wegfindungsalgorithmus zwischen</a:t>
            </a:r>
            <a:br>
              <a:rPr lang="de-DE" dirty="0"/>
            </a:br>
            <a:r>
              <a:rPr lang="de-DE" dirty="0"/>
              <a:t>mehreren Feldern (= Nodes)</a:t>
            </a:r>
            <a:br>
              <a:rPr lang="de-DE" dirty="0"/>
            </a:br>
            <a:r>
              <a:rPr lang="de-DE" dirty="0"/>
              <a:t>auf einer Karte</a:t>
            </a:r>
          </a:p>
          <a:p>
            <a:r>
              <a:rPr lang="de-DE" dirty="0"/>
              <a:t>Es handelt sich um einen voll-</a:t>
            </a:r>
            <a:br>
              <a:rPr lang="de-DE" dirty="0"/>
            </a:br>
            <a:r>
              <a:rPr lang="de-DE" dirty="0"/>
              <a:t>ständigen und optimalen </a:t>
            </a:r>
            <a:br>
              <a:rPr lang="de-DE" dirty="0"/>
            </a:br>
            <a:r>
              <a:rPr lang="de-DE" dirty="0"/>
              <a:t>Algorithmus</a:t>
            </a:r>
          </a:p>
          <a:p>
            <a:pPr marL="0" indent="0">
              <a:buNone/>
            </a:pPr>
            <a:r>
              <a:rPr lang="de-DE" dirty="0"/>
              <a:t>-&gt; Sollte ein Weg existieren, wird</a:t>
            </a:r>
            <a:br>
              <a:rPr lang="de-DE" dirty="0"/>
            </a:br>
            <a:r>
              <a:rPr lang="de-DE" dirty="0"/>
              <a:t>    dieser auch gefunden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74" y="1900663"/>
            <a:ext cx="5929865" cy="43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5549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27" y="1081973"/>
            <a:ext cx="8866547" cy="4694055"/>
          </a:xfrm>
        </p:spPr>
      </p:pic>
    </p:spTree>
    <p:extLst>
      <p:ext uri="{BB962C8B-B14F-4D97-AF65-F5344CB8AC3E}">
        <p14:creationId xmlns:p14="http://schemas.microsoft.com/office/powerpoint/2010/main" val="17234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- </a:t>
            </a:r>
            <a:r>
              <a:rPr lang="de-DE" dirty="0" err="1"/>
              <a:t>Entferungen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07" y="1840484"/>
            <a:ext cx="4553585" cy="4553585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4363627" y="2227597"/>
            <a:ext cx="3617144" cy="3779357"/>
            <a:chOff x="7355656" y="2240447"/>
            <a:chExt cx="3617144" cy="3779357"/>
          </a:xfrm>
        </p:grpSpPr>
        <p:sp>
          <p:nvSpPr>
            <p:cNvPr id="10" name="Textfeld 9"/>
            <p:cNvSpPr txBox="1"/>
            <p:nvPr/>
          </p:nvSpPr>
          <p:spPr>
            <a:xfrm>
              <a:off x="10367203" y="3722756"/>
              <a:ext cx="605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886777" y="2286000"/>
              <a:ext cx="605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355656" y="3722756"/>
              <a:ext cx="605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886777" y="5311918"/>
              <a:ext cx="605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7406351" y="5227904"/>
                  <a:ext cx="605597" cy="753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de-DE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40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351" y="5227904"/>
                  <a:ext cx="605597" cy="7537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0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7417319" y="2240447"/>
                  <a:ext cx="605597" cy="753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de-DE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40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19" y="2240447"/>
                  <a:ext cx="605597" cy="7537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10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10321412" y="2263045"/>
                  <a:ext cx="605597" cy="753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de-DE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40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412" y="2263045"/>
                  <a:ext cx="605597" cy="7537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10367203" y="5227904"/>
                  <a:ext cx="605597" cy="753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de-DE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40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203" y="5227904"/>
                  <a:ext cx="605597" cy="7537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10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0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4E4C08-1BBD-45C0-89A7-2ECB7F35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- Entfernungen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20" y="1842636"/>
            <a:ext cx="4553585" cy="4553585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4275763" y="2212293"/>
            <a:ext cx="3792873" cy="3728814"/>
            <a:chOff x="7272888" y="2261076"/>
            <a:chExt cx="3792873" cy="3728814"/>
          </a:xfrm>
        </p:grpSpPr>
        <p:sp>
          <p:nvSpPr>
            <p:cNvPr id="11" name="Textfeld 10"/>
            <p:cNvSpPr txBox="1"/>
            <p:nvPr/>
          </p:nvSpPr>
          <p:spPr>
            <a:xfrm>
              <a:off x="8753315" y="2286000"/>
              <a:ext cx="872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7281" y="2261076"/>
              <a:ext cx="803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8753315" y="5273814"/>
              <a:ext cx="872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193241" y="3722756"/>
              <a:ext cx="872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72888" y="3729126"/>
              <a:ext cx="872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7280" y="5277385"/>
              <a:ext cx="803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227633" y="5282004"/>
              <a:ext cx="803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0227633" y="2261076"/>
              <a:ext cx="803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9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- Nodes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60" y="3276600"/>
            <a:ext cx="8203040" cy="3581400"/>
          </a:xfrm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G-Kosten: Entfernung vom Startpunkt</a:t>
            </a:r>
          </a:p>
          <a:p>
            <a:r>
              <a:rPr lang="de-DE" dirty="0"/>
              <a:t>H-Kosten: Entfernung vom Zielpunkt (geschätzt)</a:t>
            </a:r>
          </a:p>
          <a:p>
            <a:r>
              <a:rPr lang="de-DE" dirty="0"/>
              <a:t>F-Kosten: G + H</a:t>
            </a:r>
          </a:p>
          <a:p>
            <a:r>
              <a:rPr lang="de-DE" dirty="0"/>
              <a:t>Zeiger auf</a:t>
            </a:r>
            <a:br>
              <a:rPr lang="de-DE" dirty="0"/>
            </a:br>
            <a:r>
              <a:rPr lang="de-DE" dirty="0"/>
              <a:t>Parent-</a:t>
            </a:r>
            <a:r>
              <a:rPr lang="de-DE" dirty="0" err="1"/>
              <a:t>Node</a:t>
            </a:r>
            <a:br>
              <a:rPr lang="de-DE" dirty="0"/>
            </a:b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8729663" y="4543425"/>
            <a:ext cx="1038225" cy="463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7447409" y="4359414"/>
            <a:ext cx="2461189" cy="827172"/>
            <a:chOff x="7447409" y="4359414"/>
            <a:chExt cx="2461189" cy="827172"/>
          </a:xfrm>
        </p:grpSpPr>
        <p:sp>
          <p:nvSpPr>
            <p:cNvPr id="5" name="Rechteck 4"/>
            <p:cNvSpPr/>
            <p:nvPr/>
          </p:nvSpPr>
          <p:spPr>
            <a:xfrm>
              <a:off x="7447409" y="5007124"/>
              <a:ext cx="2461189" cy="1794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8297129" y="4359414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30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958179" y="4299238"/>
            <a:ext cx="761747" cy="887348"/>
            <a:chOff x="5958179" y="4299238"/>
            <a:chExt cx="761747" cy="887348"/>
          </a:xfrm>
        </p:grpSpPr>
        <p:sp>
          <p:nvSpPr>
            <p:cNvPr id="8" name="Rechteck 7"/>
            <p:cNvSpPr/>
            <p:nvPr/>
          </p:nvSpPr>
          <p:spPr>
            <a:xfrm>
              <a:off x="6146773" y="5007124"/>
              <a:ext cx="384561" cy="17946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58179" y="4299238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</p:grpSp>
      <p:sp>
        <p:nvSpPr>
          <p:cNvPr id="24" name="Rechteck 23"/>
          <p:cNvSpPr/>
          <p:nvPr/>
        </p:nvSpPr>
        <p:spPr>
          <a:xfrm>
            <a:off x="8729663" y="5186586"/>
            <a:ext cx="1038225" cy="3998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6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- Listen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Knoten</a:t>
            </a:r>
          </a:p>
          <a:p>
            <a:r>
              <a:rPr lang="de-DE" dirty="0" err="1"/>
              <a:t>OpenList</a:t>
            </a:r>
            <a:r>
              <a:rPr lang="de-DE" dirty="0"/>
              <a:t>: Bekannte Nodes zu denen ein (möglicherweise suboptimaler) Pfad bekannt ist.</a:t>
            </a:r>
          </a:p>
          <a:p>
            <a:pPr lvl="1"/>
            <a:r>
              <a:rPr lang="de-DE" dirty="0"/>
              <a:t>Zu Beginn ist der Start-</a:t>
            </a:r>
            <a:r>
              <a:rPr lang="de-DE" dirty="0" err="1"/>
              <a:t>Node</a:t>
            </a:r>
            <a:r>
              <a:rPr lang="de-DE" dirty="0"/>
              <a:t> in dieser Liste</a:t>
            </a:r>
          </a:p>
          <a:p>
            <a:r>
              <a:rPr lang="de-DE" dirty="0" err="1"/>
              <a:t>ClosedList</a:t>
            </a:r>
            <a:r>
              <a:rPr lang="de-DE" dirty="0"/>
              <a:t>: Nodes zu denen der beste</a:t>
            </a:r>
            <a:br>
              <a:rPr lang="de-DE" dirty="0"/>
            </a:br>
            <a:r>
              <a:rPr lang="de-DE" dirty="0"/>
              <a:t>Weg bekannt ist</a:t>
            </a:r>
          </a:p>
          <a:p>
            <a:pPr lvl="1"/>
            <a:r>
              <a:rPr lang="de-DE" dirty="0"/>
              <a:t>Keine Mehrfachberechnung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36" y="3905250"/>
            <a:ext cx="5592064" cy="2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- Beispiel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74" y="2509619"/>
            <a:ext cx="7182852" cy="3134162"/>
          </a:xfrm>
        </p:spPr>
      </p:pic>
    </p:spTree>
    <p:extLst>
      <p:ext uri="{BB962C8B-B14F-4D97-AF65-F5344CB8AC3E}">
        <p14:creationId xmlns:p14="http://schemas.microsoft.com/office/powerpoint/2010/main" val="19676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</p:spPr>
      </p:pic>
      <p:sp>
        <p:nvSpPr>
          <p:cNvPr id="7" name="Textfeld 6"/>
          <p:cNvSpPr txBox="1"/>
          <p:nvPr/>
        </p:nvSpPr>
        <p:spPr>
          <a:xfrm>
            <a:off x="3676650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6650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10125" y="3892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810125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10125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7385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76650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6650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810125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10125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958039" y="39213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58039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58039" y="27886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7448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2" y="2286000"/>
            <a:ext cx="8207828" cy="3581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76650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6650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810125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10125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58039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58039" y="27886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129614" y="3892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29614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129614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0572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2" y="2286000"/>
            <a:ext cx="8207828" cy="3581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04" y="2285999"/>
            <a:ext cx="8212616" cy="358348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76650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6650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810125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10125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58039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58039" y="27886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29614" y="50900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129614" y="27527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7734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1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6" y="2286000"/>
            <a:ext cx="7880349" cy="417195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51944" y="1674852"/>
            <a:ext cx="80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Woher weiß ich wie bei mehreren Nodes in der </a:t>
            </a:r>
            <a:r>
              <a:rPr lang="de-DE" dirty="0" err="1"/>
              <a:t>ClosedList</a:t>
            </a:r>
            <a:r>
              <a:rPr lang="de-DE" dirty="0"/>
              <a:t> der Pfad aussieht?</a:t>
            </a:r>
          </a:p>
        </p:txBody>
      </p:sp>
    </p:spTree>
    <p:extLst>
      <p:ext uri="{BB962C8B-B14F-4D97-AF65-F5344CB8AC3E}">
        <p14:creationId xmlns:p14="http://schemas.microsoft.com/office/powerpoint/2010/main" val="36777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</p:spPr>
      </p:pic>
      <p:grpSp>
        <p:nvGrpSpPr>
          <p:cNvPr id="6" name="Gruppieren 5"/>
          <p:cNvGrpSpPr/>
          <p:nvPr/>
        </p:nvGrpSpPr>
        <p:grpSpPr>
          <a:xfrm>
            <a:off x="3000375" y="3146461"/>
            <a:ext cx="1799574" cy="1793805"/>
            <a:chOff x="3000375" y="3146461"/>
            <a:chExt cx="1799574" cy="1793805"/>
          </a:xfrm>
        </p:grpSpPr>
        <p:sp>
          <p:nvSpPr>
            <p:cNvPr id="4" name="Pfeil nach unten 3"/>
            <p:cNvSpPr/>
            <p:nvPr/>
          </p:nvSpPr>
          <p:spPr>
            <a:xfrm rot="18900000">
              <a:off x="3019425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3500000">
              <a:off x="3019426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6200000">
              <a:off x="3019425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2700000">
              <a:off x="4384059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8100000">
              <a:off x="4384059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5400000">
              <a:off x="4447524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3701742" y="4568790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>
              <a:off x="3701741" y="314646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318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93BB78D-6AAC-4DA2-84B4-EA71BC00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3000375" y="3146461"/>
            <a:ext cx="1799574" cy="1793805"/>
            <a:chOff x="3000375" y="3146461"/>
            <a:chExt cx="1799574" cy="1793805"/>
          </a:xfrm>
        </p:grpSpPr>
        <p:sp>
          <p:nvSpPr>
            <p:cNvPr id="17" name="Pfeil nach unten 16"/>
            <p:cNvSpPr/>
            <p:nvPr/>
          </p:nvSpPr>
          <p:spPr>
            <a:xfrm rot="18900000">
              <a:off x="3019425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3500000">
              <a:off x="3019426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6200000">
              <a:off x="3019425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2700000">
              <a:off x="4384059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8100000">
              <a:off x="4384059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5400000">
              <a:off x="4447524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3701742" y="4568790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unten 23"/>
            <p:cNvSpPr/>
            <p:nvPr/>
          </p:nvSpPr>
          <p:spPr>
            <a:xfrm>
              <a:off x="3701741" y="314646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 nach unten 24"/>
          <p:cNvSpPr/>
          <p:nvPr/>
        </p:nvSpPr>
        <p:spPr>
          <a:xfrm rot="2700000">
            <a:off x="5507107" y="3213084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 rot="8100000">
            <a:off x="5507107" y="4571949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unten 26"/>
          <p:cNvSpPr/>
          <p:nvPr/>
        </p:nvSpPr>
        <p:spPr>
          <a:xfrm rot="5400000">
            <a:off x="5570572" y="3892516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9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2" y="2286000"/>
            <a:ext cx="8207828" cy="3581400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3000375" y="3146461"/>
            <a:ext cx="1799574" cy="1793805"/>
            <a:chOff x="3000375" y="3146461"/>
            <a:chExt cx="1799574" cy="1793805"/>
          </a:xfrm>
        </p:grpSpPr>
        <p:sp>
          <p:nvSpPr>
            <p:cNvPr id="20" name="Pfeil nach unten 19"/>
            <p:cNvSpPr/>
            <p:nvPr/>
          </p:nvSpPr>
          <p:spPr>
            <a:xfrm rot="18900000">
              <a:off x="3019425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3500000">
              <a:off x="3019426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6200000">
              <a:off x="3019425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2700000">
              <a:off x="4384059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unten 23"/>
            <p:cNvSpPr/>
            <p:nvPr/>
          </p:nvSpPr>
          <p:spPr>
            <a:xfrm rot="8100000">
              <a:off x="4384059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 nach unten 24"/>
            <p:cNvSpPr/>
            <p:nvPr/>
          </p:nvSpPr>
          <p:spPr>
            <a:xfrm rot="5400000">
              <a:off x="4447524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Pfeil nach unten 25"/>
            <p:cNvSpPr/>
            <p:nvPr/>
          </p:nvSpPr>
          <p:spPr>
            <a:xfrm rot="10800000">
              <a:off x="3701742" y="4568790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Pfeil nach unten 26"/>
            <p:cNvSpPr/>
            <p:nvPr/>
          </p:nvSpPr>
          <p:spPr>
            <a:xfrm>
              <a:off x="3701741" y="314646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Pfeil nach unten 27"/>
          <p:cNvSpPr/>
          <p:nvPr/>
        </p:nvSpPr>
        <p:spPr>
          <a:xfrm rot="2700000">
            <a:off x="5507107" y="3213084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 rot="8100000">
            <a:off x="5507107" y="4571949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unten 29"/>
          <p:cNvSpPr/>
          <p:nvPr/>
        </p:nvSpPr>
        <p:spPr>
          <a:xfrm rot="5400000">
            <a:off x="5570572" y="3892516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unten 30"/>
          <p:cNvSpPr/>
          <p:nvPr/>
        </p:nvSpPr>
        <p:spPr>
          <a:xfrm rot="2700000">
            <a:off x="6630155" y="3209927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8100000">
            <a:off x="6630155" y="4568792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unten 32"/>
          <p:cNvSpPr/>
          <p:nvPr/>
        </p:nvSpPr>
        <p:spPr>
          <a:xfrm rot="5400000">
            <a:off x="6693620" y="3889359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80" y="2286000"/>
            <a:ext cx="8203040" cy="358140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79" y="2286000"/>
            <a:ext cx="8207829" cy="3581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2" y="2286000"/>
            <a:ext cx="8207828" cy="3581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04" y="2285999"/>
            <a:ext cx="8212616" cy="3583489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3000375" y="3146461"/>
            <a:ext cx="1799574" cy="1793805"/>
            <a:chOff x="3000375" y="3146461"/>
            <a:chExt cx="1799574" cy="1793805"/>
          </a:xfrm>
        </p:grpSpPr>
        <p:sp>
          <p:nvSpPr>
            <p:cNvPr id="19" name="Pfeil nach unten 18"/>
            <p:cNvSpPr/>
            <p:nvPr/>
          </p:nvSpPr>
          <p:spPr>
            <a:xfrm rot="18900000">
              <a:off x="3019425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3500000">
              <a:off x="3019426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6200000">
              <a:off x="3019425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2700000">
              <a:off x="4384059" y="3209926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8100000">
              <a:off x="4384059" y="456879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unten 23"/>
            <p:cNvSpPr/>
            <p:nvPr/>
          </p:nvSpPr>
          <p:spPr>
            <a:xfrm rot="5400000">
              <a:off x="4447524" y="3889358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 nach unten 24"/>
            <p:cNvSpPr/>
            <p:nvPr/>
          </p:nvSpPr>
          <p:spPr>
            <a:xfrm rot="10800000">
              <a:off x="3701742" y="4568790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Pfeil nach unten 25"/>
            <p:cNvSpPr/>
            <p:nvPr/>
          </p:nvSpPr>
          <p:spPr>
            <a:xfrm>
              <a:off x="3701741" y="3146461"/>
              <a:ext cx="333375" cy="371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Pfeil nach unten 26"/>
          <p:cNvSpPr/>
          <p:nvPr/>
        </p:nvSpPr>
        <p:spPr>
          <a:xfrm rot="2700000">
            <a:off x="5507107" y="3213084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unten 27"/>
          <p:cNvSpPr/>
          <p:nvPr/>
        </p:nvSpPr>
        <p:spPr>
          <a:xfrm rot="8100000">
            <a:off x="5507107" y="4571949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 rot="5400000">
            <a:off x="5570572" y="3892516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unten 29"/>
          <p:cNvSpPr/>
          <p:nvPr/>
        </p:nvSpPr>
        <p:spPr>
          <a:xfrm rot="2700000">
            <a:off x="6630155" y="3209927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unten 30"/>
          <p:cNvSpPr/>
          <p:nvPr/>
        </p:nvSpPr>
        <p:spPr>
          <a:xfrm rot="8100000">
            <a:off x="6630155" y="4568792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5400000">
            <a:off x="6693620" y="3889359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unten 32"/>
          <p:cNvSpPr/>
          <p:nvPr/>
        </p:nvSpPr>
        <p:spPr>
          <a:xfrm rot="2700000">
            <a:off x="7804739" y="3209926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 nach unten 33"/>
          <p:cNvSpPr/>
          <p:nvPr/>
        </p:nvSpPr>
        <p:spPr>
          <a:xfrm rot="8100000">
            <a:off x="7804739" y="4568791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unten 34"/>
          <p:cNvSpPr/>
          <p:nvPr/>
        </p:nvSpPr>
        <p:spPr>
          <a:xfrm rot="5400000">
            <a:off x="7868204" y="3889358"/>
            <a:ext cx="333375" cy="3714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FBF29-12F5-4F10-BD09-A5C636F7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kein einfaches a* verwenden?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A015D-84B9-4E04-AF80-A7A9D607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0D19EE9-7C3C-4D86-B9E1-9C611558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22" y="1929160"/>
            <a:ext cx="7097579" cy="467236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5FD9E51-4350-4997-88A8-F9E8C2D003B9}"/>
              </a:ext>
            </a:extLst>
          </p:cNvPr>
          <p:cNvSpPr txBox="1"/>
          <p:nvPr/>
        </p:nvSpPr>
        <p:spPr>
          <a:xfrm>
            <a:off x="9643310" y="1190722"/>
            <a:ext cx="219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1674 x 1102 Pixel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CEA1F72-8DF4-4CF7-80AD-EB552BE2E484}"/>
                  </a:ext>
                </a:extLst>
              </p:cNvPr>
              <p:cNvSpPr txBox="1"/>
              <p:nvPr/>
            </p:nvSpPr>
            <p:spPr>
              <a:xfrm>
                <a:off x="1923585" y="2146823"/>
                <a:ext cx="1328056" cy="9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⌉</m:t>
                      </m:r>
                      <m:r>
                        <a:rPr lang="de-DE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CEA1F72-8DF4-4CF7-80AD-EB552BE2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5" y="2146823"/>
                <a:ext cx="1328056" cy="9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96D2E9-2FD8-4B31-AD21-77633D09E8B0}"/>
                  </a:ext>
                </a:extLst>
              </p:cNvPr>
              <p:cNvSpPr txBox="1"/>
              <p:nvPr/>
            </p:nvSpPr>
            <p:spPr>
              <a:xfrm>
                <a:off x="1197864" y="3429000"/>
                <a:ext cx="3255125" cy="95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de-DE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latin typeface="Cambria Math" panose="02040503050406030204" pitchFamily="18" charset="0"/>
                                </a:rPr>
                                <m:t>1672</m:t>
                              </m:r>
                            </m:num>
                            <m:den>
                              <m:r>
                                <a:rPr lang="de-D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⌈"/>
                          <m:endChr m:val="⌉"/>
                          <m:ctrlPr>
                            <a:rPr lang="de-D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1102</m:t>
                              </m:r>
                            </m:num>
                            <m:den>
                              <m:r>
                                <a:rPr lang="de-DE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𝟒𝟔𝟏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𝟏𝟖𝟕</m:t>
                      </m:r>
                    </m:oMath>
                  </m:oMathPara>
                </a14:m>
                <a:endParaRPr lang="de-DE" sz="2000" b="1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96D2E9-2FD8-4B31-AD21-77633D09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3429000"/>
                <a:ext cx="3255125" cy="955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BF86553A-A8DB-4244-9669-8D0153A11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522" y="1926930"/>
            <a:ext cx="7113726" cy="46829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8EE079-3704-4541-8850-35E0A62F1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520" y="1926930"/>
            <a:ext cx="7117113" cy="468522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18B436-65DD-4B9B-A62D-1403DC34F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521" y="1926930"/>
            <a:ext cx="7113727" cy="468299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C838AE8-6BD3-4399-B772-00302F6FA7B8}"/>
              </a:ext>
            </a:extLst>
          </p:cNvPr>
          <p:cNvSpPr txBox="1"/>
          <p:nvPr/>
        </p:nvSpPr>
        <p:spPr>
          <a:xfrm>
            <a:off x="932538" y="5423337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Einsparen von </a:t>
            </a:r>
            <a:r>
              <a:rPr lang="de-DE" b="1" dirty="0"/>
              <a:t>60 tausend </a:t>
            </a:r>
            <a:r>
              <a:rPr lang="de-DE" dirty="0"/>
              <a:t>Flügen!</a:t>
            </a:r>
          </a:p>
        </p:txBody>
      </p:sp>
    </p:spTree>
    <p:extLst>
      <p:ext uri="{BB962C8B-B14F-4D97-AF65-F5344CB8AC3E}">
        <p14:creationId xmlns:p14="http://schemas.microsoft.com/office/powerpoint/2010/main" val="9950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A502A-A248-47A8-91B1-D8F209E8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schaffen wir möglichst wenig Flüge?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C0807-BFF4-4F72-A055-34F3AFE6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1C64EA-4004-4516-8685-7AB7D9D4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E7711F-47DD-4D2B-BA6E-8DC1B392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7DBC62-EBFA-466B-8681-BFC1DACD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26A868-4DE5-417B-B7F9-723EC9136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F9851F5-A8C9-4886-8956-AF956336E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9A1D58-283B-4C69-8CC2-13C7D8123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470" y="540834"/>
            <a:ext cx="5776332" cy="577633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A5CF2EB-262B-4C7A-969E-4AD8448A4DD0}"/>
              </a:ext>
            </a:extLst>
          </p:cNvPr>
          <p:cNvSpPr txBox="1"/>
          <p:nvPr/>
        </p:nvSpPr>
        <p:spPr>
          <a:xfrm>
            <a:off x="1143000" y="1504950"/>
            <a:ext cx="4298228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Wenn Quadrat </a:t>
            </a:r>
            <a:r>
              <a:rPr lang="de-DE" sz="2000" b="1" dirty="0"/>
              <a:t>&gt; 20x20 </a:t>
            </a:r>
            <a:r>
              <a:rPr lang="de-DE" sz="2000" dirty="0"/>
              <a:t>und </a:t>
            </a:r>
            <a:r>
              <a:rPr lang="de-DE" sz="2000" b="1" dirty="0"/>
              <a:t>Gemischt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Aufteilung in kleinere Teilquadrate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B3F2-822F-49B1-A0E8-3BBA523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</a:t>
            </a:r>
            <a:r>
              <a:rPr lang="de-DE" dirty="0" err="1"/>
              <a:t>quadtree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13818-F280-4AED-BD69-4DF6F67D7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8043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70499-3A0E-48E5-96BC-DF7F3FC5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Datenstruktur: </a:t>
            </a:r>
            <a:r>
              <a:rPr lang="de-DE" dirty="0" err="1"/>
              <a:t>Quadtree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8319A-DAB0-4A11-B4FE-42C9DD72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Baum-Datenstruktur</a:t>
            </a:r>
          </a:p>
          <a:p>
            <a:r>
              <a:rPr lang="de-DE" dirty="0"/>
              <a:t>Jeder innere Knoten hat genau 4 Tochterknoten</a:t>
            </a:r>
          </a:p>
          <a:p>
            <a:r>
              <a:rPr lang="de-DE" dirty="0"/>
              <a:t>Sehr effizient</a:t>
            </a:r>
          </a:p>
          <a:p>
            <a:r>
              <a:rPr lang="de-DE" dirty="0"/>
              <a:t>Sehr platzsparend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5B1996-2611-41A9-9B71-EDAD68C8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56" y="4225159"/>
            <a:ext cx="8423744" cy="24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11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F92337-1E83-4D72-89C3-D8A715BF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75" y="1441901"/>
            <a:ext cx="6037029" cy="39741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1C7D17-E003-4C9B-B7EF-57114320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275" y="414005"/>
            <a:ext cx="6037200" cy="60299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245420-72A5-45BC-AF01-6AB419B0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104" y="414005"/>
            <a:ext cx="6037200" cy="60299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1AA9805-8B42-4312-B0C0-D4D22B76E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04" y="414005"/>
            <a:ext cx="6037200" cy="60299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6D564A-6E37-4748-BAF3-E0C07ED18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103" y="414005"/>
            <a:ext cx="6037201" cy="602998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8EACCE-4334-4970-8733-1B8FA83D5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932" y="414005"/>
            <a:ext cx="6037201" cy="6029988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9A03D92D-663B-4921-B8B5-B237CB1C2A17}"/>
              </a:ext>
            </a:extLst>
          </p:cNvPr>
          <p:cNvSpPr/>
          <p:nvPr/>
        </p:nvSpPr>
        <p:spPr>
          <a:xfrm>
            <a:off x="2911361" y="578073"/>
            <a:ext cx="593836" cy="5938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F39F40C-F79E-479F-92CE-643666CAAC01}"/>
              </a:ext>
            </a:extLst>
          </p:cNvPr>
          <p:cNvSpPr/>
          <p:nvPr/>
        </p:nvSpPr>
        <p:spPr>
          <a:xfrm>
            <a:off x="1410714" y="1454390"/>
            <a:ext cx="420413" cy="420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46F1FF-6834-44DA-81FE-1706E2ABC349}"/>
              </a:ext>
            </a:extLst>
          </p:cNvPr>
          <p:cNvSpPr/>
          <p:nvPr/>
        </p:nvSpPr>
        <p:spPr>
          <a:xfrm>
            <a:off x="2468174" y="1441899"/>
            <a:ext cx="420413" cy="420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BDA8EC1-25E3-4A59-90CA-38E272FD9B8A}"/>
              </a:ext>
            </a:extLst>
          </p:cNvPr>
          <p:cNvSpPr/>
          <p:nvPr/>
        </p:nvSpPr>
        <p:spPr>
          <a:xfrm>
            <a:off x="3525634" y="1441899"/>
            <a:ext cx="420413" cy="420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FFF6D15-C73D-4E05-B651-E894E55EB161}"/>
              </a:ext>
            </a:extLst>
          </p:cNvPr>
          <p:cNvSpPr/>
          <p:nvPr/>
        </p:nvSpPr>
        <p:spPr>
          <a:xfrm>
            <a:off x="4583094" y="1441900"/>
            <a:ext cx="420413" cy="420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BDE2728-F2E8-4C7A-A385-58B68102563B}"/>
              </a:ext>
            </a:extLst>
          </p:cNvPr>
          <p:cNvSpPr/>
          <p:nvPr/>
        </p:nvSpPr>
        <p:spPr>
          <a:xfrm>
            <a:off x="753817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8B8A8E4-BD40-4CAE-AF61-D4B1DD822A15}"/>
              </a:ext>
            </a:extLst>
          </p:cNvPr>
          <p:cNvSpPr/>
          <p:nvPr/>
        </p:nvSpPr>
        <p:spPr>
          <a:xfrm>
            <a:off x="1074383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750FFF9-D165-4DE6-9486-2AF09F302C67}"/>
              </a:ext>
            </a:extLst>
          </p:cNvPr>
          <p:cNvSpPr/>
          <p:nvPr/>
        </p:nvSpPr>
        <p:spPr>
          <a:xfrm>
            <a:off x="1397275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73346FA-B209-4AEF-85D2-C23634EF3DDD}"/>
              </a:ext>
            </a:extLst>
          </p:cNvPr>
          <p:cNvSpPr/>
          <p:nvPr/>
        </p:nvSpPr>
        <p:spPr>
          <a:xfrm>
            <a:off x="1720167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10DF717-DFD0-4CA1-B555-C30E284AECFB}"/>
              </a:ext>
            </a:extLst>
          </p:cNvPr>
          <p:cNvSpPr/>
          <p:nvPr/>
        </p:nvSpPr>
        <p:spPr>
          <a:xfrm>
            <a:off x="2058980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5B8D2E0-D64A-46D5-89F8-7BD34DB9B1B1}"/>
              </a:ext>
            </a:extLst>
          </p:cNvPr>
          <p:cNvSpPr/>
          <p:nvPr/>
        </p:nvSpPr>
        <p:spPr>
          <a:xfrm>
            <a:off x="2379546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74E3FA8-636C-4E99-8AE8-C1B18CA0C571}"/>
              </a:ext>
            </a:extLst>
          </p:cNvPr>
          <p:cNvSpPr/>
          <p:nvPr/>
        </p:nvSpPr>
        <p:spPr>
          <a:xfrm>
            <a:off x="2702438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D427679-E198-4E6A-8518-B9ED6D0876FD}"/>
              </a:ext>
            </a:extLst>
          </p:cNvPr>
          <p:cNvSpPr/>
          <p:nvPr/>
        </p:nvSpPr>
        <p:spPr>
          <a:xfrm>
            <a:off x="3025330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3C9B40E-829C-49C7-8A04-B2EA802C6DEC}"/>
              </a:ext>
            </a:extLst>
          </p:cNvPr>
          <p:cNvSpPr/>
          <p:nvPr/>
        </p:nvSpPr>
        <p:spPr>
          <a:xfrm>
            <a:off x="3367609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A5F78CD-A142-4AF9-ACA8-CCE58140B771}"/>
              </a:ext>
            </a:extLst>
          </p:cNvPr>
          <p:cNvSpPr/>
          <p:nvPr/>
        </p:nvSpPr>
        <p:spPr>
          <a:xfrm>
            <a:off x="3688175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C34C576-4744-4023-85A6-A3B1ED87A6E7}"/>
              </a:ext>
            </a:extLst>
          </p:cNvPr>
          <p:cNvSpPr/>
          <p:nvPr/>
        </p:nvSpPr>
        <p:spPr>
          <a:xfrm>
            <a:off x="4011067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48A9412-EADB-4BE0-BDBC-B7D75995353F}"/>
              </a:ext>
            </a:extLst>
          </p:cNvPr>
          <p:cNvSpPr/>
          <p:nvPr/>
        </p:nvSpPr>
        <p:spPr>
          <a:xfrm>
            <a:off x="4333959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A3B323-07F6-4D7B-A443-C59FF182B77D}"/>
              </a:ext>
            </a:extLst>
          </p:cNvPr>
          <p:cNvSpPr/>
          <p:nvPr/>
        </p:nvSpPr>
        <p:spPr>
          <a:xfrm>
            <a:off x="4666036" y="2171421"/>
            <a:ext cx="202624" cy="2026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D632505-B94F-4185-9F05-FF9D3244EF8C}"/>
              </a:ext>
            </a:extLst>
          </p:cNvPr>
          <p:cNvSpPr/>
          <p:nvPr/>
        </p:nvSpPr>
        <p:spPr>
          <a:xfrm>
            <a:off x="4986602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98077F5-F494-422E-AE45-918AF16DC2AE}"/>
              </a:ext>
            </a:extLst>
          </p:cNvPr>
          <p:cNvSpPr/>
          <p:nvPr/>
        </p:nvSpPr>
        <p:spPr>
          <a:xfrm>
            <a:off x="5309494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6EB02DE-045E-4C5C-AF8F-552C3CBCD442}"/>
              </a:ext>
            </a:extLst>
          </p:cNvPr>
          <p:cNvSpPr/>
          <p:nvPr/>
        </p:nvSpPr>
        <p:spPr>
          <a:xfrm>
            <a:off x="5632386" y="2171421"/>
            <a:ext cx="202624" cy="202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0C79259-7097-4D41-BC35-2F38AD78C6EE}"/>
              </a:ext>
            </a:extLst>
          </p:cNvPr>
          <p:cNvCxnSpPr>
            <a:cxnSpLocks/>
            <a:stCxn id="22" idx="7"/>
            <a:endCxn id="21" idx="4"/>
          </p:cNvCxnSpPr>
          <p:nvPr/>
        </p:nvCxnSpPr>
        <p:spPr>
          <a:xfrm flipV="1">
            <a:off x="1769559" y="1171909"/>
            <a:ext cx="1438720" cy="34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BF7B178-863A-4EF4-90DF-8C75DD63C31F}"/>
              </a:ext>
            </a:extLst>
          </p:cNvPr>
          <p:cNvCxnSpPr>
            <a:cxnSpLocks/>
            <a:stCxn id="23" idx="0"/>
            <a:endCxn id="21" idx="4"/>
          </p:cNvCxnSpPr>
          <p:nvPr/>
        </p:nvCxnSpPr>
        <p:spPr>
          <a:xfrm flipV="1">
            <a:off x="2678381" y="1171909"/>
            <a:ext cx="529898" cy="269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F39C307-001A-44DF-9E28-5C88BABF9413}"/>
              </a:ext>
            </a:extLst>
          </p:cNvPr>
          <p:cNvCxnSpPr>
            <a:cxnSpLocks/>
            <a:stCxn id="24" idx="1"/>
            <a:endCxn id="21" idx="4"/>
          </p:cNvCxnSpPr>
          <p:nvPr/>
        </p:nvCxnSpPr>
        <p:spPr>
          <a:xfrm flipH="1" flipV="1">
            <a:off x="3208279" y="1171909"/>
            <a:ext cx="378923" cy="331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CED8FD8-E768-4974-8CC8-D19DDBBD4A63}"/>
              </a:ext>
            </a:extLst>
          </p:cNvPr>
          <p:cNvCxnSpPr>
            <a:cxnSpLocks/>
            <a:stCxn id="25" idx="1"/>
            <a:endCxn id="21" idx="4"/>
          </p:cNvCxnSpPr>
          <p:nvPr/>
        </p:nvCxnSpPr>
        <p:spPr>
          <a:xfrm flipH="1" flipV="1">
            <a:off x="3208279" y="1171909"/>
            <a:ext cx="1436383" cy="3315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C15ADE2-D018-4753-9B8F-01FE23B290BE}"/>
              </a:ext>
            </a:extLst>
          </p:cNvPr>
          <p:cNvCxnSpPr>
            <a:cxnSpLocks/>
            <a:stCxn id="49" idx="1"/>
            <a:endCxn id="25" idx="4"/>
          </p:cNvCxnSpPr>
          <p:nvPr/>
        </p:nvCxnSpPr>
        <p:spPr>
          <a:xfrm flipH="1" flipV="1">
            <a:off x="4793301" y="1862313"/>
            <a:ext cx="868759" cy="3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6249150-C6DB-4CAA-B21A-7D62EA2D04D7}"/>
              </a:ext>
            </a:extLst>
          </p:cNvPr>
          <p:cNvCxnSpPr>
            <a:cxnSpLocks/>
            <a:stCxn id="48" idx="1"/>
            <a:endCxn id="25" idx="4"/>
          </p:cNvCxnSpPr>
          <p:nvPr/>
        </p:nvCxnSpPr>
        <p:spPr>
          <a:xfrm flipH="1" flipV="1">
            <a:off x="4793301" y="1862313"/>
            <a:ext cx="545867" cy="3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9B7264D-764B-4209-8472-30F67AC6C9C5}"/>
              </a:ext>
            </a:extLst>
          </p:cNvPr>
          <p:cNvCxnSpPr>
            <a:cxnSpLocks/>
            <a:stCxn id="47" idx="0"/>
            <a:endCxn id="25" idx="4"/>
          </p:cNvCxnSpPr>
          <p:nvPr/>
        </p:nvCxnSpPr>
        <p:spPr>
          <a:xfrm flipH="1" flipV="1">
            <a:off x="4793301" y="1862313"/>
            <a:ext cx="294613" cy="309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06FB0FF-98F8-478C-9CC3-97606DB9A3D9}"/>
              </a:ext>
            </a:extLst>
          </p:cNvPr>
          <p:cNvCxnSpPr>
            <a:cxnSpLocks/>
            <a:stCxn id="46" idx="0"/>
            <a:endCxn id="25" idx="4"/>
          </p:cNvCxnSpPr>
          <p:nvPr/>
        </p:nvCxnSpPr>
        <p:spPr>
          <a:xfrm flipV="1">
            <a:off x="4767348" y="1862313"/>
            <a:ext cx="25953" cy="309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35EA7BD-F87A-440D-8909-6B9AD97B2F04}"/>
              </a:ext>
            </a:extLst>
          </p:cNvPr>
          <p:cNvCxnSpPr>
            <a:cxnSpLocks/>
            <a:stCxn id="45" idx="0"/>
            <a:endCxn id="24" idx="4"/>
          </p:cNvCxnSpPr>
          <p:nvPr/>
        </p:nvCxnSpPr>
        <p:spPr>
          <a:xfrm flipH="1" flipV="1">
            <a:off x="3735841" y="1862312"/>
            <a:ext cx="699430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98E6D53-7C62-42D0-938C-4D3998641F91}"/>
              </a:ext>
            </a:extLst>
          </p:cNvPr>
          <p:cNvCxnSpPr>
            <a:cxnSpLocks/>
            <a:stCxn id="44" idx="0"/>
            <a:endCxn id="24" idx="4"/>
          </p:cNvCxnSpPr>
          <p:nvPr/>
        </p:nvCxnSpPr>
        <p:spPr>
          <a:xfrm flipH="1" flipV="1">
            <a:off x="3735841" y="1862312"/>
            <a:ext cx="376538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645387A-35AF-4883-A3EE-D988407B31C8}"/>
              </a:ext>
            </a:extLst>
          </p:cNvPr>
          <p:cNvCxnSpPr>
            <a:cxnSpLocks/>
            <a:stCxn id="43" idx="0"/>
            <a:endCxn id="24" idx="4"/>
          </p:cNvCxnSpPr>
          <p:nvPr/>
        </p:nvCxnSpPr>
        <p:spPr>
          <a:xfrm flipH="1" flipV="1">
            <a:off x="3735841" y="1862312"/>
            <a:ext cx="53646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9E7D093-4726-409B-BB10-28AFD6AE5C54}"/>
              </a:ext>
            </a:extLst>
          </p:cNvPr>
          <p:cNvCxnSpPr>
            <a:cxnSpLocks/>
            <a:stCxn id="42" idx="0"/>
            <a:endCxn id="24" idx="4"/>
          </p:cNvCxnSpPr>
          <p:nvPr/>
        </p:nvCxnSpPr>
        <p:spPr>
          <a:xfrm flipV="1">
            <a:off x="3468921" y="1862312"/>
            <a:ext cx="266920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379A06F-FCA8-4397-9010-538C8E10C19A}"/>
              </a:ext>
            </a:extLst>
          </p:cNvPr>
          <p:cNvCxnSpPr>
            <a:cxnSpLocks/>
            <a:stCxn id="41" idx="0"/>
            <a:endCxn id="23" idx="4"/>
          </p:cNvCxnSpPr>
          <p:nvPr/>
        </p:nvCxnSpPr>
        <p:spPr>
          <a:xfrm flipH="1" flipV="1">
            <a:off x="2678381" y="1862312"/>
            <a:ext cx="448261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DEFCA7E9-0415-4E2E-A958-15900F2DC870}"/>
              </a:ext>
            </a:extLst>
          </p:cNvPr>
          <p:cNvCxnSpPr>
            <a:cxnSpLocks/>
            <a:stCxn id="40" idx="0"/>
            <a:endCxn id="23" idx="4"/>
          </p:cNvCxnSpPr>
          <p:nvPr/>
        </p:nvCxnSpPr>
        <p:spPr>
          <a:xfrm flipH="1" flipV="1">
            <a:off x="2678381" y="1862312"/>
            <a:ext cx="125369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33A3522-7404-475E-9A65-A95FD66475C9}"/>
              </a:ext>
            </a:extLst>
          </p:cNvPr>
          <p:cNvCxnSpPr>
            <a:cxnSpLocks/>
            <a:stCxn id="39" idx="0"/>
            <a:endCxn id="23" idx="4"/>
          </p:cNvCxnSpPr>
          <p:nvPr/>
        </p:nvCxnSpPr>
        <p:spPr>
          <a:xfrm flipV="1">
            <a:off x="2480858" y="1862312"/>
            <a:ext cx="197523" cy="30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77A616CB-E687-4692-B625-BD476C27925C}"/>
              </a:ext>
            </a:extLst>
          </p:cNvPr>
          <p:cNvCxnSpPr>
            <a:cxnSpLocks/>
            <a:stCxn id="38" idx="7"/>
            <a:endCxn id="23" idx="4"/>
          </p:cNvCxnSpPr>
          <p:nvPr/>
        </p:nvCxnSpPr>
        <p:spPr>
          <a:xfrm flipV="1">
            <a:off x="2231930" y="1862312"/>
            <a:ext cx="446451" cy="338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99B04EF-BEE4-40E9-86D3-98F07F073DD3}"/>
              </a:ext>
            </a:extLst>
          </p:cNvPr>
          <p:cNvCxnSpPr>
            <a:cxnSpLocks/>
            <a:stCxn id="37" idx="0"/>
            <a:endCxn id="22" idx="4"/>
          </p:cNvCxnSpPr>
          <p:nvPr/>
        </p:nvCxnSpPr>
        <p:spPr>
          <a:xfrm flipH="1" flipV="1">
            <a:off x="1620921" y="1874803"/>
            <a:ext cx="200558" cy="296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F8C07F3-85B5-4C23-9088-6D573FDB4FB5}"/>
              </a:ext>
            </a:extLst>
          </p:cNvPr>
          <p:cNvCxnSpPr>
            <a:cxnSpLocks/>
            <a:stCxn id="36" idx="0"/>
            <a:endCxn id="22" idx="4"/>
          </p:cNvCxnSpPr>
          <p:nvPr/>
        </p:nvCxnSpPr>
        <p:spPr>
          <a:xfrm flipV="1">
            <a:off x="1498587" y="1874803"/>
            <a:ext cx="122334" cy="296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ECD67822-EFA5-4ECB-B007-5125029119B6}"/>
              </a:ext>
            </a:extLst>
          </p:cNvPr>
          <p:cNvCxnSpPr>
            <a:cxnSpLocks/>
            <a:stCxn id="35" idx="0"/>
            <a:endCxn id="22" idx="4"/>
          </p:cNvCxnSpPr>
          <p:nvPr/>
        </p:nvCxnSpPr>
        <p:spPr>
          <a:xfrm flipV="1">
            <a:off x="1175695" y="1874803"/>
            <a:ext cx="445226" cy="296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3BA41719-1BBB-4899-8992-B73A35A4F5A6}"/>
              </a:ext>
            </a:extLst>
          </p:cNvPr>
          <p:cNvCxnSpPr>
            <a:cxnSpLocks/>
            <a:stCxn id="34" idx="0"/>
            <a:endCxn id="22" idx="4"/>
          </p:cNvCxnSpPr>
          <p:nvPr/>
        </p:nvCxnSpPr>
        <p:spPr>
          <a:xfrm flipV="1">
            <a:off x="855129" y="1874803"/>
            <a:ext cx="765792" cy="296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971C0A97-D1BD-4C85-BCB7-8E92A6361D0F}"/>
              </a:ext>
            </a:extLst>
          </p:cNvPr>
          <p:cNvCxnSpPr>
            <a:stCxn id="34" idx="4"/>
          </p:cNvCxnSpPr>
          <p:nvPr/>
        </p:nvCxnSpPr>
        <p:spPr>
          <a:xfrm flipH="1">
            <a:off x="753817" y="2374045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6ED7B90-0E5F-4196-B761-45A86F7FF39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55129" y="2374045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24319EE-A333-4026-9690-58241B10A6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55129" y="2374045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1BD69C0F-B66D-4B90-885A-51528A426892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55129" y="2374045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A2EA2037-F63E-40F5-AF75-3FD111813B3B}"/>
              </a:ext>
            </a:extLst>
          </p:cNvPr>
          <p:cNvCxnSpPr/>
          <p:nvPr/>
        </p:nvCxnSpPr>
        <p:spPr>
          <a:xfrm flipH="1">
            <a:off x="1074379" y="2389813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C5433165-A31E-402F-890B-140606957863}"/>
              </a:ext>
            </a:extLst>
          </p:cNvPr>
          <p:cNvCxnSpPr>
            <a:cxnSpLocks/>
          </p:cNvCxnSpPr>
          <p:nvPr/>
        </p:nvCxnSpPr>
        <p:spPr>
          <a:xfrm>
            <a:off x="1175691" y="2389813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2E82CA9F-EA95-479A-A8B3-C126281C3836}"/>
              </a:ext>
            </a:extLst>
          </p:cNvPr>
          <p:cNvCxnSpPr>
            <a:cxnSpLocks/>
          </p:cNvCxnSpPr>
          <p:nvPr/>
        </p:nvCxnSpPr>
        <p:spPr>
          <a:xfrm>
            <a:off x="1175691" y="2389813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8E49922-6421-4B9C-9789-47611803ACAC}"/>
              </a:ext>
            </a:extLst>
          </p:cNvPr>
          <p:cNvCxnSpPr>
            <a:cxnSpLocks/>
          </p:cNvCxnSpPr>
          <p:nvPr/>
        </p:nvCxnSpPr>
        <p:spPr>
          <a:xfrm>
            <a:off x="1175691" y="2389813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19A458D2-0283-4E92-B3D7-65F35BA6D36D}"/>
              </a:ext>
            </a:extLst>
          </p:cNvPr>
          <p:cNvCxnSpPr/>
          <p:nvPr/>
        </p:nvCxnSpPr>
        <p:spPr>
          <a:xfrm flipH="1">
            <a:off x="1400200" y="2368794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678B6D17-87D1-4D97-B126-3F1F28B7A309}"/>
              </a:ext>
            </a:extLst>
          </p:cNvPr>
          <p:cNvCxnSpPr>
            <a:cxnSpLocks/>
          </p:cNvCxnSpPr>
          <p:nvPr/>
        </p:nvCxnSpPr>
        <p:spPr>
          <a:xfrm>
            <a:off x="1501512" y="2368794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FA026E6-1509-4739-ACE0-338AA147F0F9}"/>
              </a:ext>
            </a:extLst>
          </p:cNvPr>
          <p:cNvCxnSpPr>
            <a:cxnSpLocks/>
          </p:cNvCxnSpPr>
          <p:nvPr/>
        </p:nvCxnSpPr>
        <p:spPr>
          <a:xfrm>
            <a:off x="1501512" y="2368794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C24137D6-22C3-4139-A466-1F2CE509F74B}"/>
              </a:ext>
            </a:extLst>
          </p:cNvPr>
          <p:cNvCxnSpPr>
            <a:cxnSpLocks/>
          </p:cNvCxnSpPr>
          <p:nvPr/>
        </p:nvCxnSpPr>
        <p:spPr>
          <a:xfrm>
            <a:off x="1501512" y="2368794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0EECD0AF-0257-4312-8C05-47D82B744ACA}"/>
              </a:ext>
            </a:extLst>
          </p:cNvPr>
          <p:cNvCxnSpPr/>
          <p:nvPr/>
        </p:nvCxnSpPr>
        <p:spPr>
          <a:xfrm flipH="1">
            <a:off x="1720762" y="2384562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7FDAE42-F237-4020-B61D-64723EF93EB0}"/>
              </a:ext>
            </a:extLst>
          </p:cNvPr>
          <p:cNvCxnSpPr>
            <a:cxnSpLocks/>
          </p:cNvCxnSpPr>
          <p:nvPr/>
        </p:nvCxnSpPr>
        <p:spPr>
          <a:xfrm>
            <a:off x="1822074" y="2384562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12C37460-C8B6-425D-AE09-02CF9F187B90}"/>
              </a:ext>
            </a:extLst>
          </p:cNvPr>
          <p:cNvCxnSpPr>
            <a:cxnSpLocks/>
          </p:cNvCxnSpPr>
          <p:nvPr/>
        </p:nvCxnSpPr>
        <p:spPr>
          <a:xfrm>
            <a:off x="1822074" y="2384562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C03D5FF1-2F26-4A07-9067-FAA85151C5C4}"/>
              </a:ext>
            </a:extLst>
          </p:cNvPr>
          <p:cNvCxnSpPr>
            <a:cxnSpLocks/>
          </p:cNvCxnSpPr>
          <p:nvPr/>
        </p:nvCxnSpPr>
        <p:spPr>
          <a:xfrm>
            <a:off x="1822074" y="2384562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CE7A1CA-7805-41CB-A4DE-3D6A2CEFB635}"/>
              </a:ext>
            </a:extLst>
          </p:cNvPr>
          <p:cNvCxnSpPr/>
          <p:nvPr/>
        </p:nvCxnSpPr>
        <p:spPr>
          <a:xfrm flipH="1">
            <a:off x="2051843" y="2379303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40140902-E900-40D4-8627-AE65E48AC6D7}"/>
              </a:ext>
            </a:extLst>
          </p:cNvPr>
          <p:cNvCxnSpPr>
            <a:cxnSpLocks/>
          </p:cNvCxnSpPr>
          <p:nvPr/>
        </p:nvCxnSpPr>
        <p:spPr>
          <a:xfrm>
            <a:off x="2153155" y="2379303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A407B6C-AC26-4DA7-B1BE-FD0B15EC1AE3}"/>
              </a:ext>
            </a:extLst>
          </p:cNvPr>
          <p:cNvCxnSpPr>
            <a:cxnSpLocks/>
          </p:cNvCxnSpPr>
          <p:nvPr/>
        </p:nvCxnSpPr>
        <p:spPr>
          <a:xfrm>
            <a:off x="2153155" y="2379303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5BF50A0-9D46-4B4B-92FB-1A780D6F03EE}"/>
              </a:ext>
            </a:extLst>
          </p:cNvPr>
          <p:cNvCxnSpPr>
            <a:cxnSpLocks/>
          </p:cNvCxnSpPr>
          <p:nvPr/>
        </p:nvCxnSpPr>
        <p:spPr>
          <a:xfrm>
            <a:off x="2153155" y="2379303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34B69B58-5DAB-4547-A95F-EB33253385D9}"/>
              </a:ext>
            </a:extLst>
          </p:cNvPr>
          <p:cNvCxnSpPr/>
          <p:nvPr/>
        </p:nvCxnSpPr>
        <p:spPr>
          <a:xfrm flipH="1">
            <a:off x="2372405" y="2395071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3004FDC3-3595-447A-AAEE-2A3EFACCB5FF}"/>
              </a:ext>
            </a:extLst>
          </p:cNvPr>
          <p:cNvCxnSpPr>
            <a:cxnSpLocks/>
          </p:cNvCxnSpPr>
          <p:nvPr/>
        </p:nvCxnSpPr>
        <p:spPr>
          <a:xfrm>
            <a:off x="2473717" y="2395071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2573C253-6FBD-4392-9A20-D1AFB76305C5}"/>
              </a:ext>
            </a:extLst>
          </p:cNvPr>
          <p:cNvCxnSpPr>
            <a:cxnSpLocks/>
          </p:cNvCxnSpPr>
          <p:nvPr/>
        </p:nvCxnSpPr>
        <p:spPr>
          <a:xfrm>
            <a:off x="2473717" y="2395071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2B731EA9-4372-4B57-80AA-B86B177D3BB0}"/>
              </a:ext>
            </a:extLst>
          </p:cNvPr>
          <p:cNvCxnSpPr>
            <a:cxnSpLocks/>
          </p:cNvCxnSpPr>
          <p:nvPr/>
        </p:nvCxnSpPr>
        <p:spPr>
          <a:xfrm>
            <a:off x="2473717" y="2395071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7A695E59-B8E3-4080-A77C-98645546EB31}"/>
              </a:ext>
            </a:extLst>
          </p:cNvPr>
          <p:cNvCxnSpPr/>
          <p:nvPr/>
        </p:nvCxnSpPr>
        <p:spPr>
          <a:xfrm flipH="1">
            <a:off x="2698226" y="2374052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3F21B375-F460-4D18-99E3-E72AC54F1CB6}"/>
              </a:ext>
            </a:extLst>
          </p:cNvPr>
          <p:cNvCxnSpPr>
            <a:cxnSpLocks/>
          </p:cNvCxnSpPr>
          <p:nvPr/>
        </p:nvCxnSpPr>
        <p:spPr>
          <a:xfrm>
            <a:off x="2799538" y="2374052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1F5D185C-2223-4C39-A19A-77F82230D67C}"/>
              </a:ext>
            </a:extLst>
          </p:cNvPr>
          <p:cNvCxnSpPr>
            <a:cxnSpLocks/>
          </p:cNvCxnSpPr>
          <p:nvPr/>
        </p:nvCxnSpPr>
        <p:spPr>
          <a:xfrm>
            <a:off x="2799538" y="2374052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140047A-72E2-4E25-BC43-ADE6358A758C}"/>
              </a:ext>
            </a:extLst>
          </p:cNvPr>
          <p:cNvCxnSpPr>
            <a:cxnSpLocks/>
          </p:cNvCxnSpPr>
          <p:nvPr/>
        </p:nvCxnSpPr>
        <p:spPr>
          <a:xfrm>
            <a:off x="2799538" y="2374052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F83311E9-D12F-4E6D-A100-E91553787B93}"/>
              </a:ext>
            </a:extLst>
          </p:cNvPr>
          <p:cNvCxnSpPr/>
          <p:nvPr/>
        </p:nvCxnSpPr>
        <p:spPr>
          <a:xfrm flipH="1">
            <a:off x="3018788" y="2389820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6F616730-30F4-4CEF-997D-43700F0061DA}"/>
              </a:ext>
            </a:extLst>
          </p:cNvPr>
          <p:cNvCxnSpPr>
            <a:cxnSpLocks/>
          </p:cNvCxnSpPr>
          <p:nvPr/>
        </p:nvCxnSpPr>
        <p:spPr>
          <a:xfrm>
            <a:off x="3120100" y="2389820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56946589-B9F3-47ED-A905-5BCECF261189}"/>
              </a:ext>
            </a:extLst>
          </p:cNvPr>
          <p:cNvCxnSpPr>
            <a:cxnSpLocks/>
          </p:cNvCxnSpPr>
          <p:nvPr/>
        </p:nvCxnSpPr>
        <p:spPr>
          <a:xfrm>
            <a:off x="3120100" y="2389820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A3B2CD7E-92F8-4FD0-8741-77EE30921D22}"/>
              </a:ext>
            </a:extLst>
          </p:cNvPr>
          <p:cNvCxnSpPr>
            <a:cxnSpLocks/>
          </p:cNvCxnSpPr>
          <p:nvPr/>
        </p:nvCxnSpPr>
        <p:spPr>
          <a:xfrm>
            <a:off x="3120100" y="2389820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2618FC8D-23FA-4F5A-93EC-6BF7A8D190F4}"/>
              </a:ext>
            </a:extLst>
          </p:cNvPr>
          <p:cNvCxnSpPr/>
          <p:nvPr/>
        </p:nvCxnSpPr>
        <p:spPr>
          <a:xfrm flipH="1">
            <a:off x="3376142" y="2368795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49F13DC1-F6E8-4F49-9A01-1A919C3E0A4E}"/>
              </a:ext>
            </a:extLst>
          </p:cNvPr>
          <p:cNvCxnSpPr>
            <a:cxnSpLocks/>
          </p:cNvCxnSpPr>
          <p:nvPr/>
        </p:nvCxnSpPr>
        <p:spPr>
          <a:xfrm>
            <a:off x="3477454" y="2368795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45BAF841-0DFD-4076-9D66-282449F62DF5}"/>
              </a:ext>
            </a:extLst>
          </p:cNvPr>
          <p:cNvCxnSpPr>
            <a:cxnSpLocks/>
          </p:cNvCxnSpPr>
          <p:nvPr/>
        </p:nvCxnSpPr>
        <p:spPr>
          <a:xfrm>
            <a:off x="3477454" y="2368795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EC9C77B1-FA27-401D-AE51-6A9763E8F353}"/>
              </a:ext>
            </a:extLst>
          </p:cNvPr>
          <p:cNvCxnSpPr>
            <a:cxnSpLocks/>
          </p:cNvCxnSpPr>
          <p:nvPr/>
        </p:nvCxnSpPr>
        <p:spPr>
          <a:xfrm>
            <a:off x="3477454" y="2368795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EAE3FDB6-14B6-47D4-BF52-2DB0AFA33DE7}"/>
              </a:ext>
            </a:extLst>
          </p:cNvPr>
          <p:cNvCxnSpPr/>
          <p:nvPr/>
        </p:nvCxnSpPr>
        <p:spPr>
          <a:xfrm flipH="1">
            <a:off x="3696704" y="2384563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0D6C726-7DB6-482B-AB9E-53F314D1268F}"/>
              </a:ext>
            </a:extLst>
          </p:cNvPr>
          <p:cNvCxnSpPr>
            <a:cxnSpLocks/>
          </p:cNvCxnSpPr>
          <p:nvPr/>
        </p:nvCxnSpPr>
        <p:spPr>
          <a:xfrm>
            <a:off x="3798016" y="2384563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DA1FF971-AAA2-4462-9060-67748B16DB53}"/>
              </a:ext>
            </a:extLst>
          </p:cNvPr>
          <p:cNvCxnSpPr>
            <a:cxnSpLocks/>
          </p:cNvCxnSpPr>
          <p:nvPr/>
        </p:nvCxnSpPr>
        <p:spPr>
          <a:xfrm>
            <a:off x="3798016" y="2384563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F58F538-5461-4DE3-B947-B4AD6540BAE6}"/>
              </a:ext>
            </a:extLst>
          </p:cNvPr>
          <p:cNvCxnSpPr>
            <a:cxnSpLocks/>
          </p:cNvCxnSpPr>
          <p:nvPr/>
        </p:nvCxnSpPr>
        <p:spPr>
          <a:xfrm>
            <a:off x="3798016" y="2384563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5AD472F4-77ED-46F3-B7D1-2365C1F6FFC4}"/>
              </a:ext>
            </a:extLst>
          </p:cNvPr>
          <p:cNvCxnSpPr/>
          <p:nvPr/>
        </p:nvCxnSpPr>
        <p:spPr>
          <a:xfrm flipH="1">
            <a:off x="4022525" y="2363544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60B0767D-0C77-4796-9C52-26D7FF4E8610}"/>
              </a:ext>
            </a:extLst>
          </p:cNvPr>
          <p:cNvCxnSpPr>
            <a:cxnSpLocks/>
          </p:cNvCxnSpPr>
          <p:nvPr/>
        </p:nvCxnSpPr>
        <p:spPr>
          <a:xfrm>
            <a:off x="4123837" y="2363544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71486D6-7CEB-4680-8DCD-CAB770A5F493}"/>
              </a:ext>
            </a:extLst>
          </p:cNvPr>
          <p:cNvCxnSpPr>
            <a:cxnSpLocks/>
          </p:cNvCxnSpPr>
          <p:nvPr/>
        </p:nvCxnSpPr>
        <p:spPr>
          <a:xfrm>
            <a:off x="4123837" y="2363544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573F2518-D12E-4BAB-8086-F9EE54D06DDA}"/>
              </a:ext>
            </a:extLst>
          </p:cNvPr>
          <p:cNvCxnSpPr>
            <a:cxnSpLocks/>
          </p:cNvCxnSpPr>
          <p:nvPr/>
        </p:nvCxnSpPr>
        <p:spPr>
          <a:xfrm>
            <a:off x="4123837" y="2363544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2929B4F1-F2B6-48DB-BD26-8857B5C7DD8C}"/>
              </a:ext>
            </a:extLst>
          </p:cNvPr>
          <p:cNvCxnSpPr/>
          <p:nvPr/>
        </p:nvCxnSpPr>
        <p:spPr>
          <a:xfrm flipH="1">
            <a:off x="4343087" y="2379312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AAFF12C-833A-4671-BA56-B10C0E58FFB6}"/>
              </a:ext>
            </a:extLst>
          </p:cNvPr>
          <p:cNvCxnSpPr>
            <a:cxnSpLocks/>
          </p:cNvCxnSpPr>
          <p:nvPr/>
        </p:nvCxnSpPr>
        <p:spPr>
          <a:xfrm>
            <a:off x="4444399" y="2379312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880F629E-890C-4280-ADCC-85AA5E41C469}"/>
              </a:ext>
            </a:extLst>
          </p:cNvPr>
          <p:cNvCxnSpPr>
            <a:cxnSpLocks/>
          </p:cNvCxnSpPr>
          <p:nvPr/>
        </p:nvCxnSpPr>
        <p:spPr>
          <a:xfrm>
            <a:off x="4444399" y="2379312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816C915B-787D-439C-8B4B-BA6C102E3FAC}"/>
              </a:ext>
            </a:extLst>
          </p:cNvPr>
          <p:cNvCxnSpPr>
            <a:cxnSpLocks/>
          </p:cNvCxnSpPr>
          <p:nvPr/>
        </p:nvCxnSpPr>
        <p:spPr>
          <a:xfrm>
            <a:off x="4444399" y="2379312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4C5104A3-4F83-4A2A-B3D5-89A3F5DB1FD2}"/>
              </a:ext>
            </a:extLst>
          </p:cNvPr>
          <p:cNvCxnSpPr/>
          <p:nvPr/>
        </p:nvCxnSpPr>
        <p:spPr>
          <a:xfrm flipH="1">
            <a:off x="4994730" y="2389821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987D8A96-B83C-45E9-852C-BA26C8896550}"/>
              </a:ext>
            </a:extLst>
          </p:cNvPr>
          <p:cNvCxnSpPr>
            <a:cxnSpLocks/>
          </p:cNvCxnSpPr>
          <p:nvPr/>
        </p:nvCxnSpPr>
        <p:spPr>
          <a:xfrm>
            <a:off x="5096042" y="2389821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04E0C84A-C8DB-4340-8C7F-138C0D2468FB}"/>
              </a:ext>
            </a:extLst>
          </p:cNvPr>
          <p:cNvCxnSpPr>
            <a:cxnSpLocks/>
          </p:cNvCxnSpPr>
          <p:nvPr/>
        </p:nvCxnSpPr>
        <p:spPr>
          <a:xfrm>
            <a:off x="5096042" y="2389821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6CD38090-1310-4760-AE2F-0F104ACA6A7D}"/>
              </a:ext>
            </a:extLst>
          </p:cNvPr>
          <p:cNvCxnSpPr>
            <a:cxnSpLocks/>
          </p:cNvCxnSpPr>
          <p:nvPr/>
        </p:nvCxnSpPr>
        <p:spPr>
          <a:xfrm>
            <a:off x="5096042" y="2389821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B95B7034-0FF8-43F7-A411-7464D4E78648}"/>
              </a:ext>
            </a:extLst>
          </p:cNvPr>
          <p:cNvCxnSpPr/>
          <p:nvPr/>
        </p:nvCxnSpPr>
        <p:spPr>
          <a:xfrm flipH="1">
            <a:off x="5320551" y="2368802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61C3B2DD-B780-426A-B82A-0E7FA44EEF27}"/>
              </a:ext>
            </a:extLst>
          </p:cNvPr>
          <p:cNvCxnSpPr>
            <a:cxnSpLocks/>
          </p:cNvCxnSpPr>
          <p:nvPr/>
        </p:nvCxnSpPr>
        <p:spPr>
          <a:xfrm>
            <a:off x="5421863" y="2368802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4C2D346C-4320-4952-870B-4DF11B4B4BBF}"/>
              </a:ext>
            </a:extLst>
          </p:cNvPr>
          <p:cNvCxnSpPr>
            <a:cxnSpLocks/>
          </p:cNvCxnSpPr>
          <p:nvPr/>
        </p:nvCxnSpPr>
        <p:spPr>
          <a:xfrm>
            <a:off x="5421863" y="2368802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C6AD8A28-A4BB-4942-958B-ABB30D3D08FA}"/>
              </a:ext>
            </a:extLst>
          </p:cNvPr>
          <p:cNvCxnSpPr>
            <a:cxnSpLocks/>
          </p:cNvCxnSpPr>
          <p:nvPr/>
        </p:nvCxnSpPr>
        <p:spPr>
          <a:xfrm>
            <a:off x="5421863" y="2368802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0DFA897C-6CD0-4059-9CCB-EE0AE9BDCD43}"/>
              </a:ext>
            </a:extLst>
          </p:cNvPr>
          <p:cNvCxnSpPr/>
          <p:nvPr/>
        </p:nvCxnSpPr>
        <p:spPr>
          <a:xfrm flipH="1">
            <a:off x="5641113" y="2384570"/>
            <a:ext cx="10131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C7B20BB5-B58F-44D4-ADF8-1B004094113C}"/>
              </a:ext>
            </a:extLst>
          </p:cNvPr>
          <p:cNvCxnSpPr>
            <a:cxnSpLocks/>
          </p:cNvCxnSpPr>
          <p:nvPr/>
        </p:nvCxnSpPr>
        <p:spPr>
          <a:xfrm>
            <a:off x="5742425" y="2384570"/>
            <a:ext cx="52922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B1BAF271-CC83-41AC-897B-C4F81F76AF9C}"/>
              </a:ext>
            </a:extLst>
          </p:cNvPr>
          <p:cNvCxnSpPr>
            <a:cxnSpLocks/>
          </p:cNvCxnSpPr>
          <p:nvPr/>
        </p:nvCxnSpPr>
        <p:spPr>
          <a:xfrm>
            <a:off x="5742425" y="2384570"/>
            <a:ext cx="165103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56757666-F7CE-45D5-9985-F8DDAF85BD31}"/>
              </a:ext>
            </a:extLst>
          </p:cNvPr>
          <p:cNvCxnSpPr>
            <a:cxnSpLocks/>
          </p:cNvCxnSpPr>
          <p:nvPr/>
        </p:nvCxnSpPr>
        <p:spPr>
          <a:xfrm>
            <a:off x="5742425" y="2384570"/>
            <a:ext cx="263127" cy="3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Ellipse 191">
            <a:extLst>
              <a:ext uri="{FF2B5EF4-FFF2-40B4-BE49-F238E27FC236}">
                <a16:creationId xmlns:a16="http://schemas.microsoft.com/office/drawing/2014/main" id="{83FF730F-AB41-484C-8293-8C84123455BC}"/>
              </a:ext>
            </a:extLst>
          </p:cNvPr>
          <p:cNvSpPr/>
          <p:nvPr/>
        </p:nvSpPr>
        <p:spPr>
          <a:xfrm>
            <a:off x="3288537" y="3041998"/>
            <a:ext cx="97531" cy="97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B88CF5EB-102B-410E-9BD7-2FD984DD721F}"/>
              </a:ext>
            </a:extLst>
          </p:cNvPr>
          <p:cNvSpPr/>
          <p:nvPr/>
        </p:nvSpPr>
        <p:spPr>
          <a:xfrm>
            <a:off x="3126642" y="3041997"/>
            <a:ext cx="97531" cy="97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9F56890C-B06B-4AA3-A92D-46FE2575AF27}"/>
              </a:ext>
            </a:extLst>
          </p:cNvPr>
          <p:cNvSpPr/>
          <p:nvPr/>
        </p:nvSpPr>
        <p:spPr>
          <a:xfrm>
            <a:off x="2970022" y="3041997"/>
            <a:ext cx="97531" cy="97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92" grpId="0" animBg="1"/>
      <p:bldP spid="193" grpId="0" animBg="1"/>
      <p:bldP spid="1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A615162-4B49-4A53-A5DD-E2982785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 dir="r"/>
      </p:transition>
    </mc:Choice>
    <mc:Fallback xmlns="">
      <p:transition spd="slow">
        <p:wipe dir="r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bennet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2DA325-310F-4028-AFE4-11BEC4E352EF}"/>
              </a:ext>
            </a:extLst>
          </p:cNvPr>
          <p:cNvSpPr txBox="1"/>
          <p:nvPr/>
        </p:nvSpPr>
        <p:spPr>
          <a:xfrm>
            <a:off x="283244" y="6270947"/>
            <a:ext cx="474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www.github.com/bennetde/BwInf36_Runde02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A4DF8F-158B-41F9-A2A2-00B7AF2DDA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082726" y="6229179"/>
            <a:ext cx="452867" cy="4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7587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56" y="0"/>
            <a:ext cx="1041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769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B24233-1701-4BA4-B946-36CFAA626862}"/>
              </a:ext>
            </a:extLst>
          </p:cNvPr>
          <p:cNvSpPr txBox="1"/>
          <p:nvPr/>
        </p:nvSpPr>
        <p:spPr>
          <a:xfrm>
            <a:off x="1488831" y="2203939"/>
            <a:ext cx="31652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/>
              <a:t>Erweitern der Karte auf ein </a:t>
            </a:r>
            <a:br>
              <a:rPr lang="de-DE" sz="2000" dirty="0"/>
            </a:br>
            <a:r>
              <a:rPr lang="de-DE" sz="2000" dirty="0"/>
              <a:t>Vielfaches von 2</a:t>
            </a:r>
          </a:p>
        </p:txBody>
      </p:sp>
    </p:spTree>
    <p:extLst>
      <p:ext uri="{BB962C8B-B14F-4D97-AF65-F5344CB8AC3E}">
        <p14:creationId xmlns:p14="http://schemas.microsoft.com/office/powerpoint/2010/main" val="13072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05" y="0"/>
            <a:ext cx="6866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05" y="0"/>
            <a:ext cx="6866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750300" y="2984500"/>
            <a:ext cx="45720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7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7C965ED-B1BC-4C9B-8449-51D9D9A9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42605A-E87D-4D1A-9361-0C9E4C85CCF2}"/>
              </a:ext>
            </a:extLst>
          </p:cNvPr>
          <p:cNvSpPr txBox="1"/>
          <p:nvPr/>
        </p:nvSpPr>
        <p:spPr>
          <a:xfrm>
            <a:off x="3209472" y="5906813"/>
            <a:ext cx="577305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/>
              <a:t>Wie können wir den Scann-Vorgang beschleunigen?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C5843A-072E-4CB0-BF22-B9437913F1D4}"/>
              </a:ext>
            </a:extLst>
          </p:cNvPr>
          <p:cNvSpPr/>
          <p:nvPr/>
        </p:nvSpPr>
        <p:spPr>
          <a:xfrm>
            <a:off x="2228193" y="315310"/>
            <a:ext cx="5412828" cy="2869324"/>
          </a:xfrm>
          <a:prstGeom prst="rect">
            <a:avLst/>
          </a:prstGeom>
          <a:solidFill>
            <a:srgbClr val="080808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Beachtung des </a:t>
            </a:r>
            <a:r>
              <a:rPr lang="de-DE" dirty="0" err="1"/>
              <a:t>sonderfalls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 Bennet</a:t>
            </a:r>
          </a:p>
        </p:txBody>
      </p:sp>
    </p:spTree>
    <p:extLst>
      <p:ext uri="{BB962C8B-B14F-4D97-AF65-F5344CB8AC3E}">
        <p14:creationId xmlns:p14="http://schemas.microsoft.com/office/powerpoint/2010/main" val="41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0" y="3766920"/>
            <a:ext cx="5334501" cy="273414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0" y="376020"/>
            <a:ext cx="5334501" cy="27309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26" y="372734"/>
            <a:ext cx="5334501" cy="27342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26" y="3766920"/>
            <a:ext cx="5334501" cy="27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 Bennet</a:t>
            </a:r>
          </a:p>
        </p:txBody>
      </p:sp>
    </p:spTree>
    <p:extLst>
      <p:ext uri="{BB962C8B-B14F-4D97-AF65-F5344CB8AC3E}">
        <p14:creationId xmlns:p14="http://schemas.microsoft.com/office/powerpoint/2010/main" val="41167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681663" y="5976938"/>
            <a:ext cx="733425" cy="90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269E31E-ABE6-4FA1-9703-F29FFB565056}"/>
              </a:ext>
            </a:extLst>
          </p:cNvPr>
          <p:cNvSpPr/>
          <p:nvPr/>
        </p:nvSpPr>
        <p:spPr>
          <a:xfrm>
            <a:off x="-135549" y="0"/>
            <a:ext cx="12367847" cy="7092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6" y="333375"/>
            <a:ext cx="8500694" cy="61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7EE8E-36F7-4303-8250-84BDE15F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Jonas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9C5FC-F6E0-434C-8A47-A3B62AC53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239F72-6E88-4643-954C-915B4D0F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82726" y="6229179"/>
            <a:ext cx="452867" cy="4528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6A1EA54-D910-4CB3-B623-CD105EE71D22}"/>
              </a:ext>
            </a:extLst>
          </p:cNvPr>
          <p:cNvSpPr txBox="1"/>
          <p:nvPr/>
        </p:nvSpPr>
        <p:spPr>
          <a:xfrm>
            <a:off x="283244" y="6270947"/>
            <a:ext cx="473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www.github.com/atalantus/BwInf36_Runde02</a:t>
            </a:r>
          </a:p>
        </p:txBody>
      </p:sp>
    </p:spTree>
    <p:extLst>
      <p:ext uri="{BB962C8B-B14F-4D97-AF65-F5344CB8AC3E}">
        <p14:creationId xmlns:p14="http://schemas.microsoft.com/office/powerpoint/2010/main" val="408645578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66647-3A4D-4504-B763-848E8C5E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4C48A-8557-45DE-8378-B28C0CEB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Algorithmus-Bestandteile: </a:t>
            </a:r>
          </a:p>
          <a:p>
            <a:pPr lvl="1"/>
            <a:r>
              <a:rPr lang="de-DE" dirty="0"/>
              <a:t>A* - </a:t>
            </a:r>
            <a:r>
              <a:rPr lang="de-DE" dirty="0" err="1"/>
              <a:t>Pathfinding</a:t>
            </a:r>
            <a:endParaRPr lang="de-DE" dirty="0"/>
          </a:p>
          <a:p>
            <a:pPr lvl="1"/>
            <a:r>
              <a:rPr lang="de-DE" dirty="0" err="1"/>
              <a:t>Quadtree</a:t>
            </a:r>
            <a:endParaRPr lang="de-DE" dirty="0"/>
          </a:p>
          <a:p>
            <a:r>
              <a:rPr lang="de-DE" dirty="0"/>
              <a:t>Verwendung einer Game-Engine für effizienteres Arbeiten mit Texturen/Bildern</a:t>
            </a:r>
          </a:p>
          <a:p>
            <a:r>
              <a:rPr lang="de-DE" dirty="0"/>
              <a:t>Verwendung von Multithreading zur Performance-Steigerung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72AE35-4E49-4ED1-88B0-D064D429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289" y="5437499"/>
            <a:ext cx="3425282" cy="12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0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1FBE9-4C43-4BAA-BC5C-846A0292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Programmstruktur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11D84B-CC3E-4801-B8BA-CF3AB8F7A102}"/>
              </a:ext>
            </a:extLst>
          </p:cNvPr>
          <p:cNvSpPr txBox="1"/>
          <p:nvPr/>
        </p:nvSpPr>
        <p:spPr>
          <a:xfrm>
            <a:off x="2104104" y="2182504"/>
            <a:ext cx="20844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Pathfinding</a:t>
            </a:r>
            <a:r>
              <a:rPr lang="de-DE" sz="2400" dirty="0"/>
              <a:t>-System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6702E6-E0BC-4D35-B202-5A1C66C73E0E}"/>
              </a:ext>
            </a:extLst>
          </p:cNvPr>
          <p:cNvSpPr txBox="1"/>
          <p:nvPr/>
        </p:nvSpPr>
        <p:spPr>
          <a:xfrm>
            <a:off x="9089922" y="2182504"/>
            <a:ext cx="19959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Quadtree</a:t>
            </a:r>
            <a:r>
              <a:rPr lang="de-DE" sz="2400" dirty="0"/>
              <a:t>-System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A0F01E-3E47-4C51-BB79-026826C94A5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46323" y="3013501"/>
            <a:ext cx="0" cy="367243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ECFCD0-1BCA-4240-9AA0-7C212598FBFF}"/>
              </a:ext>
            </a:extLst>
          </p:cNvPr>
          <p:cNvCxnSpPr>
            <a:stCxn id="5" idx="2"/>
          </p:cNvCxnSpPr>
          <p:nvPr/>
        </p:nvCxnSpPr>
        <p:spPr>
          <a:xfrm>
            <a:off x="10087896" y="3013501"/>
            <a:ext cx="0" cy="356428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FEA31DB-9735-4AE8-A8EF-C2775F2EABEA}"/>
              </a:ext>
            </a:extLst>
          </p:cNvPr>
          <p:cNvSpPr txBox="1"/>
          <p:nvPr/>
        </p:nvSpPr>
        <p:spPr>
          <a:xfrm>
            <a:off x="2617973" y="1802368"/>
            <a:ext cx="10567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Thread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E235B2-5250-4A42-9854-28F02E9CB77F}"/>
              </a:ext>
            </a:extLst>
          </p:cNvPr>
          <p:cNvSpPr txBox="1"/>
          <p:nvPr/>
        </p:nvSpPr>
        <p:spPr>
          <a:xfrm>
            <a:off x="9588777" y="1802368"/>
            <a:ext cx="10567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Thread 2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4CD7A795-3CC5-4EB4-B7F4-DA06297B9AC8}"/>
              </a:ext>
            </a:extLst>
          </p:cNvPr>
          <p:cNvSpPr/>
          <p:nvPr/>
        </p:nvSpPr>
        <p:spPr>
          <a:xfrm>
            <a:off x="3146323" y="3429000"/>
            <a:ext cx="6862914" cy="307258"/>
          </a:xfrm>
          <a:prstGeom prst="rightArrow">
            <a:avLst>
              <a:gd name="adj1" fmla="val 24400"/>
              <a:gd name="adj2" fmla="val 101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C844EB3-FA95-4728-BC41-AAF235091D5C}"/>
              </a:ext>
            </a:extLst>
          </p:cNvPr>
          <p:cNvSpPr/>
          <p:nvPr/>
        </p:nvSpPr>
        <p:spPr>
          <a:xfrm rot="10800000">
            <a:off x="3146323" y="4418413"/>
            <a:ext cx="6862914" cy="307258"/>
          </a:xfrm>
          <a:prstGeom prst="rightArrow">
            <a:avLst>
              <a:gd name="adj1" fmla="val 24400"/>
              <a:gd name="adj2" fmla="val 101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686B62-C657-4EC7-BDE8-5DE6D04E5FA1}"/>
              </a:ext>
            </a:extLst>
          </p:cNvPr>
          <p:cNvSpPr txBox="1"/>
          <p:nvPr/>
        </p:nvSpPr>
        <p:spPr>
          <a:xfrm>
            <a:off x="5109974" y="3892669"/>
            <a:ext cx="29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Kommunikation über Events</a:t>
            </a:r>
          </a:p>
        </p:txBody>
      </p:sp>
    </p:spTree>
    <p:extLst>
      <p:ext uri="{BB962C8B-B14F-4D97-AF65-F5344CB8AC3E}">
        <p14:creationId xmlns:p14="http://schemas.microsoft.com/office/powerpoint/2010/main" val="19587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8" grpId="0" animBg="1"/>
      <p:bldP spid="19" grpId="0" animBg="1"/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E0136-1FBF-46B3-A3E7-2621A49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 (Vereinfacht)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4A121-5003-45A1-A4C4-947BBD45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Ansammlung von Methoden</a:t>
            </a:r>
          </a:p>
          <a:p>
            <a:r>
              <a:rPr lang="de-DE" dirty="0"/>
              <a:t>Man kann eine Methode hinzufügen („</a:t>
            </a:r>
            <a:r>
              <a:rPr lang="de-DE" dirty="0" err="1"/>
              <a:t>subscribe</a:t>
            </a:r>
            <a:r>
              <a:rPr lang="de-DE" dirty="0"/>
              <a:t>“) oder entfernen („</a:t>
            </a:r>
            <a:r>
              <a:rPr lang="de-DE" dirty="0" err="1"/>
              <a:t>unsubscribe</a:t>
            </a:r>
            <a:r>
              <a:rPr lang="de-DE" dirty="0"/>
              <a:t>“)</a:t>
            </a:r>
          </a:p>
          <a:p>
            <a:r>
              <a:rPr lang="de-DE" dirty="0"/>
              <a:t>Beim Aufrufen („</a:t>
            </a:r>
            <a:r>
              <a:rPr lang="de-DE" dirty="0" err="1"/>
              <a:t>invoken</a:t>
            </a:r>
            <a:r>
              <a:rPr lang="de-DE" dirty="0"/>
              <a:t>“) des Events werden alle aktuell hinzugefügten Methoden ausgeführt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0B23F6-2380-44D0-A795-DAFE9A910F38}"/>
              </a:ext>
            </a:extLst>
          </p:cNvPr>
          <p:cNvSpPr txBox="1"/>
          <p:nvPr/>
        </p:nvSpPr>
        <p:spPr>
          <a:xfrm>
            <a:off x="2427889" y="4710058"/>
            <a:ext cx="2123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OnButtonClickEvent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9F014-4860-49D4-A05E-28B07842621F}"/>
              </a:ext>
            </a:extLst>
          </p:cNvPr>
          <p:cNvSpPr txBox="1"/>
          <p:nvPr/>
        </p:nvSpPr>
        <p:spPr>
          <a:xfrm>
            <a:off x="2427889" y="5058370"/>
            <a:ext cx="21230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AnimiereButton</a:t>
            </a:r>
            <a:r>
              <a:rPr lang="de-DE" dirty="0"/>
              <a:t>()</a:t>
            </a:r>
          </a:p>
          <a:p>
            <a:r>
              <a:rPr lang="de-DE" dirty="0" err="1"/>
              <a:t>SpieleSoundAb</a:t>
            </a:r>
            <a:r>
              <a:rPr lang="de-DE" dirty="0"/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5E8BB7-D2D0-4A22-8121-CAED03E7613D}"/>
              </a:ext>
            </a:extLst>
          </p:cNvPr>
          <p:cNvSpPr txBox="1"/>
          <p:nvPr/>
        </p:nvSpPr>
        <p:spPr>
          <a:xfrm>
            <a:off x="7641023" y="5339643"/>
            <a:ext cx="2380593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/>
              <a:t>OeffneNeuesFenster</a:t>
            </a:r>
            <a:r>
              <a:rPr lang="de-DE" dirty="0"/>
              <a:t>()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D22EDE36-DAE9-4FBE-A8EA-9A28BFBDDB74}"/>
              </a:ext>
            </a:extLst>
          </p:cNvPr>
          <p:cNvSpPr/>
          <p:nvPr/>
        </p:nvSpPr>
        <p:spPr>
          <a:xfrm>
            <a:off x="4550979" y="5349766"/>
            <a:ext cx="3090044" cy="369332"/>
          </a:xfrm>
          <a:prstGeom prst="leftArrow">
            <a:avLst>
              <a:gd name="adj1" fmla="val 32925"/>
              <a:gd name="adj2" fmla="val 869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53516D-68AF-4C7E-90F5-CBE98C5187F7}"/>
              </a:ext>
            </a:extLst>
          </p:cNvPr>
          <p:cNvSpPr txBox="1"/>
          <p:nvPr/>
        </p:nvSpPr>
        <p:spPr>
          <a:xfrm>
            <a:off x="5664310" y="515070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subscribe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5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1218A-9B13-46A8-AB10-9767A017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Beachtung des Sonderfalls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D40D8-BFC1-4B8E-9B33-F459E783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460166" cy="3581400"/>
          </a:xfrm>
        </p:spPr>
        <p:txBody>
          <a:bodyPr/>
          <a:lstStyle/>
          <a:p>
            <a:r>
              <a:rPr lang="de-DE" dirty="0"/>
              <a:t>A*-Grid besteht aus 10x10 Nodes </a:t>
            </a:r>
            <a:r>
              <a:rPr lang="de-DE" dirty="0">
                <a:sym typeface="Wingdings" panose="05000000000000000000" pitchFamily="2" charset="2"/>
              </a:rPr>
              <a:t> Problem bei Sonderfall</a:t>
            </a:r>
          </a:p>
          <a:p>
            <a:r>
              <a:rPr lang="de-DE" dirty="0">
                <a:sym typeface="Wingdings" panose="05000000000000000000" pitchFamily="2" charset="2"/>
              </a:rPr>
              <a:t>Niemals einem einzelnen Pixel einem </a:t>
            </a:r>
            <a:r>
              <a:rPr lang="de-DE" dirty="0" err="1">
                <a:sym typeface="Wingdings" panose="05000000000000000000" pitchFamily="2" charset="2"/>
              </a:rPr>
              <a:t>MapTyp</a:t>
            </a:r>
            <a:r>
              <a:rPr lang="de-DE" dirty="0">
                <a:sym typeface="Wingdings" panose="05000000000000000000" pitchFamily="2" charset="2"/>
              </a:rPr>
              <a:t> zuordnen!</a:t>
            </a:r>
          </a:p>
          <a:p>
            <a:r>
              <a:rPr lang="de-DE" dirty="0">
                <a:sym typeface="Wingdings" panose="05000000000000000000" pitchFamily="2" charset="2"/>
              </a:rPr>
              <a:t>LÖSUNG: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Definition des Status eines Pixels </a:t>
            </a:r>
            <a:r>
              <a:rPr lang="de-DE" b="1" dirty="0">
                <a:sym typeface="Wingdings" panose="05000000000000000000" pitchFamily="2" charset="2"/>
              </a:rPr>
              <a:t>über anliegende </a:t>
            </a:r>
            <a:br>
              <a:rPr lang="de-DE" b="1" dirty="0">
                <a:sym typeface="Wingdings" panose="05000000000000000000" pitchFamily="2" charset="2"/>
              </a:rPr>
            </a:br>
            <a:r>
              <a:rPr lang="de-DE" b="1" dirty="0">
                <a:sym typeface="Wingdings" panose="05000000000000000000" pitchFamily="2" charset="2"/>
              </a:rPr>
              <a:t>	Pixel!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	 Definition jeder A*-</a:t>
            </a:r>
            <a:r>
              <a:rPr lang="de-DE" b="1" dirty="0" err="1">
                <a:sym typeface="Wingdings" panose="05000000000000000000" pitchFamily="2" charset="2"/>
              </a:rPr>
              <a:t>Node</a:t>
            </a:r>
            <a:r>
              <a:rPr lang="de-DE" b="1" dirty="0">
                <a:sym typeface="Wingdings" panose="05000000000000000000" pitchFamily="2" charset="2"/>
              </a:rPr>
              <a:t> über das zu ihr gehörige</a:t>
            </a:r>
            <a:br>
              <a:rPr lang="de-DE" b="1" dirty="0">
                <a:sym typeface="Wingdings" panose="05000000000000000000" pitchFamily="2" charset="2"/>
              </a:rPr>
            </a:br>
            <a:r>
              <a:rPr lang="de-DE" b="1" dirty="0">
                <a:sym typeface="Wingdings" panose="05000000000000000000" pitchFamily="2" charset="2"/>
              </a:rPr>
              <a:t>	20x20 </a:t>
            </a:r>
            <a:r>
              <a:rPr lang="de-DE" b="1" dirty="0" err="1">
                <a:sym typeface="Wingdings" panose="05000000000000000000" pitchFamily="2" charset="2"/>
              </a:rPr>
              <a:t>Map</a:t>
            </a:r>
            <a:r>
              <a:rPr lang="de-DE" b="1" dirty="0">
                <a:sym typeface="Wingdings" panose="05000000000000000000" pitchFamily="2" charset="2"/>
              </a:rPr>
              <a:t>-Quadrat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BBE880-3065-4AC4-B5D1-326BCEE7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10" y="2839845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6FFCB5-9D85-431B-A250-DA2F97CC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10" y="283984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595C4-84CB-4133-A8C9-24E218155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err="1"/>
              <a:t>Bwinf</a:t>
            </a:r>
            <a:r>
              <a:rPr lang="de-DE" sz="4800" dirty="0"/>
              <a:t> 36</a:t>
            </a:r>
            <a:br>
              <a:rPr lang="de-DE" sz="4800" dirty="0"/>
            </a:br>
            <a:r>
              <a:rPr lang="de-DE" sz="4800" dirty="0"/>
              <a:t>runde 2</a:t>
            </a:r>
            <a:br>
              <a:rPr lang="de-DE" sz="4800" dirty="0"/>
            </a:br>
            <a:r>
              <a:rPr lang="de-DE" sz="4800" dirty="0" err="1"/>
              <a:t>aufgabe</a:t>
            </a:r>
            <a:r>
              <a:rPr lang="de-DE" sz="4800" dirty="0"/>
              <a:t>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5D54FA-C144-46D7-A250-A60598B22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von Bennet </a:t>
            </a:r>
            <a:r>
              <a:rPr lang="de-DE" sz="2400" dirty="0" err="1"/>
              <a:t>Deboben</a:t>
            </a:r>
            <a:br>
              <a:rPr lang="de-DE" sz="2400" dirty="0"/>
            </a:br>
            <a:r>
              <a:rPr lang="de-DE" sz="2400" dirty="0"/>
              <a:t>und Jonas Fritsch</a:t>
            </a:r>
          </a:p>
        </p:txBody>
      </p:sp>
    </p:spTree>
    <p:extLst>
      <p:ext uri="{BB962C8B-B14F-4D97-AF65-F5344CB8AC3E}">
        <p14:creationId xmlns:p14="http://schemas.microsoft.com/office/powerpoint/2010/main" val="105930235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7DA622-1D23-40E2-AC24-B0B2E10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03752"/>
            <a:ext cx="4300330" cy="64504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D96185-0A16-47D5-BD13-71E31C5C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1" y="203751"/>
            <a:ext cx="4300330" cy="64504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1C3A62-0EB0-4C0C-861A-E381362A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203751"/>
            <a:ext cx="4300330" cy="6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C83D-3CA0-41B5-A97B-920DC7B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Pathfinding</a:t>
            </a:r>
            <a:r>
              <a:rPr lang="de-DE" dirty="0"/>
              <a:t>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3808F-1F8B-485D-8147-54A9AAD44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 Jonas</a:t>
            </a:r>
          </a:p>
        </p:txBody>
      </p:sp>
    </p:spTree>
    <p:extLst>
      <p:ext uri="{BB962C8B-B14F-4D97-AF65-F5344CB8AC3E}">
        <p14:creationId xmlns:p14="http://schemas.microsoft.com/office/powerpoint/2010/main" val="1186771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51018C3-D5E6-4DEF-9122-4870ACE3C0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93E7F28-64B7-49E3-A580-C3FB2450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574" y="77456"/>
            <a:ext cx="5388316" cy="6703088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A5D26F6-1DD5-4CEE-AE16-9F00523E08A3}"/>
              </a:ext>
            </a:extLst>
          </p:cNvPr>
          <p:cNvSpPr/>
          <p:nvPr/>
        </p:nvSpPr>
        <p:spPr>
          <a:xfrm>
            <a:off x="3132084" y="2312276"/>
            <a:ext cx="903889" cy="7777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64C81B-B80E-44AE-A6D5-5136B485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47" y="952500"/>
            <a:ext cx="4000500" cy="4953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EC79E1-9463-49A7-97A9-44E377B001EC}"/>
              </a:ext>
            </a:extLst>
          </p:cNvPr>
          <p:cNvSpPr txBox="1"/>
          <p:nvPr/>
        </p:nvSpPr>
        <p:spPr>
          <a:xfrm>
            <a:off x="1576551" y="1103587"/>
            <a:ext cx="523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1:</a:t>
            </a:r>
          </a:p>
          <a:p>
            <a:r>
              <a:rPr lang="de-DE" dirty="0"/>
              <a:t>(Nur „</a:t>
            </a:r>
            <a:r>
              <a:rPr lang="de-DE" dirty="0" err="1"/>
              <a:t>walkable</a:t>
            </a:r>
            <a:r>
              <a:rPr lang="de-DE" dirty="0"/>
              <a:t>“-Nodes sind auch wirklich begehbar)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174C70-9557-463D-88CD-09138918BF15}"/>
              </a:ext>
            </a:extLst>
          </p:cNvPr>
          <p:cNvSpPr txBox="1"/>
          <p:nvPr/>
        </p:nvSpPr>
        <p:spPr>
          <a:xfrm>
            <a:off x="1576551" y="3725917"/>
            <a:ext cx="518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2:</a:t>
            </a:r>
          </a:p>
          <a:p>
            <a:r>
              <a:rPr lang="de-DE" dirty="0"/>
              <a:t>(„</a:t>
            </a:r>
            <a:r>
              <a:rPr lang="de-DE" dirty="0" err="1"/>
              <a:t>walkable</a:t>
            </a:r>
            <a:r>
              <a:rPr lang="de-DE" dirty="0"/>
              <a:t>“- </a:t>
            </a:r>
            <a:r>
              <a:rPr lang="de-DE" b="1" dirty="0"/>
              <a:t>UND</a:t>
            </a:r>
            <a:r>
              <a:rPr lang="de-DE" dirty="0"/>
              <a:t> „</a:t>
            </a:r>
            <a:r>
              <a:rPr lang="de-DE" dirty="0" err="1"/>
              <a:t>unknown</a:t>
            </a:r>
            <a:r>
              <a:rPr lang="de-DE" dirty="0"/>
              <a:t>“-Nodes sind begehbar)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73EF9BB-D5E2-4617-826D-8ED7533F5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447" y="952500"/>
            <a:ext cx="4000500" cy="4953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23681DB-98FF-415A-8D97-B14FAA58D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839" y="1963764"/>
            <a:ext cx="899291" cy="8992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5146E3-8E41-49A9-97FB-3889EDFE6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783" y="4508937"/>
            <a:ext cx="1992762" cy="1245476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BA1E253-A0E0-4634-94AA-0409654A600E}"/>
              </a:ext>
            </a:extLst>
          </p:cNvPr>
          <p:cNvSpPr/>
          <p:nvPr/>
        </p:nvSpPr>
        <p:spPr>
          <a:xfrm>
            <a:off x="3824353" y="2971320"/>
            <a:ext cx="686261" cy="7545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C63A6CF-8E55-4AC0-9803-E1B7605D9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447" y="952500"/>
            <a:ext cx="4000500" cy="4953000"/>
          </a:xfrm>
          <a:prstGeom prst="rect">
            <a:avLst/>
          </a:prstGeom>
        </p:spPr>
      </p:pic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0B526EB9-90A4-47A2-9540-66EFA950FE35}"/>
              </a:ext>
            </a:extLst>
          </p:cNvPr>
          <p:cNvSpPr/>
          <p:nvPr/>
        </p:nvSpPr>
        <p:spPr>
          <a:xfrm>
            <a:off x="3824352" y="-297341"/>
            <a:ext cx="686261" cy="12926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86116545-75D5-434F-AD4E-4493D3AB46D3}"/>
              </a:ext>
            </a:extLst>
          </p:cNvPr>
          <p:cNvSpPr/>
          <p:nvPr/>
        </p:nvSpPr>
        <p:spPr>
          <a:xfrm>
            <a:off x="3850033" y="5891102"/>
            <a:ext cx="686261" cy="13925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2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64C81B-B80E-44AE-A6D5-5136B485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47" y="952690"/>
            <a:ext cx="4000500" cy="4952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EC79E1-9463-49A7-97A9-44E377B001EC}"/>
              </a:ext>
            </a:extLst>
          </p:cNvPr>
          <p:cNvSpPr txBox="1"/>
          <p:nvPr/>
        </p:nvSpPr>
        <p:spPr>
          <a:xfrm>
            <a:off x="1576551" y="1103587"/>
            <a:ext cx="523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1:</a:t>
            </a:r>
          </a:p>
          <a:p>
            <a:r>
              <a:rPr lang="de-DE" dirty="0"/>
              <a:t>(Nur „</a:t>
            </a:r>
            <a:r>
              <a:rPr lang="de-DE" dirty="0" err="1"/>
              <a:t>walkable</a:t>
            </a:r>
            <a:r>
              <a:rPr lang="de-DE" dirty="0"/>
              <a:t>“-Nodes sind auch wirklich begehbar)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174C70-9557-463D-88CD-09138918BF15}"/>
              </a:ext>
            </a:extLst>
          </p:cNvPr>
          <p:cNvSpPr txBox="1"/>
          <p:nvPr/>
        </p:nvSpPr>
        <p:spPr>
          <a:xfrm>
            <a:off x="1576551" y="3725917"/>
            <a:ext cx="518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2:</a:t>
            </a:r>
          </a:p>
          <a:p>
            <a:r>
              <a:rPr lang="de-DE" dirty="0"/>
              <a:t>(„</a:t>
            </a:r>
            <a:r>
              <a:rPr lang="de-DE" dirty="0" err="1"/>
              <a:t>walkable</a:t>
            </a:r>
            <a:r>
              <a:rPr lang="de-DE" dirty="0"/>
              <a:t>“- </a:t>
            </a:r>
            <a:r>
              <a:rPr lang="de-DE" b="1" dirty="0"/>
              <a:t>UND</a:t>
            </a:r>
            <a:r>
              <a:rPr lang="de-DE" dirty="0"/>
              <a:t> „</a:t>
            </a:r>
            <a:r>
              <a:rPr lang="de-DE" dirty="0" err="1"/>
              <a:t>unknown</a:t>
            </a:r>
            <a:r>
              <a:rPr lang="de-DE" dirty="0"/>
              <a:t>“-Nodes sind begehbar)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3371D-E202-4D97-99DE-1CAC4B15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653" y="952689"/>
            <a:ext cx="4000500" cy="49526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E2C7CB1-2F3A-4F0F-AF59-1A9D04723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62" y="2194468"/>
            <a:ext cx="689479" cy="6894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23681DB-98FF-415A-8D97-B14FAA58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754" y="2089561"/>
            <a:ext cx="899291" cy="899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1055847-04B6-4272-90CB-A57579983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61" y="4803227"/>
            <a:ext cx="689479" cy="6894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5146E3-8E41-49A9-97FB-3889EDFE6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019" y="4525228"/>
            <a:ext cx="1992762" cy="1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64C81B-B80E-44AE-A6D5-5136B485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47" y="952690"/>
            <a:ext cx="4000500" cy="4952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EC79E1-9463-49A7-97A9-44E377B001EC}"/>
              </a:ext>
            </a:extLst>
          </p:cNvPr>
          <p:cNvSpPr txBox="1"/>
          <p:nvPr/>
        </p:nvSpPr>
        <p:spPr>
          <a:xfrm>
            <a:off x="1576551" y="1103587"/>
            <a:ext cx="523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1:</a:t>
            </a:r>
          </a:p>
          <a:p>
            <a:r>
              <a:rPr lang="de-DE" dirty="0"/>
              <a:t>(Nur „</a:t>
            </a:r>
            <a:r>
              <a:rPr lang="de-DE" dirty="0" err="1"/>
              <a:t>walkable</a:t>
            </a:r>
            <a:r>
              <a:rPr lang="de-DE" dirty="0"/>
              <a:t>“-Nodes sind auch wirklich begehbar)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5146E3-8E41-49A9-97FB-3889EDFE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019" y="1886607"/>
            <a:ext cx="1992762" cy="1245476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7B41F987-745C-47B6-8D7C-DD3D108E27D8}"/>
              </a:ext>
            </a:extLst>
          </p:cNvPr>
          <p:cNvSpPr/>
          <p:nvPr/>
        </p:nvSpPr>
        <p:spPr>
          <a:xfrm>
            <a:off x="3722269" y="3176752"/>
            <a:ext cx="686261" cy="7545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70BDF3-0DF3-4409-B569-0850D270BAE2}"/>
              </a:ext>
            </a:extLst>
          </p:cNvPr>
          <p:cNvSpPr txBox="1"/>
          <p:nvPr/>
        </p:nvSpPr>
        <p:spPr>
          <a:xfrm>
            <a:off x="2842949" y="4099035"/>
            <a:ext cx="24449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/>
              <a:t>WEG GEFUNDEN!</a:t>
            </a:r>
          </a:p>
        </p:txBody>
      </p:sp>
    </p:spTree>
    <p:extLst>
      <p:ext uri="{BB962C8B-B14F-4D97-AF65-F5344CB8AC3E}">
        <p14:creationId xmlns:p14="http://schemas.microsoft.com/office/powerpoint/2010/main" val="34495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64C81B-B80E-44AE-A6D5-5136B485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47" y="952690"/>
            <a:ext cx="4000500" cy="4952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EC79E1-9463-49A7-97A9-44E377B001EC}"/>
              </a:ext>
            </a:extLst>
          </p:cNvPr>
          <p:cNvSpPr txBox="1"/>
          <p:nvPr/>
        </p:nvSpPr>
        <p:spPr>
          <a:xfrm>
            <a:off x="1576551" y="1103587"/>
            <a:ext cx="523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Pathfinding</a:t>
            </a:r>
            <a:r>
              <a:rPr lang="de-DE" b="1" dirty="0"/>
              <a:t> 2:</a:t>
            </a:r>
          </a:p>
          <a:p>
            <a:r>
              <a:rPr lang="de-DE" dirty="0"/>
              <a:t>(Nur „</a:t>
            </a:r>
            <a:r>
              <a:rPr lang="de-DE" dirty="0" err="1"/>
              <a:t>walkable</a:t>
            </a:r>
            <a:r>
              <a:rPr lang="de-DE" dirty="0"/>
              <a:t>“-Nodes sind auch wirklich begehbar)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7B41F987-745C-47B6-8D7C-DD3D108E27D8}"/>
              </a:ext>
            </a:extLst>
          </p:cNvPr>
          <p:cNvSpPr/>
          <p:nvPr/>
        </p:nvSpPr>
        <p:spPr>
          <a:xfrm>
            <a:off x="3722269" y="3176752"/>
            <a:ext cx="686261" cy="7545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70BDF3-0DF3-4409-B569-0850D270BAE2}"/>
              </a:ext>
            </a:extLst>
          </p:cNvPr>
          <p:cNvSpPr txBox="1"/>
          <p:nvPr/>
        </p:nvSpPr>
        <p:spPr>
          <a:xfrm>
            <a:off x="2842949" y="4099035"/>
            <a:ext cx="24449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ES GIBT KEINEN</a:t>
            </a:r>
            <a:br>
              <a:rPr lang="de-DE" sz="2400" b="1" dirty="0"/>
            </a:br>
            <a:r>
              <a:rPr lang="de-DE" sz="2400" b="1" dirty="0"/>
              <a:t>WEG GEFUNDEN!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B731B4-BDC1-4952-ACC8-B2A835E7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754" y="2089561"/>
            <a:ext cx="899291" cy="8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C83D-3CA0-41B5-A97B-920DC7B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Quadtree</a:t>
            </a:r>
            <a:br>
              <a:rPr lang="de-DE" dirty="0"/>
            </a:br>
            <a:r>
              <a:rPr lang="de-DE" dirty="0"/>
              <a:t>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3808F-1F8B-485D-8147-54A9AAD44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 Jonas</a:t>
            </a:r>
          </a:p>
        </p:txBody>
      </p:sp>
    </p:spTree>
    <p:extLst>
      <p:ext uri="{BB962C8B-B14F-4D97-AF65-F5344CB8AC3E}">
        <p14:creationId xmlns:p14="http://schemas.microsoft.com/office/powerpoint/2010/main" val="21438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B45A-3662-43DF-BD28-3F05C54A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des </a:t>
            </a:r>
            <a:r>
              <a:rPr lang="de-DE" dirty="0" err="1"/>
              <a:t>Quadtree</a:t>
            </a:r>
            <a:r>
              <a:rPr lang="de-DE" dirty="0"/>
              <a:t>-Systems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812024-69FE-409F-A2D2-2E3EAF69717E}"/>
              </a:ext>
            </a:extLst>
          </p:cNvPr>
          <p:cNvSpPr txBox="1"/>
          <p:nvPr/>
        </p:nvSpPr>
        <p:spPr>
          <a:xfrm>
            <a:off x="2104104" y="2182504"/>
            <a:ext cx="20844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Pathfinding</a:t>
            </a:r>
            <a:r>
              <a:rPr lang="de-DE" sz="2400" dirty="0"/>
              <a:t>-System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AA63A4-885A-4577-BB2F-E2665A3A123A}"/>
              </a:ext>
            </a:extLst>
          </p:cNvPr>
          <p:cNvSpPr txBox="1"/>
          <p:nvPr/>
        </p:nvSpPr>
        <p:spPr>
          <a:xfrm>
            <a:off x="9089922" y="2182504"/>
            <a:ext cx="19959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Quadtree</a:t>
            </a:r>
            <a:r>
              <a:rPr lang="de-DE" sz="2400" dirty="0"/>
              <a:t>-System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FF0C89F-C91D-4709-AF68-9C9AB583EF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46323" y="3013501"/>
            <a:ext cx="0" cy="367243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03CEC74-333F-48B4-8B05-ECA2C91D6D77}"/>
              </a:ext>
            </a:extLst>
          </p:cNvPr>
          <p:cNvCxnSpPr>
            <a:stCxn id="5" idx="2"/>
          </p:cNvCxnSpPr>
          <p:nvPr/>
        </p:nvCxnSpPr>
        <p:spPr>
          <a:xfrm>
            <a:off x="10087896" y="3013501"/>
            <a:ext cx="0" cy="356428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0C079CE-E401-4373-A489-7E3DEBFFED88}"/>
              </a:ext>
            </a:extLst>
          </p:cNvPr>
          <p:cNvSpPr/>
          <p:nvPr/>
        </p:nvSpPr>
        <p:spPr>
          <a:xfrm>
            <a:off x="3146323" y="3429000"/>
            <a:ext cx="6862914" cy="307258"/>
          </a:xfrm>
          <a:prstGeom prst="rightArrow">
            <a:avLst>
              <a:gd name="adj1" fmla="val 24400"/>
              <a:gd name="adj2" fmla="val 101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3547C26-08F3-4CB6-B7E6-F4548B4EC09A}"/>
              </a:ext>
            </a:extLst>
          </p:cNvPr>
          <p:cNvSpPr/>
          <p:nvPr/>
        </p:nvSpPr>
        <p:spPr>
          <a:xfrm rot="10800000">
            <a:off x="3146323" y="4418413"/>
            <a:ext cx="6862914" cy="307258"/>
          </a:xfrm>
          <a:prstGeom prst="rightArrow">
            <a:avLst>
              <a:gd name="adj1" fmla="val 24400"/>
              <a:gd name="adj2" fmla="val 101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4B2531-4B5D-43A6-A0F4-88AA6BB81863}"/>
              </a:ext>
            </a:extLst>
          </p:cNvPr>
          <p:cNvSpPr txBox="1"/>
          <p:nvPr/>
        </p:nvSpPr>
        <p:spPr>
          <a:xfrm>
            <a:off x="5238219" y="311365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 ich (340, 526) begehen?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018D2B-122B-47A3-A6DB-AB5050BBE3FC}"/>
              </a:ext>
            </a:extLst>
          </p:cNvPr>
          <p:cNvSpPr txBox="1"/>
          <p:nvPr/>
        </p:nvSpPr>
        <p:spPr>
          <a:xfrm>
            <a:off x="6096000" y="409379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 / Nein</a:t>
            </a: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2366DDC4-78CC-462C-92CA-7165291FD179}"/>
              </a:ext>
            </a:extLst>
          </p:cNvPr>
          <p:cNvSpPr/>
          <p:nvPr/>
        </p:nvSpPr>
        <p:spPr>
          <a:xfrm rot="5400000">
            <a:off x="3038493" y="5200477"/>
            <a:ext cx="1383633" cy="1010653"/>
          </a:xfrm>
          <a:prstGeom prst="curvedDownArrow">
            <a:avLst>
              <a:gd name="adj1" fmla="val 10938"/>
              <a:gd name="adj2" fmla="val 37980"/>
              <a:gd name="adj3" fmla="val 273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C6ABE5-D29D-44ED-AE5E-8F50F86877AA}"/>
              </a:ext>
            </a:extLst>
          </p:cNvPr>
          <p:cNvSpPr txBox="1"/>
          <p:nvPr/>
        </p:nvSpPr>
        <p:spPr>
          <a:xfrm>
            <a:off x="4349778" y="54425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A*-Grid updaten</a:t>
            </a:r>
          </a:p>
        </p:txBody>
      </p:sp>
    </p:spTree>
    <p:extLst>
      <p:ext uri="{BB962C8B-B14F-4D97-AF65-F5344CB8AC3E}">
        <p14:creationId xmlns:p14="http://schemas.microsoft.com/office/powerpoint/2010/main" val="24223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9" grpId="0" animBg="1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51018C3-D5E6-4DEF-9122-4870ACE3C0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0223AE-1511-4C33-A598-F50CEA7F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90" y="57484"/>
            <a:ext cx="4918619" cy="67430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46F99D5-39B6-4DEE-9481-12CF97CFF15E}"/>
              </a:ext>
            </a:extLst>
          </p:cNvPr>
          <p:cNvSpPr/>
          <p:nvPr/>
        </p:nvSpPr>
        <p:spPr>
          <a:xfrm>
            <a:off x="3931090" y="830384"/>
            <a:ext cx="2857060" cy="3443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69042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230C2-09FF-4A20-B39F-5F6F4D94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</a:t>
            </a:r>
            <a:r>
              <a:rPr lang="de-DE" dirty="0" err="1"/>
              <a:t>Node</a:t>
            </a:r>
            <a:r>
              <a:rPr lang="de-DE" dirty="0"/>
              <a:t> (x, y) begehbar?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85EE-F71A-462D-A445-FCAFA743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75384"/>
            <a:ext cx="6675060" cy="51262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70E753-E6F6-4B0D-8467-5E5EA0FD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854" y="1707739"/>
            <a:ext cx="3470650" cy="3470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1A1612-7AE1-4A29-B1F7-2EF7AC6C4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796" y="1707739"/>
            <a:ext cx="3492708" cy="34927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12D026-3DAD-461B-BB5B-3BC6F04AA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796" y="1707739"/>
            <a:ext cx="3492708" cy="34927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B75F99-EF7E-4EAD-9FE6-D56E9CD90811}"/>
              </a:ext>
            </a:extLst>
          </p:cNvPr>
          <p:cNvSpPr txBox="1"/>
          <p:nvPr/>
        </p:nvSpPr>
        <p:spPr>
          <a:xfrm>
            <a:off x="8939463" y="6245622"/>
            <a:ext cx="2497158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 err="1"/>
              <a:t>CheckSpecialSquare</a:t>
            </a:r>
            <a:r>
              <a:rPr lang="de-DE" dirty="0"/>
              <a:t>(…)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8EEB416-51F4-43AD-8F4D-D11763292BEB}"/>
              </a:ext>
            </a:extLst>
          </p:cNvPr>
          <p:cNvSpPr/>
          <p:nvPr/>
        </p:nvSpPr>
        <p:spPr>
          <a:xfrm>
            <a:off x="9724294" y="5378116"/>
            <a:ext cx="673769" cy="7098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FF3FAC-B500-4BF5-A389-E2C005EDD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424" y="1579457"/>
            <a:ext cx="3328019" cy="4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D5232-982D-4E62-8A8B-2543C860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implementierung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DF46E-444B-45CC-A115-CFB10C792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 Jonas</a:t>
            </a:r>
          </a:p>
        </p:txBody>
      </p:sp>
    </p:spTree>
    <p:extLst>
      <p:ext uri="{BB962C8B-B14F-4D97-AF65-F5344CB8AC3E}">
        <p14:creationId xmlns:p14="http://schemas.microsoft.com/office/powerpoint/2010/main" val="246974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1086-852D-4E56-8A81-2F40B16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Teilaufgabe d)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DA049-90A4-48F0-89BE-47698269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1455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3" y="724967"/>
            <a:ext cx="5148262" cy="358140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35" y="842473"/>
            <a:ext cx="4572000" cy="2286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3" y="3799317"/>
            <a:ext cx="5286998" cy="26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56744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93E09-8563-46AC-A655-275F3025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fazit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F50F0-E059-410A-A11C-B7D08CE80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2834452353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93E09-8563-46AC-A655-275F3025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fazit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F50F0-E059-410A-A11C-B7D08CE80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Bennet</a:t>
            </a:r>
          </a:p>
        </p:txBody>
      </p:sp>
    </p:spTree>
    <p:extLst>
      <p:ext uri="{BB962C8B-B14F-4D97-AF65-F5344CB8AC3E}">
        <p14:creationId xmlns:p14="http://schemas.microsoft.com/office/powerpoint/2010/main" val="2170860450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1E030-0E7E-466A-A059-DA0B3E4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91788-718D-4447-9A15-5EE58F3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https://people.eecs.berkeley.edu/~demmel/cs267/lecture26/Quadtree1.gif</a:t>
            </a:r>
          </a:p>
          <a:p>
            <a:r>
              <a:rPr lang="de-DE" dirty="0"/>
              <a:t>https://i.ytimg.com/vi/FgSEszMQt3g/maxresdefault.jpg</a:t>
            </a:r>
          </a:p>
          <a:p>
            <a:r>
              <a:rPr lang="de-DE" dirty="0"/>
              <a:t>https://upload.wikimedia.org/wikipedia/commons/thumb/1/19/Unity_Technologies_logo.svg/1200px-Unity_Technologies_logo.svg.png</a:t>
            </a:r>
          </a:p>
          <a:p>
            <a:r>
              <a:rPr lang="de-DE" dirty="0"/>
              <a:t>https://upload.wikimedia.org/wikipedia/commons/thumb/8/8f/Flat_cross_icon.svg/500px-Flat_cross_icon.svg.png</a:t>
            </a:r>
          </a:p>
          <a:p>
            <a:r>
              <a:rPr lang="de-DE" dirty="0"/>
              <a:t>https://www.kasa-solutions.com/wp-content/uploads/sites/2/2016/01/icon-check.png</a:t>
            </a:r>
          </a:p>
          <a:p>
            <a:r>
              <a:rPr lang="de-DE" dirty="0"/>
              <a:t>https://cdn4.iconfinder.com/data/icons/defaulticon/icons/png/256x256/help.png</a:t>
            </a:r>
          </a:p>
          <a:p>
            <a:r>
              <a:rPr lang="de-DE" dirty="0"/>
              <a:t>https://qiao.github.io/PathFinding.js/visual/</a:t>
            </a:r>
          </a:p>
        </p:txBody>
      </p:sp>
    </p:spTree>
    <p:extLst>
      <p:ext uri="{BB962C8B-B14F-4D97-AF65-F5344CB8AC3E}">
        <p14:creationId xmlns:p14="http://schemas.microsoft.com/office/powerpoint/2010/main" val="25084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25" y="0"/>
            <a:ext cx="1041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66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Office PowerPoint</Application>
  <PresentationFormat>Breitbild</PresentationFormat>
  <Paragraphs>266</Paragraphs>
  <Slides>76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1" baseType="lpstr">
      <vt:lpstr>Calibri</vt:lpstr>
      <vt:lpstr>Cambria Math</vt:lpstr>
      <vt:lpstr>Franklin Gothic Book</vt:lpstr>
      <vt:lpstr>Roboto</vt:lpstr>
      <vt:lpstr>Zuschneiden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Bwinf 36 runde 2 aufgabe 3</vt:lpstr>
      <vt:lpstr>Aufgabenstellung</vt:lpstr>
      <vt:lpstr>PowerPoint-Präsentation</vt:lpstr>
      <vt:lpstr>PowerPoint-Präsentation</vt:lpstr>
      <vt:lpstr>Fragen?</vt:lpstr>
      <vt:lpstr>PowerPoint-Präsentation</vt:lpstr>
      <vt:lpstr>Kann Quax vom Grünen zum Roten Punkt?</vt:lpstr>
      <vt:lpstr>PowerPoint-Präsentation</vt:lpstr>
      <vt:lpstr>PowerPoint-Präsentation</vt:lpstr>
      <vt:lpstr>Ziel</vt:lpstr>
      <vt:lpstr>A*-Pathfinding</vt:lpstr>
      <vt:lpstr>Definition</vt:lpstr>
      <vt:lpstr>PowerPoint-Präsentation</vt:lpstr>
      <vt:lpstr>Funktionsweise - Entferungen</vt:lpstr>
      <vt:lpstr>Funktionsweise - Entfernungen</vt:lpstr>
      <vt:lpstr>Funktionsweise - Nodes</vt:lpstr>
      <vt:lpstr>Funktionsweise - Listen</vt:lpstr>
      <vt:lpstr>Funktionsweise - Beispiel</vt:lpstr>
      <vt:lpstr>Funktionsweise</vt:lpstr>
      <vt:lpstr>Funktionsweise</vt:lpstr>
      <vt:lpstr>Funktionsweise</vt:lpstr>
      <vt:lpstr>Funktionsweise</vt:lpstr>
      <vt:lpstr>Funktionsweise</vt:lpstr>
      <vt:lpstr>Funktionsweise</vt:lpstr>
      <vt:lpstr>Funktionsweise</vt:lpstr>
      <vt:lpstr>Funktionsweise</vt:lpstr>
      <vt:lpstr>Funktionsweise</vt:lpstr>
      <vt:lpstr>Wieso kein einfaches a* verwenden?</vt:lpstr>
      <vt:lpstr>PowerPoint-Präsentation</vt:lpstr>
      <vt:lpstr>Wie schaffen wir möglichst wenig Flüge?</vt:lpstr>
      <vt:lpstr>PowerPoint-Präsentation</vt:lpstr>
      <vt:lpstr>Datenstruktur quadtree</vt:lpstr>
      <vt:lpstr>Datenstruktur: Quadtree</vt:lpstr>
      <vt:lpstr>PowerPoint-Präsentation</vt:lpstr>
      <vt:lpstr>Lösung: bennet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Beachtung des sonderfalls</vt:lpstr>
      <vt:lpstr>PowerPoint-Präsentation</vt:lpstr>
      <vt:lpstr>Implementierung</vt:lpstr>
      <vt:lpstr>PowerPoint-Präsentation</vt:lpstr>
      <vt:lpstr>Lösung: Jonas</vt:lpstr>
      <vt:lpstr>Grundlegendes</vt:lpstr>
      <vt:lpstr>Grundlegende Programmstruktur</vt:lpstr>
      <vt:lpstr>Events (Vereinfacht)</vt:lpstr>
      <vt:lpstr>Beachtung des Sonderfalls</vt:lpstr>
      <vt:lpstr>PowerPoint-Präsentation</vt:lpstr>
      <vt:lpstr>Das Pathfinding System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Quadtree System</vt:lpstr>
      <vt:lpstr>Aufgabe des Quadtree-Systems</vt:lpstr>
      <vt:lpstr>PowerPoint-Präsentation</vt:lpstr>
      <vt:lpstr>Ist Node (x, y) begehbar?</vt:lpstr>
      <vt:lpstr>implementierung</vt:lpstr>
      <vt:lpstr>Teilaufgabe d)</vt:lpstr>
      <vt:lpstr>PowerPoint-Präsentation</vt:lpstr>
      <vt:lpstr>fazit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Fritsch</dc:creator>
  <cp:lastModifiedBy>Jonas Fritsch</cp:lastModifiedBy>
  <cp:revision>25</cp:revision>
  <dcterms:created xsi:type="dcterms:W3CDTF">2018-12-02T21:41:04Z</dcterms:created>
  <dcterms:modified xsi:type="dcterms:W3CDTF">2018-12-04T19:46:34Z</dcterms:modified>
</cp:coreProperties>
</file>