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3"/>
  </p:notes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7" r:id="rId18"/>
    <p:sldId id="275" r:id="rId19"/>
    <p:sldId id="276" r:id="rId20"/>
    <p:sldId id="258" r:id="rId21"/>
    <p:sldId id="25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6374"/>
    <a:srgbClr val="000000"/>
    <a:srgbClr val="9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59" autoAdjust="0"/>
    <p:restoredTop sz="81168" autoAdjust="0"/>
  </p:normalViewPr>
  <p:slideViewPr>
    <p:cSldViewPr snapToGrid="0">
      <p:cViewPr varScale="1">
        <p:scale>
          <a:sx n="91" d="100"/>
          <a:sy n="91" d="100"/>
        </p:scale>
        <p:origin x="1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22051-88E2-410C-9CF3-03924FC1ABA6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D4865-68C4-459E-8CFF-E7E8DA057A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8494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Informatik</a:t>
            </a:r>
            <a:r>
              <a:rPr lang="de-DE" baseline="0" dirty="0" smtClean="0"/>
              <a:t> Bieber</a:t>
            </a:r>
          </a:p>
          <a:p>
            <a:r>
              <a:rPr lang="de-DE" baseline="0" dirty="0" smtClean="0"/>
              <a:t>Jugendwettbewerb Informatik</a:t>
            </a:r>
          </a:p>
          <a:p>
            <a:r>
              <a:rPr lang="de-DE" baseline="0" dirty="0" smtClean="0"/>
              <a:t>Bundeswettbewerb Informatik</a:t>
            </a:r>
          </a:p>
          <a:p>
            <a:r>
              <a:rPr lang="de-DE" baseline="0" dirty="0" smtClean="0"/>
              <a:t>Internationale Informatikolympiade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8810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Problem</a:t>
            </a:r>
            <a:r>
              <a:rPr lang="de-DE" baseline="0" dirty="0" smtClean="0"/>
              <a:t> mit vielen Möglichkeiten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6499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</a:p>
          <a:p>
            <a:r>
              <a:rPr lang="de-DE" dirty="0" smtClean="0"/>
              <a:t>bwinf.de vorbeigucken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0782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Bildquellen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818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Informatik Bieber Aufgabe 2017</a:t>
            </a:r>
          </a:p>
          <a:p>
            <a:r>
              <a:rPr lang="de-DE" dirty="0" smtClean="0"/>
              <a:t>Anzahl</a:t>
            </a:r>
            <a:r>
              <a:rPr lang="de-DE" baseline="0" dirty="0" smtClean="0"/>
              <a:t> Möglichkeiten für verbleibende 7 Bilder</a:t>
            </a:r>
          </a:p>
          <a:p>
            <a:r>
              <a:rPr lang="de-DE" baseline="0" dirty="0" smtClean="0"/>
              <a:t>Lösungshinweis -&gt; Stock/Schild nach unten ≠ untere Reihe, Stock/Schild nach oben ≠ obere Reihe</a:t>
            </a:r>
          </a:p>
          <a:p>
            <a:r>
              <a:rPr lang="de-DE" baseline="0" dirty="0" smtClean="0"/>
              <a:t>Nur ein Schild nach unten -&gt; 6! Möglichkeiten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0193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3</a:t>
            </a:r>
            <a:r>
              <a:rPr lang="de-DE" baseline="0" dirty="0" smtClean="0"/>
              <a:t> weitere Möglichkeiten</a:t>
            </a:r>
          </a:p>
          <a:p>
            <a:r>
              <a:rPr lang="de-DE" baseline="0" dirty="0" smtClean="0"/>
              <a:t>Den richtigen nicht so einfach erkennen </a:t>
            </a:r>
          </a:p>
          <a:p>
            <a:r>
              <a:rPr lang="de-DE" baseline="0" dirty="0" smtClean="0"/>
              <a:t>Backtracking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931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Legobauen</a:t>
            </a:r>
          </a:p>
          <a:p>
            <a:r>
              <a:rPr lang="de-DE" dirty="0" smtClean="0"/>
              <a:t>Verschiedene</a:t>
            </a:r>
            <a:r>
              <a:rPr lang="de-DE" baseline="0" dirty="0" smtClean="0"/>
              <a:t> Längen</a:t>
            </a:r>
          </a:p>
          <a:p>
            <a:r>
              <a:rPr lang="de-DE" baseline="0" dirty="0" smtClean="0"/>
              <a:t>Jede Reihe gleiche Anzahl Klötzchen</a:t>
            </a:r>
          </a:p>
          <a:p>
            <a:r>
              <a:rPr lang="de-DE" baseline="0" dirty="0" smtClean="0"/>
              <a:t>Längen 1 bis n</a:t>
            </a:r>
          </a:p>
          <a:p>
            <a:r>
              <a:rPr lang="de-DE" baseline="0" dirty="0" smtClean="0"/>
              <a:t>Nie zwei Fugen überlappen</a:t>
            </a:r>
          </a:p>
          <a:p>
            <a:r>
              <a:rPr lang="de-DE" baseline="0" dirty="0" smtClean="0"/>
              <a:t>Mauer möglichst hoch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5316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Aufgabenstellung</a:t>
            </a:r>
          </a:p>
          <a:p>
            <a:r>
              <a:rPr lang="de-DE" dirty="0" smtClean="0"/>
              <a:t>Spätere</a:t>
            </a:r>
            <a:r>
              <a:rPr lang="de-DE" baseline="0" dirty="0" smtClean="0"/>
              <a:t> Kontrolle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1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Nur Stellen zwischen Klötzchen.</a:t>
            </a:r>
          </a:p>
          <a:p>
            <a:r>
              <a:rPr lang="de-DE" b="1" dirty="0" smtClean="0"/>
              <a:t>NICHT</a:t>
            </a:r>
            <a:r>
              <a:rPr lang="de-DE" baseline="0" dirty="0" smtClean="0"/>
              <a:t> Anfang und Ende!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5224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smtClean="0"/>
              <a:t>Aufgabe</a:t>
            </a:r>
          </a:p>
          <a:p>
            <a:r>
              <a:rPr lang="de-DE" dirty="0" smtClean="0"/>
              <a:t>Mauer N = 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1558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(Wenn</a:t>
            </a:r>
            <a:r>
              <a:rPr lang="de-DE" baseline="0" dirty="0" smtClean="0"/>
              <a:t> halt nix mehr geht) – würde Computer nicht weiterhelfen…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2306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 (10) = 6</a:t>
            </a:r>
          </a:p>
          <a:p>
            <a:r>
              <a:rPr lang="de-DE" dirty="0" smtClean="0"/>
              <a:t>f (3) ≈ 2,5</a:t>
            </a:r>
            <a:r>
              <a:rPr lang="de-DE" baseline="0" dirty="0" smtClean="0"/>
              <a:t>   =&gt; ABRUNDEN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8197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7/11/2018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7/11/2018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7/11/2018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7/11/2018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7/11/2018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7/11/2018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44" y="578735"/>
            <a:ext cx="2997843" cy="1998562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333" y="417396"/>
            <a:ext cx="3038918" cy="303891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269" y="3316814"/>
            <a:ext cx="3269171" cy="232005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008" y="4092922"/>
            <a:ext cx="2617325" cy="2617325"/>
          </a:xfrm>
          <a:prstGeom prst="rect">
            <a:avLst/>
          </a:prstGeom>
        </p:spPr>
      </p:pic>
      <p:cxnSp>
        <p:nvCxnSpPr>
          <p:cNvPr id="8" name="Gerade Verbindung mit Pfeil 7"/>
          <p:cNvCxnSpPr/>
          <p:nvPr/>
        </p:nvCxnSpPr>
        <p:spPr>
          <a:xfrm>
            <a:off x="2708476" y="1578016"/>
            <a:ext cx="1710857" cy="2392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>
            <a:off x="7050911" y="2338088"/>
            <a:ext cx="407340" cy="122691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>
            <a:off x="4444559" y="4734046"/>
            <a:ext cx="2606352" cy="47710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/>
          <p:cNvSpPr/>
          <p:nvPr/>
        </p:nvSpPr>
        <p:spPr>
          <a:xfrm>
            <a:off x="6377651" y="2986268"/>
            <a:ext cx="4629873" cy="3183038"/>
          </a:xfrm>
          <a:prstGeom prst="rect">
            <a:avLst/>
          </a:prstGeom>
          <a:noFill/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1549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</a:t>
            </a:r>
            <a:r>
              <a:rPr lang="de-DE" dirty="0" smtClean="0"/>
              <a:t> = 4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79" y="1623515"/>
            <a:ext cx="10688729" cy="3449234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7870785" y="2537915"/>
            <a:ext cx="2921522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360744" y="2871758"/>
            <a:ext cx="2921522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960470" y="3348132"/>
            <a:ext cx="5901159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360744" y="3672223"/>
            <a:ext cx="1630102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146156" y="3996314"/>
            <a:ext cx="4516477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8762035" y="4353938"/>
            <a:ext cx="1900597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309929" y="4678029"/>
            <a:ext cx="639195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360744" y="5385132"/>
            <a:ext cx="65971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n</a:t>
            </a:r>
            <a:r>
              <a:rPr lang="de-DE" sz="2400" b="1" dirty="0" smtClean="0"/>
              <a:t> = 4</a:t>
            </a:r>
          </a:p>
          <a:p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360744" y="5945120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720744" y="5950844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440336" y="5945120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2520470" y="5950844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17" name="Rechteck 16"/>
          <p:cNvSpPr/>
          <p:nvPr/>
        </p:nvSpPr>
        <p:spPr>
          <a:xfrm>
            <a:off x="297489" y="1572953"/>
            <a:ext cx="5386678" cy="594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5959366" y="5226844"/>
            <a:ext cx="4519449" cy="138499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b="1" dirty="0" smtClean="0"/>
              <a:t>Aufgabe:</a:t>
            </a:r>
          </a:p>
          <a:p>
            <a:endParaRPr lang="de-DE" sz="1100" b="1" dirty="0" smtClean="0"/>
          </a:p>
          <a:p>
            <a:r>
              <a:rPr lang="de-DE" sz="2400" dirty="0" smtClean="0"/>
              <a:t>Bilde eine möglichst hohe Mauer für n = 4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128854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 animBg="1"/>
      <p:bldP spid="14" grpId="0" animBg="1"/>
      <p:bldP spid="15" grpId="0" animBg="1"/>
      <p:bldP spid="16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</a:t>
            </a:r>
            <a:r>
              <a:rPr lang="de-DE" dirty="0" smtClean="0"/>
              <a:t> = 4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713543" y="4746942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073543" y="4752666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4793135" y="4746942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873269" y="4752666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713068" y="4383334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4432794" y="4378548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512794" y="4378548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952794" y="4378548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3712319" y="4014002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5152794" y="4014002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6232794" y="4014940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6592319" y="4010154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cxnSp>
        <p:nvCxnSpPr>
          <p:cNvPr id="16" name="Gerader Verbinder 15"/>
          <p:cNvCxnSpPr/>
          <p:nvPr/>
        </p:nvCxnSpPr>
        <p:spPr>
          <a:xfrm flipV="1">
            <a:off x="4081090" y="371015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Gerader Verbinder 16"/>
          <p:cNvCxnSpPr/>
          <p:nvPr/>
        </p:nvCxnSpPr>
        <p:spPr>
          <a:xfrm flipV="1">
            <a:off x="4441090" y="371015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 flipV="1">
            <a:off x="4809420" y="371015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>
          <a:xfrm flipV="1">
            <a:off x="5518910" y="371015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 flipV="1">
            <a:off x="5152319" y="371015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 flipV="1">
            <a:off x="5879369" y="371015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 flipV="1">
            <a:off x="6239028" y="371015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 flipV="1">
            <a:off x="6592319" y="371015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V="1">
            <a:off x="6952794" y="371015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8040414" y="3710154"/>
            <a:ext cx="3078087" cy="6463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1. Keine Fugen überlappen</a:t>
            </a:r>
            <a:endParaRPr lang="de-DE" dirty="0"/>
          </a:p>
          <a:p>
            <a:r>
              <a:rPr lang="de-DE" dirty="0" smtClean="0"/>
              <a:t>2. Maximale Höhe (Hier 3)</a:t>
            </a:r>
            <a:endParaRPr lang="de-DE" dirty="0"/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755" y="-240073"/>
            <a:ext cx="2469417" cy="320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863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dirty="0" smtClean="0"/>
              <a:t>Wann ist die maximale Höhe erreicht?</a:t>
            </a:r>
            <a:endParaRPr lang="de-DE" sz="6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(Wenn halt nix mehr geht)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927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2785241" y="294294"/>
            <a:ext cx="562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Die maximale Mauerhöhe ist dann erreicht wenn…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1513916" y="2299093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873916" y="2299093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2593916" y="2299093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513916" y="1929761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233916" y="1929761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3313916" y="1929761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cxnSp>
        <p:nvCxnSpPr>
          <p:cNvPr id="9" name="Gerader Verbinder 8"/>
          <p:cNvCxnSpPr/>
          <p:nvPr/>
        </p:nvCxnSpPr>
        <p:spPr>
          <a:xfrm flipV="1">
            <a:off x="1873916" y="1191662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 flipV="1">
            <a:off x="2233916" y="1191662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 flipV="1">
            <a:off x="2602246" y="1191662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 flipV="1">
            <a:off x="3311736" y="1191662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6877157" y="2298155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7237157" y="2303879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7956749" y="2298155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9036883" y="2303879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6876682" y="1934547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7596408" y="1929761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8676408" y="1929761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10116408" y="1929761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6875933" y="1565215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8316408" y="1565215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9396408" y="1566153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24" name="Textfeld 23"/>
          <p:cNvSpPr txBox="1"/>
          <p:nvPr/>
        </p:nvSpPr>
        <p:spPr>
          <a:xfrm>
            <a:off x="9755933" y="1561367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cxnSp>
        <p:nvCxnSpPr>
          <p:cNvPr id="25" name="Gerader Verbinder 24"/>
          <p:cNvCxnSpPr/>
          <p:nvPr/>
        </p:nvCxnSpPr>
        <p:spPr>
          <a:xfrm flipV="1">
            <a:off x="7244704" y="1261367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 flipV="1">
            <a:off x="7604704" y="1261367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Gerader Verbinder 26"/>
          <p:cNvCxnSpPr/>
          <p:nvPr/>
        </p:nvCxnSpPr>
        <p:spPr>
          <a:xfrm flipV="1">
            <a:off x="7973034" y="1261367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Gerader Verbinder 27"/>
          <p:cNvCxnSpPr/>
          <p:nvPr/>
        </p:nvCxnSpPr>
        <p:spPr>
          <a:xfrm flipV="1">
            <a:off x="8682524" y="1261367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Gerader Verbinder 28"/>
          <p:cNvCxnSpPr/>
          <p:nvPr/>
        </p:nvCxnSpPr>
        <p:spPr>
          <a:xfrm flipV="1">
            <a:off x="8315933" y="1261367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 flipV="1">
            <a:off x="9042983" y="1261367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 flipV="1">
            <a:off x="9402642" y="1261367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Gerader Verbinder 31"/>
          <p:cNvCxnSpPr/>
          <p:nvPr/>
        </p:nvCxnSpPr>
        <p:spPr>
          <a:xfrm flipV="1">
            <a:off x="9755933" y="1261367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Gerader Verbinder 32"/>
          <p:cNvCxnSpPr/>
          <p:nvPr/>
        </p:nvCxnSpPr>
        <p:spPr>
          <a:xfrm flipV="1">
            <a:off x="10116408" y="1261367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2908431" y="3922051"/>
            <a:ext cx="5599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…nicht mehr genug Fugenstellen frei sind, um eine weitere Reihe zu bauen.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2311457" y="5474563"/>
                <a:ext cx="6364951" cy="574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𝑀𝑎𝑥𝑖𝑚𝑎𝑙𝑒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𝑀𝑎𝑢𝑒𝑟h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ö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𝐹𝑢𝑔𝑒𝑛𝑠𝑡𝑒𝑙𝑙𝑒𝑛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𝑔𝑒𝑠𝑎𝑚𝑡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𝐹𝑢𝑔𝑒𝑛𝑠𝑡𝑒𝑙𝑙𝑒𝑛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𝑝𝑟𝑜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𝑅𝑒𝑖h𝑒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457" y="5474563"/>
                <a:ext cx="6364951" cy="57451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9394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4" grpId="0"/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4872833" y="7777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=</a:t>
            </a:r>
            <a:endParaRPr lang="de-DE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5196961" y="1314951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 + 2 + 3 + … + (n – 2) + (n – 1) + n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211527" y="776296"/>
            <a:ext cx="266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b="1" dirty="0" smtClean="0"/>
              <a:t>Fugenstellen gesamt</a:t>
            </a:r>
            <a:endParaRPr lang="de-DE" b="1" dirty="0"/>
          </a:p>
        </p:txBody>
      </p:sp>
      <p:sp>
        <p:nvSpPr>
          <p:cNvPr id="5" name="Textfeld 4"/>
          <p:cNvSpPr txBox="1"/>
          <p:nvPr/>
        </p:nvSpPr>
        <p:spPr>
          <a:xfrm>
            <a:off x="5196961" y="776296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Länge einer Reihe/Mauer – 1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971077" y="1314951"/>
            <a:ext cx="2901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Länge einer Reihe/Mauer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872833" y="131495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=</a:t>
            </a:r>
            <a:endParaRPr lang="de-DE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4872833" y="185213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=</a:t>
            </a:r>
            <a:endParaRPr lang="de-DE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5196961" y="1852136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Gaußsche</a:t>
            </a:r>
            <a:r>
              <a:rPr lang="de-DE" dirty="0" smtClean="0"/>
              <a:t> Summenformel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4872833" y="236126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=</a:t>
            </a:r>
            <a:endParaRPr lang="de-D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5196961" y="2361263"/>
                <a:ext cx="1333955" cy="618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961" y="2361263"/>
                <a:ext cx="1333955" cy="61811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feld 16"/>
          <p:cNvSpPr txBox="1"/>
          <p:nvPr/>
        </p:nvSpPr>
        <p:spPr>
          <a:xfrm>
            <a:off x="3920785" y="4105155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4280785" y="4105155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5000785" y="4105155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3920785" y="3735823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4640785" y="3735823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5720785" y="3735823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cxnSp>
        <p:nvCxnSpPr>
          <p:cNvPr id="23" name="Gerader Verbinder 22"/>
          <p:cNvCxnSpPr/>
          <p:nvPr/>
        </p:nvCxnSpPr>
        <p:spPr>
          <a:xfrm flipV="1">
            <a:off x="4280785" y="299772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V="1">
            <a:off x="4640785" y="299772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 flipV="1">
            <a:off x="5009115" y="299772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 flipV="1">
            <a:off x="5718605" y="299772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Gerader Verbinder 26"/>
          <p:cNvCxnSpPr/>
          <p:nvPr/>
        </p:nvCxnSpPr>
        <p:spPr>
          <a:xfrm flipV="1">
            <a:off x="5350233" y="299772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 flipV="1">
            <a:off x="4280786" y="4964375"/>
            <a:ext cx="592047" cy="8303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flipH="1" flipV="1">
            <a:off x="4640785" y="4964375"/>
            <a:ext cx="232049" cy="8303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 flipV="1">
            <a:off x="4872834" y="4964375"/>
            <a:ext cx="127951" cy="8303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 flipV="1">
            <a:off x="4872833" y="4964375"/>
            <a:ext cx="477400" cy="8303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 flipV="1">
            <a:off x="4872832" y="4964375"/>
            <a:ext cx="845773" cy="8303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4677906" y="579469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?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4000881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8" grpId="0"/>
      <p:bldP spid="9" grpId="0"/>
      <p:bldP spid="10" grpId="0"/>
      <p:bldP spid="11" grpId="0"/>
      <p:bldP spid="13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4872833" y="7777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=</a:t>
            </a:r>
            <a:endParaRPr lang="de-DE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5196961" y="1314951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 + 2 + 3 + … + (n – 2) + (n – 1) + n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211527" y="776296"/>
            <a:ext cx="266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b="1" dirty="0" smtClean="0"/>
              <a:t>Fugenstellen gesamt</a:t>
            </a:r>
            <a:endParaRPr lang="de-DE" b="1" dirty="0"/>
          </a:p>
        </p:txBody>
      </p:sp>
      <p:sp>
        <p:nvSpPr>
          <p:cNvPr id="5" name="Textfeld 4"/>
          <p:cNvSpPr txBox="1"/>
          <p:nvPr/>
        </p:nvSpPr>
        <p:spPr>
          <a:xfrm>
            <a:off x="5196961" y="776296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Länge einer Reihe/Mauer – 1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971077" y="1314951"/>
            <a:ext cx="2901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Länge einer Reihe/Mauer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872833" y="131495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=</a:t>
            </a:r>
            <a:endParaRPr lang="de-DE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4872833" y="185213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=</a:t>
            </a:r>
            <a:endParaRPr lang="de-DE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5196961" y="1852136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Gaußsche</a:t>
            </a:r>
            <a:r>
              <a:rPr lang="de-DE" dirty="0" smtClean="0"/>
              <a:t> Summenformel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4872833" y="236126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=</a:t>
            </a:r>
            <a:endParaRPr lang="de-D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5196961" y="2361263"/>
                <a:ext cx="1333955" cy="618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961" y="2361263"/>
                <a:ext cx="1333955" cy="61811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feld 13"/>
          <p:cNvSpPr txBox="1"/>
          <p:nvPr/>
        </p:nvSpPr>
        <p:spPr>
          <a:xfrm>
            <a:off x="4872833" y="334871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=</a:t>
            </a:r>
            <a:endParaRPr lang="de-DE" b="1" dirty="0"/>
          </a:p>
        </p:txBody>
      </p:sp>
      <p:sp>
        <p:nvSpPr>
          <p:cNvPr id="15" name="Textfeld 14"/>
          <p:cNvSpPr txBox="1"/>
          <p:nvPr/>
        </p:nvSpPr>
        <p:spPr>
          <a:xfrm>
            <a:off x="1884514" y="3347242"/>
            <a:ext cx="298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b="1" dirty="0" smtClean="0"/>
              <a:t>Fugenstellen pro Reihe</a:t>
            </a:r>
            <a:endParaRPr lang="de-DE" b="1" dirty="0"/>
          </a:p>
        </p:txBody>
      </p:sp>
      <p:sp>
        <p:nvSpPr>
          <p:cNvPr id="16" name="Textfeld 15"/>
          <p:cNvSpPr txBox="1"/>
          <p:nvPr/>
        </p:nvSpPr>
        <p:spPr>
          <a:xfrm>
            <a:off x="5196961" y="334724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 – 1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6457163" y="4378424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6817163" y="4378424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7537163" y="4378424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6457163" y="4009092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7177163" y="4009092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8257163" y="4009092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cxnSp>
        <p:nvCxnSpPr>
          <p:cNvPr id="23" name="Gerader Verbinder 22"/>
          <p:cNvCxnSpPr/>
          <p:nvPr/>
        </p:nvCxnSpPr>
        <p:spPr>
          <a:xfrm flipV="1">
            <a:off x="6817163" y="3270993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 flipV="1">
            <a:off x="7545493" y="3270993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 flipV="1">
            <a:off x="6817164" y="5237644"/>
            <a:ext cx="592047" cy="8303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 flipV="1">
            <a:off x="7409212" y="5237644"/>
            <a:ext cx="127951" cy="8303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7214284" y="606796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?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4217617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4872833" y="7777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=</a:t>
            </a:r>
            <a:endParaRPr lang="de-DE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5196961" y="1314951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 + 2 + 3 + … + (n – 2) + (n – 1) + n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211527" y="776296"/>
            <a:ext cx="266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b="1" dirty="0" smtClean="0"/>
              <a:t>Fugenstellen gesamt</a:t>
            </a:r>
            <a:endParaRPr lang="de-DE" b="1" dirty="0"/>
          </a:p>
        </p:txBody>
      </p:sp>
      <p:sp>
        <p:nvSpPr>
          <p:cNvPr id="5" name="Textfeld 4"/>
          <p:cNvSpPr txBox="1"/>
          <p:nvPr/>
        </p:nvSpPr>
        <p:spPr>
          <a:xfrm>
            <a:off x="5196961" y="776296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Länge einer Reihe/Mauer – 1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971077" y="1314951"/>
            <a:ext cx="2901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Länge einer Reihe/Mauer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872833" y="131495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=</a:t>
            </a:r>
            <a:endParaRPr lang="de-DE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4872833" y="185213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=</a:t>
            </a:r>
            <a:endParaRPr lang="de-DE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5196961" y="1852136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Gaußsche</a:t>
            </a:r>
            <a:r>
              <a:rPr lang="de-DE" dirty="0" smtClean="0"/>
              <a:t> Summenformel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4872833" y="236126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=</a:t>
            </a:r>
            <a:endParaRPr lang="de-D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5196961" y="2361263"/>
                <a:ext cx="1333955" cy="618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961" y="2361263"/>
                <a:ext cx="1333955" cy="61811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feld 13"/>
          <p:cNvSpPr txBox="1"/>
          <p:nvPr/>
        </p:nvSpPr>
        <p:spPr>
          <a:xfrm>
            <a:off x="4872833" y="334871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=</a:t>
            </a:r>
            <a:endParaRPr lang="de-DE" b="1" dirty="0"/>
          </a:p>
        </p:txBody>
      </p:sp>
      <p:sp>
        <p:nvSpPr>
          <p:cNvPr id="15" name="Textfeld 14"/>
          <p:cNvSpPr txBox="1"/>
          <p:nvPr/>
        </p:nvSpPr>
        <p:spPr>
          <a:xfrm>
            <a:off x="1884514" y="3347242"/>
            <a:ext cx="298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b="1" dirty="0" smtClean="0"/>
              <a:t>Fugenstellen pro Reihe</a:t>
            </a:r>
            <a:endParaRPr lang="de-DE" b="1" dirty="0"/>
          </a:p>
        </p:txBody>
      </p:sp>
      <p:sp>
        <p:nvSpPr>
          <p:cNvPr id="16" name="Textfeld 15"/>
          <p:cNvSpPr txBox="1"/>
          <p:nvPr/>
        </p:nvSpPr>
        <p:spPr>
          <a:xfrm>
            <a:off x="5196961" y="334724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 – 1</a:t>
            </a:r>
            <a:endParaRPr lang="de-DE" dirty="0"/>
          </a:p>
        </p:txBody>
      </p:sp>
      <p:sp>
        <p:nvSpPr>
          <p:cNvPr id="7" name="Pfeil nach unten 6"/>
          <p:cNvSpPr/>
          <p:nvPr/>
        </p:nvSpPr>
        <p:spPr>
          <a:xfrm>
            <a:off x="4751117" y="3983420"/>
            <a:ext cx="567559" cy="10825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2278853" y="5331362"/>
            <a:ext cx="259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Maximale Mauerhöhe</a:t>
            </a:r>
            <a:endParaRPr lang="de-DE" dirty="0"/>
          </a:p>
        </p:txBody>
      </p:sp>
      <p:sp>
        <p:nvSpPr>
          <p:cNvPr id="28" name="Textfeld 27"/>
          <p:cNvSpPr txBox="1"/>
          <p:nvPr/>
        </p:nvSpPr>
        <p:spPr>
          <a:xfrm>
            <a:off x="4872833" y="533136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=</a:t>
            </a:r>
            <a:endParaRPr lang="de-D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5196961" y="5065986"/>
                <a:ext cx="4459491" cy="8520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𝐹𝑢𝑔𝑒𝑛𝑠𝑡𝑒𝑙𝑙𝑒𝑛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𝑔𝑒𝑠𝑎𝑚𝑡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𝐹𝑢𝑔𝑒𝑛𝑠𝑡𝑒𝑙𝑙𝑒𝑛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𝑝𝑟𝑜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𝑅𝑒𝑖h𝑒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∗(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961" y="5065986"/>
                <a:ext cx="4459491" cy="85202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hteck 23"/>
          <p:cNvSpPr/>
          <p:nvPr/>
        </p:nvSpPr>
        <p:spPr>
          <a:xfrm>
            <a:off x="9124820" y="5231144"/>
            <a:ext cx="416422" cy="260856"/>
          </a:xfrm>
          <a:prstGeom prst="rect">
            <a:avLst/>
          </a:prstGeom>
          <a:solidFill>
            <a:srgbClr val="8D6374">
              <a:alpha val="25098"/>
            </a:srgb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8007619" y="824242"/>
            <a:ext cx="432187" cy="260856"/>
          </a:xfrm>
          <a:prstGeom prst="rect">
            <a:avLst/>
          </a:prstGeom>
          <a:solidFill>
            <a:srgbClr val="8D6374">
              <a:alpha val="25098"/>
            </a:srgb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4872832" y="611229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=</a:t>
            </a:r>
            <a:endParaRPr lang="de-D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5196961" y="5987905"/>
                <a:ext cx="1022011" cy="7277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de-DE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de-DE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961" y="5987905"/>
                <a:ext cx="1022011" cy="72776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hteck 25"/>
          <p:cNvSpPr/>
          <p:nvPr/>
        </p:nvSpPr>
        <p:spPr>
          <a:xfrm>
            <a:off x="4669318" y="5958684"/>
            <a:ext cx="1681655" cy="762760"/>
          </a:xfrm>
          <a:prstGeom prst="rect">
            <a:avLst/>
          </a:prstGeom>
          <a:solidFill>
            <a:srgbClr val="8D6374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8734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8" grpId="0"/>
      <p:bldP spid="24" grpId="0" animBg="1"/>
      <p:bldP spid="31" grpId="0" animBg="1"/>
      <p:bldP spid="32" grpId="0"/>
      <p:bldP spid="33" grpId="0"/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2854726" y="350070"/>
            <a:ext cx="5460234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2000" b="1" dirty="0" smtClean="0"/>
              <a:t>Kontrolle: n = 10 = Mauer der Höhe 6</a:t>
            </a:r>
            <a:endParaRPr lang="de-DE" sz="2000" b="1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87" y="1150256"/>
            <a:ext cx="10962290" cy="529906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35" y="897404"/>
            <a:ext cx="9989594" cy="5804764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1061545" y="1944414"/>
            <a:ext cx="735724" cy="441434"/>
          </a:xfrm>
          <a:prstGeom prst="rect">
            <a:avLst/>
          </a:prstGeom>
          <a:solidFill>
            <a:srgbClr val="8D6374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27" y="897404"/>
            <a:ext cx="10836166" cy="5729808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675535" y="2648607"/>
            <a:ext cx="753872" cy="515007"/>
          </a:xfrm>
          <a:prstGeom prst="rect">
            <a:avLst/>
          </a:prstGeom>
          <a:solidFill>
            <a:srgbClr val="8D6374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09" y="897404"/>
            <a:ext cx="10794124" cy="5887044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>
          <a:xfrm>
            <a:off x="675535" y="1576552"/>
            <a:ext cx="1216327" cy="367862"/>
          </a:xfrm>
          <a:prstGeom prst="rect">
            <a:avLst/>
          </a:prstGeom>
          <a:solidFill>
            <a:srgbClr val="8D6374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/>
              <p:cNvSpPr txBox="1"/>
              <p:nvPr/>
            </p:nvSpPr>
            <p:spPr>
              <a:xfrm>
                <a:off x="462455" y="4466897"/>
                <a:ext cx="2392271" cy="7277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de-DE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de-DE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de-DE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de-DE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de-DE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de-DE" sz="2400" b="1" dirty="0"/>
              </a:p>
            </p:txBody>
          </p:sp>
        </mc:Choice>
        <mc:Fallback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55" y="4466897"/>
                <a:ext cx="2392271" cy="72776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feld 14"/>
          <p:cNvSpPr txBox="1"/>
          <p:nvPr/>
        </p:nvSpPr>
        <p:spPr>
          <a:xfrm>
            <a:off x="462455" y="5194660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822455" y="5194660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1542455" y="5194660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462455" y="4825328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1182455" y="4825328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2262455" y="4825328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3670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  <p:bldP spid="13" grpId="0" animBg="1"/>
      <p:bldP spid="14" grpId="0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dirty="0" smtClean="0"/>
              <a:t>Wie bauen wir jetzt so eine Mauer?</a:t>
            </a:r>
            <a:endParaRPr lang="de-DE" sz="6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812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60" y="394640"/>
            <a:ext cx="8518967" cy="5999273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6504972" y="3842795"/>
            <a:ext cx="4074289" cy="7386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 smtClean="0"/>
              <a:t>7! </a:t>
            </a:r>
            <a:r>
              <a:rPr lang="de-DE" dirty="0"/>
              <a:t>u</a:t>
            </a:r>
            <a:r>
              <a:rPr lang="de-DE" dirty="0" smtClean="0"/>
              <a:t>nterschiedliche Möglichkeiten</a:t>
            </a:r>
          </a:p>
          <a:p>
            <a:r>
              <a:rPr lang="de-DE" dirty="0" smtClean="0"/>
              <a:t>7 * 6 * 5 * 4 * 3 * 2 * 1 = </a:t>
            </a:r>
            <a:r>
              <a:rPr lang="de-DE" sz="2400" b="1" dirty="0" smtClean="0"/>
              <a:t>5040</a:t>
            </a:r>
          </a:p>
        </p:txBody>
      </p:sp>
    </p:spTree>
    <p:extLst>
      <p:ext uri="{BB962C8B-B14F-4D97-AF65-F5344CB8AC3E}">
        <p14:creationId xmlns:p14="http://schemas.microsoft.com/office/powerpoint/2010/main" val="1090031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60" y="394640"/>
            <a:ext cx="8518967" cy="599927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59" y="394639"/>
            <a:ext cx="8529087" cy="5999273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520860" y="6030410"/>
            <a:ext cx="4467829" cy="277793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6504972" y="3842795"/>
            <a:ext cx="4074289" cy="1661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smtClean="0"/>
              <a:t>7! </a:t>
            </a:r>
            <a:r>
              <a:rPr lang="de-DE" dirty="0"/>
              <a:t>u</a:t>
            </a:r>
            <a:r>
              <a:rPr lang="de-DE" dirty="0" smtClean="0"/>
              <a:t>nterschiedliche Möglichkeiten</a:t>
            </a:r>
          </a:p>
          <a:p>
            <a:r>
              <a:rPr lang="de-DE" dirty="0" smtClean="0"/>
              <a:t>7 * 6 * 5 * 4 * 3 * 2 * 1 = </a:t>
            </a:r>
            <a:r>
              <a:rPr lang="de-DE" sz="2400" b="1" dirty="0" smtClean="0"/>
              <a:t>5040</a:t>
            </a:r>
          </a:p>
          <a:p>
            <a:endParaRPr lang="de-DE" sz="2400" b="1" dirty="0"/>
          </a:p>
          <a:p>
            <a:r>
              <a:rPr lang="de-DE" dirty="0"/>
              <a:t>7 Stöcke</a:t>
            </a:r>
          </a:p>
          <a:p>
            <a:r>
              <a:rPr lang="de-DE" dirty="0"/>
              <a:t>7 Schilde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988689" y="5996215"/>
            <a:ext cx="3708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und jeder Schild auf einen Stock.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6504972" y="3842795"/>
            <a:ext cx="4074289" cy="1661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6</a:t>
            </a:r>
            <a:r>
              <a:rPr lang="de-DE" dirty="0" smtClean="0"/>
              <a:t>! </a:t>
            </a:r>
            <a:r>
              <a:rPr lang="de-DE" dirty="0"/>
              <a:t>u</a:t>
            </a:r>
            <a:r>
              <a:rPr lang="de-DE" dirty="0" smtClean="0"/>
              <a:t>nterschiedliche Möglichkeiten</a:t>
            </a:r>
          </a:p>
          <a:p>
            <a:r>
              <a:rPr lang="de-DE" dirty="0" smtClean="0"/>
              <a:t>6 * 5 * 4 * 3 * 2 * 1 = </a:t>
            </a:r>
            <a:r>
              <a:rPr lang="de-DE" sz="2400" b="1" dirty="0" smtClean="0"/>
              <a:t>720</a:t>
            </a:r>
          </a:p>
          <a:p>
            <a:endParaRPr lang="de-DE" sz="2400" b="1" dirty="0"/>
          </a:p>
          <a:p>
            <a:r>
              <a:rPr lang="de-DE" dirty="0"/>
              <a:t>7 Stöcke</a:t>
            </a:r>
          </a:p>
          <a:p>
            <a:r>
              <a:rPr lang="de-DE" dirty="0"/>
              <a:t>7 Schilde</a:t>
            </a:r>
          </a:p>
        </p:txBody>
      </p:sp>
    </p:spTree>
    <p:extLst>
      <p:ext uri="{BB962C8B-B14F-4D97-AF65-F5344CB8AC3E}">
        <p14:creationId xmlns:p14="http://schemas.microsoft.com/office/powerpoint/2010/main" val="4144076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61872" y="567532"/>
            <a:ext cx="8595360" cy="572293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DE" dirty="0"/>
              <a:t>https://bwinf.de</a:t>
            </a:r>
            <a:r>
              <a:rPr lang="de-DE" dirty="0" smtClean="0"/>
              <a:t>/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DE" dirty="0"/>
              <a:t>http://mathedia.com/analysis/vollstaendige-induktion/gausssche-summenformel/</a:t>
            </a:r>
          </a:p>
        </p:txBody>
      </p:sp>
    </p:spTree>
    <p:extLst>
      <p:ext uri="{BB962C8B-B14F-4D97-AF65-F5344CB8AC3E}">
        <p14:creationId xmlns:p14="http://schemas.microsoft.com/office/powerpoint/2010/main" val="1609297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61872" y="567000"/>
            <a:ext cx="8595360" cy="5724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DE" sz="1200" dirty="0"/>
              <a:t>https://</a:t>
            </a:r>
            <a:r>
              <a:rPr lang="de-DE" sz="1200" dirty="0" smtClean="0"/>
              <a:t>static1.bmbfcluster.de/1/8/8/7_a71ec38177e2b9b/1887meg_75003e924b06111.jpg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DE" sz="1200" dirty="0"/>
              <a:t>https://</a:t>
            </a:r>
            <a:r>
              <a:rPr lang="de-DE" sz="1200" dirty="0" smtClean="0"/>
              <a:t>bwinf.de/fileadmin/user_upload/Informatik-Biber/2017/Biber-Aufgabenheft_2017/Biberheft_2017.pdf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DE" sz="1200" dirty="0"/>
              <a:t>https://</a:t>
            </a:r>
            <a:r>
              <a:rPr lang="de-DE" sz="1200" dirty="0" smtClean="0"/>
              <a:t>bwinf.de/fileadmin/JwInf/JwInf_Logos/JWINF_KV_Fuechse.jpg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DE" sz="1200" dirty="0"/>
              <a:t>http://</a:t>
            </a:r>
            <a:r>
              <a:rPr lang="de-DE" sz="1200" dirty="0" smtClean="0"/>
              <a:t>www.ypool.de/wp-content/uploads/2014/09/Bundeswettbewerb-Informatik-Logo.png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DE" sz="1200" dirty="0"/>
              <a:t>https://</a:t>
            </a:r>
            <a:r>
              <a:rPr lang="de-DE" sz="1200" dirty="0" smtClean="0"/>
              <a:t>www.bildung-und-begabung.de/static/generated/3553-logo-internationale-informatik-olympiade.png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DE" sz="1200" dirty="0"/>
              <a:t>https://</a:t>
            </a:r>
            <a:r>
              <a:rPr lang="de-DE" sz="1200" dirty="0" smtClean="0"/>
              <a:t>cdn3.iconfinder.com/data/icons/flat-actions-icons-9/792/Tick_Mark_Dark-512.png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023645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60" y="394640"/>
            <a:ext cx="8518967" cy="599927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59" y="394639"/>
            <a:ext cx="8529087" cy="5999273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671332" y="2164466"/>
            <a:ext cx="4572000" cy="1076445"/>
          </a:xfrm>
          <a:prstGeom prst="rect">
            <a:avLst/>
          </a:prstGeom>
          <a:noFill/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57" y="394635"/>
            <a:ext cx="8518969" cy="5992156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3217762" y="4579850"/>
            <a:ext cx="8912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0" dirty="0" smtClean="0"/>
              <a:t>…</a:t>
            </a:r>
            <a:endParaRPr lang="de-DE" sz="5000" dirty="0"/>
          </a:p>
        </p:txBody>
      </p:sp>
      <p:sp>
        <p:nvSpPr>
          <p:cNvPr id="12" name="Textfeld 11"/>
          <p:cNvSpPr txBox="1"/>
          <p:nvPr/>
        </p:nvSpPr>
        <p:spPr>
          <a:xfrm>
            <a:off x="1981200" y="4594853"/>
            <a:ext cx="8912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0" dirty="0" smtClean="0"/>
              <a:t>…</a:t>
            </a:r>
            <a:endParaRPr lang="de-DE" sz="5000" dirty="0"/>
          </a:p>
        </p:txBody>
      </p:sp>
      <p:sp>
        <p:nvSpPr>
          <p:cNvPr id="13" name="Textfeld 12"/>
          <p:cNvSpPr txBox="1"/>
          <p:nvPr/>
        </p:nvSpPr>
        <p:spPr>
          <a:xfrm>
            <a:off x="1981200" y="3438686"/>
            <a:ext cx="8912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0" dirty="0" smtClean="0"/>
              <a:t>…</a:t>
            </a:r>
            <a:endParaRPr lang="de-DE" sz="50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41" y="394638"/>
            <a:ext cx="8529086" cy="5999272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520860" y="6030410"/>
            <a:ext cx="4467829" cy="277793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6504972" y="3842795"/>
            <a:ext cx="4074289" cy="1661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smtClean="0"/>
              <a:t>7! </a:t>
            </a:r>
            <a:r>
              <a:rPr lang="de-DE" dirty="0"/>
              <a:t>u</a:t>
            </a:r>
            <a:r>
              <a:rPr lang="de-DE" dirty="0" smtClean="0"/>
              <a:t>nterschiedliche Möglichkeiten</a:t>
            </a:r>
          </a:p>
          <a:p>
            <a:r>
              <a:rPr lang="de-DE" dirty="0" smtClean="0"/>
              <a:t>7 * 6 * 5 * 4 * 3 * 2 * 1 = </a:t>
            </a:r>
            <a:r>
              <a:rPr lang="de-DE" sz="2400" b="1" dirty="0" smtClean="0"/>
              <a:t>5040</a:t>
            </a:r>
          </a:p>
          <a:p>
            <a:endParaRPr lang="de-DE" sz="2400" b="1" dirty="0"/>
          </a:p>
          <a:p>
            <a:r>
              <a:rPr lang="de-DE" dirty="0"/>
              <a:t>7 Stöcke</a:t>
            </a:r>
          </a:p>
          <a:p>
            <a:r>
              <a:rPr lang="de-DE" dirty="0"/>
              <a:t>7 Schilde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988689" y="5996215"/>
            <a:ext cx="3708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und jeder Schild auf einen Stock.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6504972" y="3842795"/>
            <a:ext cx="4074289" cy="1661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6</a:t>
            </a:r>
            <a:r>
              <a:rPr lang="de-DE" dirty="0" smtClean="0"/>
              <a:t>! </a:t>
            </a:r>
            <a:r>
              <a:rPr lang="de-DE" dirty="0"/>
              <a:t>u</a:t>
            </a:r>
            <a:r>
              <a:rPr lang="de-DE" dirty="0" smtClean="0"/>
              <a:t>nterschiedliche Möglichkeiten</a:t>
            </a:r>
          </a:p>
          <a:p>
            <a:r>
              <a:rPr lang="de-DE" dirty="0" smtClean="0"/>
              <a:t>6 * 5 * 4 * 3 * 2 * 1 = </a:t>
            </a:r>
            <a:r>
              <a:rPr lang="de-DE" sz="2400" b="1" dirty="0" smtClean="0"/>
              <a:t>720</a:t>
            </a:r>
          </a:p>
          <a:p>
            <a:endParaRPr lang="de-DE" sz="2400" b="1" dirty="0"/>
          </a:p>
          <a:p>
            <a:r>
              <a:rPr lang="de-DE" dirty="0"/>
              <a:t>7 Stöcke</a:t>
            </a:r>
          </a:p>
          <a:p>
            <a:r>
              <a:rPr lang="de-DE" dirty="0"/>
              <a:t>7 Schilde</a:t>
            </a: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755" y="-240073"/>
            <a:ext cx="2469417" cy="320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053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de-DE" sz="6000" dirty="0" smtClean="0"/>
              <a:t>1. Aufgabe</a:t>
            </a:r>
            <a:br>
              <a:rPr lang="de-DE" sz="6000" dirty="0" smtClean="0"/>
            </a:br>
            <a:r>
              <a:rPr lang="de-DE" sz="5400" dirty="0" smtClean="0"/>
              <a:t>der </a:t>
            </a:r>
            <a:r>
              <a:rPr lang="de-DE" sz="6000" dirty="0" smtClean="0"/>
              <a:t>2. Runde </a:t>
            </a:r>
            <a:br>
              <a:rPr lang="de-DE" sz="6000" dirty="0" smtClean="0"/>
            </a:br>
            <a:r>
              <a:rPr lang="de-DE" sz="5400" dirty="0" smtClean="0"/>
              <a:t>des </a:t>
            </a:r>
            <a:r>
              <a:rPr lang="de-DE" sz="6000" dirty="0" err="1" smtClean="0"/>
              <a:t>BwInfs</a:t>
            </a:r>
            <a:r>
              <a:rPr lang="de-DE" sz="6000" dirty="0" smtClean="0"/>
              <a:t> 2017</a:t>
            </a:r>
            <a:endParaRPr lang="de-DE" sz="6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802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79" y="1539433"/>
            <a:ext cx="10688729" cy="3449234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992" y="214613"/>
            <a:ext cx="3199315" cy="2148445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7870785" y="2453833"/>
            <a:ext cx="2921522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360744" y="2787676"/>
            <a:ext cx="2921522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3960470" y="3264050"/>
            <a:ext cx="5901159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8000457" y="5832428"/>
            <a:ext cx="2662177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dirty="0" smtClean="0"/>
              <a:t>Eine Variable: </a:t>
            </a:r>
            <a:r>
              <a:rPr lang="de-DE" sz="2800" b="1" dirty="0"/>
              <a:t>n</a:t>
            </a:r>
            <a:endParaRPr lang="de-DE" sz="2400" b="1" dirty="0"/>
          </a:p>
        </p:txBody>
      </p:sp>
      <p:sp>
        <p:nvSpPr>
          <p:cNvPr id="8" name="Rechteck 7"/>
          <p:cNvSpPr/>
          <p:nvPr/>
        </p:nvSpPr>
        <p:spPr>
          <a:xfrm>
            <a:off x="360744" y="3588141"/>
            <a:ext cx="1630102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146156" y="3912232"/>
            <a:ext cx="4516477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8762035" y="4269856"/>
            <a:ext cx="1900597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309929" y="4593947"/>
            <a:ext cx="639195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360744" y="5301050"/>
            <a:ext cx="65971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n</a:t>
            </a:r>
            <a:r>
              <a:rPr lang="de-DE" sz="2400" b="1" dirty="0" smtClean="0"/>
              <a:t> = 4</a:t>
            </a:r>
          </a:p>
          <a:p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360744" y="6039714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720744" y="6045438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440336" y="6039714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2520470" y="6045438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12392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29" y="2106557"/>
            <a:ext cx="10576893" cy="1937302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2854726" y="4485891"/>
            <a:ext cx="5460234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2000" b="1" dirty="0" smtClean="0"/>
              <a:t>Kontrolle: n = 10 = Mauer der Höhe 6</a:t>
            </a:r>
            <a:endParaRPr lang="de-DE" sz="2000" b="1" dirty="0"/>
          </a:p>
        </p:txBody>
      </p:sp>
      <p:sp>
        <p:nvSpPr>
          <p:cNvPr id="14" name="Rechteck 13"/>
          <p:cNvSpPr/>
          <p:nvPr/>
        </p:nvSpPr>
        <p:spPr>
          <a:xfrm>
            <a:off x="5291560" y="3183762"/>
            <a:ext cx="1329160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360744" y="3507853"/>
            <a:ext cx="900897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1858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</a:t>
            </a:r>
            <a:r>
              <a:rPr lang="de-DE" dirty="0" smtClean="0"/>
              <a:t> = 1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5016827" y="5083273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5016827" y="4713941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5016827" y="4344609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586008" y="4515718"/>
            <a:ext cx="4432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„Die Stellen </a:t>
            </a:r>
            <a:r>
              <a:rPr lang="de-DE" b="1" dirty="0" smtClean="0"/>
              <a:t>zwischen</a:t>
            </a:r>
            <a:r>
              <a:rPr lang="de-DE" dirty="0" smtClean="0"/>
              <a:t> den Klötzchen“, </a:t>
            </a:r>
          </a:p>
          <a:p>
            <a:r>
              <a:rPr lang="de-DE" dirty="0" smtClean="0"/>
              <a:t>dürfen niemals übereinanderliegen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5016827" y="3975277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5016827" y="3605945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6831723" y="5641792"/>
            <a:ext cx="387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Für n = 1 </a:t>
            </a:r>
            <a:r>
              <a:rPr lang="de-DE" b="1" dirty="0" smtClean="0"/>
              <a:t>unendlich</a:t>
            </a:r>
            <a:r>
              <a:rPr lang="de-DE" dirty="0" smtClean="0"/>
              <a:t> hohe Mauer</a:t>
            </a:r>
            <a:endParaRPr lang="de-DE" dirty="0"/>
          </a:p>
        </p:txBody>
      </p:sp>
      <p:sp>
        <p:nvSpPr>
          <p:cNvPr id="12" name="Pfeil nach unten 11"/>
          <p:cNvSpPr/>
          <p:nvPr/>
        </p:nvSpPr>
        <p:spPr>
          <a:xfrm>
            <a:off x="8408276" y="5162049"/>
            <a:ext cx="394044" cy="4797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755" y="-240073"/>
            <a:ext cx="2469417" cy="320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059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 animBg="1"/>
      <p:bldP spid="9" grpId="0" animBg="1"/>
      <p:bldP spid="11" grpId="0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</a:t>
            </a:r>
            <a:r>
              <a:rPr lang="de-DE" dirty="0" smtClean="0"/>
              <a:t> = 2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5163653" y="4880645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803653" y="4880645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8084557" y="3978104"/>
            <a:ext cx="2302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Eine Reihe hat einen 1er-Klotz und einen 2er-Klotz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803653" y="4511313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523653" y="4511313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cxnSp>
        <p:nvCxnSpPr>
          <p:cNvPr id="10" name="Gerader Verbinder 9"/>
          <p:cNvCxnSpPr/>
          <p:nvPr/>
        </p:nvCxnSpPr>
        <p:spPr>
          <a:xfrm flipV="1">
            <a:off x="5163653" y="3762703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 flipV="1">
            <a:off x="5536767" y="3757451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755" y="-240073"/>
            <a:ext cx="2469417" cy="320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533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</a:t>
            </a:r>
            <a:r>
              <a:rPr lang="de-DE" dirty="0" smtClean="0"/>
              <a:t> = 3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4456813" y="4880645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816813" y="4880645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5536813" y="4880645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456813" y="4511313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176813" y="4511313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6256813" y="4511313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cxnSp>
        <p:nvCxnSpPr>
          <p:cNvPr id="10" name="Gerader Verbinder 9"/>
          <p:cNvCxnSpPr/>
          <p:nvPr/>
        </p:nvCxnSpPr>
        <p:spPr>
          <a:xfrm flipV="1">
            <a:off x="4816813" y="377321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 flipV="1">
            <a:off x="5176813" y="377321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 flipV="1">
            <a:off x="5545143" y="377321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 flipV="1">
            <a:off x="6254633" y="377321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4" name="Grafik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755" y="-240073"/>
            <a:ext cx="2469417" cy="320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232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Aussicht</Template>
  <TotalTime>0</TotalTime>
  <Words>639</Words>
  <Application>Microsoft Office PowerPoint</Application>
  <PresentationFormat>Breitbild</PresentationFormat>
  <Paragraphs>218</Paragraphs>
  <Slides>21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Century Schoolbook</vt:lpstr>
      <vt:lpstr>Wingdings 2</vt:lpstr>
      <vt:lpstr>View</vt:lpstr>
      <vt:lpstr>PowerPoint-Präsentation</vt:lpstr>
      <vt:lpstr>PowerPoint-Präsentation</vt:lpstr>
      <vt:lpstr>PowerPoint-Präsentation</vt:lpstr>
      <vt:lpstr>1. Aufgabe der 2. Runde  des BwInfs 2017</vt:lpstr>
      <vt:lpstr>PowerPoint-Präsentation</vt:lpstr>
      <vt:lpstr>PowerPoint-Präsentation</vt:lpstr>
      <vt:lpstr>n = 1</vt:lpstr>
      <vt:lpstr>n = 2</vt:lpstr>
      <vt:lpstr>n = 3</vt:lpstr>
      <vt:lpstr>n = 4</vt:lpstr>
      <vt:lpstr>n = 4</vt:lpstr>
      <vt:lpstr>Wann ist die maximale Höhe erreicht?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Wie bauen wir jetzt so eine Mauer?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</dc:creator>
  <cp:lastModifiedBy>Jonas</cp:lastModifiedBy>
  <cp:revision>30</cp:revision>
  <dcterms:created xsi:type="dcterms:W3CDTF">2018-07-10T18:38:33Z</dcterms:created>
  <dcterms:modified xsi:type="dcterms:W3CDTF">2018-07-10T22:35:52Z</dcterms:modified>
</cp:coreProperties>
</file>