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36"/>
  </p:notesMasterIdLst>
  <p:sldIdLst>
    <p:sldId id="257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7" r:id="rId18"/>
    <p:sldId id="275" r:id="rId19"/>
    <p:sldId id="276" r:id="rId20"/>
    <p:sldId id="278" r:id="rId21"/>
    <p:sldId id="279" r:id="rId22"/>
    <p:sldId id="280" r:id="rId23"/>
    <p:sldId id="281" r:id="rId24"/>
    <p:sldId id="285" r:id="rId25"/>
    <p:sldId id="286" r:id="rId26"/>
    <p:sldId id="289" r:id="rId27"/>
    <p:sldId id="290" r:id="rId28"/>
    <p:sldId id="291" r:id="rId29"/>
    <p:sldId id="292" r:id="rId30"/>
    <p:sldId id="293" r:id="rId31"/>
    <p:sldId id="294" r:id="rId32"/>
    <p:sldId id="283" r:id="rId33"/>
    <p:sldId id="284" r:id="rId34"/>
    <p:sldId id="282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A0000"/>
    <a:srgbClr val="353537"/>
    <a:srgbClr val="B9A489"/>
    <a:srgbClr val="8D6374"/>
    <a:srgbClr val="A7B789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184" autoAdjust="0"/>
    <p:restoredTop sz="81168" autoAdjust="0"/>
  </p:normalViewPr>
  <p:slideViewPr>
    <p:cSldViewPr snapToGrid="0">
      <p:cViewPr varScale="1">
        <p:scale>
          <a:sx n="91" d="100"/>
          <a:sy n="91" d="100"/>
        </p:scale>
        <p:origin x="19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F22051-88E2-410C-9CF3-03924FC1ABA6}" type="datetimeFigureOut">
              <a:rPr lang="de-DE" smtClean="0"/>
              <a:t>11.07.2018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0D4865-68C4-459E-8CFF-E7E8DA057A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84948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Informatik</a:t>
            </a:r>
            <a:r>
              <a:rPr lang="de-DE" baseline="0" dirty="0" smtClean="0"/>
              <a:t> Bieber</a:t>
            </a:r>
          </a:p>
          <a:p>
            <a:r>
              <a:rPr lang="de-DE" baseline="0" dirty="0" smtClean="0"/>
              <a:t>Jugendwettbewerb Informatik</a:t>
            </a:r>
          </a:p>
          <a:p>
            <a:r>
              <a:rPr lang="de-DE" baseline="0" dirty="0" smtClean="0"/>
              <a:t>Bundeswettbewerb Informatik</a:t>
            </a:r>
          </a:p>
          <a:p>
            <a:r>
              <a:rPr lang="de-DE" baseline="0" dirty="0" smtClean="0"/>
              <a:t>Internationale Informatikolympiade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D4865-68C4-459E-8CFF-E7E8DA057A3D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88101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f (10) = 6</a:t>
            </a:r>
          </a:p>
          <a:p>
            <a:r>
              <a:rPr lang="de-DE" dirty="0" smtClean="0"/>
              <a:t>f (3) ≈ 2,5</a:t>
            </a:r>
            <a:r>
              <a:rPr lang="de-DE" baseline="0" dirty="0" smtClean="0"/>
              <a:t>   =&gt; ABRUNDEN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D4865-68C4-459E-8CFF-E7E8DA057A3D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81973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Problem</a:t>
            </a:r>
            <a:r>
              <a:rPr lang="de-DE" baseline="0" dirty="0" smtClean="0"/>
              <a:t> mit vielen Möglichkeiten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D4865-68C4-459E-8CFF-E7E8DA057A3D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64990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Mutter war einkaufen</a:t>
            </a:r>
            <a:r>
              <a:rPr lang="de-DE" dirty="0" smtClean="0"/>
              <a:t>.</a:t>
            </a:r>
          </a:p>
          <a:p>
            <a:r>
              <a:rPr lang="de-DE" dirty="0" smtClean="0"/>
              <a:t>ROSENKOHL, Karotten, Schokolade</a:t>
            </a:r>
            <a:endParaRPr lang="de-DE" dirty="0" smtClean="0"/>
          </a:p>
          <a:p>
            <a:r>
              <a:rPr lang="de-DE" dirty="0" smtClean="0"/>
              <a:t>Du</a:t>
            </a:r>
            <a:r>
              <a:rPr lang="de-DE" baseline="0" dirty="0" smtClean="0"/>
              <a:t> willst Schokolade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D4865-68C4-459E-8CFF-E7E8DA057A3D}" type="slidenum">
              <a:rPr lang="de-DE" smtClean="0"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7382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3</a:t>
            </a:r>
            <a:r>
              <a:rPr lang="de-DE" baseline="0" dirty="0" smtClean="0"/>
              <a:t> weitere Möglichkeiten</a:t>
            </a:r>
          </a:p>
          <a:p>
            <a:r>
              <a:rPr lang="de-DE" baseline="0" dirty="0" smtClean="0"/>
              <a:t>Den richtigen nicht so einfach erkennen </a:t>
            </a:r>
          </a:p>
          <a:p>
            <a:r>
              <a:rPr lang="de-DE" baseline="0" dirty="0" smtClean="0"/>
              <a:t>Backtracking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D4865-68C4-459E-8CFF-E7E8DA057A3D}" type="slidenum">
              <a:rPr lang="de-DE" smtClean="0"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58537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( Reihe</a:t>
            </a:r>
            <a:r>
              <a:rPr lang="de-DE" baseline="0" dirty="0" smtClean="0"/>
              <a:t> | Klotz )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D4865-68C4-459E-8CFF-E7E8DA057A3D}" type="slidenum">
              <a:rPr lang="de-DE" smtClean="0"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40811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D4865-68C4-459E-8CFF-E7E8DA057A3D}" type="slidenum">
              <a:rPr lang="de-DE" smtClean="0"/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60739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D4865-68C4-459E-8CFF-E7E8DA057A3D}" type="slidenum">
              <a:rPr lang="de-DE" smtClean="0"/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77702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D4865-68C4-459E-8CFF-E7E8DA057A3D}" type="slidenum">
              <a:rPr lang="de-DE" smtClean="0"/>
              <a:t>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3006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D4865-68C4-459E-8CFF-E7E8DA057A3D}" type="slidenum">
              <a:rPr lang="de-DE" smtClean="0"/>
              <a:t>34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82221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Informatik Bieber Aufgabe 2017</a:t>
            </a:r>
          </a:p>
          <a:p>
            <a:r>
              <a:rPr lang="de-DE" dirty="0" smtClean="0"/>
              <a:t>Anzahl</a:t>
            </a:r>
            <a:r>
              <a:rPr lang="de-DE" baseline="0" dirty="0" smtClean="0"/>
              <a:t> Möglichkeiten für verbleibende 7 Bilder</a:t>
            </a:r>
          </a:p>
          <a:p>
            <a:r>
              <a:rPr lang="de-DE" baseline="0" dirty="0" smtClean="0"/>
              <a:t>Lösungshinweis -&gt; Stock/Schild nach unten ≠ untere Reihe, Stock/Schild nach oben ≠ obere Reihe</a:t>
            </a:r>
          </a:p>
          <a:p>
            <a:r>
              <a:rPr lang="de-DE" baseline="0" dirty="0" smtClean="0"/>
              <a:t>Nur ein Schild nach unten -&gt; 6! Möglichkeiten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D4865-68C4-459E-8CFF-E7E8DA057A3D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01939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3</a:t>
            </a:r>
            <a:r>
              <a:rPr lang="de-DE" baseline="0" dirty="0" smtClean="0"/>
              <a:t> weitere Möglichkeiten</a:t>
            </a:r>
          </a:p>
          <a:p>
            <a:r>
              <a:rPr lang="de-DE" baseline="0" dirty="0" smtClean="0"/>
              <a:t>Den richtigen nicht so einfach erkennen </a:t>
            </a:r>
          </a:p>
          <a:p>
            <a:r>
              <a:rPr lang="de-DE" baseline="0" dirty="0" smtClean="0"/>
              <a:t>Backtracking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D4865-68C4-459E-8CFF-E7E8DA057A3D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69310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D4865-68C4-459E-8CFF-E7E8DA057A3D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07308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Legobauen</a:t>
            </a:r>
          </a:p>
          <a:p>
            <a:r>
              <a:rPr lang="de-DE" dirty="0" smtClean="0"/>
              <a:t>Verschiedene</a:t>
            </a:r>
            <a:r>
              <a:rPr lang="de-DE" baseline="0" dirty="0" smtClean="0"/>
              <a:t> Längen</a:t>
            </a:r>
          </a:p>
          <a:p>
            <a:r>
              <a:rPr lang="de-DE" baseline="0" dirty="0" smtClean="0"/>
              <a:t>Jede Reihe gleiche Anzahl Klötzchen</a:t>
            </a:r>
          </a:p>
          <a:p>
            <a:r>
              <a:rPr lang="de-DE" baseline="0" dirty="0" smtClean="0"/>
              <a:t>Längen 1 bis n</a:t>
            </a:r>
          </a:p>
          <a:p>
            <a:r>
              <a:rPr lang="de-DE" baseline="0" dirty="0" smtClean="0"/>
              <a:t>Nie zwei Fugen überlappen</a:t>
            </a:r>
          </a:p>
          <a:p>
            <a:r>
              <a:rPr lang="de-DE" baseline="0" dirty="0" smtClean="0"/>
              <a:t>Mauer möglichst hoch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D4865-68C4-459E-8CFF-E7E8DA057A3D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53166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Aufgabenstellung</a:t>
            </a:r>
          </a:p>
          <a:p>
            <a:r>
              <a:rPr lang="de-DE" dirty="0" smtClean="0"/>
              <a:t>Spätere</a:t>
            </a:r>
            <a:r>
              <a:rPr lang="de-DE" baseline="0" dirty="0" smtClean="0"/>
              <a:t> Kontrolle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D4865-68C4-459E-8CFF-E7E8DA057A3D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919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Nur Stellen zwischen Klötzchen.</a:t>
            </a:r>
          </a:p>
          <a:p>
            <a:r>
              <a:rPr lang="de-DE" b="1" dirty="0" smtClean="0"/>
              <a:t>NICHT</a:t>
            </a:r>
            <a:r>
              <a:rPr lang="de-DE" baseline="0" dirty="0" smtClean="0"/>
              <a:t> Anfang und Ende!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D4865-68C4-459E-8CFF-E7E8DA057A3D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52240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dirty="0" smtClean="0"/>
              <a:t>Aufgabe</a:t>
            </a:r>
          </a:p>
          <a:p>
            <a:r>
              <a:rPr lang="de-DE" dirty="0" smtClean="0"/>
              <a:t>Mauer N = 4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D4865-68C4-459E-8CFF-E7E8DA057A3D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15585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(Wenn</a:t>
            </a:r>
            <a:r>
              <a:rPr lang="de-DE" baseline="0" dirty="0" smtClean="0"/>
              <a:t> halt nix mehr geht) – würde Computer nicht weiterhelfen…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D4865-68C4-459E-8CFF-E7E8DA057A3D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23067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E016143-E03C-4CFD-AFDC-14E5BDEA754C}" type="datetimeFigureOut">
              <a:rPr lang="en-US" dirty="0"/>
              <a:t>7/11/2018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 dirty="0"/>
              <a:t>7/11/2018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806-BBF7-471C-9527-881CE2266695}" type="datetimeFigureOut">
              <a:rPr lang="en-US" dirty="0"/>
              <a:t>7/11/2018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dirty="0"/>
              <a:t>7/11/2018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 dirty="0"/>
              <a:t>7/11/2018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 dirty="0"/>
              <a:t>7/11/2018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A723-92A7-435B-B681-F25B092FEFEB}" type="datetimeFigureOut">
              <a:rPr lang="en-US" dirty="0"/>
              <a:t>7/11/2018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7/11/2018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dirty="0"/>
              <a:t>7/11/2018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789A-C914-4DB1-8815-80B5EC7335C5}" type="datetimeFigureOut">
              <a:rPr lang="en-US" dirty="0"/>
              <a:t>7/11/2018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40AA-91A0-436F-8FDB-C0F939DCAE21}" type="datetimeFigureOut">
              <a:rPr lang="en-US" dirty="0"/>
              <a:t>7/11/2018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E59FD0C-5451-4CA0-86AF-E70AE3279989}" type="datetimeFigureOut">
              <a:rPr lang="en-US" dirty="0"/>
              <a:t>7/11/2018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044" y="578735"/>
            <a:ext cx="2997843" cy="1998562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333" y="417396"/>
            <a:ext cx="3038918" cy="3038918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269" y="3316814"/>
            <a:ext cx="3269171" cy="2320057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2008" y="4092922"/>
            <a:ext cx="2617325" cy="2617325"/>
          </a:xfrm>
          <a:prstGeom prst="rect">
            <a:avLst/>
          </a:prstGeom>
        </p:spPr>
      </p:pic>
      <p:cxnSp>
        <p:nvCxnSpPr>
          <p:cNvPr id="8" name="Gerade Verbindung mit Pfeil 7"/>
          <p:cNvCxnSpPr/>
          <p:nvPr/>
        </p:nvCxnSpPr>
        <p:spPr>
          <a:xfrm>
            <a:off x="2708476" y="1578016"/>
            <a:ext cx="1710857" cy="23920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mit Pfeil 8"/>
          <p:cNvCxnSpPr/>
          <p:nvPr/>
        </p:nvCxnSpPr>
        <p:spPr>
          <a:xfrm>
            <a:off x="7050911" y="2338088"/>
            <a:ext cx="407340" cy="122691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/>
          <p:nvPr/>
        </p:nvCxnSpPr>
        <p:spPr>
          <a:xfrm flipH="1">
            <a:off x="4444559" y="4734046"/>
            <a:ext cx="2606352" cy="47710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hteck 12"/>
          <p:cNvSpPr/>
          <p:nvPr/>
        </p:nvSpPr>
        <p:spPr>
          <a:xfrm>
            <a:off x="6377651" y="2986268"/>
            <a:ext cx="4629873" cy="3183038"/>
          </a:xfrm>
          <a:prstGeom prst="rect">
            <a:avLst/>
          </a:prstGeom>
          <a:noFill/>
          <a:ln w="762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15499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</a:t>
            </a:r>
            <a:r>
              <a:rPr lang="de-DE" dirty="0" smtClean="0"/>
              <a:t> = 4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479" y="1623515"/>
            <a:ext cx="10688729" cy="3449234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7870785" y="2537915"/>
            <a:ext cx="2921522" cy="324091"/>
          </a:xfrm>
          <a:prstGeom prst="rect">
            <a:avLst/>
          </a:prstGeom>
          <a:solidFill>
            <a:srgbClr val="9A0000">
              <a:alpha val="25098"/>
            </a:srgb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/>
          <p:cNvSpPr/>
          <p:nvPr/>
        </p:nvSpPr>
        <p:spPr>
          <a:xfrm>
            <a:off x="360744" y="2871758"/>
            <a:ext cx="2921522" cy="324091"/>
          </a:xfrm>
          <a:prstGeom prst="rect">
            <a:avLst/>
          </a:prstGeom>
          <a:solidFill>
            <a:srgbClr val="9A0000">
              <a:alpha val="25098"/>
            </a:srgb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3960470" y="3348132"/>
            <a:ext cx="5901159" cy="324091"/>
          </a:xfrm>
          <a:prstGeom prst="rect">
            <a:avLst/>
          </a:prstGeom>
          <a:solidFill>
            <a:srgbClr val="9A0000">
              <a:alpha val="25098"/>
            </a:srgb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360744" y="3672223"/>
            <a:ext cx="1630102" cy="324091"/>
          </a:xfrm>
          <a:prstGeom prst="rect">
            <a:avLst/>
          </a:prstGeom>
          <a:solidFill>
            <a:srgbClr val="9A0000">
              <a:alpha val="25098"/>
            </a:srgb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/>
          <p:cNvSpPr/>
          <p:nvPr/>
        </p:nvSpPr>
        <p:spPr>
          <a:xfrm>
            <a:off x="6146156" y="3996314"/>
            <a:ext cx="4516477" cy="324091"/>
          </a:xfrm>
          <a:prstGeom prst="rect">
            <a:avLst/>
          </a:prstGeom>
          <a:solidFill>
            <a:srgbClr val="9A0000">
              <a:alpha val="25098"/>
            </a:srgb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/>
          <p:cNvSpPr/>
          <p:nvPr/>
        </p:nvSpPr>
        <p:spPr>
          <a:xfrm>
            <a:off x="8762035" y="4353938"/>
            <a:ext cx="1900597" cy="324091"/>
          </a:xfrm>
          <a:prstGeom prst="rect">
            <a:avLst/>
          </a:prstGeom>
          <a:solidFill>
            <a:srgbClr val="9A0000">
              <a:alpha val="25098"/>
            </a:srgb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/>
          <p:cNvSpPr/>
          <p:nvPr/>
        </p:nvSpPr>
        <p:spPr>
          <a:xfrm>
            <a:off x="309929" y="4678029"/>
            <a:ext cx="639195" cy="324091"/>
          </a:xfrm>
          <a:prstGeom prst="rect">
            <a:avLst/>
          </a:prstGeom>
          <a:solidFill>
            <a:srgbClr val="9A0000">
              <a:alpha val="25098"/>
            </a:srgb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/>
          <p:cNvSpPr txBox="1"/>
          <p:nvPr/>
        </p:nvSpPr>
        <p:spPr>
          <a:xfrm>
            <a:off x="360744" y="5385132"/>
            <a:ext cx="659710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n</a:t>
            </a:r>
            <a:r>
              <a:rPr lang="de-DE" sz="2400" b="1" dirty="0" smtClean="0"/>
              <a:t> = 4</a:t>
            </a:r>
          </a:p>
          <a:p>
            <a:endParaRPr lang="de-DE" dirty="0"/>
          </a:p>
        </p:txBody>
      </p:sp>
      <p:sp>
        <p:nvSpPr>
          <p:cNvPr id="13" name="Textfeld 12"/>
          <p:cNvSpPr txBox="1"/>
          <p:nvPr/>
        </p:nvSpPr>
        <p:spPr>
          <a:xfrm>
            <a:off x="360744" y="5945120"/>
            <a:ext cx="36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1</a:t>
            </a:r>
            <a:endParaRPr lang="de-DE" dirty="0"/>
          </a:p>
        </p:txBody>
      </p:sp>
      <p:sp>
        <p:nvSpPr>
          <p:cNvPr id="14" name="Textfeld 13"/>
          <p:cNvSpPr txBox="1"/>
          <p:nvPr/>
        </p:nvSpPr>
        <p:spPr>
          <a:xfrm>
            <a:off x="720744" y="5950844"/>
            <a:ext cx="72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2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1440336" y="5945120"/>
            <a:ext cx="108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3</a:t>
            </a:r>
            <a:endParaRPr lang="de-DE" dirty="0"/>
          </a:p>
        </p:txBody>
      </p:sp>
      <p:sp>
        <p:nvSpPr>
          <p:cNvPr id="16" name="Textfeld 15"/>
          <p:cNvSpPr txBox="1"/>
          <p:nvPr/>
        </p:nvSpPr>
        <p:spPr>
          <a:xfrm>
            <a:off x="2520470" y="5950844"/>
            <a:ext cx="144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4</a:t>
            </a:r>
          </a:p>
        </p:txBody>
      </p:sp>
      <p:sp>
        <p:nvSpPr>
          <p:cNvPr id="17" name="Rechteck 16"/>
          <p:cNvSpPr/>
          <p:nvPr/>
        </p:nvSpPr>
        <p:spPr>
          <a:xfrm>
            <a:off x="297489" y="1572953"/>
            <a:ext cx="5386678" cy="5941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Textfeld 17"/>
          <p:cNvSpPr txBox="1"/>
          <p:nvPr/>
        </p:nvSpPr>
        <p:spPr>
          <a:xfrm>
            <a:off x="5959366" y="5226844"/>
            <a:ext cx="4519449" cy="1384995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2400" b="1" dirty="0" smtClean="0"/>
              <a:t>Aufgabe:</a:t>
            </a:r>
          </a:p>
          <a:p>
            <a:endParaRPr lang="de-DE" sz="1100" b="1" dirty="0" smtClean="0"/>
          </a:p>
          <a:p>
            <a:r>
              <a:rPr lang="de-DE" sz="2400" dirty="0" smtClean="0"/>
              <a:t>Bilde eine möglichst hohe Mauer für n = 4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11288541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/>
      <p:bldP spid="13" grpId="0" animBg="1"/>
      <p:bldP spid="14" grpId="0" animBg="1"/>
      <p:bldP spid="15" grpId="0" animBg="1"/>
      <p:bldP spid="16" grpId="0" animBg="1"/>
      <p:bldP spid="1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</a:t>
            </a:r>
            <a:r>
              <a:rPr lang="de-DE" dirty="0" smtClean="0"/>
              <a:t> = 4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3713543" y="4746942"/>
            <a:ext cx="36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1</a:t>
            </a: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4073543" y="4752666"/>
            <a:ext cx="72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2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4793135" y="4746942"/>
            <a:ext cx="108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3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5873269" y="4752666"/>
            <a:ext cx="144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4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3713068" y="4383334"/>
            <a:ext cx="72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2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4432794" y="4378548"/>
            <a:ext cx="108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3</a:t>
            </a:r>
            <a:endParaRPr lang="de-DE" dirty="0"/>
          </a:p>
        </p:txBody>
      </p:sp>
      <p:sp>
        <p:nvSpPr>
          <p:cNvPr id="10" name="Textfeld 9"/>
          <p:cNvSpPr txBox="1"/>
          <p:nvPr/>
        </p:nvSpPr>
        <p:spPr>
          <a:xfrm>
            <a:off x="5512794" y="4378548"/>
            <a:ext cx="144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4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6952794" y="4378548"/>
            <a:ext cx="36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1</a:t>
            </a:r>
            <a:endParaRPr lang="de-DE" dirty="0"/>
          </a:p>
        </p:txBody>
      </p:sp>
      <p:sp>
        <p:nvSpPr>
          <p:cNvPr id="12" name="Textfeld 11"/>
          <p:cNvSpPr txBox="1"/>
          <p:nvPr/>
        </p:nvSpPr>
        <p:spPr>
          <a:xfrm>
            <a:off x="3712319" y="4014002"/>
            <a:ext cx="144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4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5152794" y="4014002"/>
            <a:ext cx="108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3</a:t>
            </a:r>
            <a:endParaRPr lang="de-DE" dirty="0"/>
          </a:p>
        </p:txBody>
      </p:sp>
      <p:sp>
        <p:nvSpPr>
          <p:cNvPr id="14" name="Textfeld 13"/>
          <p:cNvSpPr txBox="1"/>
          <p:nvPr/>
        </p:nvSpPr>
        <p:spPr>
          <a:xfrm>
            <a:off x="6232794" y="4014940"/>
            <a:ext cx="36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1</a:t>
            </a:r>
            <a:endParaRPr lang="de-DE" dirty="0"/>
          </a:p>
        </p:txBody>
      </p:sp>
      <p:sp>
        <p:nvSpPr>
          <p:cNvPr id="15" name="Textfeld 14"/>
          <p:cNvSpPr txBox="1"/>
          <p:nvPr/>
        </p:nvSpPr>
        <p:spPr>
          <a:xfrm>
            <a:off x="6592319" y="4010154"/>
            <a:ext cx="72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2</a:t>
            </a:r>
          </a:p>
        </p:txBody>
      </p:sp>
      <p:cxnSp>
        <p:nvCxnSpPr>
          <p:cNvPr id="16" name="Gerader Verbinder 15"/>
          <p:cNvCxnSpPr/>
          <p:nvPr/>
        </p:nvCxnSpPr>
        <p:spPr>
          <a:xfrm flipV="1">
            <a:off x="4081090" y="3710154"/>
            <a:ext cx="0" cy="1828800"/>
          </a:xfrm>
          <a:prstGeom prst="line">
            <a:avLst/>
          </a:prstGeom>
          <a:ln w="38100">
            <a:solidFill>
              <a:srgbClr val="8D6374">
                <a:alpha val="50196"/>
              </a:srgb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7" name="Gerader Verbinder 16"/>
          <p:cNvCxnSpPr/>
          <p:nvPr/>
        </p:nvCxnSpPr>
        <p:spPr>
          <a:xfrm flipV="1">
            <a:off x="4441090" y="3710154"/>
            <a:ext cx="0" cy="1828800"/>
          </a:xfrm>
          <a:prstGeom prst="line">
            <a:avLst/>
          </a:prstGeom>
          <a:ln w="38100">
            <a:solidFill>
              <a:srgbClr val="8D6374">
                <a:alpha val="50196"/>
              </a:srgb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8" name="Gerader Verbinder 17"/>
          <p:cNvCxnSpPr/>
          <p:nvPr/>
        </p:nvCxnSpPr>
        <p:spPr>
          <a:xfrm flipV="1">
            <a:off x="4809420" y="3710154"/>
            <a:ext cx="0" cy="1828800"/>
          </a:xfrm>
          <a:prstGeom prst="line">
            <a:avLst/>
          </a:prstGeom>
          <a:ln w="38100">
            <a:solidFill>
              <a:srgbClr val="8D6374">
                <a:alpha val="50196"/>
              </a:srgb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9" name="Gerader Verbinder 18"/>
          <p:cNvCxnSpPr/>
          <p:nvPr/>
        </p:nvCxnSpPr>
        <p:spPr>
          <a:xfrm flipV="1">
            <a:off x="5518910" y="3710154"/>
            <a:ext cx="0" cy="1828800"/>
          </a:xfrm>
          <a:prstGeom prst="line">
            <a:avLst/>
          </a:prstGeom>
          <a:ln w="38100">
            <a:solidFill>
              <a:srgbClr val="8D6374">
                <a:alpha val="50196"/>
              </a:srgb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0" name="Gerader Verbinder 19"/>
          <p:cNvCxnSpPr/>
          <p:nvPr/>
        </p:nvCxnSpPr>
        <p:spPr>
          <a:xfrm flipV="1">
            <a:off x="5152319" y="3710154"/>
            <a:ext cx="0" cy="1828800"/>
          </a:xfrm>
          <a:prstGeom prst="line">
            <a:avLst/>
          </a:prstGeom>
          <a:ln w="38100">
            <a:solidFill>
              <a:srgbClr val="8D6374">
                <a:alpha val="50196"/>
              </a:srgb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1" name="Gerader Verbinder 20"/>
          <p:cNvCxnSpPr/>
          <p:nvPr/>
        </p:nvCxnSpPr>
        <p:spPr>
          <a:xfrm flipV="1">
            <a:off x="5879369" y="3710154"/>
            <a:ext cx="0" cy="1828800"/>
          </a:xfrm>
          <a:prstGeom prst="line">
            <a:avLst/>
          </a:prstGeom>
          <a:ln w="38100">
            <a:solidFill>
              <a:srgbClr val="8D6374">
                <a:alpha val="50196"/>
              </a:srgb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2" name="Gerader Verbinder 21"/>
          <p:cNvCxnSpPr/>
          <p:nvPr/>
        </p:nvCxnSpPr>
        <p:spPr>
          <a:xfrm flipV="1">
            <a:off x="6239028" y="3710154"/>
            <a:ext cx="0" cy="1828800"/>
          </a:xfrm>
          <a:prstGeom prst="line">
            <a:avLst/>
          </a:prstGeom>
          <a:ln w="38100">
            <a:solidFill>
              <a:srgbClr val="8D6374">
                <a:alpha val="50196"/>
              </a:srgb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3" name="Gerader Verbinder 22"/>
          <p:cNvCxnSpPr/>
          <p:nvPr/>
        </p:nvCxnSpPr>
        <p:spPr>
          <a:xfrm flipV="1">
            <a:off x="6592319" y="3710154"/>
            <a:ext cx="0" cy="1828800"/>
          </a:xfrm>
          <a:prstGeom prst="line">
            <a:avLst/>
          </a:prstGeom>
          <a:ln w="38100">
            <a:solidFill>
              <a:srgbClr val="8D6374">
                <a:alpha val="50196"/>
              </a:srgb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4" name="Gerader Verbinder 23"/>
          <p:cNvCxnSpPr/>
          <p:nvPr/>
        </p:nvCxnSpPr>
        <p:spPr>
          <a:xfrm flipV="1">
            <a:off x="6952794" y="3710154"/>
            <a:ext cx="0" cy="1828800"/>
          </a:xfrm>
          <a:prstGeom prst="line">
            <a:avLst/>
          </a:prstGeom>
          <a:ln w="38100">
            <a:solidFill>
              <a:srgbClr val="8D6374">
                <a:alpha val="50196"/>
              </a:srgb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5" name="Textfeld 24"/>
          <p:cNvSpPr txBox="1"/>
          <p:nvPr/>
        </p:nvSpPr>
        <p:spPr>
          <a:xfrm>
            <a:off x="8040414" y="3710154"/>
            <a:ext cx="3078087" cy="6463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 smtClean="0"/>
              <a:t>1. Keine Fugen überlappen</a:t>
            </a:r>
            <a:endParaRPr lang="de-DE" dirty="0"/>
          </a:p>
          <a:p>
            <a:r>
              <a:rPr lang="de-DE" dirty="0" smtClean="0"/>
              <a:t>2. Maximale Höhe (Hier 3)</a:t>
            </a:r>
            <a:endParaRPr lang="de-DE" dirty="0"/>
          </a:p>
        </p:txBody>
      </p:sp>
      <p:pic>
        <p:nvPicPr>
          <p:cNvPr id="26" name="Grafik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6755" y="-240073"/>
            <a:ext cx="2469417" cy="3200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8631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6000" dirty="0" smtClean="0"/>
              <a:t>Wann ist die maximale Höhe erreicht?</a:t>
            </a:r>
            <a:endParaRPr lang="de-DE" sz="600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9272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2785241" y="294294"/>
            <a:ext cx="5628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Die maximale Mauerhöhe ist dann erreicht wenn…</a:t>
            </a:r>
            <a:endParaRPr lang="de-DE" dirty="0"/>
          </a:p>
        </p:txBody>
      </p:sp>
      <p:sp>
        <p:nvSpPr>
          <p:cNvPr id="3" name="Textfeld 2"/>
          <p:cNvSpPr txBox="1"/>
          <p:nvPr/>
        </p:nvSpPr>
        <p:spPr>
          <a:xfrm>
            <a:off x="1513916" y="2299093"/>
            <a:ext cx="36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1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1873916" y="2299093"/>
            <a:ext cx="72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2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2593916" y="2299093"/>
            <a:ext cx="108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3</a:t>
            </a:r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1513916" y="1929761"/>
            <a:ext cx="72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2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2233916" y="1929761"/>
            <a:ext cx="108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3</a:t>
            </a:r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>
            <a:off x="3313916" y="1929761"/>
            <a:ext cx="36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1</a:t>
            </a:r>
            <a:endParaRPr lang="de-DE" dirty="0"/>
          </a:p>
        </p:txBody>
      </p:sp>
      <p:cxnSp>
        <p:nvCxnSpPr>
          <p:cNvPr id="9" name="Gerader Verbinder 8"/>
          <p:cNvCxnSpPr/>
          <p:nvPr/>
        </p:nvCxnSpPr>
        <p:spPr>
          <a:xfrm flipV="1">
            <a:off x="1873916" y="1191662"/>
            <a:ext cx="0" cy="1828800"/>
          </a:xfrm>
          <a:prstGeom prst="line">
            <a:avLst/>
          </a:prstGeom>
          <a:ln w="38100">
            <a:solidFill>
              <a:srgbClr val="8D6374">
                <a:alpha val="50196"/>
              </a:srgb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0" name="Gerader Verbinder 9"/>
          <p:cNvCxnSpPr/>
          <p:nvPr/>
        </p:nvCxnSpPr>
        <p:spPr>
          <a:xfrm flipV="1">
            <a:off x="2233916" y="1191662"/>
            <a:ext cx="0" cy="1828800"/>
          </a:xfrm>
          <a:prstGeom prst="line">
            <a:avLst/>
          </a:prstGeom>
          <a:ln w="38100">
            <a:solidFill>
              <a:srgbClr val="8D6374">
                <a:alpha val="50196"/>
              </a:srgb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1" name="Gerader Verbinder 10"/>
          <p:cNvCxnSpPr/>
          <p:nvPr/>
        </p:nvCxnSpPr>
        <p:spPr>
          <a:xfrm flipV="1">
            <a:off x="2602246" y="1191662"/>
            <a:ext cx="0" cy="1828800"/>
          </a:xfrm>
          <a:prstGeom prst="line">
            <a:avLst/>
          </a:prstGeom>
          <a:ln w="38100">
            <a:solidFill>
              <a:srgbClr val="8D6374">
                <a:alpha val="50196"/>
              </a:srgb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2" name="Gerader Verbinder 11"/>
          <p:cNvCxnSpPr/>
          <p:nvPr/>
        </p:nvCxnSpPr>
        <p:spPr>
          <a:xfrm flipV="1">
            <a:off x="3311736" y="1191662"/>
            <a:ext cx="0" cy="1828800"/>
          </a:xfrm>
          <a:prstGeom prst="line">
            <a:avLst/>
          </a:prstGeom>
          <a:ln w="38100">
            <a:solidFill>
              <a:srgbClr val="8D6374">
                <a:alpha val="50196"/>
              </a:srgb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3" name="Textfeld 12"/>
          <p:cNvSpPr txBox="1"/>
          <p:nvPr/>
        </p:nvSpPr>
        <p:spPr>
          <a:xfrm>
            <a:off x="6877157" y="2298155"/>
            <a:ext cx="36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1</a:t>
            </a:r>
            <a:endParaRPr lang="de-DE" dirty="0"/>
          </a:p>
        </p:txBody>
      </p:sp>
      <p:sp>
        <p:nvSpPr>
          <p:cNvPr id="14" name="Textfeld 13"/>
          <p:cNvSpPr txBox="1"/>
          <p:nvPr/>
        </p:nvSpPr>
        <p:spPr>
          <a:xfrm>
            <a:off x="7237157" y="2303879"/>
            <a:ext cx="72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2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7956749" y="2298155"/>
            <a:ext cx="108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3</a:t>
            </a:r>
            <a:endParaRPr lang="de-DE" dirty="0"/>
          </a:p>
        </p:txBody>
      </p:sp>
      <p:sp>
        <p:nvSpPr>
          <p:cNvPr id="16" name="Textfeld 15"/>
          <p:cNvSpPr txBox="1"/>
          <p:nvPr/>
        </p:nvSpPr>
        <p:spPr>
          <a:xfrm>
            <a:off x="9036883" y="2303879"/>
            <a:ext cx="144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4</a:t>
            </a:r>
          </a:p>
        </p:txBody>
      </p:sp>
      <p:sp>
        <p:nvSpPr>
          <p:cNvPr id="17" name="Textfeld 16"/>
          <p:cNvSpPr txBox="1"/>
          <p:nvPr/>
        </p:nvSpPr>
        <p:spPr>
          <a:xfrm>
            <a:off x="6876682" y="1934547"/>
            <a:ext cx="72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2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7596408" y="1929761"/>
            <a:ext cx="108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3</a:t>
            </a:r>
            <a:endParaRPr lang="de-DE" dirty="0"/>
          </a:p>
        </p:txBody>
      </p:sp>
      <p:sp>
        <p:nvSpPr>
          <p:cNvPr id="19" name="Textfeld 18"/>
          <p:cNvSpPr txBox="1"/>
          <p:nvPr/>
        </p:nvSpPr>
        <p:spPr>
          <a:xfrm>
            <a:off x="8676408" y="1929761"/>
            <a:ext cx="144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4</a:t>
            </a:r>
          </a:p>
        </p:txBody>
      </p:sp>
      <p:sp>
        <p:nvSpPr>
          <p:cNvPr id="20" name="Textfeld 19"/>
          <p:cNvSpPr txBox="1"/>
          <p:nvPr/>
        </p:nvSpPr>
        <p:spPr>
          <a:xfrm>
            <a:off x="10116408" y="1929761"/>
            <a:ext cx="36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1</a:t>
            </a:r>
            <a:endParaRPr lang="de-DE" dirty="0"/>
          </a:p>
        </p:txBody>
      </p:sp>
      <p:sp>
        <p:nvSpPr>
          <p:cNvPr id="21" name="Textfeld 20"/>
          <p:cNvSpPr txBox="1"/>
          <p:nvPr/>
        </p:nvSpPr>
        <p:spPr>
          <a:xfrm>
            <a:off x="6875933" y="1565215"/>
            <a:ext cx="144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4</a:t>
            </a:r>
          </a:p>
        </p:txBody>
      </p:sp>
      <p:sp>
        <p:nvSpPr>
          <p:cNvPr id="22" name="Textfeld 21"/>
          <p:cNvSpPr txBox="1"/>
          <p:nvPr/>
        </p:nvSpPr>
        <p:spPr>
          <a:xfrm>
            <a:off x="8316408" y="1565215"/>
            <a:ext cx="108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3</a:t>
            </a:r>
            <a:endParaRPr lang="de-DE" dirty="0"/>
          </a:p>
        </p:txBody>
      </p:sp>
      <p:sp>
        <p:nvSpPr>
          <p:cNvPr id="23" name="Textfeld 22"/>
          <p:cNvSpPr txBox="1"/>
          <p:nvPr/>
        </p:nvSpPr>
        <p:spPr>
          <a:xfrm>
            <a:off x="9396408" y="1566153"/>
            <a:ext cx="36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1</a:t>
            </a:r>
            <a:endParaRPr lang="de-DE" dirty="0"/>
          </a:p>
        </p:txBody>
      </p:sp>
      <p:sp>
        <p:nvSpPr>
          <p:cNvPr id="24" name="Textfeld 23"/>
          <p:cNvSpPr txBox="1"/>
          <p:nvPr/>
        </p:nvSpPr>
        <p:spPr>
          <a:xfrm>
            <a:off x="9755933" y="1561367"/>
            <a:ext cx="72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2</a:t>
            </a:r>
          </a:p>
        </p:txBody>
      </p:sp>
      <p:cxnSp>
        <p:nvCxnSpPr>
          <p:cNvPr id="25" name="Gerader Verbinder 24"/>
          <p:cNvCxnSpPr/>
          <p:nvPr/>
        </p:nvCxnSpPr>
        <p:spPr>
          <a:xfrm flipV="1">
            <a:off x="7244704" y="1261367"/>
            <a:ext cx="0" cy="1828800"/>
          </a:xfrm>
          <a:prstGeom prst="line">
            <a:avLst/>
          </a:prstGeom>
          <a:ln w="38100">
            <a:solidFill>
              <a:srgbClr val="8D6374">
                <a:alpha val="50196"/>
              </a:srgb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6" name="Gerader Verbinder 25"/>
          <p:cNvCxnSpPr/>
          <p:nvPr/>
        </p:nvCxnSpPr>
        <p:spPr>
          <a:xfrm flipV="1">
            <a:off x="7604704" y="1261367"/>
            <a:ext cx="0" cy="1828800"/>
          </a:xfrm>
          <a:prstGeom prst="line">
            <a:avLst/>
          </a:prstGeom>
          <a:ln w="38100">
            <a:solidFill>
              <a:srgbClr val="8D6374">
                <a:alpha val="50196"/>
              </a:srgb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7" name="Gerader Verbinder 26"/>
          <p:cNvCxnSpPr/>
          <p:nvPr/>
        </p:nvCxnSpPr>
        <p:spPr>
          <a:xfrm flipV="1">
            <a:off x="7973034" y="1261367"/>
            <a:ext cx="0" cy="1828800"/>
          </a:xfrm>
          <a:prstGeom prst="line">
            <a:avLst/>
          </a:prstGeom>
          <a:ln w="38100">
            <a:solidFill>
              <a:srgbClr val="8D6374">
                <a:alpha val="50196"/>
              </a:srgb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8" name="Gerader Verbinder 27"/>
          <p:cNvCxnSpPr/>
          <p:nvPr/>
        </p:nvCxnSpPr>
        <p:spPr>
          <a:xfrm flipV="1">
            <a:off x="8682524" y="1261367"/>
            <a:ext cx="0" cy="1828800"/>
          </a:xfrm>
          <a:prstGeom prst="line">
            <a:avLst/>
          </a:prstGeom>
          <a:ln w="38100">
            <a:solidFill>
              <a:srgbClr val="8D6374">
                <a:alpha val="50196"/>
              </a:srgb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9" name="Gerader Verbinder 28"/>
          <p:cNvCxnSpPr/>
          <p:nvPr/>
        </p:nvCxnSpPr>
        <p:spPr>
          <a:xfrm flipV="1">
            <a:off x="8315933" y="1261367"/>
            <a:ext cx="0" cy="1828800"/>
          </a:xfrm>
          <a:prstGeom prst="line">
            <a:avLst/>
          </a:prstGeom>
          <a:ln w="38100">
            <a:solidFill>
              <a:srgbClr val="8D6374">
                <a:alpha val="50196"/>
              </a:srgb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0" name="Gerader Verbinder 29"/>
          <p:cNvCxnSpPr/>
          <p:nvPr/>
        </p:nvCxnSpPr>
        <p:spPr>
          <a:xfrm flipV="1">
            <a:off x="9042983" y="1261367"/>
            <a:ext cx="0" cy="1828800"/>
          </a:xfrm>
          <a:prstGeom prst="line">
            <a:avLst/>
          </a:prstGeom>
          <a:ln w="38100">
            <a:solidFill>
              <a:srgbClr val="8D6374">
                <a:alpha val="50196"/>
              </a:srgb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1" name="Gerader Verbinder 30"/>
          <p:cNvCxnSpPr/>
          <p:nvPr/>
        </p:nvCxnSpPr>
        <p:spPr>
          <a:xfrm flipV="1">
            <a:off x="9402642" y="1261367"/>
            <a:ext cx="0" cy="1828800"/>
          </a:xfrm>
          <a:prstGeom prst="line">
            <a:avLst/>
          </a:prstGeom>
          <a:ln w="38100">
            <a:solidFill>
              <a:srgbClr val="8D6374">
                <a:alpha val="50196"/>
              </a:srgb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2" name="Gerader Verbinder 31"/>
          <p:cNvCxnSpPr/>
          <p:nvPr/>
        </p:nvCxnSpPr>
        <p:spPr>
          <a:xfrm flipV="1">
            <a:off x="9755933" y="1261367"/>
            <a:ext cx="0" cy="1828800"/>
          </a:xfrm>
          <a:prstGeom prst="line">
            <a:avLst/>
          </a:prstGeom>
          <a:ln w="38100">
            <a:solidFill>
              <a:srgbClr val="8D6374">
                <a:alpha val="50196"/>
              </a:srgb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3" name="Gerader Verbinder 32"/>
          <p:cNvCxnSpPr/>
          <p:nvPr/>
        </p:nvCxnSpPr>
        <p:spPr>
          <a:xfrm flipV="1">
            <a:off x="10116408" y="1261367"/>
            <a:ext cx="0" cy="1828800"/>
          </a:xfrm>
          <a:prstGeom prst="line">
            <a:avLst/>
          </a:prstGeom>
          <a:ln w="38100">
            <a:solidFill>
              <a:srgbClr val="8D6374">
                <a:alpha val="50196"/>
              </a:srgb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4" name="Textfeld 33"/>
          <p:cNvSpPr txBox="1"/>
          <p:nvPr/>
        </p:nvSpPr>
        <p:spPr>
          <a:xfrm>
            <a:off x="2908431" y="3922051"/>
            <a:ext cx="55998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…nicht mehr genug Fugenstellen frei sind, um eine weitere Reihe zu bauen.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feld 38"/>
              <p:cNvSpPr txBox="1"/>
              <p:nvPr/>
            </p:nvSpPr>
            <p:spPr>
              <a:xfrm>
                <a:off x="2311457" y="5474563"/>
                <a:ext cx="6364951" cy="57451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𝑀𝑎𝑥𝑖𝑚𝑎𝑙𝑒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𝑀𝑎𝑢𝑒𝑟h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ö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h𝑒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𝐹𝑢𝑔𝑒𝑛𝑠𝑡𝑒𝑙𝑙𝑒𝑛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𝑔𝑒𝑠𝑎𝑚𝑡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𝐹𝑢𝑔𝑒𝑛𝑠𝑡𝑒𝑙𝑙𝑒𝑛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𝑝𝑟𝑜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𝑅𝑒𝑖h𝑒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39" name="Textfeld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1457" y="5474563"/>
                <a:ext cx="6364951" cy="57451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93948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34" grpId="0"/>
      <p:bldP spid="3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4872833" y="777766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b="1" dirty="0" smtClean="0"/>
              <a:t>=</a:t>
            </a:r>
            <a:endParaRPr lang="de-DE" b="1" dirty="0"/>
          </a:p>
        </p:txBody>
      </p:sp>
      <p:sp>
        <p:nvSpPr>
          <p:cNvPr id="3" name="Textfeld 2"/>
          <p:cNvSpPr txBox="1"/>
          <p:nvPr/>
        </p:nvSpPr>
        <p:spPr>
          <a:xfrm>
            <a:off x="5196961" y="1314951"/>
            <a:ext cx="3906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1 + 2 + 3 + … + (n – 2) + (n – 1) + n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2211527" y="776296"/>
            <a:ext cx="2661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b="1" dirty="0" smtClean="0"/>
              <a:t>Fugenstellen gesamt</a:t>
            </a:r>
            <a:endParaRPr lang="de-DE" b="1" dirty="0"/>
          </a:p>
        </p:txBody>
      </p:sp>
      <p:sp>
        <p:nvSpPr>
          <p:cNvPr id="5" name="Textfeld 4"/>
          <p:cNvSpPr txBox="1"/>
          <p:nvPr/>
        </p:nvSpPr>
        <p:spPr>
          <a:xfrm>
            <a:off x="5196961" y="776296"/>
            <a:ext cx="3350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Länge einer Reihe/Mauer – 1</a:t>
            </a:r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1971077" y="1314951"/>
            <a:ext cx="2901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dirty="0" smtClean="0"/>
              <a:t>Länge einer Reihe/Mauer</a:t>
            </a:r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>
            <a:off x="4872833" y="1314951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b="1" dirty="0" smtClean="0"/>
              <a:t>=</a:t>
            </a:r>
            <a:endParaRPr lang="de-DE" b="1" dirty="0"/>
          </a:p>
        </p:txBody>
      </p:sp>
      <p:sp>
        <p:nvSpPr>
          <p:cNvPr id="9" name="Textfeld 8"/>
          <p:cNvSpPr txBox="1"/>
          <p:nvPr/>
        </p:nvSpPr>
        <p:spPr>
          <a:xfrm>
            <a:off x="4872833" y="1852136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b="1" dirty="0" smtClean="0"/>
              <a:t>=</a:t>
            </a:r>
            <a:endParaRPr lang="de-DE" b="1" dirty="0"/>
          </a:p>
        </p:txBody>
      </p:sp>
      <p:sp>
        <p:nvSpPr>
          <p:cNvPr id="10" name="Textfeld 9"/>
          <p:cNvSpPr txBox="1"/>
          <p:nvPr/>
        </p:nvSpPr>
        <p:spPr>
          <a:xfrm>
            <a:off x="5196961" y="1852136"/>
            <a:ext cx="2938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Gaußsche</a:t>
            </a:r>
            <a:r>
              <a:rPr lang="de-DE" dirty="0" smtClean="0"/>
              <a:t> Summenformel</a:t>
            </a:r>
            <a:endParaRPr lang="de-DE" dirty="0"/>
          </a:p>
        </p:txBody>
      </p:sp>
      <p:sp>
        <p:nvSpPr>
          <p:cNvPr id="11" name="Textfeld 10"/>
          <p:cNvSpPr txBox="1"/>
          <p:nvPr/>
        </p:nvSpPr>
        <p:spPr>
          <a:xfrm>
            <a:off x="4872833" y="2361263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b="1" dirty="0" smtClean="0"/>
              <a:t>=</a:t>
            </a:r>
            <a:endParaRPr lang="de-DE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feld 12"/>
              <p:cNvSpPr txBox="1"/>
              <p:nvPr/>
            </p:nvSpPr>
            <p:spPr>
              <a:xfrm>
                <a:off x="5196961" y="2361263"/>
                <a:ext cx="1333955" cy="6181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∗(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+1)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3" name="Textfeld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6961" y="2361263"/>
                <a:ext cx="1333955" cy="61811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feld 16"/>
          <p:cNvSpPr txBox="1"/>
          <p:nvPr/>
        </p:nvSpPr>
        <p:spPr>
          <a:xfrm>
            <a:off x="3920785" y="4105155"/>
            <a:ext cx="36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1</a:t>
            </a:r>
            <a:endParaRPr lang="de-DE" dirty="0"/>
          </a:p>
        </p:txBody>
      </p:sp>
      <p:sp>
        <p:nvSpPr>
          <p:cNvPr id="18" name="Textfeld 17"/>
          <p:cNvSpPr txBox="1"/>
          <p:nvPr/>
        </p:nvSpPr>
        <p:spPr>
          <a:xfrm>
            <a:off x="4280785" y="4105155"/>
            <a:ext cx="72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2</a:t>
            </a:r>
          </a:p>
        </p:txBody>
      </p:sp>
      <p:sp>
        <p:nvSpPr>
          <p:cNvPr id="19" name="Textfeld 18"/>
          <p:cNvSpPr txBox="1"/>
          <p:nvPr/>
        </p:nvSpPr>
        <p:spPr>
          <a:xfrm>
            <a:off x="5000785" y="4105155"/>
            <a:ext cx="108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3</a:t>
            </a:r>
            <a:endParaRPr lang="de-DE" dirty="0"/>
          </a:p>
        </p:txBody>
      </p:sp>
      <p:sp>
        <p:nvSpPr>
          <p:cNvPr id="20" name="Textfeld 19"/>
          <p:cNvSpPr txBox="1"/>
          <p:nvPr/>
        </p:nvSpPr>
        <p:spPr>
          <a:xfrm>
            <a:off x="3920785" y="3735823"/>
            <a:ext cx="72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2</a:t>
            </a:r>
          </a:p>
        </p:txBody>
      </p:sp>
      <p:sp>
        <p:nvSpPr>
          <p:cNvPr id="21" name="Textfeld 20"/>
          <p:cNvSpPr txBox="1"/>
          <p:nvPr/>
        </p:nvSpPr>
        <p:spPr>
          <a:xfrm>
            <a:off x="4640785" y="3735823"/>
            <a:ext cx="108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3</a:t>
            </a:r>
            <a:endParaRPr lang="de-DE" dirty="0"/>
          </a:p>
        </p:txBody>
      </p:sp>
      <p:sp>
        <p:nvSpPr>
          <p:cNvPr id="22" name="Textfeld 21"/>
          <p:cNvSpPr txBox="1"/>
          <p:nvPr/>
        </p:nvSpPr>
        <p:spPr>
          <a:xfrm>
            <a:off x="5720785" y="3735823"/>
            <a:ext cx="36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1</a:t>
            </a:r>
            <a:endParaRPr lang="de-DE" dirty="0"/>
          </a:p>
        </p:txBody>
      </p:sp>
      <p:cxnSp>
        <p:nvCxnSpPr>
          <p:cNvPr id="23" name="Gerader Verbinder 22"/>
          <p:cNvCxnSpPr/>
          <p:nvPr/>
        </p:nvCxnSpPr>
        <p:spPr>
          <a:xfrm flipV="1">
            <a:off x="4280785" y="2997724"/>
            <a:ext cx="0" cy="1828800"/>
          </a:xfrm>
          <a:prstGeom prst="line">
            <a:avLst/>
          </a:prstGeom>
          <a:ln w="38100">
            <a:solidFill>
              <a:srgbClr val="8D6374">
                <a:alpha val="50196"/>
              </a:srgb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4" name="Gerader Verbinder 23"/>
          <p:cNvCxnSpPr/>
          <p:nvPr/>
        </p:nvCxnSpPr>
        <p:spPr>
          <a:xfrm flipV="1">
            <a:off x="4640785" y="2997724"/>
            <a:ext cx="0" cy="1828800"/>
          </a:xfrm>
          <a:prstGeom prst="line">
            <a:avLst/>
          </a:prstGeom>
          <a:ln w="38100">
            <a:solidFill>
              <a:srgbClr val="8D6374">
                <a:alpha val="50196"/>
              </a:srgb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5" name="Gerader Verbinder 24"/>
          <p:cNvCxnSpPr/>
          <p:nvPr/>
        </p:nvCxnSpPr>
        <p:spPr>
          <a:xfrm flipV="1">
            <a:off x="5009115" y="2997724"/>
            <a:ext cx="0" cy="1828800"/>
          </a:xfrm>
          <a:prstGeom prst="line">
            <a:avLst/>
          </a:prstGeom>
          <a:ln w="38100">
            <a:solidFill>
              <a:srgbClr val="8D6374">
                <a:alpha val="50196"/>
              </a:srgb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6" name="Gerader Verbinder 25"/>
          <p:cNvCxnSpPr/>
          <p:nvPr/>
        </p:nvCxnSpPr>
        <p:spPr>
          <a:xfrm flipV="1">
            <a:off x="5718605" y="2997724"/>
            <a:ext cx="0" cy="1828800"/>
          </a:xfrm>
          <a:prstGeom prst="line">
            <a:avLst/>
          </a:prstGeom>
          <a:ln w="38100">
            <a:solidFill>
              <a:srgbClr val="8D6374">
                <a:alpha val="50196"/>
              </a:srgb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7" name="Gerader Verbinder 26"/>
          <p:cNvCxnSpPr/>
          <p:nvPr/>
        </p:nvCxnSpPr>
        <p:spPr>
          <a:xfrm flipV="1">
            <a:off x="5350233" y="2997724"/>
            <a:ext cx="0" cy="1828800"/>
          </a:xfrm>
          <a:prstGeom prst="line">
            <a:avLst/>
          </a:prstGeom>
          <a:ln w="38100">
            <a:solidFill>
              <a:srgbClr val="8D6374">
                <a:alpha val="50196"/>
              </a:srgb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9" name="Gerade Verbindung mit Pfeil 28"/>
          <p:cNvCxnSpPr/>
          <p:nvPr/>
        </p:nvCxnSpPr>
        <p:spPr>
          <a:xfrm flipH="1" flipV="1">
            <a:off x="4280786" y="4964375"/>
            <a:ext cx="592047" cy="83031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/>
          <p:nvPr/>
        </p:nvCxnSpPr>
        <p:spPr>
          <a:xfrm flipH="1" flipV="1">
            <a:off x="4640785" y="4964375"/>
            <a:ext cx="232049" cy="83031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/>
          <p:cNvCxnSpPr/>
          <p:nvPr/>
        </p:nvCxnSpPr>
        <p:spPr>
          <a:xfrm flipV="1">
            <a:off x="4872834" y="4964375"/>
            <a:ext cx="127951" cy="83031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mit Pfeil 40"/>
          <p:cNvCxnSpPr/>
          <p:nvPr/>
        </p:nvCxnSpPr>
        <p:spPr>
          <a:xfrm flipV="1">
            <a:off x="4872833" y="4964375"/>
            <a:ext cx="477400" cy="83031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mit Pfeil 43"/>
          <p:cNvCxnSpPr/>
          <p:nvPr/>
        </p:nvCxnSpPr>
        <p:spPr>
          <a:xfrm flipV="1">
            <a:off x="4872832" y="4964375"/>
            <a:ext cx="845773" cy="83031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feld 46"/>
          <p:cNvSpPr txBox="1"/>
          <p:nvPr/>
        </p:nvSpPr>
        <p:spPr>
          <a:xfrm>
            <a:off x="4677906" y="5794691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/>
              <a:t>?</a:t>
            </a:r>
            <a:endParaRPr lang="de-DE" sz="2400" b="1" dirty="0"/>
          </a:p>
        </p:txBody>
      </p:sp>
    </p:spTree>
    <p:extLst>
      <p:ext uri="{BB962C8B-B14F-4D97-AF65-F5344CB8AC3E}">
        <p14:creationId xmlns:p14="http://schemas.microsoft.com/office/powerpoint/2010/main" val="40008815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8" grpId="0"/>
      <p:bldP spid="9" grpId="0"/>
      <p:bldP spid="10" grpId="0"/>
      <p:bldP spid="11" grpId="0"/>
      <p:bldP spid="13" grpId="0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4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4872833" y="777766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b="1" dirty="0" smtClean="0"/>
              <a:t>=</a:t>
            </a:r>
            <a:endParaRPr lang="de-DE" b="1" dirty="0"/>
          </a:p>
        </p:txBody>
      </p:sp>
      <p:sp>
        <p:nvSpPr>
          <p:cNvPr id="3" name="Textfeld 2"/>
          <p:cNvSpPr txBox="1"/>
          <p:nvPr/>
        </p:nvSpPr>
        <p:spPr>
          <a:xfrm>
            <a:off x="5196961" y="1314951"/>
            <a:ext cx="3906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1 + 2 + 3 + … + (n – 2) + (n – 1) + n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2211527" y="776296"/>
            <a:ext cx="2661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b="1" dirty="0" smtClean="0"/>
              <a:t>Fugenstellen gesamt</a:t>
            </a:r>
            <a:endParaRPr lang="de-DE" b="1" dirty="0"/>
          </a:p>
        </p:txBody>
      </p:sp>
      <p:sp>
        <p:nvSpPr>
          <p:cNvPr id="5" name="Textfeld 4"/>
          <p:cNvSpPr txBox="1"/>
          <p:nvPr/>
        </p:nvSpPr>
        <p:spPr>
          <a:xfrm>
            <a:off x="5196961" y="776296"/>
            <a:ext cx="3350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Länge einer Reihe/Mauer – 1</a:t>
            </a:r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1971077" y="1314951"/>
            <a:ext cx="2901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dirty="0" smtClean="0"/>
              <a:t>Länge einer Reihe/Mauer</a:t>
            </a:r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>
            <a:off x="4872833" y="1314951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b="1" dirty="0" smtClean="0"/>
              <a:t>=</a:t>
            </a:r>
            <a:endParaRPr lang="de-DE" b="1" dirty="0"/>
          </a:p>
        </p:txBody>
      </p:sp>
      <p:sp>
        <p:nvSpPr>
          <p:cNvPr id="9" name="Textfeld 8"/>
          <p:cNvSpPr txBox="1"/>
          <p:nvPr/>
        </p:nvSpPr>
        <p:spPr>
          <a:xfrm>
            <a:off x="4872833" y="1852136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b="1" dirty="0" smtClean="0"/>
              <a:t>=</a:t>
            </a:r>
            <a:endParaRPr lang="de-DE" b="1" dirty="0"/>
          </a:p>
        </p:txBody>
      </p:sp>
      <p:sp>
        <p:nvSpPr>
          <p:cNvPr id="10" name="Textfeld 9"/>
          <p:cNvSpPr txBox="1"/>
          <p:nvPr/>
        </p:nvSpPr>
        <p:spPr>
          <a:xfrm>
            <a:off x="5196961" y="1852136"/>
            <a:ext cx="2938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Gaußsche</a:t>
            </a:r>
            <a:r>
              <a:rPr lang="de-DE" dirty="0" smtClean="0"/>
              <a:t> Summenformel</a:t>
            </a:r>
            <a:endParaRPr lang="de-DE" dirty="0"/>
          </a:p>
        </p:txBody>
      </p:sp>
      <p:sp>
        <p:nvSpPr>
          <p:cNvPr id="11" name="Textfeld 10"/>
          <p:cNvSpPr txBox="1"/>
          <p:nvPr/>
        </p:nvSpPr>
        <p:spPr>
          <a:xfrm>
            <a:off x="4872833" y="2361263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b="1" dirty="0" smtClean="0"/>
              <a:t>=</a:t>
            </a:r>
            <a:endParaRPr lang="de-DE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feld 12"/>
              <p:cNvSpPr txBox="1"/>
              <p:nvPr/>
            </p:nvSpPr>
            <p:spPr>
              <a:xfrm>
                <a:off x="5196961" y="2361263"/>
                <a:ext cx="1333955" cy="6181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∗(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+1)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3" name="Textfeld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6961" y="2361263"/>
                <a:ext cx="1333955" cy="61811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feld 13"/>
          <p:cNvSpPr txBox="1"/>
          <p:nvPr/>
        </p:nvSpPr>
        <p:spPr>
          <a:xfrm>
            <a:off x="4872833" y="3348712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b="1" dirty="0" smtClean="0"/>
              <a:t>=</a:t>
            </a:r>
            <a:endParaRPr lang="de-DE" b="1" dirty="0"/>
          </a:p>
        </p:txBody>
      </p:sp>
      <p:sp>
        <p:nvSpPr>
          <p:cNvPr id="15" name="Textfeld 14"/>
          <p:cNvSpPr txBox="1"/>
          <p:nvPr/>
        </p:nvSpPr>
        <p:spPr>
          <a:xfrm>
            <a:off x="1884514" y="3347242"/>
            <a:ext cx="2988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b="1" dirty="0" smtClean="0"/>
              <a:t>Fugenstellen pro Reihe</a:t>
            </a:r>
            <a:endParaRPr lang="de-DE" b="1" dirty="0"/>
          </a:p>
        </p:txBody>
      </p:sp>
      <p:sp>
        <p:nvSpPr>
          <p:cNvPr id="16" name="Textfeld 15"/>
          <p:cNvSpPr txBox="1"/>
          <p:nvPr/>
        </p:nvSpPr>
        <p:spPr>
          <a:xfrm>
            <a:off x="5196961" y="3347242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n – 1</a:t>
            </a:r>
            <a:endParaRPr lang="de-DE" dirty="0"/>
          </a:p>
        </p:txBody>
      </p:sp>
      <p:sp>
        <p:nvSpPr>
          <p:cNvPr id="17" name="Textfeld 16"/>
          <p:cNvSpPr txBox="1"/>
          <p:nvPr/>
        </p:nvSpPr>
        <p:spPr>
          <a:xfrm>
            <a:off x="6457163" y="4378424"/>
            <a:ext cx="36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1</a:t>
            </a:r>
            <a:endParaRPr lang="de-DE" dirty="0"/>
          </a:p>
        </p:txBody>
      </p:sp>
      <p:sp>
        <p:nvSpPr>
          <p:cNvPr id="18" name="Textfeld 17"/>
          <p:cNvSpPr txBox="1"/>
          <p:nvPr/>
        </p:nvSpPr>
        <p:spPr>
          <a:xfrm>
            <a:off x="6817163" y="4378424"/>
            <a:ext cx="72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2</a:t>
            </a:r>
          </a:p>
        </p:txBody>
      </p:sp>
      <p:sp>
        <p:nvSpPr>
          <p:cNvPr id="19" name="Textfeld 18"/>
          <p:cNvSpPr txBox="1"/>
          <p:nvPr/>
        </p:nvSpPr>
        <p:spPr>
          <a:xfrm>
            <a:off x="7537163" y="4378424"/>
            <a:ext cx="108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3</a:t>
            </a:r>
            <a:endParaRPr lang="de-DE" dirty="0"/>
          </a:p>
        </p:txBody>
      </p:sp>
      <p:sp>
        <p:nvSpPr>
          <p:cNvPr id="20" name="Textfeld 19"/>
          <p:cNvSpPr txBox="1"/>
          <p:nvPr/>
        </p:nvSpPr>
        <p:spPr>
          <a:xfrm>
            <a:off x="6457163" y="4009092"/>
            <a:ext cx="72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2</a:t>
            </a:r>
          </a:p>
        </p:txBody>
      </p:sp>
      <p:sp>
        <p:nvSpPr>
          <p:cNvPr id="21" name="Textfeld 20"/>
          <p:cNvSpPr txBox="1"/>
          <p:nvPr/>
        </p:nvSpPr>
        <p:spPr>
          <a:xfrm>
            <a:off x="7177163" y="4009092"/>
            <a:ext cx="108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3</a:t>
            </a:r>
            <a:endParaRPr lang="de-DE" dirty="0"/>
          </a:p>
        </p:txBody>
      </p:sp>
      <p:sp>
        <p:nvSpPr>
          <p:cNvPr id="22" name="Textfeld 21"/>
          <p:cNvSpPr txBox="1"/>
          <p:nvPr/>
        </p:nvSpPr>
        <p:spPr>
          <a:xfrm>
            <a:off x="8257163" y="4009092"/>
            <a:ext cx="36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1</a:t>
            </a:r>
            <a:endParaRPr lang="de-DE" dirty="0"/>
          </a:p>
        </p:txBody>
      </p:sp>
      <p:cxnSp>
        <p:nvCxnSpPr>
          <p:cNvPr id="23" name="Gerader Verbinder 22"/>
          <p:cNvCxnSpPr/>
          <p:nvPr/>
        </p:nvCxnSpPr>
        <p:spPr>
          <a:xfrm flipV="1">
            <a:off x="6817163" y="3270993"/>
            <a:ext cx="0" cy="1828800"/>
          </a:xfrm>
          <a:prstGeom prst="line">
            <a:avLst/>
          </a:prstGeom>
          <a:ln w="38100">
            <a:solidFill>
              <a:srgbClr val="8D6374">
                <a:alpha val="50196"/>
              </a:srgb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5" name="Gerader Verbinder 24"/>
          <p:cNvCxnSpPr/>
          <p:nvPr/>
        </p:nvCxnSpPr>
        <p:spPr>
          <a:xfrm flipV="1">
            <a:off x="7545493" y="3270993"/>
            <a:ext cx="0" cy="1828800"/>
          </a:xfrm>
          <a:prstGeom prst="line">
            <a:avLst/>
          </a:prstGeom>
          <a:ln w="38100">
            <a:solidFill>
              <a:srgbClr val="8D6374">
                <a:alpha val="50196"/>
              </a:srgb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9" name="Gerade Verbindung mit Pfeil 28"/>
          <p:cNvCxnSpPr/>
          <p:nvPr/>
        </p:nvCxnSpPr>
        <p:spPr>
          <a:xfrm flipH="1" flipV="1">
            <a:off x="6817164" y="5237644"/>
            <a:ext cx="592047" cy="83031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/>
          <p:cNvCxnSpPr/>
          <p:nvPr/>
        </p:nvCxnSpPr>
        <p:spPr>
          <a:xfrm flipV="1">
            <a:off x="7409212" y="5237644"/>
            <a:ext cx="127951" cy="83031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feld 46"/>
          <p:cNvSpPr txBox="1"/>
          <p:nvPr/>
        </p:nvSpPr>
        <p:spPr>
          <a:xfrm>
            <a:off x="7214284" y="6067960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/>
              <a:t>?</a:t>
            </a:r>
            <a:endParaRPr lang="de-DE" sz="2400" b="1" dirty="0"/>
          </a:p>
        </p:txBody>
      </p:sp>
    </p:spTree>
    <p:extLst>
      <p:ext uri="{BB962C8B-B14F-4D97-AF65-F5344CB8AC3E}">
        <p14:creationId xmlns:p14="http://schemas.microsoft.com/office/powerpoint/2010/main" val="42176175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4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4872833" y="777766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b="1" dirty="0" smtClean="0"/>
              <a:t>=</a:t>
            </a:r>
            <a:endParaRPr lang="de-DE" b="1" dirty="0"/>
          </a:p>
        </p:txBody>
      </p:sp>
      <p:sp>
        <p:nvSpPr>
          <p:cNvPr id="3" name="Textfeld 2"/>
          <p:cNvSpPr txBox="1"/>
          <p:nvPr/>
        </p:nvSpPr>
        <p:spPr>
          <a:xfrm>
            <a:off x="5196961" y="1314951"/>
            <a:ext cx="3906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1 + 2 + 3 + … + (n – 2) + (n – 1) + n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2211527" y="776296"/>
            <a:ext cx="2661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b="1" dirty="0" smtClean="0"/>
              <a:t>Fugenstellen gesamt</a:t>
            </a:r>
            <a:endParaRPr lang="de-DE" b="1" dirty="0"/>
          </a:p>
        </p:txBody>
      </p:sp>
      <p:sp>
        <p:nvSpPr>
          <p:cNvPr id="5" name="Textfeld 4"/>
          <p:cNvSpPr txBox="1"/>
          <p:nvPr/>
        </p:nvSpPr>
        <p:spPr>
          <a:xfrm>
            <a:off x="5196961" y="776296"/>
            <a:ext cx="3350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Länge einer Reihe/Mauer – 1</a:t>
            </a:r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1971077" y="1314951"/>
            <a:ext cx="2901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dirty="0" smtClean="0"/>
              <a:t>Länge einer Reihe/Mauer</a:t>
            </a:r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>
            <a:off x="4872833" y="1314951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b="1" dirty="0" smtClean="0"/>
              <a:t>=</a:t>
            </a:r>
            <a:endParaRPr lang="de-DE" b="1" dirty="0"/>
          </a:p>
        </p:txBody>
      </p:sp>
      <p:sp>
        <p:nvSpPr>
          <p:cNvPr id="9" name="Textfeld 8"/>
          <p:cNvSpPr txBox="1"/>
          <p:nvPr/>
        </p:nvSpPr>
        <p:spPr>
          <a:xfrm>
            <a:off x="4872833" y="1852136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b="1" dirty="0" smtClean="0"/>
              <a:t>=</a:t>
            </a:r>
            <a:endParaRPr lang="de-DE" b="1" dirty="0"/>
          </a:p>
        </p:txBody>
      </p:sp>
      <p:sp>
        <p:nvSpPr>
          <p:cNvPr id="10" name="Textfeld 9"/>
          <p:cNvSpPr txBox="1"/>
          <p:nvPr/>
        </p:nvSpPr>
        <p:spPr>
          <a:xfrm>
            <a:off x="5196961" y="1852136"/>
            <a:ext cx="2938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Gaußsche</a:t>
            </a:r>
            <a:r>
              <a:rPr lang="de-DE" dirty="0" smtClean="0"/>
              <a:t> Summenformel</a:t>
            </a:r>
            <a:endParaRPr lang="de-DE" dirty="0"/>
          </a:p>
        </p:txBody>
      </p:sp>
      <p:sp>
        <p:nvSpPr>
          <p:cNvPr id="11" name="Textfeld 10"/>
          <p:cNvSpPr txBox="1"/>
          <p:nvPr/>
        </p:nvSpPr>
        <p:spPr>
          <a:xfrm>
            <a:off x="4872833" y="2361263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b="1" dirty="0" smtClean="0"/>
              <a:t>=</a:t>
            </a:r>
            <a:endParaRPr lang="de-DE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feld 12"/>
              <p:cNvSpPr txBox="1"/>
              <p:nvPr/>
            </p:nvSpPr>
            <p:spPr>
              <a:xfrm>
                <a:off x="5196961" y="2361263"/>
                <a:ext cx="1333955" cy="6181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∗(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+1)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3" name="Textfeld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6961" y="2361263"/>
                <a:ext cx="1333955" cy="61811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feld 13"/>
          <p:cNvSpPr txBox="1"/>
          <p:nvPr/>
        </p:nvSpPr>
        <p:spPr>
          <a:xfrm>
            <a:off x="4872833" y="3348712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b="1" dirty="0" smtClean="0"/>
              <a:t>=</a:t>
            </a:r>
            <a:endParaRPr lang="de-DE" b="1" dirty="0"/>
          </a:p>
        </p:txBody>
      </p:sp>
      <p:sp>
        <p:nvSpPr>
          <p:cNvPr id="15" name="Textfeld 14"/>
          <p:cNvSpPr txBox="1"/>
          <p:nvPr/>
        </p:nvSpPr>
        <p:spPr>
          <a:xfrm>
            <a:off x="1884514" y="3347242"/>
            <a:ext cx="2988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b="1" dirty="0" smtClean="0"/>
              <a:t>Fugenstellen pro Reihe</a:t>
            </a:r>
            <a:endParaRPr lang="de-DE" b="1" dirty="0"/>
          </a:p>
        </p:txBody>
      </p:sp>
      <p:sp>
        <p:nvSpPr>
          <p:cNvPr id="16" name="Textfeld 15"/>
          <p:cNvSpPr txBox="1"/>
          <p:nvPr/>
        </p:nvSpPr>
        <p:spPr>
          <a:xfrm>
            <a:off x="5196961" y="3347242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n – 1</a:t>
            </a:r>
            <a:endParaRPr lang="de-DE" dirty="0"/>
          </a:p>
        </p:txBody>
      </p:sp>
      <p:sp>
        <p:nvSpPr>
          <p:cNvPr id="7" name="Pfeil nach unten 6"/>
          <p:cNvSpPr/>
          <p:nvPr/>
        </p:nvSpPr>
        <p:spPr>
          <a:xfrm>
            <a:off x="4751117" y="3983420"/>
            <a:ext cx="567559" cy="10825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/>
          <p:cNvSpPr txBox="1"/>
          <p:nvPr/>
        </p:nvSpPr>
        <p:spPr>
          <a:xfrm>
            <a:off x="2278853" y="5331362"/>
            <a:ext cx="2593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dirty="0" smtClean="0"/>
              <a:t>Maximale Mauerhöhe</a:t>
            </a:r>
            <a:endParaRPr lang="de-DE" dirty="0"/>
          </a:p>
        </p:txBody>
      </p:sp>
      <p:sp>
        <p:nvSpPr>
          <p:cNvPr id="28" name="Textfeld 27"/>
          <p:cNvSpPr txBox="1"/>
          <p:nvPr/>
        </p:nvSpPr>
        <p:spPr>
          <a:xfrm>
            <a:off x="4872833" y="5331362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b="1" dirty="0" smtClean="0"/>
              <a:t>=</a:t>
            </a:r>
            <a:endParaRPr lang="de-DE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feld 29"/>
              <p:cNvSpPr txBox="1"/>
              <p:nvPr/>
            </p:nvSpPr>
            <p:spPr>
              <a:xfrm>
                <a:off x="5196961" y="5065986"/>
                <a:ext cx="4459491" cy="8520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𝐹𝑢𝑔𝑒𝑛𝑠𝑡𝑒𝑙𝑙𝑒𝑛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𝑔𝑒𝑠𝑎𝑚𝑡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𝐹𝑢𝑔𝑒𝑛𝑠𝑡𝑒𝑙𝑙𝑒𝑛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𝑝𝑟𝑜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𝑅𝑒𝑖h𝑒</m:t>
                          </m:r>
                        </m:den>
                      </m:f>
                      <m:r>
                        <a:rPr lang="de-DE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∗(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+1)</m:t>
                              </m:r>
                            </m:num>
                            <m:den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30" name="Textfeld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6961" y="5065986"/>
                <a:ext cx="4459491" cy="85202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Rechteck 23"/>
          <p:cNvSpPr/>
          <p:nvPr/>
        </p:nvSpPr>
        <p:spPr>
          <a:xfrm>
            <a:off x="9124820" y="5231144"/>
            <a:ext cx="416422" cy="260856"/>
          </a:xfrm>
          <a:prstGeom prst="rect">
            <a:avLst/>
          </a:prstGeom>
          <a:solidFill>
            <a:srgbClr val="8D6374">
              <a:alpha val="25098"/>
            </a:srgbClr>
          </a:solidFill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Rechteck 30"/>
          <p:cNvSpPr/>
          <p:nvPr/>
        </p:nvSpPr>
        <p:spPr>
          <a:xfrm>
            <a:off x="8007619" y="824242"/>
            <a:ext cx="432187" cy="260856"/>
          </a:xfrm>
          <a:prstGeom prst="rect">
            <a:avLst/>
          </a:prstGeom>
          <a:solidFill>
            <a:srgbClr val="8D6374">
              <a:alpha val="25098"/>
            </a:srgbClr>
          </a:solidFill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Textfeld 31"/>
          <p:cNvSpPr txBox="1"/>
          <p:nvPr/>
        </p:nvSpPr>
        <p:spPr>
          <a:xfrm>
            <a:off x="4872832" y="6112298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b="1" dirty="0" smtClean="0"/>
              <a:t>=</a:t>
            </a:r>
            <a:endParaRPr lang="de-DE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feld 32"/>
              <p:cNvSpPr txBox="1"/>
              <p:nvPr/>
            </p:nvSpPr>
            <p:spPr>
              <a:xfrm>
                <a:off x="5196961" y="5987905"/>
                <a:ext cx="1022011" cy="7277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sz="24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24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num>
                        <m:den>
                          <m:r>
                            <a:rPr lang="de-DE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de-DE" sz="24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DE" sz="2400" b="1" i="1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de-DE" sz="2400" b="1" dirty="0"/>
              </a:p>
            </p:txBody>
          </p:sp>
        </mc:Choice>
        <mc:Fallback xmlns="">
          <p:sp>
            <p:nvSpPr>
              <p:cNvPr id="33" name="Textfeld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6961" y="5987905"/>
                <a:ext cx="1022011" cy="72776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hteck 25"/>
          <p:cNvSpPr/>
          <p:nvPr/>
        </p:nvSpPr>
        <p:spPr>
          <a:xfrm>
            <a:off x="4669318" y="5958684"/>
            <a:ext cx="1681655" cy="762760"/>
          </a:xfrm>
          <a:prstGeom prst="rect">
            <a:avLst/>
          </a:prstGeom>
          <a:solidFill>
            <a:srgbClr val="8D6374">
              <a:alpha val="50196"/>
            </a:srgb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87342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8" grpId="0"/>
      <p:bldP spid="24" grpId="0" animBg="1"/>
      <p:bldP spid="31" grpId="0" animBg="1"/>
      <p:bldP spid="32" grpId="0"/>
      <p:bldP spid="33" grpId="0"/>
      <p:bldP spid="2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/>
          <p:cNvSpPr txBox="1"/>
          <p:nvPr/>
        </p:nvSpPr>
        <p:spPr>
          <a:xfrm>
            <a:off x="2854726" y="350070"/>
            <a:ext cx="5460234" cy="4001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sz="2000" b="1" dirty="0" smtClean="0"/>
              <a:t>Kontrolle: n = 10 = Mauer der Höhe 6</a:t>
            </a:r>
            <a:endParaRPr lang="de-DE" sz="2000" b="1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187" y="1150256"/>
            <a:ext cx="10962290" cy="5299060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535" y="897404"/>
            <a:ext cx="9989594" cy="5804764"/>
          </a:xfrm>
          <a:prstGeom prst="rect">
            <a:avLst/>
          </a:prstGeom>
        </p:spPr>
      </p:pic>
      <p:sp>
        <p:nvSpPr>
          <p:cNvPr id="8" name="Rechteck 7"/>
          <p:cNvSpPr/>
          <p:nvPr/>
        </p:nvSpPr>
        <p:spPr>
          <a:xfrm>
            <a:off x="1061545" y="1944414"/>
            <a:ext cx="735724" cy="441434"/>
          </a:xfrm>
          <a:prstGeom prst="rect">
            <a:avLst/>
          </a:prstGeom>
          <a:solidFill>
            <a:srgbClr val="8D6374">
              <a:alpha val="25098"/>
            </a:srgb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227" y="897404"/>
            <a:ext cx="10836166" cy="5729808"/>
          </a:xfrm>
          <a:prstGeom prst="rect">
            <a:avLst/>
          </a:prstGeom>
        </p:spPr>
      </p:pic>
      <p:sp>
        <p:nvSpPr>
          <p:cNvPr id="10" name="Rechteck 9"/>
          <p:cNvSpPr/>
          <p:nvPr/>
        </p:nvSpPr>
        <p:spPr>
          <a:xfrm>
            <a:off x="675535" y="2648607"/>
            <a:ext cx="753872" cy="515007"/>
          </a:xfrm>
          <a:prstGeom prst="rect">
            <a:avLst/>
          </a:prstGeom>
          <a:solidFill>
            <a:srgbClr val="8D6374">
              <a:alpha val="25098"/>
            </a:srgb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309" y="897404"/>
            <a:ext cx="10794124" cy="5887044"/>
          </a:xfrm>
          <a:prstGeom prst="rect">
            <a:avLst/>
          </a:prstGeom>
        </p:spPr>
      </p:pic>
      <p:sp>
        <p:nvSpPr>
          <p:cNvPr id="13" name="Rechteck 12"/>
          <p:cNvSpPr/>
          <p:nvPr/>
        </p:nvSpPr>
        <p:spPr>
          <a:xfrm>
            <a:off x="675535" y="1576552"/>
            <a:ext cx="1216327" cy="367862"/>
          </a:xfrm>
          <a:prstGeom prst="rect">
            <a:avLst/>
          </a:prstGeom>
          <a:solidFill>
            <a:srgbClr val="8D6374">
              <a:alpha val="25098"/>
            </a:srgb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feld 13"/>
              <p:cNvSpPr txBox="1"/>
              <p:nvPr/>
            </p:nvSpPr>
            <p:spPr>
              <a:xfrm>
                <a:off x="462455" y="4466897"/>
                <a:ext cx="2392271" cy="7277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1" i="1" smtClean="0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de-DE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4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lang="de-DE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⌊"/>
                          <m:endChr m:val="⌋"/>
                          <m:ctrlPr>
                            <a:rPr lang="de-DE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de-DE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sz="2400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num>
                            <m:den>
                              <m:r>
                                <a:rPr lang="de-DE" sz="24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  <m:r>
                            <a:rPr lang="de-DE" sz="24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de-DE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</m:oMath>
                  </m:oMathPara>
                </a14:m>
                <a:endParaRPr lang="de-DE" sz="2400" b="1" dirty="0"/>
              </a:p>
            </p:txBody>
          </p:sp>
        </mc:Choice>
        <mc:Fallback xmlns="">
          <p:sp>
            <p:nvSpPr>
              <p:cNvPr id="14" name="Textfeld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455" y="4466897"/>
                <a:ext cx="2392271" cy="727763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feld 14"/>
          <p:cNvSpPr txBox="1"/>
          <p:nvPr/>
        </p:nvSpPr>
        <p:spPr>
          <a:xfrm>
            <a:off x="462455" y="5194660"/>
            <a:ext cx="36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1</a:t>
            </a:r>
            <a:endParaRPr lang="de-DE" dirty="0"/>
          </a:p>
        </p:txBody>
      </p:sp>
      <p:sp>
        <p:nvSpPr>
          <p:cNvPr id="16" name="Textfeld 15"/>
          <p:cNvSpPr txBox="1"/>
          <p:nvPr/>
        </p:nvSpPr>
        <p:spPr>
          <a:xfrm>
            <a:off x="822455" y="5194660"/>
            <a:ext cx="72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2</a:t>
            </a:r>
          </a:p>
        </p:txBody>
      </p:sp>
      <p:sp>
        <p:nvSpPr>
          <p:cNvPr id="17" name="Textfeld 16"/>
          <p:cNvSpPr txBox="1"/>
          <p:nvPr/>
        </p:nvSpPr>
        <p:spPr>
          <a:xfrm>
            <a:off x="1542455" y="5194660"/>
            <a:ext cx="108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3</a:t>
            </a:r>
            <a:endParaRPr lang="de-DE" dirty="0"/>
          </a:p>
        </p:txBody>
      </p:sp>
      <p:sp>
        <p:nvSpPr>
          <p:cNvPr id="18" name="Textfeld 17"/>
          <p:cNvSpPr txBox="1"/>
          <p:nvPr/>
        </p:nvSpPr>
        <p:spPr>
          <a:xfrm>
            <a:off x="462455" y="4825328"/>
            <a:ext cx="72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2</a:t>
            </a:r>
          </a:p>
        </p:txBody>
      </p:sp>
      <p:sp>
        <p:nvSpPr>
          <p:cNvPr id="19" name="Textfeld 18"/>
          <p:cNvSpPr txBox="1"/>
          <p:nvPr/>
        </p:nvSpPr>
        <p:spPr>
          <a:xfrm>
            <a:off x="1182455" y="4825328"/>
            <a:ext cx="108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3</a:t>
            </a:r>
            <a:endParaRPr lang="de-DE" dirty="0"/>
          </a:p>
        </p:txBody>
      </p:sp>
      <p:sp>
        <p:nvSpPr>
          <p:cNvPr id="20" name="Textfeld 19"/>
          <p:cNvSpPr txBox="1"/>
          <p:nvPr/>
        </p:nvSpPr>
        <p:spPr>
          <a:xfrm>
            <a:off x="2262455" y="4825328"/>
            <a:ext cx="36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1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036700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10" grpId="0" animBg="1"/>
      <p:bldP spid="10" grpId="1" animBg="1"/>
      <p:bldP spid="13" grpId="0" animBg="1"/>
      <p:bldP spid="14" grpId="0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6000" dirty="0" smtClean="0"/>
              <a:t>Wie </a:t>
            </a:r>
            <a:r>
              <a:rPr lang="de-DE" sz="6000" dirty="0" smtClean="0"/>
              <a:t>baut man </a:t>
            </a:r>
            <a:r>
              <a:rPr lang="de-DE" sz="6000" dirty="0" smtClean="0"/>
              <a:t>jetzt so eine Mauer?</a:t>
            </a:r>
            <a:endParaRPr lang="de-DE" sz="600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58120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860" y="394640"/>
            <a:ext cx="8518967" cy="5999273"/>
          </a:xfrm>
          <a:prstGeom prst="rect">
            <a:avLst/>
          </a:prstGeom>
        </p:spPr>
      </p:pic>
      <p:sp>
        <p:nvSpPr>
          <p:cNvPr id="4" name="Textfeld 3"/>
          <p:cNvSpPr txBox="1"/>
          <p:nvPr/>
        </p:nvSpPr>
        <p:spPr>
          <a:xfrm>
            <a:off x="6504972" y="3842795"/>
            <a:ext cx="4074289" cy="7386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de-DE" dirty="0" smtClean="0"/>
              <a:t>7! </a:t>
            </a:r>
            <a:r>
              <a:rPr lang="de-DE" dirty="0"/>
              <a:t>u</a:t>
            </a:r>
            <a:r>
              <a:rPr lang="de-DE" dirty="0" smtClean="0"/>
              <a:t>nterschiedliche Möglichkeiten</a:t>
            </a:r>
          </a:p>
          <a:p>
            <a:r>
              <a:rPr lang="de-DE" dirty="0" smtClean="0"/>
              <a:t>7 * 6 * 5 * 4 * 3 * 2 * 1 = </a:t>
            </a:r>
            <a:r>
              <a:rPr lang="de-DE" sz="2400" b="1" dirty="0" smtClean="0"/>
              <a:t>5040</a:t>
            </a:r>
          </a:p>
        </p:txBody>
      </p:sp>
    </p:spTree>
    <p:extLst>
      <p:ext uri="{BB962C8B-B14F-4D97-AF65-F5344CB8AC3E}">
        <p14:creationId xmlns:p14="http://schemas.microsoft.com/office/powerpoint/2010/main" val="10900317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860" y="394640"/>
            <a:ext cx="8518967" cy="5999273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859" y="394639"/>
            <a:ext cx="8529087" cy="5999273"/>
          </a:xfrm>
          <a:prstGeom prst="rect">
            <a:avLst/>
          </a:prstGeom>
        </p:spPr>
      </p:pic>
      <p:sp>
        <p:nvSpPr>
          <p:cNvPr id="3" name="Rechteck 2"/>
          <p:cNvSpPr/>
          <p:nvPr/>
        </p:nvSpPr>
        <p:spPr>
          <a:xfrm>
            <a:off x="520860" y="6030410"/>
            <a:ext cx="4467829" cy="277793"/>
          </a:xfrm>
          <a:prstGeom prst="rect">
            <a:avLst/>
          </a:prstGeom>
          <a:solidFill>
            <a:srgbClr val="9A0000">
              <a:alpha val="25098"/>
            </a:srgb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feld 3"/>
          <p:cNvSpPr txBox="1"/>
          <p:nvPr/>
        </p:nvSpPr>
        <p:spPr>
          <a:xfrm>
            <a:off x="6504972" y="3842795"/>
            <a:ext cx="4074289" cy="16619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 smtClean="0"/>
              <a:t>7! </a:t>
            </a:r>
            <a:r>
              <a:rPr lang="de-DE" dirty="0"/>
              <a:t>u</a:t>
            </a:r>
            <a:r>
              <a:rPr lang="de-DE" dirty="0" smtClean="0"/>
              <a:t>nterschiedliche Möglichkeiten</a:t>
            </a:r>
          </a:p>
          <a:p>
            <a:r>
              <a:rPr lang="de-DE" dirty="0" smtClean="0"/>
              <a:t>7 * 6 * 5 * 4 * 3 * 2 * 1 = </a:t>
            </a:r>
            <a:r>
              <a:rPr lang="de-DE" sz="2400" b="1" dirty="0" smtClean="0"/>
              <a:t>5040</a:t>
            </a:r>
          </a:p>
          <a:p>
            <a:endParaRPr lang="de-DE" sz="2400" b="1" dirty="0"/>
          </a:p>
          <a:p>
            <a:r>
              <a:rPr lang="de-DE" dirty="0"/>
              <a:t>7 Stöcke</a:t>
            </a:r>
          </a:p>
          <a:p>
            <a:r>
              <a:rPr lang="de-DE" dirty="0"/>
              <a:t>7 Schilde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4988689" y="5996215"/>
            <a:ext cx="3708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und jeder Schild auf einen Stock.</a:t>
            </a:r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>
            <a:off x="6504972" y="3842795"/>
            <a:ext cx="4074289" cy="16619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/>
              <a:t>6</a:t>
            </a:r>
            <a:r>
              <a:rPr lang="de-DE" dirty="0" smtClean="0"/>
              <a:t>! </a:t>
            </a:r>
            <a:r>
              <a:rPr lang="de-DE" dirty="0"/>
              <a:t>u</a:t>
            </a:r>
            <a:r>
              <a:rPr lang="de-DE" dirty="0" smtClean="0"/>
              <a:t>nterschiedliche Möglichkeiten</a:t>
            </a:r>
          </a:p>
          <a:p>
            <a:r>
              <a:rPr lang="de-DE" dirty="0" smtClean="0"/>
              <a:t>6 * 5 * 4 * 3 * 2 * 1 = </a:t>
            </a:r>
            <a:r>
              <a:rPr lang="de-DE" sz="2400" b="1" dirty="0" smtClean="0"/>
              <a:t>720</a:t>
            </a:r>
          </a:p>
          <a:p>
            <a:endParaRPr lang="de-DE" sz="2400" b="1" dirty="0"/>
          </a:p>
          <a:p>
            <a:r>
              <a:rPr lang="de-DE" dirty="0"/>
              <a:t>7 Stöcke</a:t>
            </a:r>
          </a:p>
          <a:p>
            <a:r>
              <a:rPr lang="de-DE" dirty="0"/>
              <a:t>7 Schilde</a:t>
            </a:r>
          </a:p>
        </p:txBody>
      </p:sp>
      <p:sp>
        <p:nvSpPr>
          <p:cNvPr id="9" name="Pfeil nach oben 8"/>
          <p:cNvSpPr/>
          <p:nvPr/>
        </p:nvSpPr>
        <p:spPr>
          <a:xfrm>
            <a:off x="4754940" y="4398708"/>
            <a:ext cx="220717" cy="35918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40767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/>
      <p:bldP spid="8" grpId="0" animBg="1"/>
      <p:bldP spid="9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 smtClean="0"/>
              <a:t>Anzahl Mauer Variationen</a:t>
            </a:r>
            <a:endParaRPr lang="de-DE" sz="4000" dirty="0"/>
          </a:p>
        </p:txBody>
      </p:sp>
      <p:sp>
        <p:nvSpPr>
          <p:cNvPr id="4" name="Rechteck 3"/>
          <p:cNvSpPr/>
          <p:nvPr/>
        </p:nvSpPr>
        <p:spPr>
          <a:xfrm>
            <a:off x="1261872" y="2848302"/>
            <a:ext cx="998483" cy="525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2260355" y="2848302"/>
            <a:ext cx="998483" cy="52551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/>
          <p:cNvSpPr/>
          <p:nvPr/>
        </p:nvSpPr>
        <p:spPr>
          <a:xfrm>
            <a:off x="1261872" y="2322784"/>
            <a:ext cx="998483" cy="52551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2260355" y="2322784"/>
            <a:ext cx="998483" cy="52551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/>
          <p:cNvSpPr txBox="1"/>
          <p:nvPr/>
        </p:nvSpPr>
        <p:spPr>
          <a:xfrm>
            <a:off x="4498428" y="2400877"/>
            <a:ext cx="2102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2! = 2 Variationen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feld 8"/>
              <p:cNvSpPr txBox="1"/>
              <p:nvPr/>
            </p:nvSpPr>
            <p:spPr>
              <a:xfrm>
                <a:off x="4424854" y="2973710"/>
                <a:ext cx="241046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2!</m:t>
                          </m:r>
                        </m:e>
                        <m:sup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de-DE" sz="2000" b="0" i="0" smtClean="0">
                          <a:latin typeface="Cambria Math" panose="02040503050406030204" pitchFamily="18" charset="0"/>
                        </a:rPr>
                        <m:t>=4 </m:t>
                      </m:r>
                      <m:r>
                        <m:rPr>
                          <m:sty m:val="p"/>
                        </m:rPr>
                        <a:rPr lang="de-DE" sz="2000" b="0" i="0" smtClean="0">
                          <a:latin typeface="Cambria Math" panose="02040503050406030204" pitchFamily="18" charset="0"/>
                        </a:rPr>
                        <m:t>Variationen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9" name="Textfeld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4854" y="2973710"/>
                <a:ext cx="2410468" cy="40011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feld 10"/>
              <p:cNvSpPr txBox="1"/>
              <p:nvPr/>
            </p:nvSpPr>
            <p:spPr>
              <a:xfrm>
                <a:off x="4024153" y="3577321"/>
                <a:ext cx="6930359" cy="4101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𝑉𝑎𝑟𝑖𝑎𝑡𝑖𝑜𝑛𝑒𝑛</m:t>
                          </m:r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ctrlPr>
                                <a:rPr lang="de-DE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2000" b="0" i="1" smtClean="0">
                                  <a:latin typeface="Cambria Math" panose="02040503050406030204" pitchFamily="18" charset="0"/>
                                </a:rPr>
                                <m:t>𝐴𝑛𝑧𝑎h𝑙</m:t>
                              </m:r>
                              <m:r>
                                <a:rPr lang="de-DE" sz="2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DE" sz="2000" b="0" i="1" smtClean="0">
                                  <a:latin typeface="Cambria Math" panose="02040503050406030204" pitchFamily="18" charset="0"/>
                                </a:rPr>
                                <m:t>𝐸𝑙𝑒𝑚𝑒𝑛𝑡𝑒</m:t>
                              </m:r>
                              <m:r>
                                <a:rPr lang="de-DE" sz="2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DE" sz="2000" b="0" i="1" smtClean="0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  <m:r>
                                <a:rPr lang="de-DE" sz="2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DE" sz="2000" b="0" i="1" smtClean="0">
                                  <a:latin typeface="Cambria Math" panose="02040503050406030204" pitchFamily="18" charset="0"/>
                                </a:rPr>
                                <m:t>𝑅𝑒𝑖h𝑒</m:t>
                              </m:r>
                            </m:e>
                          </m:d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e>
                        <m:sup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𝐴𝑛𝑧𝑎h𝑙</m:t>
                          </m:r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𝑑𝑒𝑟</m:t>
                          </m:r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𝑅𝑒𝑖h𝑒𝑛</m:t>
                          </m:r>
                        </m:sup>
                      </m:sSup>
                    </m:oMath>
                  </m:oMathPara>
                </a14:m>
                <a:endParaRPr lang="de-DE" sz="2000" dirty="0"/>
              </a:p>
            </p:txBody>
          </p:sp>
        </mc:Choice>
        <mc:Fallback xmlns="">
          <p:sp>
            <p:nvSpPr>
              <p:cNvPr id="11" name="Textfeld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4153" y="3577321"/>
                <a:ext cx="6930359" cy="41011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feld 11"/>
          <p:cNvSpPr txBox="1"/>
          <p:nvPr/>
        </p:nvSpPr>
        <p:spPr>
          <a:xfrm>
            <a:off x="462458" y="4656082"/>
            <a:ext cx="9348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smtClean="0"/>
              <a:t>n = 6</a:t>
            </a:r>
            <a:endParaRPr lang="de-DE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feld 12"/>
              <p:cNvSpPr txBox="1"/>
              <p:nvPr/>
            </p:nvSpPr>
            <p:spPr>
              <a:xfrm>
                <a:off x="462458" y="5229758"/>
                <a:ext cx="279679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6!</m:t>
                          </m:r>
                        </m:e>
                        <m:sup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de-DE" sz="2000" b="0" i="1" smtClean="0">
                          <a:latin typeface="Cambria Math" panose="02040503050406030204" pitchFamily="18" charset="0"/>
                        </a:rPr>
                        <m:t>=268.738.560.000</m:t>
                      </m:r>
                    </m:oMath>
                  </m:oMathPara>
                </a14:m>
                <a:endParaRPr lang="de-DE" sz="2000" dirty="0"/>
              </a:p>
            </p:txBody>
          </p:sp>
        </mc:Choice>
        <mc:Fallback xmlns="">
          <p:sp>
            <p:nvSpPr>
              <p:cNvPr id="13" name="Textfeld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458" y="5229758"/>
                <a:ext cx="2796791" cy="40011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feld 15"/>
          <p:cNvSpPr txBox="1"/>
          <p:nvPr/>
        </p:nvSpPr>
        <p:spPr>
          <a:xfrm>
            <a:off x="3666804" y="4588626"/>
            <a:ext cx="1111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smtClean="0"/>
              <a:t>n = 10</a:t>
            </a:r>
            <a:endParaRPr lang="de-DE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feld 16"/>
              <p:cNvSpPr txBox="1"/>
              <p:nvPr/>
            </p:nvSpPr>
            <p:spPr>
              <a:xfrm>
                <a:off x="3666804" y="5229758"/>
                <a:ext cx="746313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10!</m:t>
                          </m:r>
                        </m:e>
                        <m:sup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  <m:r>
                        <a:rPr lang="de-DE" sz="2000" i="1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de-DE" sz="20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de-DE" sz="2000" i="1">
                          <a:latin typeface="Cambria Math" panose="02040503050406030204" pitchFamily="18" charset="0"/>
                        </a:rPr>
                        <m:t>283</m:t>
                      </m:r>
                      <m:r>
                        <a:rPr lang="de-DE" sz="20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de-DE" sz="2000" i="1">
                          <a:latin typeface="Cambria Math" panose="02040503050406030204" pitchFamily="18" charset="0"/>
                        </a:rPr>
                        <m:t>380</m:t>
                      </m:r>
                      <m:r>
                        <a:rPr lang="de-DE" sz="20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de-DE" sz="2000" i="1">
                          <a:latin typeface="Cambria Math" panose="02040503050406030204" pitchFamily="18" charset="0"/>
                        </a:rPr>
                        <m:t>023</m:t>
                      </m:r>
                      <m:r>
                        <a:rPr lang="de-DE" sz="20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de-DE" sz="2000" i="1">
                          <a:latin typeface="Cambria Math" panose="02040503050406030204" pitchFamily="18" charset="0"/>
                        </a:rPr>
                        <m:t>591</m:t>
                      </m:r>
                      <m:r>
                        <a:rPr lang="de-DE" sz="20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de-DE" sz="2000" i="1">
                          <a:latin typeface="Cambria Math" panose="02040503050406030204" pitchFamily="18" charset="0"/>
                        </a:rPr>
                        <m:t>730</m:t>
                      </m:r>
                      <m:r>
                        <a:rPr lang="de-DE" sz="20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de-DE" sz="2000" i="1">
                          <a:latin typeface="Cambria Math" panose="02040503050406030204" pitchFamily="18" charset="0"/>
                        </a:rPr>
                        <m:t>815</m:t>
                      </m:r>
                      <m:r>
                        <a:rPr lang="de-DE" sz="20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de-DE" sz="2000" i="1">
                          <a:latin typeface="Cambria Math" panose="02040503050406030204" pitchFamily="18" charset="0"/>
                        </a:rPr>
                        <m:t>784</m:t>
                      </m:r>
                      <m:r>
                        <a:rPr lang="de-DE" sz="20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de-DE" sz="2000" i="1">
                          <a:latin typeface="Cambria Math" panose="02040503050406030204" pitchFamily="18" charset="0"/>
                        </a:rPr>
                        <m:t>976</m:t>
                      </m:r>
                      <m:r>
                        <a:rPr lang="de-DE" sz="20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de-DE" sz="2000" i="1">
                          <a:latin typeface="Cambria Math" panose="02040503050406030204" pitchFamily="18" charset="0"/>
                        </a:rPr>
                        <m:t>384</m:t>
                      </m:r>
                      <m:r>
                        <a:rPr lang="de-DE" sz="20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de-DE" sz="2000" i="1">
                          <a:latin typeface="Cambria Math" panose="02040503050406030204" pitchFamily="18" charset="0"/>
                        </a:rPr>
                        <m:t>000</m:t>
                      </m:r>
                      <m:r>
                        <a:rPr lang="de-DE" sz="20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de-DE" sz="2000" i="1">
                          <a:latin typeface="Cambria Math" panose="02040503050406030204" pitchFamily="18" charset="0"/>
                        </a:rPr>
                        <m:t>000</m:t>
                      </m:r>
                      <m:r>
                        <a:rPr lang="de-DE" sz="20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de-DE" sz="2000" i="1">
                          <a:latin typeface="Cambria Math" panose="02040503050406030204" pitchFamily="18" charset="0"/>
                        </a:rPr>
                        <m:t>000</m:t>
                      </m:r>
                      <m:r>
                        <a:rPr lang="de-DE" sz="20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de-DE" sz="2000" i="1">
                          <a:latin typeface="Cambria Math" panose="02040503050406030204" pitchFamily="18" charset="0"/>
                        </a:rPr>
                        <m:t>000</m:t>
                      </m:r>
                    </m:oMath>
                  </m:oMathPara>
                </a14:m>
                <a:endParaRPr lang="de-DE" sz="2000" dirty="0"/>
              </a:p>
            </p:txBody>
          </p:sp>
        </mc:Choice>
        <mc:Fallback xmlns="">
          <p:sp>
            <p:nvSpPr>
              <p:cNvPr id="17" name="Textfeld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6804" y="5229758"/>
                <a:ext cx="7463133" cy="40011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Pfeil nach rechts 19"/>
          <p:cNvSpPr/>
          <p:nvPr/>
        </p:nvSpPr>
        <p:spPr>
          <a:xfrm>
            <a:off x="2112579" y="5969876"/>
            <a:ext cx="1418897" cy="5885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Textfeld 20"/>
          <p:cNvSpPr txBox="1"/>
          <p:nvPr/>
        </p:nvSpPr>
        <p:spPr>
          <a:xfrm>
            <a:off x="4045173" y="5973680"/>
            <a:ext cx="22429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spc="200" dirty="0" smtClean="0"/>
              <a:t>TAKTIK!</a:t>
            </a:r>
            <a:endParaRPr lang="de-DE" sz="2000" spc="200" dirty="0"/>
          </a:p>
        </p:txBody>
      </p:sp>
      <p:pic>
        <p:nvPicPr>
          <p:cNvPr id="22" name="Grafik 2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3292" y="5684611"/>
            <a:ext cx="1136040" cy="1159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3534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/>
      <p:bldP spid="8" grpId="1"/>
      <p:bldP spid="9" grpId="0"/>
      <p:bldP spid="11" grpId="0"/>
      <p:bldP spid="12" grpId="0"/>
      <p:bldP spid="13" grpId="0"/>
      <p:bldP spid="16" grpId="0"/>
      <p:bldP spid="17" grpId="0"/>
      <p:bldP spid="20" grpId="0" animBg="1"/>
      <p:bldP spid="2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6000" dirty="0" smtClean="0"/>
              <a:t>Der Algorithmus</a:t>
            </a:r>
            <a:endParaRPr lang="de-DE" sz="600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79757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3090863" y="493909"/>
            <a:ext cx="45223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smtClean="0"/>
              <a:t>Grundlegende Mauerbauarten</a:t>
            </a:r>
            <a:endParaRPr lang="de-DE" sz="2400" dirty="0"/>
          </a:p>
        </p:txBody>
      </p:sp>
      <p:sp>
        <p:nvSpPr>
          <p:cNvPr id="3" name="Textfeld 2"/>
          <p:cNvSpPr txBox="1"/>
          <p:nvPr/>
        </p:nvSpPr>
        <p:spPr>
          <a:xfrm>
            <a:off x="6477764" y="2581811"/>
            <a:ext cx="36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1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6837764" y="2587535"/>
            <a:ext cx="72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2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7557356" y="2581811"/>
            <a:ext cx="108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3</a:t>
            </a:r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8637490" y="2587535"/>
            <a:ext cx="144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4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6477289" y="2218203"/>
            <a:ext cx="72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2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7197015" y="2213417"/>
            <a:ext cx="108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3</a:t>
            </a:r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8277015" y="2213417"/>
            <a:ext cx="144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4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9717015" y="2213417"/>
            <a:ext cx="36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1</a:t>
            </a:r>
            <a:endParaRPr lang="de-DE" dirty="0"/>
          </a:p>
        </p:txBody>
      </p:sp>
      <p:sp>
        <p:nvSpPr>
          <p:cNvPr id="11" name="Textfeld 10"/>
          <p:cNvSpPr txBox="1"/>
          <p:nvPr/>
        </p:nvSpPr>
        <p:spPr>
          <a:xfrm>
            <a:off x="6476540" y="1848871"/>
            <a:ext cx="144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4</a:t>
            </a:r>
          </a:p>
        </p:txBody>
      </p:sp>
      <p:sp>
        <p:nvSpPr>
          <p:cNvPr id="12" name="Textfeld 11"/>
          <p:cNvSpPr txBox="1"/>
          <p:nvPr/>
        </p:nvSpPr>
        <p:spPr>
          <a:xfrm>
            <a:off x="7917015" y="1848871"/>
            <a:ext cx="108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3</a:t>
            </a:r>
            <a:endParaRPr lang="de-DE" dirty="0"/>
          </a:p>
        </p:txBody>
      </p:sp>
      <p:sp>
        <p:nvSpPr>
          <p:cNvPr id="13" name="Textfeld 12"/>
          <p:cNvSpPr txBox="1"/>
          <p:nvPr/>
        </p:nvSpPr>
        <p:spPr>
          <a:xfrm>
            <a:off x="8997015" y="1849809"/>
            <a:ext cx="36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1</a:t>
            </a:r>
            <a:endParaRPr lang="de-DE" dirty="0"/>
          </a:p>
        </p:txBody>
      </p:sp>
      <p:sp>
        <p:nvSpPr>
          <p:cNvPr id="14" name="Textfeld 13"/>
          <p:cNvSpPr txBox="1"/>
          <p:nvPr/>
        </p:nvSpPr>
        <p:spPr>
          <a:xfrm>
            <a:off x="9356540" y="1845023"/>
            <a:ext cx="72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2</a:t>
            </a:r>
          </a:p>
        </p:txBody>
      </p:sp>
      <p:sp>
        <p:nvSpPr>
          <p:cNvPr id="24" name="Pfeil nach oben 23"/>
          <p:cNvSpPr/>
          <p:nvPr/>
        </p:nvSpPr>
        <p:spPr>
          <a:xfrm>
            <a:off x="10436775" y="1524004"/>
            <a:ext cx="504497" cy="163961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Pfeil nach oben 24"/>
          <p:cNvSpPr/>
          <p:nvPr/>
        </p:nvSpPr>
        <p:spPr>
          <a:xfrm rot="5400000">
            <a:off x="1699644" y="2249437"/>
            <a:ext cx="504497" cy="291662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Textfeld 25"/>
          <p:cNvSpPr txBox="1"/>
          <p:nvPr/>
        </p:nvSpPr>
        <p:spPr>
          <a:xfrm>
            <a:off x="332301" y="2576087"/>
            <a:ext cx="36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1</a:t>
            </a:r>
            <a:endParaRPr lang="de-DE" dirty="0"/>
          </a:p>
        </p:txBody>
      </p:sp>
      <p:sp>
        <p:nvSpPr>
          <p:cNvPr id="27" name="Textfeld 26"/>
          <p:cNvSpPr txBox="1"/>
          <p:nvPr/>
        </p:nvSpPr>
        <p:spPr>
          <a:xfrm>
            <a:off x="1777312" y="2577025"/>
            <a:ext cx="72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2</a:t>
            </a:r>
          </a:p>
        </p:txBody>
      </p:sp>
      <p:sp>
        <p:nvSpPr>
          <p:cNvPr id="28" name="Textfeld 27"/>
          <p:cNvSpPr txBox="1"/>
          <p:nvPr/>
        </p:nvSpPr>
        <p:spPr>
          <a:xfrm>
            <a:off x="697433" y="2576087"/>
            <a:ext cx="108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3</a:t>
            </a:r>
            <a:endParaRPr lang="de-DE" dirty="0"/>
          </a:p>
        </p:txBody>
      </p:sp>
      <p:sp>
        <p:nvSpPr>
          <p:cNvPr id="29" name="Textfeld 28"/>
          <p:cNvSpPr txBox="1"/>
          <p:nvPr/>
        </p:nvSpPr>
        <p:spPr>
          <a:xfrm>
            <a:off x="2492027" y="2581811"/>
            <a:ext cx="144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4</a:t>
            </a:r>
          </a:p>
        </p:txBody>
      </p:sp>
      <p:sp>
        <p:nvSpPr>
          <p:cNvPr id="30" name="Textfeld 29"/>
          <p:cNvSpPr txBox="1"/>
          <p:nvPr/>
        </p:nvSpPr>
        <p:spPr>
          <a:xfrm>
            <a:off x="331826" y="2212479"/>
            <a:ext cx="72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2</a:t>
            </a:r>
          </a:p>
        </p:txBody>
      </p:sp>
      <p:sp>
        <p:nvSpPr>
          <p:cNvPr id="31" name="Textfeld 30"/>
          <p:cNvSpPr txBox="1"/>
          <p:nvPr/>
        </p:nvSpPr>
        <p:spPr>
          <a:xfrm>
            <a:off x="1051552" y="2207693"/>
            <a:ext cx="108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3</a:t>
            </a:r>
            <a:endParaRPr lang="de-DE" dirty="0"/>
          </a:p>
        </p:txBody>
      </p:sp>
      <p:sp>
        <p:nvSpPr>
          <p:cNvPr id="32" name="Textfeld 31"/>
          <p:cNvSpPr txBox="1"/>
          <p:nvPr/>
        </p:nvSpPr>
        <p:spPr>
          <a:xfrm>
            <a:off x="2131552" y="2207693"/>
            <a:ext cx="144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4</a:t>
            </a:r>
          </a:p>
        </p:txBody>
      </p:sp>
      <p:sp>
        <p:nvSpPr>
          <p:cNvPr id="33" name="Textfeld 32"/>
          <p:cNvSpPr txBox="1"/>
          <p:nvPr/>
        </p:nvSpPr>
        <p:spPr>
          <a:xfrm>
            <a:off x="3571552" y="2207693"/>
            <a:ext cx="36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1</a:t>
            </a:r>
            <a:endParaRPr lang="de-DE" dirty="0"/>
          </a:p>
        </p:txBody>
      </p:sp>
      <p:sp>
        <p:nvSpPr>
          <p:cNvPr id="34" name="Textfeld 33"/>
          <p:cNvSpPr txBox="1"/>
          <p:nvPr/>
        </p:nvSpPr>
        <p:spPr>
          <a:xfrm>
            <a:off x="1389418" y="1832637"/>
            <a:ext cx="144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4</a:t>
            </a:r>
          </a:p>
        </p:txBody>
      </p:sp>
      <p:sp>
        <p:nvSpPr>
          <p:cNvPr id="35" name="Textfeld 34"/>
          <p:cNvSpPr txBox="1"/>
          <p:nvPr/>
        </p:nvSpPr>
        <p:spPr>
          <a:xfrm>
            <a:off x="331552" y="1832637"/>
            <a:ext cx="108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3</a:t>
            </a:r>
            <a:endParaRPr lang="de-DE" dirty="0"/>
          </a:p>
        </p:txBody>
      </p:sp>
      <p:sp>
        <p:nvSpPr>
          <p:cNvPr id="36" name="Textfeld 35"/>
          <p:cNvSpPr txBox="1"/>
          <p:nvPr/>
        </p:nvSpPr>
        <p:spPr>
          <a:xfrm>
            <a:off x="2841042" y="1833575"/>
            <a:ext cx="36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1</a:t>
            </a:r>
            <a:endParaRPr lang="de-DE" dirty="0"/>
          </a:p>
        </p:txBody>
      </p:sp>
      <p:sp>
        <p:nvSpPr>
          <p:cNvPr id="37" name="Textfeld 36"/>
          <p:cNvSpPr txBox="1"/>
          <p:nvPr/>
        </p:nvSpPr>
        <p:spPr>
          <a:xfrm>
            <a:off x="3211077" y="1839299"/>
            <a:ext cx="72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2</a:t>
            </a:r>
          </a:p>
        </p:txBody>
      </p:sp>
      <p:cxnSp>
        <p:nvCxnSpPr>
          <p:cNvPr id="47" name="Gerader Verbinder 46"/>
          <p:cNvCxnSpPr/>
          <p:nvPr/>
        </p:nvCxnSpPr>
        <p:spPr>
          <a:xfrm flipV="1">
            <a:off x="6855346" y="1429412"/>
            <a:ext cx="0" cy="1828800"/>
          </a:xfrm>
          <a:prstGeom prst="line">
            <a:avLst/>
          </a:prstGeom>
          <a:ln w="38100">
            <a:solidFill>
              <a:srgbClr val="8D6374">
                <a:alpha val="50196"/>
              </a:srgb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8" name="Gerader Verbinder 47"/>
          <p:cNvCxnSpPr/>
          <p:nvPr/>
        </p:nvCxnSpPr>
        <p:spPr>
          <a:xfrm flipV="1">
            <a:off x="7215346" y="1429412"/>
            <a:ext cx="0" cy="1828800"/>
          </a:xfrm>
          <a:prstGeom prst="line">
            <a:avLst/>
          </a:prstGeom>
          <a:ln w="38100">
            <a:solidFill>
              <a:srgbClr val="8D6374">
                <a:alpha val="50196"/>
              </a:srgb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9" name="Gerader Verbinder 48"/>
          <p:cNvCxnSpPr/>
          <p:nvPr/>
        </p:nvCxnSpPr>
        <p:spPr>
          <a:xfrm flipV="1">
            <a:off x="7583676" y="1429412"/>
            <a:ext cx="0" cy="1828800"/>
          </a:xfrm>
          <a:prstGeom prst="line">
            <a:avLst/>
          </a:prstGeom>
          <a:ln w="38100">
            <a:solidFill>
              <a:srgbClr val="8D6374">
                <a:alpha val="50196"/>
              </a:srgb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0" name="Gerader Verbinder 49"/>
          <p:cNvCxnSpPr/>
          <p:nvPr/>
        </p:nvCxnSpPr>
        <p:spPr>
          <a:xfrm flipV="1">
            <a:off x="8293166" y="1429412"/>
            <a:ext cx="0" cy="1828800"/>
          </a:xfrm>
          <a:prstGeom prst="line">
            <a:avLst/>
          </a:prstGeom>
          <a:ln w="38100">
            <a:solidFill>
              <a:srgbClr val="8D6374">
                <a:alpha val="50196"/>
              </a:srgb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1" name="Gerader Verbinder 50"/>
          <p:cNvCxnSpPr/>
          <p:nvPr/>
        </p:nvCxnSpPr>
        <p:spPr>
          <a:xfrm flipV="1">
            <a:off x="7926575" y="1429412"/>
            <a:ext cx="0" cy="1828800"/>
          </a:xfrm>
          <a:prstGeom prst="line">
            <a:avLst/>
          </a:prstGeom>
          <a:ln w="38100">
            <a:solidFill>
              <a:srgbClr val="8D6374">
                <a:alpha val="50196"/>
              </a:srgb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2" name="Gerader Verbinder 51"/>
          <p:cNvCxnSpPr/>
          <p:nvPr/>
        </p:nvCxnSpPr>
        <p:spPr>
          <a:xfrm flipV="1">
            <a:off x="8653625" y="1429412"/>
            <a:ext cx="0" cy="1828800"/>
          </a:xfrm>
          <a:prstGeom prst="line">
            <a:avLst/>
          </a:prstGeom>
          <a:ln w="38100">
            <a:solidFill>
              <a:srgbClr val="8D6374">
                <a:alpha val="50196"/>
              </a:srgb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3" name="Gerader Verbinder 52"/>
          <p:cNvCxnSpPr/>
          <p:nvPr/>
        </p:nvCxnSpPr>
        <p:spPr>
          <a:xfrm flipV="1">
            <a:off x="9013284" y="1429412"/>
            <a:ext cx="0" cy="1828800"/>
          </a:xfrm>
          <a:prstGeom prst="line">
            <a:avLst/>
          </a:prstGeom>
          <a:ln w="38100">
            <a:solidFill>
              <a:srgbClr val="8D6374">
                <a:alpha val="50196"/>
              </a:srgb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4" name="Gerader Verbinder 53"/>
          <p:cNvCxnSpPr/>
          <p:nvPr/>
        </p:nvCxnSpPr>
        <p:spPr>
          <a:xfrm flipV="1">
            <a:off x="9366575" y="1429412"/>
            <a:ext cx="0" cy="1828800"/>
          </a:xfrm>
          <a:prstGeom prst="line">
            <a:avLst/>
          </a:prstGeom>
          <a:ln w="38100">
            <a:solidFill>
              <a:srgbClr val="8D6374">
                <a:alpha val="50196"/>
              </a:srgb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5" name="Gerader Verbinder 54"/>
          <p:cNvCxnSpPr/>
          <p:nvPr/>
        </p:nvCxnSpPr>
        <p:spPr>
          <a:xfrm flipV="1">
            <a:off x="9727050" y="1429412"/>
            <a:ext cx="0" cy="1828800"/>
          </a:xfrm>
          <a:prstGeom prst="line">
            <a:avLst/>
          </a:prstGeom>
          <a:ln w="38100">
            <a:solidFill>
              <a:srgbClr val="8D6374">
                <a:alpha val="50196"/>
              </a:srgb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6" name="Textfeld 55"/>
          <p:cNvSpPr txBox="1"/>
          <p:nvPr/>
        </p:nvSpPr>
        <p:spPr>
          <a:xfrm>
            <a:off x="7318127" y="3437154"/>
            <a:ext cx="2398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von unten nach oben</a:t>
            </a:r>
            <a:endParaRPr lang="de-DE" dirty="0"/>
          </a:p>
        </p:txBody>
      </p:sp>
      <p:sp>
        <p:nvSpPr>
          <p:cNvPr id="57" name="Textfeld 56"/>
          <p:cNvSpPr txBox="1"/>
          <p:nvPr/>
        </p:nvSpPr>
        <p:spPr>
          <a:xfrm>
            <a:off x="633139" y="3959996"/>
            <a:ext cx="2457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von links nach rechts</a:t>
            </a:r>
            <a:endParaRPr lang="de-DE" dirty="0"/>
          </a:p>
        </p:txBody>
      </p:sp>
      <p:sp>
        <p:nvSpPr>
          <p:cNvPr id="58" name="Rechteck 57"/>
          <p:cNvSpPr/>
          <p:nvPr/>
        </p:nvSpPr>
        <p:spPr>
          <a:xfrm>
            <a:off x="105103" y="1156138"/>
            <a:ext cx="4298731" cy="3972910"/>
          </a:xfrm>
          <a:prstGeom prst="rect">
            <a:avLst/>
          </a:prstGeom>
          <a:noFill/>
          <a:ln w="57150">
            <a:solidFill>
              <a:srgbClr val="9A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8" name="Gerader Verbinder 37"/>
          <p:cNvCxnSpPr/>
          <p:nvPr/>
        </p:nvCxnSpPr>
        <p:spPr>
          <a:xfrm flipV="1">
            <a:off x="699848" y="1539299"/>
            <a:ext cx="0" cy="1828800"/>
          </a:xfrm>
          <a:prstGeom prst="line">
            <a:avLst/>
          </a:prstGeom>
          <a:ln w="38100">
            <a:solidFill>
              <a:schemeClr val="accent2">
                <a:lumMod val="75000"/>
                <a:alpha val="50196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9" name="Gerader Verbinder 38"/>
          <p:cNvCxnSpPr/>
          <p:nvPr/>
        </p:nvCxnSpPr>
        <p:spPr>
          <a:xfrm flipV="1">
            <a:off x="1059848" y="1539299"/>
            <a:ext cx="0" cy="1828800"/>
          </a:xfrm>
          <a:prstGeom prst="line">
            <a:avLst/>
          </a:prstGeom>
          <a:ln w="38100">
            <a:solidFill>
              <a:schemeClr val="accent2">
                <a:lumMod val="75000"/>
                <a:alpha val="50196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0" name="Gerader Verbinder 39"/>
          <p:cNvCxnSpPr/>
          <p:nvPr/>
        </p:nvCxnSpPr>
        <p:spPr>
          <a:xfrm flipV="1">
            <a:off x="1428178" y="1539299"/>
            <a:ext cx="0" cy="1828800"/>
          </a:xfrm>
          <a:prstGeom prst="line">
            <a:avLst/>
          </a:prstGeom>
          <a:ln w="38100">
            <a:solidFill>
              <a:schemeClr val="accent2">
                <a:lumMod val="75000"/>
                <a:alpha val="50196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1" name="Gerader Verbinder 40"/>
          <p:cNvCxnSpPr/>
          <p:nvPr/>
        </p:nvCxnSpPr>
        <p:spPr>
          <a:xfrm flipV="1">
            <a:off x="2137668" y="1539299"/>
            <a:ext cx="0" cy="1828800"/>
          </a:xfrm>
          <a:prstGeom prst="line">
            <a:avLst/>
          </a:prstGeom>
          <a:ln w="38100">
            <a:solidFill>
              <a:schemeClr val="accent2">
                <a:lumMod val="75000"/>
                <a:alpha val="50196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2" name="Gerader Verbinder 41"/>
          <p:cNvCxnSpPr/>
          <p:nvPr/>
        </p:nvCxnSpPr>
        <p:spPr>
          <a:xfrm flipV="1">
            <a:off x="1771077" y="1539299"/>
            <a:ext cx="0" cy="1828800"/>
          </a:xfrm>
          <a:prstGeom prst="line">
            <a:avLst/>
          </a:prstGeom>
          <a:ln w="38100">
            <a:solidFill>
              <a:schemeClr val="accent2">
                <a:lumMod val="75000"/>
                <a:alpha val="50196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3" name="Gerader Verbinder 42"/>
          <p:cNvCxnSpPr/>
          <p:nvPr/>
        </p:nvCxnSpPr>
        <p:spPr>
          <a:xfrm flipV="1">
            <a:off x="2498127" y="1539299"/>
            <a:ext cx="0" cy="1828800"/>
          </a:xfrm>
          <a:prstGeom prst="line">
            <a:avLst/>
          </a:prstGeom>
          <a:ln w="38100">
            <a:solidFill>
              <a:schemeClr val="accent2">
                <a:lumMod val="75000"/>
                <a:alpha val="50196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4" name="Gerader Verbinder 43"/>
          <p:cNvCxnSpPr/>
          <p:nvPr/>
        </p:nvCxnSpPr>
        <p:spPr>
          <a:xfrm flipV="1">
            <a:off x="2857786" y="1539299"/>
            <a:ext cx="0" cy="1828800"/>
          </a:xfrm>
          <a:prstGeom prst="line">
            <a:avLst/>
          </a:prstGeom>
          <a:ln w="38100">
            <a:solidFill>
              <a:schemeClr val="accent2">
                <a:lumMod val="75000"/>
                <a:alpha val="50196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5" name="Gerader Verbinder 44"/>
          <p:cNvCxnSpPr/>
          <p:nvPr/>
        </p:nvCxnSpPr>
        <p:spPr>
          <a:xfrm flipV="1">
            <a:off x="3211077" y="1539299"/>
            <a:ext cx="0" cy="1828800"/>
          </a:xfrm>
          <a:prstGeom prst="line">
            <a:avLst/>
          </a:prstGeom>
          <a:ln w="38100">
            <a:solidFill>
              <a:schemeClr val="accent2">
                <a:lumMod val="75000"/>
                <a:alpha val="50196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6" name="Gerader Verbinder 45"/>
          <p:cNvCxnSpPr/>
          <p:nvPr/>
        </p:nvCxnSpPr>
        <p:spPr>
          <a:xfrm flipV="1">
            <a:off x="3571552" y="1539299"/>
            <a:ext cx="0" cy="1828800"/>
          </a:xfrm>
          <a:prstGeom prst="line">
            <a:avLst/>
          </a:prstGeom>
          <a:ln w="38100">
            <a:solidFill>
              <a:schemeClr val="accent2">
                <a:lumMod val="75000"/>
                <a:alpha val="50196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3694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56" grpId="0"/>
      <p:bldP spid="57" grpId="0"/>
      <p:bldP spid="5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feld 91"/>
          <p:cNvSpPr txBox="1"/>
          <p:nvPr/>
        </p:nvSpPr>
        <p:spPr>
          <a:xfrm>
            <a:off x="8392423" y="2821939"/>
            <a:ext cx="2946136" cy="369332"/>
          </a:xfrm>
          <a:prstGeom prst="rect">
            <a:avLst/>
          </a:prstGeom>
          <a:ln w="28575">
            <a:solidFill>
              <a:srgbClr val="8D6374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8</a:t>
            </a:r>
            <a:endParaRPr lang="de-DE" dirty="0"/>
          </a:p>
        </p:txBody>
      </p:sp>
      <p:sp>
        <p:nvSpPr>
          <p:cNvPr id="89" name="Textfeld 88"/>
          <p:cNvSpPr txBox="1"/>
          <p:nvPr/>
        </p:nvSpPr>
        <p:spPr>
          <a:xfrm>
            <a:off x="8725619" y="3206821"/>
            <a:ext cx="2612940" cy="369332"/>
          </a:xfrm>
          <a:prstGeom prst="rect">
            <a:avLst/>
          </a:prstGeom>
          <a:ln w="28575">
            <a:solidFill>
              <a:srgbClr val="8D6374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8</a:t>
            </a:r>
            <a:endParaRPr lang="de-DE" dirty="0"/>
          </a:p>
        </p:txBody>
      </p:sp>
      <p:sp>
        <p:nvSpPr>
          <p:cNvPr id="86" name="Textfeld 85"/>
          <p:cNvSpPr txBox="1"/>
          <p:nvPr/>
        </p:nvSpPr>
        <p:spPr>
          <a:xfrm>
            <a:off x="9100368" y="3546813"/>
            <a:ext cx="2238191" cy="369332"/>
          </a:xfrm>
          <a:prstGeom prst="rect">
            <a:avLst/>
          </a:prstGeom>
          <a:ln w="28575">
            <a:solidFill>
              <a:srgbClr val="8D6374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8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n = 8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101079" y="4299784"/>
            <a:ext cx="36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1</a:t>
            </a:r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>
            <a:off x="100604" y="3936176"/>
            <a:ext cx="72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2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100330" y="3566844"/>
            <a:ext cx="108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3</a:t>
            </a:r>
            <a:endParaRPr lang="de-DE" dirty="0"/>
          </a:p>
        </p:txBody>
      </p:sp>
      <p:sp>
        <p:nvSpPr>
          <p:cNvPr id="25" name="Textfeld 24"/>
          <p:cNvSpPr txBox="1"/>
          <p:nvPr/>
        </p:nvSpPr>
        <p:spPr>
          <a:xfrm>
            <a:off x="112718" y="3192726"/>
            <a:ext cx="144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4</a:t>
            </a:r>
          </a:p>
        </p:txBody>
      </p:sp>
      <p:sp>
        <p:nvSpPr>
          <p:cNvPr id="26" name="Textfeld 25"/>
          <p:cNvSpPr txBox="1"/>
          <p:nvPr/>
        </p:nvSpPr>
        <p:spPr>
          <a:xfrm>
            <a:off x="118577" y="2839517"/>
            <a:ext cx="180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5</a:t>
            </a:r>
          </a:p>
        </p:txBody>
      </p:sp>
      <p:sp>
        <p:nvSpPr>
          <p:cNvPr id="27" name="Textfeld 26"/>
          <p:cNvSpPr txBox="1"/>
          <p:nvPr/>
        </p:nvSpPr>
        <p:spPr>
          <a:xfrm>
            <a:off x="460604" y="4299784"/>
            <a:ext cx="180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5</a:t>
            </a:r>
          </a:p>
        </p:txBody>
      </p:sp>
      <p:sp>
        <p:nvSpPr>
          <p:cNvPr id="28" name="Textfeld 27"/>
          <p:cNvSpPr txBox="1"/>
          <p:nvPr/>
        </p:nvSpPr>
        <p:spPr>
          <a:xfrm>
            <a:off x="2260604" y="4299784"/>
            <a:ext cx="144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4</a:t>
            </a:r>
          </a:p>
        </p:txBody>
      </p:sp>
      <p:sp>
        <p:nvSpPr>
          <p:cNvPr id="29" name="Textfeld 28"/>
          <p:cNvSpPr txBox="1"/>
          <p:nvPr/>
        </p:nvSpPr>
        <p:spPr>
          <a:xfrm>
            <a:off x="3700604" y="4299784"/>
            <a:ext cx="216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6</a:t>
            </a:r>
          </a:p>
        </p:txBody>
      </p:sp>
      <p:sp>
        <p:nvSpPr>
          <p:cNvPr id="30" name="Textfeld 29"/>
          <p:cNvSpPr txBox="1"/>
          <p:nvPr/>
        </p:nvSpPr>
        <p:spPr>
          <a:xfrm>
            <a:off x="5860604" y="4299784"/>
            <a:ext cx="108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3</a:t>
            </a:r>
            <a:endParaRPr lang="de-DE" dirty="0"/>
          </a:p>
        </p:txBody>
      </p:sp>
      <p:sp>
        <p:nvSpPr>
          <p:cNvPr id="31" name="Textfeld 30"/>
          <p:cNvSpPr txBox="1"/>
          <p:nvPr/>
        </p:nvSpPr>
        <p:spPr>
          <a:xfrm>
            <a:off x="6920629" y="4299784"/>
            <a:ext cx="252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7</a:t>
            </a:r>
            <a:endParaRPr lang="de-DE" dirty="0"/>
          </a:p>
        </p:txBody>
      </p:sp>
      <p:sp>
        <p:nvSpPr>
          <p:cNvPr id="32" name="Textfeld 31"/>
          <p:cNvSpPr txBox="1"/>
          <p:nvPr/>
        </p:nvSpPr>
        <p:spPr>
          <a:xfrm>
            <a:off x="9440629" y="4299784"/>
            <a:ext cx="72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2</a:t>
            </a:r>
          </a:p>
        </p:txBody>
      </p:sp>
      <p:sp>
        <p:nvSpPr>
          <p:cNvPr id="33" name="Textfeld 32"/>
          <p:cNvSpPr txBox="1"/>
          <p:nvPr/>
        </p:nvSpPr>
        <p:spPr>
          <a:xfrm>
            <a:off x="820330" y="3935707"/>
            <a:ext cx="180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5</a:t>
            </a:r>
          </a:p>
        </p:txBody>
      </p:sp>
      <p:sp>
        <p:nvSpPr>
          <p:cNvPr id="34" name="Textfeld 33"/>
          <p:cNvSpPr txBox="1"/>
          <p:nvPr/>
        </p:nvSpPr>
        <p:spPr>
          <a:xfrm>
            <a:off x="1170753" y="3562416"/>
            <a:ext cx="180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5</a:t>
            </a:r>
          </a:p>
        </p:txBody>
      </p:sp>
      <p:sp>
        <p:nvSpPr>
          <p:cNvPr id="35" name="Textfeld 34"/>
          <p:cNvSpPr txBox="1"/>
          <p:nvPr/>
        </p:nvSpPr>
        <p:spPr>
          <a:xfrm>
            <a:off x="1554596" y="3190363"/>
            <a:ext cx="180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5</a:t>
            </a:r>
          </a:p>
        </p:txBody>
      </p:sp>
      <p:sp>
        <p:nvSpPr>
          <p:cNvPr id="36" name="Textfeld 35"/>
          <p:cNvSpPr txBox="1"/>
          <p:nvPr/>
        </p:nvSpPr>
        <p:spPr>
          <a:xfrm>
            <a:off x="1918577" y="2829007"/>
            <a:ext cx="216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6</a:t>
            </a:r>
          </a:p>
        </p:txBody>
      </p:sp>
      <p:sp>
        <p:nvSpPr>
          <p:cNvPr id="37" name="Textfeld 36"/>
          <p:cNvSpPr txBox="1"/>
          <p:nvPr/>
        </p:nvSpPr>
        <p:spPr>
          <a:xfrm>
            <a:off x="4078577" y="2821031"/>
            <a:ext cx="108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3</a:t>
            </a:r>
            <a:endParaRPr lang="de-DE" dirty="0"/>
          </a:p>
        </p:txBody>
      </p:sp>
      <p:sp>
        <p:nvSpPr>
          <p:cNvPr id="38" name="Textfeld 37"/>
          <p:cNvSpPr txBox="1"/>
          <p:nvPr/>
        </p:nvSpPr>
        <p:spPr>
          <a:xfrm>
            <a:off x="5154596" y="2821031"/>
            <a:ext cx="252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7</a:t>
            </a:r>
            <a:endParaRPr lang="de-DE" dirty="0"/>
          </a:p>
        </p:txBody>
      </p:sp>
      <p:sp>
        <p:nvSpPr>
          <p:cNvPr id="39" name="Textfeld 38"/>
          <p:cNvSpPr txBox="1"/>
          <p:nvPr/>
        </p:nvSpPr>
        <p:spPr>
          <a:xfrm>
            <a:off x="7674596" y="2821397"/>
            <a:ext cx="72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2</a:t>
            </a:r>
          </a:p>
        </p:txBody>
      </p:sp>
      <p:sp>
        <p:nvSpPr>
          <p:cNvPr id="40" name="Textfeld 39"/>
          <p:cNvSpPr txBox="1"/>
          <p:nvPr/>
        </p:nvSpPr>
        <p:spPr>
          <a:xfrm>
            <a:off x="2970479" y="3558399"/>
            <a:ext cx="144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4</a:t>
            </a:r>
          </a:p>
        </p:txBody>
      </p:sp>
      <p:sp>
        <p:nvSpPr>
          <p:cNvPr id="41" name="Textfeld 40"/>
          <p:cNvSpPr txBox="1"/>
          <p:nvPr/>
        </p:nvSpPr>
        <p:spPr>
          <a:xfrm>
            <a:off x="2610094" y="3928969"/>
            <a:ext cx="216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6</a:t>
            </a:r>
          </a:p>
        </p:txBody>
      </p:sp>
      <p:sp>
        <p:nvSpPr>
          <p:cNvPr id="42" name="Textfeld 41"/>
          <p:cNvSpPr txBox="1"/>
          <p:nvPr/>
        </p:nvSpPr>
        <p:spPr>
          <a:xfrm>
            <a:off x="3348452" y="3198836"/>
            <a:ext cx="216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6</a:t>
            </a:r>
          </a:p>
        </p:txBody>
      </p:sp>
      <p:sp>
        <p:nvSpPr>
          <p:cNvPr id="43" name="Textfeld 42"/>
          <p:cNvSpPr txBox="1"/>
          <p:nvPr/>
        </p:nvSpPr>
        <p:spPr>
          <a:xfrm>
            <a:off x="4769454" y="3932489"/>
            <a:ext cx="144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4</a:t>
            </a:r>
          </a:p>
        </p:txBody>
      </p:sp>
      <p:sp>
        <p:nvSpPr>
          <p:cNvPr id="44" name="Textfeld 43"/>
          <p:cNvSpPr txBox="1"/>
          <p:nvPr/>
        </p:nvSpPr>
        <p:spPr>
          <a:xfrm>
            <a:off x="6210025" y="3927731"/>
            <a:ext cx="108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3</a:t>
            </a:r>
            <a:endParaRPr lang="de-DE" dirty="0"/>
          </a:p>
        </p:txBody>
      </p:sp>
      <p:sp>
        <p:nvSpPr>
          <p:cNvPr id="45" name="Textfeld 44"/>
          <p:cNvSpPr txBox="1"/>
          <p:nvPr/>
        </p:nvSpPr>
        <p:spPr>
          <a:xfrm>
            <a:off x="7290025" y="3928097"/>
            <a:ext cx="252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7</a:t>
            </a:r>
            <a:endParaRPr lang="de-DE" dirty="0"/>
          </a:p>
        </p:txBody>
      </p:sp>
      <p:sp>
        <p:nvSpPr>
          <p:cNvPr id="46" name="Textfeld 45"/>
          <p:cNvSpPr txBox="1"/>
          <p:nvPr/>
        </p:nvSpPr>
        <p:spPr>
          <a:xfrm>
            <a:off x="5494460" y="3191939"/>
            <a:ext cx="252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7</a:t>
            </a:r>
            <a:endParaRPr lang="de-DE" dirty="0"/>
          </a:p>
        </p:txBody>
      </p:sp>
      <p:sp>
        <p:nvSpPr>
          <p:cNvPr id="47" name="Textfeld 46"/>
          <p:cNvSpPr txBox="1"/>
          <p:nvPr/>
        </p:nvSpPr>
        <p:spPr>
          <a:xfrm>
            <a:off x="4410479" y="3558033"/>
            <a:ext cx="216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6</a:t>
            </a:r>
          </a:p>
        </p:txBody>
      </p:sp>
      <p:sp>
        <p:nvSpPr>
          <p:cNvPr id="48" name="Textfeld 47"/>
          <p:cNvSpPr txBox="1"/>
          <p:nvPr/>
        </p:nvSpPr>
        <p:spPr>
          <a:xfrm>
            <a:off x="6557919" y="3557039"/>
            <a:ext cx="252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7</a:t>
            </a:r>
            <a:endParaRPr lang="de-DE" dirty="0"/>
          </a:p>
        </p:txBody>
      </p:sp>
      <p:cxnSp>
        <p:nvCxnSpPr>
          <p:cNvPr id="16" name="Gerader Verbinder 15"/>
          <p:cNvCxnSpPr/>
          <p:nvPr/>
        </p:nvCxnSpPr>
        <p:spPr>
          <a:xfrm flipV="1">
            <a:off x="466768" y="2371296"/>
            <a:ext cx="0" cy="2880000"/>
          </a:xfrm>
          <a:prstGeom prst="line">
            <a:avLst/>
          </a:prstGeom>
          <a:ln w="38100">
            <a:solidFill>
              <a:schemeClr val="accent2">
                <a:lumMod val="75000"/>
                <a:alpha val="50196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1" name="Gerader Verbinder 50"/>
          <p:cNvCxnSpPr/>
          <p:nvPr/>
        </p:nvCxnSpPr>
        <p:spPr>
          <a:xfrm flipV="1">
            <a:off x="832718" y="2371296"/>
            <a:ext cx="0" cy="2880000"/>
          </a:xfrm>
          <a:prstGeom prst="line">
            <a:avLst/>
          </a:prstGeom>
          <a:ln w="38100">
            <a:solidFill>
              <a:schemeClr val="accent2">
                <a:lumMod val="75000"/>
                <a:alpha val="50196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2" name="Gerader Verbinder 51"/>
          <p:cNvCxnSpPr/>
          <p:nvPr/>
        </p:nvCxnSpPr>
        <p:spPr>
          <a:xfrm flipV="1">
            <a:off x="1186768" y="2371296"/>
            <a:ext cx="0" cy="2880000"/>
          </a:xfrm>
          <a:prstGeom prst="line">
            <a:avLst/>
          </a:prstGeom>
          <a:ln w="38100">
            <a:solidFill>
              <a:schemeClr val="accent2">
                <a:lumMod val="75000"/>
                <a:alpha val="50196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3" name="Gerader Verbinder 52"/>
          <p:cNvCxnSpPr/>
          <p:nvPr/>
        </p:nvCxnSpPr>
        <p:spPr>
          <a:xfrm flipV="1">
            <a:off x="1552718" y="2371296"/>
            <a:ext cx="0" cy="2880000"/>
          </a:xfrm>
          <a:prstGeom prst="line">
            <a:avLst/>
          </a:prstGeom>
          <a:ln w="38100">
            <a:solidFill>
              <a:schemeClr val="accent2">
                <a:lumMod val="75000"/>
                <a:alpha val="50196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4" name="Gerader Verbinder 53"/>
          <p:cNvCxnSpPr/>
          <p:nvPr/>
        </p:nvCxnSpPr>
        <p:spPr>
          <a:xfrm flipV="1">
            <a:off x="1925579" y="2371296"/>
            <a:ext cx="0" cy="2880000"/>
          </a:xfrm>
          <a:prstGeom prst="line">
            <a:avLst/>
          </a:prstGeom>
          <a:ln w="38100">
            <a:solidFill>
              <a:schemeClr val="accent2">
                <a:lumMod val="75000"/>
                <a:alpha val="50196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5" name="Gerader Verbinder 54"/>
          <p:cNvCxnSpPr/>
          <p:nvPr/>
        </p:nvCxnSpPr>
        <p:spPr>
          <a:xfrm flipV="1">
            <a:off x="2291529" y="2371296"/>
            <a:ext cx="0" cy="2880000"/>
          </a:xfrm>
          <a:prstGeom prst="line">
            <a:avLst/>
          </a:prstGeom>
          <a:ln w="38100">
            <a:solidFill>
              <a:schemeClr val="accent2">
                <a:lumMod val="75000"/>
                <a:alpha val="50196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6" name="Gerader Verbinder 55"/>
          <p:cNvCxnSpPr/>
          <p:nvPr/>
        </p:nvCxnSpPr>
        <p:spPr>
          <a:xfrm flipV="1">
            <a:off x="2645579" y="2371296"/>
            <a:ext cx="0" cy="2880000"/>
          </a:xfrm>
          <a:prstGeom prst="line">
            <a:avLst/>
          </a:prstGeom>
          <a:ln w="38100">
            <a:solidFill>
              <a:schemeClr val="accent2">
                <a:lumMod val="75000"/>
                <a:alpha val="50196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7" name="Gerader Verbinder 56"/>
          <p:cNvCxnSpPr/>
          <p:nvPr/>
        </p:nvCxnSpPr>
        <p:spPr>
          <a:xfrm flipV="1">
            <a:off x="3011529" y="2371296"/>
            <a:ext cx="0" cy="2880000"/>
          </a:xfrm>
          <a:prstGeom prst="line">
            <a:avLst/>
          </a:prstGeom>
          <a:ln w="38100">
            <a:solidFill>
              <a:schemeClr val="accent2">
                <a:lumMod val="75000"/>
                <a:alpha val="50196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8" name="Gerader Verbinder 57"/>
          <p:cNvCxnSpPr/>
          <p:nvPr/>
        </p:nvCxnSpPr>
        <p:spPr>
          <a:xfrm flipV="1">
            <a:off x="3326669" y="2371296"/>
            <a:ext cx="0" cy="2880000"/>
          </a:xfrm>
          <a:prstGeom prst="line">
            <a:avLst/>
          </a:prstGeom>
          <a:ln w="38100">
            <a:solidFill>
              <a:schemeClr val="accent2">
                <a:lumMod val="75000"/>
                <a:alpha val="50196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9" name="Gerader Verbinder 58"/>
          <p:cNvCxnSpPr/>
          <p:nvPr/>
        </p:nvCxnSpPr>
        <p:spPr>
          <a:xfrm flipV="1">
            <a:off x="3692619" y="2371296"/>
            <a:ext cx="0" cy="2880000"/>
          </a:xfrm>
          <a:prstGeom prst="line">
            <a:avLst/>
          </a:prstGeom>
          <a:ln w="38100">
            <a:solidFill>
              <a:schemeClr val="accent2">
                <a:lumMod val="75000"/>
                <a:alpha val="50196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0" name="Gerader Verbinder 59"/>
          <p:cNvCxnSpPr/>
          <p:nvPr/>
        </p:nvCxnSpPr>
        <p:spPr>
          <a:xfrm flipV="1">
            <a:off x="4046669" y="2371296"/>
            <a:ext cx="0" cy="2880000"/>
          </a:xfrm>
          <a:prstGeom prst="line">
            <a:avLst/>
          </a:prstGeom>
          <a:ln w="38100">
            <a:solidFill>
              <a:schemeClr val="accent2">
                <a:lumMod val="75000"/>
                <a:alpha val="50196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1" name="Gerader Verbinder 60"/>
          <p:cNvCxnSpPr/>
          <p:nvPr/>
        </p:nvCxnSpPr>
        <p:spPr>
          <a:xfrm flipV="1">
            <a:off x="4412619" y="2371296"/>
            <a:ext cx="0" cy="2880000"/>
          </a:xfrm>
          <a:prstGeom prst="line">
            <a:avLst/>
          </a:prstGeom>
          <a:ln w="38100">
            <a:solidFill>
              <a:schemeClr val="accent2">
                <a:lumMod val="75000"/>
                <a:alpha val="50196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2" name="Gerader Verbinder 61"/>
          <p:cNvCxnSpPr/>
          <p:nvPr/>
        </p:nvCxnSpPr>
        <p:spPr>
          <a:xfrm flipV="1">
            <a:off x="4785480" y="2371296"/>
            <a:ext cx="0" cy="2880000"/>
          </a:xfrm>
          <a:prstGeom prst="line">
            <a:avLst/>
          </a:prstGeom>
          <a:ln w="38100">
            <a:solidFill>
              <a:schemeClr val="accent2">
                <a:lumMod val="75000"/>
                <a:alpha val="50196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3" name="Gerader Verbinder 62"/>
          <p:cNvCxnSpPr/>
          <p:nvPr/>
        </p:nvCxnSpPr>
        <p:spPr>
          <a:xfrm flipV="1">
            <a:off x="5151430" y="2371296"/>
            <a:ext cx="0" cy="2880000"/>
          </a:xfrm>
          <a:prstGeom prst="line">
            <a:avLst/>
          </a:prstGeom>
          <a:ln w="38100">
            <a:solidFill>
              <a:schemeClr val="accent2">
                <a:lumMod val="75000"/>
                <a:alpha val="50196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4" name="Gerader Verbinder 63"/>
          <p:cNvCxnSpPr/>
          <p:nvPr/>
        </p:nvCxnSpPr>
        <p:spPr>
          <a:xfrm flipV="1">
            <a:off x="5505480" y="2371296"/>
            <a:ext cx="0" cy="2880000"/>
          </a:xfrm>
          <a:prstGeom prst="line">
            <a:avLst/>
          </a:prstGeom>
          <a:ln w="38100">
            <a:solidFill>
              <a:schemeClr val="accent2">
                <a:lumMod val="75000"/>
                <a:alpha val="50196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5" name="Gerader Verbinder 64"/>
          <p:cNvCxnSpPr/>
          <p:nvPr/>
        </p:nvCxnSpPr>
        <p:spPr>
          <a:xfrm flipV="1">
            <a:off x="5871430" y="2371296"/>
            <a:ext cx="0" cy="2880000"/>
          </a:xfrm>
          <a:prstGeom prst="line">
            <a:avLst/>
          </a:prstGeom>
          <a:ln w="38100">
            <a:solidFill>
              <a:schemeClr val="accent2">
                <a:lumMod val="75000"/>
                <a:alpha val="50196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6" name="Gerader Verbinder 65"/>
          <p:cNvCxnSpPr/>
          <p:nvPr/>
        </p:nvCxnSpPr>
        <p:spPr>
          <a:xfrm flipV="1">
            <a:off x="6215785" y="2371296"/>
            <a:ext cx="0" cy="2880000"/>
          </a:xfrm>
          <a:prstGeom prst="line">
            <a:avLst/>
          </a:prstGeom>
          <a:ln w="38100">
            <a:solidFill>
              <a:schemeClr val="accent2">
                <a:lumMod val="75000"/>
                <a:alpha val="50196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7" name="Gerader Verbinder 66"/>
          <p:cNvCxnSpPr/>
          <p:nvPr/>
        </p:nvCxnSpPr>
        <p:spPr>
          <a:xfrm flipV="1">
            <a:off x="6588646" y="2371296"/>
            <a:ext cx="0" cy="2880000"/>
          </a:xfrm>
          <a:prstGeom prst="line">
            <a:avLst/>
          </a:prstGeom>
          <a:ln w="38100">
            <a:solidFill>
              <a:schemeClr val="accent2">
                <a:lumMod val="75000"/>
                <a:alpha val="50196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8" name="Gerader Verbinder 67"/>
          <p:cNvCxnSpPr/>
          <p:nvPr/>
        </p:nvCxnSpPr>
        <p:spPr>
          <a:xfrm flipV="1">
            <a:off x="6954596" y="2371296"/>
            <a:ext cx="0" cy="2880000"/>
          </a:xfrm>
          <a:prstGeom prst="line">
            <a:avLst/>
          </a:prstGeom>
          <a:ln w="38100">
            <a:solidFill>
              <a:schemeClr val="accent2">
                <a:lumMod val="75000"/>
                <a:alpha val="50196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9" name="Gerader Verbinder 68"/>
          <p:cNvCxnSpPr/>
          <p:nvPr/>
        </p:nvCxnSpPr>
        <p:spPr>
          <a:xfrm flipV="1">
            <a:off x="7308646" y="2371296"/>
            <a:ext cx="0" cy="2880000"/>
          </a:xfrm>
          <a:prstGeom prst="line">
            <a:avLst/>
          </a:prstGeom>
          <a:ln w="38100">
            <a:solidFill>
              <a:schemeClr val="accent2">
                <a:lumMod val="75000"/>
                <a:alpha val="50196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0" name="Gerader Verbinder 69"/>
          <p:cNvCxnSpPr/>
          <p:nvPr/>
        </p:nvCxnSpPr>
        <p:spPr>
          <a:xfrm flipV="1">
            <a:off x="7674596" y="2371296"/>
            <a:ext cx="0" cy="2880000"/>
          </a:xfrm>
          <a:prstGeom prst="line">
            <a:avLst/>
          </a:prstGeom>
          <a:ln w="38100">
            <a:solidFill>
              <a:schemeClr val="accent2">
                <a:lumMod val="75000"/>
                <a:alpha val="50196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6" name="Textfeld 75"/>
          <p:cNvSpPr txBox="1"/>
          <p:nvPr/>
        </p:nvSpPr>
        <p:spPr>
          <a:xfrm>
            <a:off x="7995045" y="3184733"/>
            <a:ext cx="72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2</a:t>
            </a:r>
          </a:p>
        </p:txBody>
      </p:sp>
      <p:cxnSp>
        <p:nvCxnSpPr>
          <p:cNvPr id="71" name="Gerader Verbinder 70"/>
          <p:cNvCxnSpPr/>
          <p:nvPr/>
        </p:nvCxnSpPr>
        <p:spPr>
          <a:xfrm flipV="1">
            <a:off x="8020648" y="2371296"/>
            <a:ext cx="0" cy="2880000"/>
          </a:xfrm>
          <a:prstGeom prst="line">
            <a:avLst/>
          </a:prstGeom>
          <a:ln w="38100">
            <a:solidFill>
              <a:schemeClr val="accent2">
                <a:lumMod val="75000"/>
                <a:alpha val="50196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2" name="Gerader Verbinder 71"/>
          <p:cNvCxnSpPr/>
          <p:nvPr/>
        </p:nvCxnSpPr>
        <p:spPr>
          <a:xfrm flipV="1">
            <a:off x="8393509" y="2371296"/>
            <a:ext cx="0" cy="2880000"/>
          </a:xfrm>
          <a:prstGeom prst="line">
            <a:avLst/>
          </a:prstGeom>
          <a:ln w="38100">
            <a:solidFill>
              <a:schemeClr val="accent2">
                <a:lumMod val="75000"/>
                <a:alpha val="50196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3" name="Gerader Verbinder 72"/>
          <p:cNvCxnSpPr/>
          <p:nvPr/>
        </p:nvCxnSpPr>
        <p:spPr>
          <a:xfrm flipV="1">
            <a:off x="8759459" y="2371296"/>
            <a:ext cx="0" cy="2880000"/>
          </a:xfrm>
          <a:prstGeom prst="line">
            <a:avLst/>
          </a:prstGeom>
          <a:ln w="38100">
            <a:solidFill>
              <a:schemeClr val="accent2">
                <a:lumMod val="75000"/>
                <a:alpha val="50196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4" name="Gerader Verbinder 73"/>
          <p:cNvCxnSpPr/>
          <p:nvPr/>
        </p:nvCxnSpPr>
        <p:spPr>
          <a:xfrm flipV="1">
            <a:off x="9113509" y="2371296"/>
            <a:ext cx="0" cy="2880000"/>
          </a:xfrm>
          <a:prstGeom prst="line">
            <a:avLst/>
          </a:prstGeom>
          <a:ln w="38100">
            <a:solidFill>
              <a:schemeClr val="accent2">
                <a:lumMod val="75000"/>
                <a:alpha val="50196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5" name="Gerader Verbinder 74"/>
          <p:cNvCxnSpPr/>
          <p:nvPr/>
        </p:nvCxnSpPr>
        <p:spPr>
          <a:xfrm flipV="1">
            <a:off x="9479459" y="2371296"/>
            <a:ext cx="0" cy="2880000"/>
          </a:xfrm>
          <a:prstGeom prst="line">
            <a:avLst/>
          </a:prstGeom>
          <a:ln w="38100">
            <a:solidFill>
              <a:schemeClr val="accent2">
                <a:lumMod val="75000"/>
                <a:alpha val="50196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7" name="Gerader Verbinder 76"/>
          <p:cNvCxnSpPr/>
          <p:nvPr/>
        </p:nvCxnSpPr>
        <p:spPr>
          <a:xfrm flipV="1">
            <a:off x="9815748" y="2371296"/>
            <a:ext cx="0" cy="2880000"/>
          </a:xfrm>
          <a:prstGeom prst="line">
            <a:avLst/>
          </a:prstGeom>
          <a:ln w="38100">
            <a:solidFill>
              <a:schemeClr val="accent2">
                <a:lumMod val="75000"/>
                <a:alpha val="50196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8" name="Gerader Verbinder 77"/>
          <p:cNvCxnSpPr/>
          <p:nvPr/>
        </p:nvCxnSpPr>
        <p:spPr>
          <a:xfrm flipV="1">
            <a:off x="10169798" y="2371296"/>
            <a:ext cx="0" cy="2880000"/>
          </a:xfrm>
          <a:prstGeom prst="line">
            <a:avLst/>
          </a:prstGeom>
          <a:ln w="38100">
            <a:solidFill>
              <a:schemeClr val="accent2">
                <a:lumMod val="75000"/>
                <a:alpha val="50196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0" name="Textfeld 79"/>
          <p:cNvSpPr txBox="1"/>
          <p:nvPr/>
        </p:nvSpPr>
        <p:spPr>
          <a:xfrm>
            <a:off x="10160629" y="4297063"/>
            <a:ext cx="1177931" cy="369332"/>
          </a:xfrm>
          <a:prstGeom prst="rect">
            <a:avLst/>
          </a:prstGeom>
          <a:ln w="28575">
            <a:solidFill>
              <a:srgbClr val="8D6374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8</a:t>
            </a:r>
            <a:endParaRPr lang="de-DE" dirty="0"/>
          </a:p>
        </p:txBody>
      </p:sp>
      <p:sp>
        <p:nvSpPr>
          <p:cNvPr id="83" name="Textfeld 82"/>
          <p:cNvSpPr txBox="1"/>
          <p:nvPr/>
        </p:nvSpPr>
        <p:spPr>
          <a:xfrm>
            <a:off x="9806836" y="3925010"/>
            <a:ext cx="1639300" cy="369332"/>
          </a:xfrm>
          <a:prstGeom prst="rect">
            <a:avLst/>
          </a:prstGeom>
          <a:ln w="28575">
            <a:solidFill>
              <a:srgbClr val="8D6374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8</a:t>
            </a:r>
            <a:endParaRPr lang="de-DE" dirty="0"/>
          </a:p>
        </p:txBody>
      </p:sp>
      <p:sp>
        <p:nvSpPr>
          <p:cNvPr id="82" name="Textfeld 81"/>
          <p:cNvSpPr txBox="1"/>
          <p:nvPr/>
        </p:nvSpPr>
        <p:spPr>
          <a:xfrm>
            <a:off x="9815748" y="3925010"/>
            <a:ext cx="360000" cy="369332"/>
          </a:xfrm>
          <a:prstGeom prst="rect">
            <a:avLst/>
          </a:prstGeom>
          <a:ln w="28575">
            <a:solidFill>
              <a:srgbClr val="8D6374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84" name="Textfeld 83"/>
          <p:cNvSpPr txBox="1"/>
          <p:nvPr/>
        </p:nvSpPr>
        <p:spPr>
          <a:xfrm>
            <a:off x="9096328" y="3561271"/>
            <a:ext cx="360000" cy="369332"/>
          </a:xfrm>
          <a:prstGeom prst="rect">
            <a:avLst/>
          </a:prstGeom>
          <a:ln w="28575">
            <a:solidFill>
              <a:srgbClr val="8D6374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85" name="Textfeld 84"/>
          <p:cNvSpPr txBox="1"/>
          <p:nvPr/>
        </p:nvSpPr>
        <p:spPr>
          <a:xfrm>
            <a:off x="9087778" y="3563351"/>
            <a:ext cx="720000" cy="369332"/>
          </a:xfrm>
          <a:prstGeom prst="rect">
            <a:avLst/>
          </a:prstGeom>
          <a:noFill/>
          <a:ln w="28575">
            <a:solidFill>
              <a:srgbClr val="8D6374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,2</a:t>
            </a:r>
            <a:endParaRPr lang="de-DE" dirty="0"/>
          </a:p>
        </p:txBody>
      </p:sp>
      <p:sp>
        <p:nvSpPr>
          <p:cNvPr id="88" name="Textfeld 87"/>
          <p:cNvSpPr txBox="1"/>
          <p:nvPr/>
        </p:nvSpPr>
        <p:spPr>
          <a:xfrm>
            <a:off x="8730080" y="3195315"/>
            <a:ext cx="1080000" cy="369332"/>
          </a:xfrm>
          <a:prstGeom prst="rect">
            <a:avLst/>
          </a:prstGeom>
          <a:ln w="28575">
            <a:solidFill>
              <a:srgbClr val="8D6374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,3</a:t>
            </a:r>
            <a:endParaRPr lang="de-DE" dirty="0"/>
          </a:p>
        </p:txBody>
      </p:sp>
      <p:sp>
        <p:nvSpPr>
          <p:cNvPr id="87" name="Textfeld 86"/>
          <p:cNvSpPr txBox="1"/>
          <p:nvPr/>
        </p:nvSpPr>
        <p:spPr>
          <a:xfrm>
            <a:off x="8731213" y="3198339"/>
            <a:ext cx="360000" cy="369332"/>
          </a:xfrm>
          <a:prstGeom prst="rect">
            <a:avLst/>
          </a:prstGeom>
          <a:ln w="28575">
            <a:solidFill>
              <a:srgbClr val="8D6374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90" name="Textfeld 89"/>
          <p:cNvSpPr txBox="1"/>
          <p:nvPr/>
        </p:nvSpPr>
        <p:spPr>
          <a:xfrm>
            <a:off x="8399057" y="2821031"/>
            <a:ext cx="1440000" cy="369332"/>
          </a:xfrm>
          <a:prstGeom prst="rect">
            <a:avLst/>
          </a:prstGeom>
          <a:noFill/>
          <a:ln w="28575">
            <a:solidFill>
              <a:srgbClr val="8D6374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4</a:t>
            </a:r>
            <a:endParaRPr lang="de-DE" dirty="0"/>
          </a:p>
        </p:txBody>
      </p:sp>
      <p:sp>
        <p:nvSpPr>
          <p:cNvPr id="91" name="Textfeld 90"/>
          <p:cNvSpPr txBox="1"/>
          <p:nvPr/>
        </p:nvSpPr>
        <p:spPr>
          <a:xfrm>
            <a:off x="8402088" y="2806361"/>
            <a:ext cx="360000" cy="369332"/>
          </a:xfrm>
          <a:prstGeom prst="rect">
            <a:avLst/>
          </a:prstGeom>
          <a:ln w="28575">
            <a:solidFill>
              <a:srgbClr val="8D6374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1</a:t>
            </a:r>
          </a:p>
        </p:txBody>
      </p:sp>
      <p:cxnSp>
        <p:nvCxnSpPr>
          <p:cNvPr id="79" name="Gerader Verbinder 78"/>
          <p:cNvCxnSpPr/>
          <p:nvPr/>
        </p:nvCxnSpPr>
        <p:spPr>
          <a:xfrm flipV="1">
            <a:off x="10535748" y="2371296"/>
            <a:ext cx="0" cy="2880000"/>
          </a:xfrm>
          <a:prstGeom prst="line">
            <a:avLst/>
          </a:prstGeom>
          <a:ln w="38100">
            <a:solidFill>
              <a:srgbClr val="9A0000">
                <a:alpha val="50196"/>
              </a:srgb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1" name="Rechteck 80"/>
          <p:cNvSpPr/>
          <p:nvPr/>
        </p:nvSpPr>
        <p:spPr>
          <a:xfrm>
            <a:off x="11295528" y="1691322"/>
            <a:ext cx="365760" cy="3386287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80347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" grpId="0" animBg="1"/>
      <p:bldP spid="89" grpId="0" animBg="1"/>
      <p:bldP spid="86" grpId="0" animBg="1"/>
      <p:bldP spid="80" grpId="0" animBg="1"/>
      <p:bldP spid="83" grpId="0" animBg="1"/>
      <p:bldP spid="82" grpId="0" animBg="1"/>
      <p:bldP spid="84" grpId="0" animBg="1"/>
      <p:bldP spid="85" grpId="0" animBg="1"/>
      <p:bldP spid="88" grpId="0" animBg="1"/>
      <p:bldP spid="87" grpId="0" animBg="1"/>
      <p:bldP spid="90" grpId="0" animBg="1"/>
      <p:bldP spid="9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Lösung: Backtracking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4395" y="2627588"/>
            <a:ext cx="3960117" cy="3731172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94426">
            <a:off x="6613271" y="4947632"/>
            <a:ext cx="2057871" cy="1123706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5113" y="4102431"/>
            <a:ext cx="1718963" cy="1407054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6797" y="5163305"/>
            <a:ext cx="1808309" cy="1051771"/>
          </a:xfrm>
          <a:prstGeom prst="rect">
            <a:avLst/>
          </a:prstGeom>
        </p:spPr>
      </p:pic>
      <p:sp>
        <p:nvSpPr>
          <p:cNvPr id="9" name="Ellipse 8"/>
          <p:cNvSpPr/>
          <p:nvPr/>
        </p:nvSpPr>
        <p:spPr>
          <a:xfrm>
            <a:off x="1374823" y="3826708"/>
            <a:ext cx="819807" cy="819807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K</a:t>
            </a:r>
            <a:endParaRPr lang="de-DE" b="1" dirty="0"/>
          </a:p>
        </p:txBody>
      </p:sp>
      <p:sp>
        <p:nvSpPr>
          <p:cNvPr id="10" name="Ellipse 9"/>
          <p:cNvSpPr/>
          <p:nvPr/>
        </p:nvSpPr>
        <p:spPr>
          <a:xfrm>
            <a:off x="2890280" y="3826707"/>
            <a:ext cx="819807" cy="819807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R</a:t>
            </a:r>
            <a:endParaRPr lang="de-DE" dirty="0"/>
          </a:p>
        </p:txBody>
      </p:sp>
      <p:sp>
        <p:nvSpPr>
          <p:cNvPr id="11" name="Ellipse 10"/>
          <p:cNvSpPr/>
          <p:nvPr/>
        </p:nvSpPr>
        <p:spPr>
          <a:xfrm>
            <a:off x="4405737" y="3826706"/>
            <a:ext cx="819807" cy="81980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</a:t>
            </a:r>
            <a:endParaRPr lang="de-DE" dirty="0"/>
          </a:p>
        </p:txBody>
      </p:sp>
      <p:cxnSp>
        <p:nvCxnSpPr>
          <p:cNvPr id="13" name="Gerader Verbinder 12"/>
          <p:cNvCxnSpPr>
            <a:stCxn id="9" idx="7"/>
          </p:cNvCxnSpPr>
          <p:nvPr/>
        </p:nvCxnSpPr>
        <p:spPr>
          <a:xfrm flipV="1">
            <a:off x="2074572" y="3328843"/>
            <a:ext cx="1225611" cy="61792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/>
          <p:cNvCxnSpPr>
            <a:stCxn id="10" idx="0"/>
          </p:cNvCxnSpPr>
          <p:nvPr/>
        </p:nvCxnSpPr>
        <p:spPr>
          <a:xfrm flipH="1" flipV="1">
            <a:off x="3300183" y="3303282"/>
            <a:ext cx="1" cy="52342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/>
          <p:cNvCxnSpPr>
            <a:stCxn id="11" idx="1"/>
          </p:cNvCxnSpPr>
          <p:nvPr/>
        </p:nvCxnSpPr>
        <p:spPr>
          <a:xfrm flipH="1" flipV="1">
            <a:off x="3300183" y="3328843"/>
            <a:ext cx="1225612" cy="61792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Pfeil nach unten 21"/>
          <p:cNvSpPr/>
          <p:nvPr/>
        </p:nvSpPr>
        <p:spPr>
          <a:xfrm rot="3796617">
            <a:off x="2352550" y="3256921"/>
            <a:ext cx="244324" cy="617921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Pfeil nach unten 22"/>
          <p:cNvSpPr/>
          <p:nvPr/>
        </p:nvSpPr>
        <p:spPr>
          <a:xfrm rot="14596617">
            <a:off x="2542603" y="3530530"/>
            <a:ext cx="244324" cy="617921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Pfeil nach unten 23"/>
          <p:cNvSpPr/>
          <p:nvPr/>
        </p:nvSpPr>
        <p:spPr>
          <a:xfrm>
            <a:off x="3046549" y="3470439"/>
            <a:ext cx="232542" cy="369051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Pfeil nach unten 24"/>
          <p:cNvSpPr/>
          <p:nvPr/>
        </p:nvSpPr>
        <p:spPr>
          <a:xfrm flipV="1">
            <a:off x="3314929" y="3444875"/>
            <a:ext cx="232542" cy="369051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Pfeil nach unten 25"/>
          <p:cNvSpPr/>
          <p:nvPr/>
        </p:nvSpPr>
        <p:spPr>
          <a:xfrm rot="17803383" flipH="1">
            <a:off x="4020744" y="3242368"/>
            <a:ext cx="244324" cy="617921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7" name="Grafik 2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8321" y="-334663"/>
            <a:ext cx="1920446" cy="2489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4960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-4.44444E-6 L -0.03412 -0.44166 " pathEditMode="relative" rAng="0" ptsTypes="AA">
                                      <p:cBhvr>
                                        <p:cTn id="5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06" y="-22083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412 -0.44166 L -1.45833E-6 -4.44444E-6 " pathEditMode="relative" rAng="0" ptsTypes="AA">
                                      <p:cBhvr>
                                        <p:cTn id="5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71" y="22083"/>
                                    </p:animMotion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-7.40741E-7 L 0.11367 -0.54421 " pathEditMode="relative" rAng="0" ptsTypes="AA">
                                      <p:cBhvr>
                                        <p:cTn id="6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52" y="-27847"/>
                                    </p:animMotion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367 -0.54421 L 2.08333E-7 -2.22222E-6 " pathEditMode="relative" rAng="0" ptsTypes="AA">
                                      <p:cBhvr>
                                        <p:cTn id="7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469" y="27222"/>
                                    </p:animMotion>
                                  </p:childTnLst>
                                </p:cTn>
                              </p:par>
                              <p:par>
                                <p:cTn id="7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1.85185E-6 L -0.06745 -0.57037 " pathEditMode="relative" rAng="0" ptsTypes="AA">
                                      <p:cBhvr>
                                        <p:cTn id="8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11" y="-28287"/>
                                    </p:animMotion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22" grpId="1" animBg="1"/>
      <p:bldP spid="22" grpId="2" animBg="1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455" y="459164"/>
            <a:ext cx="8518969" cy="5992156"/>
          </a:xfrm>
          <a:prstGeom prst="rect">
            <a:avLst/>
          </a:prstGeom>
        </p:spPr>
      </p:pic>
      <p:sp>
        <p:nvSpPr>
          <p:cNvPr id="11" name="Textfeld 10"/>
          <p:cNvSpPr txBox="1"/>
          <p:nvPr/>
        </p:nvSpPr>
        <p:spPr>
          <a:xfrm>
            <a:off x="3217762" y="4579850"/>
            <a:ext cx="89125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000" dirty="0" smtClean="0"/>
              <a:t>…</a:t>
            </a:r>
            <a:endParaRPr lang="de-DE" sz="5000" dirty="0"/>
          </a:p>
        </p:txBody>
      </p:sp>
      <p:sp>
        <p:nvSpPr>
          <p:cNvPr id="12" name="Textfeld 11"/>
          <p:cNvSpPr txBox="1"/>
          <p:nvPr/>
        </p:nvSpPr>
        <p:spPr>
          <a:xfrm>
            <a:off x="2138116" y="4552144"/>
            <a:ext cx="89125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000" dirty="0" smtClean="0"/>
              <a:t>..</a:t>
            </a:r>
            <a:endParaRPr lang="de-DE" sz="5000" dirty="0"/>
          </a:p>
        </p:txBody>
      </p:sp>
      <p:pic>
        <p:nvPicPr>
          <p:cNvPr id="15" name="Grafik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3604082"/>
            <a:ext cx="812955" cy="812955"/>
          </a:xfrm>
          <a:prstGeom prst="rect">
            <a:avLst/>
          </a:prstGeom>
        </p:spPr>
      </p:pic>
      <p:sp>
        <p:nvSpPr>
          <p:cNvPr id="16" name="Textfeld 15"/>
          <p:cNvSpPr txBox="1"/>
          <p:nvPr/>
        </p:nvSpPr>
        <p:spPr>
          <a:xfrm>
            <a:off x="2217385" y="4558502"/>
            <a:ext cx="89125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000" dirty="0" smtClean="0"/>
              <a:t>.</a:t>
            </a:r>
            <a:endParaRPr lang="de-DE" sz="5000" dirty="0"/>
          </a:p>
        </p:txBody>
      </p:sp>
      <p:sp>
        <p:nvSpPr>
          <p:cNvPr id="19" name="Pfeil nach oben 18"/>
          <p:cNvSpPr/>
          <p:nvPr/>
        </p:nvSpPr>
        <p:spPr>
          <a:xfrm>
            <a:off x="4754940" y="4398708"/>
            <a:ext cx="220717" cy="35918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Pfeil nach oben 19"/>
          <p:cNvSpPr/>
          <p:nvPr/>
        </p:nvSpPr>
        <p:spPr>
          <a:xfrm rot="16200000">
            <a:off x="4033520" y="4179539"/>
            <a:ext cx="220717" cy="35918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Pfeil nach oben 20"/>
          <p:cNvSpPr/>
          <p:nvPr/>
        </p:nvSpPr>
        <p:spPr>
          <a:xfrm flipV="1">
            <a:off x="3480052" y="4448851"/>
            <a:ext cx="220717" cy="35918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Pfeil nach oben 21"/>
          <p:cNvSpPr/>
          <p:nvPr/>
        </p:nvSpPr>
        <p:spPr>
          <a:xfrm rot="16200000">
            <a:off x="2863389" y="5044131"/>
            <a:ext cx="220717" cy="35918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Pfeil nach oben 22"/>
          <p:cNvSpPr/>
          <p:nvPr/>
        </p:nvSpPr>
        <p:spPr>
          <a:xfrm>
            <a:off x="2278943" y="4465948"/>
            <a:ext cx="220717" cy="35918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Pfeil nach oben 23"/>
          <p:cNvSpPr/>
          <p:nvPr/>
        </p:nvSpPr>
        <p:spPr>
          <a:xfrm flipV="1">
            <a:off x="2277318" y="4493605"/>
            <a:ext cx="220717" cy="35918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Pfeil nach oben 24"/>
          <p:cNvSpPr/>
          <p:nvPr/>
        </p:nvSpPr>
        <p:spPr>
          <a:xfrm rot="5400000" flipH="1">
            <a:off x="2879995" y="5050044"/>
            <a:ext cx="220717" cy="35918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6" name="Grafik 2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5167" y="4767827"/>
            <a:ext cx="812955" cy="812955"/>
          </a:xfrm>
          <a:prstGeom prst="rect">
            <a:avLst/>
          </a:prstGeom>
        </p:spPr>
      </p:pic>
      <p:sp>
        <p:nvSpPr>
          <p:cNvPr id="27" name="Textfeld 26"/>
          <p:cNvSpPr txBox="1"/>
          <p:nvPr/>
        </p:nvSpPr>
        <p:spPr>
          <a:xfrm>
            <a:off x="3348399" y="4574871"/>
            <a:ext cx="89125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000" dirty="0" smtClean="0"/>
              <a:t>..</a:t>
            </a:r>
            <a:endParaRPr lang="de-DE" sz="5000" dirty="0"/>
          </a:p>
        </p:txBody>
      </p:sp>
    </p:spTree>
    <p:extLst>
      <p:ext uri="{BB962C8B-B14F-4D97-AF65-F5344CB8AC3E}">
        <p14:creationId xmlns:p14="http://schemas.microsoft.com/office/powerpoint/2010/main" val="28112482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22" presetClass="entr" presetSubtype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22" presetClass="entr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1" grpId="1"/>
      <p:bldP spid="12" grpId="0"/>
      <p:bldP spid="12" grpId="1"/>
      <p:bldP spid="16" grpId="0"/>
      <p:bldP spid="16" grpId="1"/>
      <p:bldP spid="21" grpId="0" animBg="1"/>
      <p:bldP spid="22" grpId="0" animBg="1"/>
      <p:bldP spid="22" grpId="1" animBg="1"/>
      <p:bldP spid="22" grpId="2" animBg="1"/>
      <p:bldP spid="23" grpId="0" animBg="1"/>
      <p:bldP spid="23" grpId="1" animBg="1"/>
      <p:bldP spid="23" grpId="2" animBg="1"/>
      <p:bldP spid="23" grpId="3" animBg="1"/>
      <p:bldP spid="24" grpId="0" animBg="1"/>
      <p:bldP spid="24" grpId="1" animBg="1"/>
      <p:bldP spid="24" grpId="2" animBg="1"/>
      <p:bldP spid="24" grpId="3" animBg="1"/>
      <p:bldP spid="25" grpId="0" animBg="1"/>
      <p:bldP spid="25" grpId="1" animBg="1"/>
      <p:bldP spid="2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Mauerbau mit Backtracking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5766134" y="4362846"/>
            <a:ext cx="36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1</a:t>
            </a: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5765659" y="3999238"/>
            <a:ext cx="72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2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5765385" y="3619396"/>
            <a:ext cx="1080000" cy="369332"/>
          </a:xfrm>
          <a:prstGeom prst="rect">
            <a:avLst/>
          </a:prstGeom>
          <a:ln w="28575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3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6130719" y="4373356"/>
            <a:ext cx="720000" cy="369332"/>
          </a:xfrm>
          <a:prstGeom prst="rect">
            <a:avLst/>
          </a:prstGeom>
          <a:ln w="28575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2</a:t>
            </a:r>
          </a:p>
        </p:txBody>
      </p:sp>
      <p:cxnSp>
        <p:nvCxnSpPr>
          <p:cNvPr id="8" name="Gerader Verbinder 7"/>
          <p:cNvCxnSpPr/>
          <p:nvPr/>
        </p:nvCxnSpPr>
        <p:spPr>
          <a:xfrm flipV="1">
            <a:off x="6133681" y="3326058"/>
            <a:ext cx="0" cy="1828800"/>
          </a:xfrm>
          <a:prstGeom prst="line">
            <a:avLst/>
          </a:prstGeom>
          <a:ln w="38100">
            <a:solidFill>
              <a:schemeClr val="accent2">
                <a:lumMod val="75000"/>
                <a:alpha val="50196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" name="Gerader Verbinder 8"/>
          <p:cNvCxnSpPr/>
          <p:nvPr/>
        </p:nvCxnSpPr>
        <p:spPr>
          <a:xfrm flipV="1">
            <a:off x="6493681" y="3326058"/>
            <a:ext cx="0" cy="1828800"/>
          </a:xfrm>
          <a:prstGeom prst="line">
            <a:avLst/>
          </a:prstGeom>
          <a:ln w="38100">
            <a:solidFill>
              <a:schemeClr val="accent2">
                <a:lumMod val="75000"/>
                <a:alpha val="50196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" name="Gerader Verbinder 9"/>
          <p:cNvCxnSpPr/>
          <p:nvPr/>
        </p:nvCxnSpPr>
        <p:spPr>
          <a:xfrm flipV="1">
            <a:off x="6851501" y="3326058"/>
            <a:ext cx="0" cy="1828800"/>
          </a:xfrm>
          <a:prstGeom prst="line">
            <a:avLst/>
          </a:prstGeom>
          <a:ln w="38100">
            <a:solidFill>
              <a:srgbClr val="B9A489">
                <a:alpha val="50196"/>
              </a:srgb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" name="Textfeld 11"/>
          <p:cNvSpPr txBox="1"/>
          <p:nvPr/>
        </p:nvSpPr>
        <p:spPr>
          <a:xfrm>
            <a:off x="6493681" y="2441247"/>
            <a:ext cx="9348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smtClean="0"/>
              <a:t>n = 4</a:t>
            </a:r>
            <a:endParaRPr lang="de-DE" sz="2400" b="1" dirty="0"/>
          </a:p>
        </p:txBody>
      </p:sp>
      <p:sp>
        <p:nvSpPr>
          <p:cNvPr id="13" name="Ellipse 12"/>
          <p:cNvSpPr/>
          <p:nvPr/>
        </p:nvSpPr>
        <p:spPr>
          <a:xfrm>
            <a:off x="945929" y="3050848"/>
            <a:ext cx="1008993" cy="420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1 | 1</a:t>
            </a:r>
            <a:endParaRPr lang="de-DE" dirty="0"/>
          </a:p>
        </p:txBody>
      </p:sp>
      <p:sp>
        <p:nvSpPr>
          <p:cNvPr id="14" name="Ellipse 13"/>
          <p:cNvSpPr/>
          <p:nvPr/>
        </p:nvSpPr>
        <p:spPr>
          <a:xfrm>
            <a:off x="945928" y="3935659"/>
            <a:ext cx="1008993" cy="420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2</a:t>
            </a:r>
            <a:r>
              <a:rPr lang="de-DE" dirty="0" smtClean="0"/>
              <a:t> | 2</a:t>
            </a:r>
            <a:endParaRPr lang="de-DE" dirty="0"/>
          </a:p>
        </p:txBody>
      </p:sp>
      <p:sp>
        <p:nvSpPr>
          <p:cNvPr id="15" name="Textfeld 14"/>
          <p:cNvSpPr txBox="1"/>
          <p:nvPr/>
        </p:nvSpPr>
        <p:spPr>
          <a:xfrm>
            <a:off x="3841528" y="3076388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Fuge 1</a:t>
            </a:r>
            <a:endParaRPr lang="de-DE" dirty="0"/>
          </a:p>
        </p:txBody>
      </p:sp>
      <p:sp>
        <p:nvSpPr>
          <p:cNvPr id="16" name="Textfeld 15"/>
          <p:cNvSpPr txBox="1"/>
          <p:nvPr/>
        </p:nvSpPr>
        <p:spPr>
          <a:xfrm>
            <a:off x="3841528" y="3958724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Fuge 2</a:t>
            </a:r>
            <a:endParaRPr lang="de-DE" dirty="0"/>
          </a:p>
        </p:txBody>
      </p:sp>
      <p:cxnSp>
        <p:nvCxnSpPr>
          <p:cNvPr id="18" name="Gerader Verbinder 17"/>
          <p:cNvCxnSpPr>
            <a:stCxn id="13" idx="0"/>
          </p:cNvCxnSpPr>
          <p:nvPr/>
        </p:nvCxnSpPr>
        <p:spPr>
          <a:xfrm flipH="1" flipV="1">
            <a:off x="1450424" y="2722180"/>
            <a:ext cx="2" cy="32866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/>
          <p:cNvCxnSpPr>
            <a:stCxn id="14" idx="0"/>
            <a:endCxn id="13" idx="4"/>
          </p:cNvCxnSpPr>
          <p:nvPr/>
        </p:nvCxnSpPr>
        <p:spPr>
          <a:xfrm flipV="1">
            <a:off x="1450425" y="3471261"/>
            <a:ext cx="1" cy="46439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feld 21"/>
          <p:cNvSpPr txBox="1"/>
          <p:nvPr/>
        </p:nvSpPr>
        <p:spPr>
          <a:xfrm>
            <a:off x="3841528" y="4841060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Fuge 3</a:t>
            </a:r>
            <a:endParaRPr lang="de-DE" dirty="0"/>
          </a:p>
        </p:txBody>
      </p:sp>
      <p:sp>
        <p:nvSpPr>
          <p:cNvPr id="23" name="Ellipse 22"/>
          <p:cNvSpPr/>
          <p:nvPr/>
        </p:nvSpPr>
        <p:spPr>
          <a:xfrm>
            <a:off x="388881" y="5003712"/>
            <a:ext cx="1008993" cy="420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1 | 2</a:t>
            </a:r>
            <a:endParaRPr lang="de-DE" dirty="0"/>
          </a:p>
        </p:txBody>
      </p:sp>
      <p:sp>
        <p:nvSpPr>
          <p:cNvPr id="24" name="Ellipse 23"/>
          <p:cNvSpPr/>
          <p:nvPr/>
        </p:nvSpPr>
        <p:spPr>
          <a:xfrm>
            <a:off x="1502974" y="4986207"/>
            <a:ext cx="1008993" cy="420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3</a:t>
            </a:r>
            <a:r>
              <a:rPr lang="de-DE" dirty="0" smtClean="0"/>
              <a:t> | 3 </a:t>
            </a:r>
            <a:endParaRPr lang="de-DE" dirty="0"/>
          </a:p>
        </p:txBody>
      </p:sp>
      <p:cxnSp>
        <p:nvCxnSpPr>
          <p:cNvPr id="25" name="Gerader Verbinder 24"/>
          <p:cNvCxnSpPr>
            <a:stCxn id="24" idx="0"/>
            <a:endCxn id="14" idx="4"/>
          </p:cNvCxnSpPr>
          <p:nvPr/>
        </p:nvCxnSpPr>
        <p:spPr>
          <a:xfrm flipH="1" flipV="1">
            <a:off x="1450425" y="4356072"/>
            <a:ext cx="557046" cy="630135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r Verbinder 27"/>
          <p:cNvCxnSpPr>
            <a:stCxn id="23" idx="0"/>
            <a:endCxn id="14" idx="4"/>
          </p:cNvCxnSpPr>
          <p:nvPr/>
        </p:nvCxnSpPr>
        <p:spPr>
          <a:xfrm flipV="1">
            <a:off x="893378" y="4356072"/>
            <a:ext cx="557047" cy="64764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55848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12" grpId="0"/>
      <p:bldP spid="13" grpId="0" animBg="1"/>
      <p:bldP spid="14" grpId="0" animBg="1"/>
      <p:bldP spid="15" grpId="0"/>
      <p:bldP spid="16" grpId="0"/>
      <p:bldP spid="22" grpId="0"/>
      <p:bldP spid="23" grpId="0" animBg="1"/>
      <p:bldP spid="2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Mauerbau mit Backtracking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5766148" y="4362846"/>
            <a:ext cx="36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1</a:t>
            </a: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5765673" y="3999238"/>
            <a:ext cx="72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2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5765399" y="3619396"/>
            <a:ext cx="1080000" cy="369332"/>
          </a:xfrm>
          <a:prstGeom prst="rect">
            <a:avLst/>
          </a:prstGeom>
          <a:ln w="28575">
            <a:solidFill>
              <a:srgbClr val="353537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3</a:t>
            </a:r>
            <a:endParaRPr lang="de-DE" dirty="0"/>
          </a:p>
        </p:txBody>
      </p:sp>
      <p:cxnSp>
        <p:nvCxnSpPr>
          <p:cNvPr id="8" name="Gerader Verbinder 7"/>
          <p:cNvCxnSpPr/>
          <p:nvPr/>
        </p:nvCxnSpPr>
        <p:spPr>
          <a:xfrm flipV="1">
            <a:off x="6133695" y="3326058"/>
            <a:ext cx="0" cy="1828800"/>
          </a:xfrm>
          <a:prstGeom prst="line">
            <a:avLst/>
          </a:prstGeom>
          <a:ln w="38100">
            <a:solidFill>
              <a:schemeClr val="accent2">
                <a:lumMod val="75000"/>
                <a:alpha val="50196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" name="Gerader Verbinder 8"/>
          <p:cNvCxnSpPr/>
          <p:nvPr/>
        </p:nvCxnSpPr>
        <p:spPr>
          <a:xfrm flipV="1">
            <a:off x="6493695" y="3326058"/>
            <a:ext cx="0" cy="1828800"/>
          </a:xfrm>
          <a:prstGeom prst="line">
            <a:avLst/>
          </a:prstGeom>
          <a:ln w="38100">
            <a:solidFill>
              <a:schemeClr val="accent2">
                <a:lumMod val="75000"/>
                <a:alpha val="50196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2" name="Textfeld 11"/>
          <p:cNvSpPr txBox="1"/>
          <p:nvPr/>
        </p:nvSpPr>
        <p:spPr>
          <a:xfrm>
            <a:off x="6493695" y="2441247"/>
            <a:ext cx="9348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smtClean="0"/>
              <a:t>n = 4</a:t>
            </a:r>
            <a:endParaRPr lang="de-DE" sz="2400" b="1" dirty="0"/>
          </a:p>
        </p:txBody>
      </p:sp>
      <p:cxnSp>
        <p:nvCxnSpPr>
          <p:cNvPr id="13" name="Gerader Verbinder 12"/>
          <p:cNvCxnSpPr/>
          <p:nvPr/>
        </p:nvCxnSpPr>
        <p:spPr>
          <a:xfrm flipV="1">
            <a:off x="6853654" y="3326058"/>
            <a:ext cx="0" cy="1828800"/>
          </a:xfrm>
          <a:prstGeom prst="line">
            <a:avLst/>
          </a:prstGeom>
          <a:ln w="38100">
            <a:solidFill>
              <a:schemeClr val="accent2">
                <a:lumMod val="75000"/>
                <a:alpha val="50196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" name="Gerader Verbinder 13"/>
          <p:cNvCxnSpPr/>
          <p:nvPr/>
        </p:nvCxnSpPr>
        <p:spPr>
          <a:xfrm flipV="1">
            <a:off x="7213654" y="3326058"/>
            <a:ext cx="0" cy="1828800"/>
          </a:xfrm>
          <a:prstGeom prst="line">
            <a:avLst/>
          </a:prstGeom>
          <a:ln w="38100">
            <a:solidFill>
              <a:srgbClr val="9A0000">
                <a:alpha val="50196"/>
              </a:srgb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" name="Textfeld 2"/>
          <p:cNvSpPr txBox="1"/>
          <p:nvPr/>
        </p:nvSpPr>
        <p:spPr>
          <a:xfrm>
            <a:off x="5681750" y="6106510"/>
            <a:ext cx="3876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„Spalte kann nicht gefüllt werden“</a:t>
            </a:r>
            <a:endParaRPr lang="de-DE" dirty="0"/>
          </a:p>
        </p:txBody>
      </p:sp>
      <p:cxnSp>
        <p:nvCxnSpPr>
          <p:cNvPr id="16" name="Gerade Verbindung mit Pfeil 15"/>
          <p:cNvCxnSpPr>
            <a:stCxn id="3" idx="0"/>
          </p:cNvCxnSpPr>
          <p:nvPr/>
        </p:nvCxnSpPr>
        <p:spPr>
          <a:xfrm flipH="1" flipV="1">
            <a:off x="7213655" y="5220782"/>
            <a:ext cx="406286" cy="8857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llipse 18"/>
          <p:cNvSpPr/>
          <p:nvPr/>
        </p:nvSpPr>
        <p:spPr>
          <a:xfrm>
            <a:off x="945929" y="1978795"/>
            <a:ext cx="1008993" cy="420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1 | 1</a:t>
            </a:r>
            <a:endParaRPr lang="de-DE" dirty="0"/>
          </a:p>
        </p:txBody>
      </p:sp>
      <p:sp>
        <p:nvSpPr>
          <p:cNvPr id="20" name="Ellipse 19"/>
          <p:cNvSpPr/>
          <p:nvPr/>
        </p:nvSpPr>
        <p:spPr>
          <a:xfrm>
            <a:off x="945928" y="2863606"/>
            <a:ext cx="1008993" cy="420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2</a:t>
            </a:r>
            <a:r>
              <a:rPr lang="de-DE" dirty="0" smtClean="0"/>
              <a:t> | 2</a:t>
            </a:r>
            <a:endParaRPr lang="de-DE" dirty="0"/>
          </a:p>
        </p:txBody>
      </p:sp>
      <p:sp>
        <p:nvSpPr>
          <p:cNvPr id="21" name="Textfeld 20"/>
          <p:cNvSpPr txBox="1"/>
          <p:nvPr/>
        </p:nvSpPr>
        <p:spPr>
          <a:xfrm>
            <a:off x="3841528" y="2004335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Fuge 1</a:t>
            </a:r>
            <a:endParaRPr lang="de-DE" dirty="0"/>
          </a:p>
        </p:txBody>
      </p:sp>
      <p:sp>
        <p:nvSpPr>
          <p:cNvPr id="22" name="Textfeld 21"/>
          <p:cNvSpPr txBox="1"/>
          <p:nvPr/>
        </p:nvSpPr>
        <p:spPr>
          <a:xfrm>
            <a:off x="3841528" y="2886671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Fuge 2</a:t>
            </a:r>
            <a:endParaRPr lang="de-DE" dirty="0"/>
          </a:p>
        </p:txBody>
      </p:sp>
      <p:cxnSp>
        <p:nvCxnSpPr>
          <p:cNvPr id="23" name="Gerader Verbinder 22"/>
          <p:cNvCxnSpPr>
            <a:stCxn id="19" idx="0"/>
          </p:cNvCxnSpPr>
          <p:nvPr/>
        </p:nvCxnSpPr>
        <p:spPr>
          <a:xfrm flipH="1" flipV="1">
            <a:off x="1450424" y="1650127"/>
            <a:ext cx="2" cy="32866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/>
          <p:cNvCxnSpPr>
            <a:stCxn id="20" idx="0"/>
            <a:endCxn id="19" idx="4"/>
          </p:cNvCxnSpPr>
          <p:nvPr/>
        </p:nvCxnSpPr>
        <p:spPr>
          <a:xfrm flipV="1">
            <a:off x="1450425" y="2399208"/>
            <a:ext cx="1" cy="46439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feld 24"/>
          <p:cNvSpPr txBox="1"/>
          <p:nvPr/>
        </p:nvSpPr>
        <p:spPr>
          <a:xfrm>
            <a:off x="3841528" y="3769007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Fuge 3</a:t>
            </a:r>
            <a:endParaRPr lang="de-DE" dirty="0"/>
          </a:p>
        </p:txBody>
      </p:sp>
      <p:sp>
        <p:nvSpPr>
          <p:cNvPr id="26" name="Ellipse 25"/>
          <p:cNvSpPr/>
          <p:nvPr/>
        </p:nvSpPr>
        <p:spPr>
          <a:xfrm>
            <a:off x="388881" y="3931659"/>
            <a:ext cx="1008993" cy="420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1 | 2</a:t>
            </a:r>
            <a:endParaRPr lang="de-DE" dirty="0"/>
          </a:p>
        </p:txBody>
      </p:sp>
      <p:sp>
        <p:nvSpPr>
          <p:cNvPr id="27" name="Ellipse 26"/>
          <p:cNvSpPr/>
          <p:nvPr/>
        </p:nvSpPr>
        <p:spPr>
          <a:xfrm>
            <a:off x="1502974" y="3914154"/>
            <a:ext cx="1008993" cy="420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3</a:t>
            </a:r>
            <a:r>
              <a:rPr lang="de-DE" dirty="0" smtClean="0"/>
              <a:t> | 3 </a:t>
            </a:r>
            <a:endParaRPr lang="de-DE" dirty="0"/>
          </a:p>
        </p:txBody>
      </p:sp>
      <p:cxnSp>
        <p:nvCxnSpPr>
          <p:cNvPr id="28" name="Gerader Verbinder 27"/>
          <p:cNvCxnSpPr>
            <a:stCxn id="27" idx="0"/>
            <a:endCxn id="20" idx="4"/>
          </p:cNvCxnSpPr>
          <p:nvPr/>
        </p:nvCxnSpPr>
        <p:spPr>
          <a:xfrm flipH="1" flipV="1">
            <a:off x="1450425" y="3284019"/>
            <a:ext cx="557046" cy="63013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r Verbinder 28"/>
          <p:cNvCxnSpPr>
            <a:stCxn id="26" idx="0"/>
            <a:endCxn id="20" idx="4"/>
          </p:cNvCxnSpPr>
          <p:nvPr/>
        </p:nvCxnSpPr>
        <p:spPr>
          <a:xfrm flipV="1">
            <a:off x="893378" y="3284019"/>
            <a:ext cx="557047" cy="647640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feld 29"/>
          <p:cNvSpPr txBox="1"/>
          <p:nvPr/>
        </p:nvSpPr>
        <p:spPr>
          <a:xfrm>
            <a:off x="3841528" y="4651343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Fuge 4</a:t>
            </a:r>
            <a:endParaRPr lang="de-DE" dirty="0"/>
          </a:p>
        </p:txBody>
      </p:sp>
      <p:cxnSp>
        <p:nvCxnSpPr>
          <p:cNvPr id="31" name="Gerader Verbinder 30"/>
          <p:cNvCxnSpPr>
            <a:stCxn id="27" idx="4"/>
          </p:cNvCxnSpPr>
          <p:nvPr/>
        </p:nvCxnSpPr>
        <p:spPr>
          <a:xfrm flipH="1">
            <a:off x="2007470" y="4334567"/>
            <a:ext cx="1" cy="686108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35" name="Grafik 3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631725" y="4964702"/>
            <a:ext cx="751490" cy="751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4535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feld 35"/>
          <p:cNvSpPr txBox="1"/>
          <p:nvPr/>
        </p:nvSpPr>
        <p:spPr>
          <a:xfrm>
            <a:off x="6125673" y="4370722"/>
            <a:ext cx="72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2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Mauerbau mit Backtracking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5766148" y="4362846"/>
            <a:ext cx="36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1</a:t>
            </a: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5765673" y="3999238"/>
            <a:ext cx="72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2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5765399" y="3619396"/>
            <a:ext cx="1080000" cy="369332"/>
          </a:xfrm>
          <a:prstGeom prst="rect">
            <a:avLst/>
          </a:prstGeom>
          <a:ln w="28575">
            <a:solidFill>
              <a:srgbClr val="353537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3</a:t>
            </a:r>
            <a:endParaRPr lang="de-DE" dirty="0"/>
          </a:p>
        </p:txBody>
      </p:sp>
      <p:cxnSp>
        <p:nvCxnSpPr>
          <p:cNvPr id="8" name="Gerader Verbinder 7"/>
          <p:cNvCxnSpPr/>
          <p:nvPr/>
        </p:nvCxnSpPr>
        <p:spPr>
          <a:xfrm flipV="1">
            <a:off x="6133695" y="3326058"/>
            <a:ext cx="0" cy="1828800"/>
          </a:xfrm>
          <a:prstGeom prst="line">
            <a:avLst/>
          </a:prstGeom>
          <a:ln w="38100">
            <a:solidFill>
              <a:schemeClr val="accent2">
                <a:lumMod val="75000"/>
                <a:alpha val="50196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" name="Gerader Verbinder 8"/>
          <p:cNvCxnSpPr/>
          <p:nvPr/>
        </p:nvCxnSpPr>
        <p:spPr>
          <a:xfrm flipV="1">
            <a:off x="6493695" y="3326058"/>
            <a:ext cx="0" cy="1828800"/>
          </a:xfrm>
          <a:prstGeom prst="line">
            <a:avLst/>
          </a:prstGeom>
          <a:ln w="38100">
            <a:solidFill>
              <a:schemeClr val="accent2">
                <a:lumMod val="75000"/>
                <a:alpha val="50196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2" name="Textfeld 11"/>
          <p:cNvSpPr txBox="1"/>
          <p:nvPr/>
        </p:nvSpPr>
        <p:spPr>
          <a:xfrm>
            <a:off x="6493695" y="2441247"/>
            <a:ext cx="9348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smtClean="0"/>
              <a:t>n = 4</a:t>
            </a:r>
            <a:endParaRPr lang="de-DE" sz="2400" b="1" dirty="0"/>
          </a:p>
        </p:txBody>
      </p:sp>
      <p:cxnSp>
        <p:nvCxnSpPr>
          <p:cNvPr id="13" name="Gerader Verbinder 12"/>
          <p:cNvCxnSpPr/>
          <p:nvPr/>
        </p:nvCxnSpPr>
        <p:spPr>
          <a:xfrm flipV="1">
            <a:off x="6853654" y="3326058"/>
            <a:ext cx="0" cy="1828800"/>
          </a:xfrm>
          <a:prstGeom prst="line">
            <a:avLst/>
          </a:prstGeom>
          <a:ln w="38100">
            <a:solidFill>
              <a:schemeClr val="accent2">
                <a:lumMod val="75000"/>
                <a:alpha val="50196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" name="Gerader Verbinder 13"/>
          <p:cNvCxnSpPr/>
          <p:nvPr/>
        </p:nvCxnSpPr>
        <p:spPr>
          <a:xfrm flipV="1">
            <a:off x="7213654" y="3326058"/>
            <a:ext cx="0" cy="1828800"/>
          </a:xfrm>
          <a:prstGeom prst="line">
            <a:avLst/>
          </a:prstGeom>
          <a:ln w="38100">
            <a:solidFill>
              <a:srgbClr val="9A0000">
                <a:alpha val="50196"/>
              </a:srgb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" name="Textfeld 2"/>
          <p:cNvSpPr txBox="1"/>
          <p:nvPr/>
        </p:nvSpPr>
        <p:spPr>
          <a:xfrm>
            <a:off x="5681750" y="6106510"/>
            <a:ext cx="3876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„Spalte kann nicht gefüllt werden“</a:t>
            </a:r>
            <a:endParaRPr lang="de-DE" dirty="0"/>
          </a:p>
        </p:txBody>
      </p:sp>
      <p:cxnSp>
        <p:nvCxnSpPr>
          <p:cNvPr id="16" name="Gerade Verbindung mit Pfeil 15"/>
          <p:cNvCxnSpPr>
            <a:stCxn id="3" idx="0"/>
          </p:cNvCxnSpPr>
          <p:nvPr/>
        </p:nvCxnSpPr>
        <p:spPr>
          <a:xfrm flipH="1" flipV="1">
            <a:off x="7213655" y="5220782"/>
            <a:ext cx="406286" cy="8857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llipse 18"/>
          <p:cNvSpPr/>
          <p:nvPr/>
        </p:nvSpPr>
        <p:spPr>
          <a:xfrm>
            <a:off x="945929" y="1978795"/>
            <a:ext cx="1008993" cy="420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1 | 1</a:t>
            </a:r>
            <a:endParaRPr lang="de-DE" dirty="0"/>
          </a:p>
        </p:txBody>
      </p:sp>
      <p:sp>
        <p:nvSpPr>
          <p:cNvPr id="20" name="Ellipse 19"/>
          <p:cNvSpPr/>
          <p:nvPr/>
        </p:nvSpPr>
        <p:spPr>
          <a:xfrm>
            <a:off x="945928" y="2863606"/>
            <a:ext cx="1008993" cy="420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2</a:t>
            </a:r>
            <a:r>
              <a:rPr lang="de-DE" dirty="0" smtClean="0"/>
              <a:t> | 2</a:t>
            </a:r>
            <a:endParaRPr lang="de-DE" dirty="0"/>
          </a:p>
        </p:txBody>
      </p:sp>
      <p:sp>
        <p:nvSpPr>
          <p:cNvPr id="21" name="Textfeld 20"/>
          <p:cNvSpPr txBox="1"/>
          <p:nvPr/>
        </p:nvSpPr>
        <p:spPr>
          <a:xfrm>
            <a:off x="3841528" y="2004335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Fuge 1</a:t>
            </a:r>
            <a:endParaRPr lang="de-DE" dirty="0"/>
          </a:p>
        </p:txBody>
      </p:sp>
      <p:sp>
        <p:nvSpPr>
          <p:cNvPr id="22" name="Textfeld 21"/>
          <p:cNvSpPr txBox="1"/>
          <p:nvPr/>
        </p:nvSpPr>
        <p:spPr>
          <a:xfrm>
            <a:off x="3841528" y="2886671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Fuge 2</a:t>
            </a:r>
            <a:endParaRPr lang="de-DE" dirty="0"/>
          </a:p>
        </p:txBody>
      </p:sp>
      <p:cxnSp>
        <p:nvCxnSpPr>
          <p:cNvPr id="23" name="Gerader Verbinder 22"/>
          <p:cNvCxnSpPr>
            <a:stCxn id="19" idx="0"/>
          </p:cNvCxnSpPr>
          <p:nvPr/>
        </p:nvCxnSpPr>
        <p:spPr>
          <a:xfrm flipH="1" flipV="1">
            <a:off x="1450424" y="1650127"/>
            <a:ext cx="2" cy="32866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/>
          <p:cNvCxnSpPr>
            <a:stCxn id="20" idx="0"/>
            <a:endCxn id="19" idx="4"/>
          </p:cNvCxnSpPr>
          <p:nvPr/>
        </p:nvCxnSpPr>
        <p:spPr>
          <a:xfrm flipV="1">
            <a:off x="1450425" y="2399208"/>
            <a:ext cx="1" cy="46439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feld 24"/>
          <p:cNvSpPr txBox="1"/>
          <p:nvPr/>
        </p:nvSpPr>
        <p:spPr>
          <a:xfrm>
            <a:off x="3841528" y="3769007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Fuge 3</a:t>
            </a:r>
            <a:endParaRPr lang="de-DE" dirty="0"/>
          </a:p>
        </p:txBody>
      </p:sp>
      <p:sp>
        <p:nvSpPr>
          <p:cNvPr id="26" name="Ellipse 25"/>
          <p:cNvSpPr/>
          <p:nvPr/>
        </p:nvSpPr>
        <p:spPr>
          <a:xfrm>
            <a:off x="388881" y="3931659"/>
            <a:ext cx="1008993" cy="420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1 | 2</a:t>
            </a:r>
            <a:endParaRPr lang="de-DE" dirty="0"/>
          </a:p>
        </p:txBody>
      </p:sp>
      <p:sp>
        <p:nvSpPr>
          <p:cNvPr id="27" name="Ellipse 26"/>
          <p:cNvSpPr/>
          <p:nvPr/>
        </p:nvSpPr>
        <p:spPr>
          <a:xfrm>
            <a:off x="1502974" y="3914154"/>
            <a:ext cx="1008993" cy="420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3</a:t>
            </a:r>
            <a:r>
              <a:rPr lang="de-DE" dirty="0" smtClean="0"/>
              <a:t> | 3 </a:t>
            </a:r>
            <a:endParaRPr lang="de-DE" dirty="0"/>
          </a:p>
        </p:txBody>
      </p:sp>
      <p:cxnSp>
        <p:nvCxnSpPr>
          <p:cNvPr id="28" name="Gerader Verbinder 27"/>
          <p:cNvCxnSpPr>
            <a:stCxn id="27" idx="0"/>
            <a:endCxn id="20" idx="4"/>
          </p:cNvCxnSpPr>
          <p:nvPr/>
        </p:nvCxnSpPr>
        <p:spPr>
          <a:xfrm flipH="1" flipV="1">
            <a:off x="1450425" y="3284019"/>
            <a:ext cx="557046" cy="63013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r Verbinder 28"/>
          <p:cNvCxnSpPr>
            <a:stCxn id="26" idx="0"/>
            <a:endCxn id="20" idx="4"/>
          </p:cNvCxnSpPr>
          <p:nvPr/>
        </p:nvCxnSpPr>
        <p:spPr>
          <a:xfrm flipV="1">
            <a:off x="893378" y="3284019"/>
            <a:ext cx="557047" cy="647640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feld 29"/>
          <p:cNvSpPr txBox="1"/>
          <p:nvPr/>
        </p:nvSpPr>
        <p:spPr>
          <a:xfrm>
            <a:off x="3841528" y="4651343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Fuge 4</a:t>
            </a:r>
            <a:endParaRPr lang="de-DE" dirty="0"/>
          </a:p>
        </p:txBody>
      </p:sp>
      <p:cxnSp>
        <p:nvCxnSpPr>
          <p:cNvPr id="31" name="Gerader Verbinder 30"/>
          <p:cNvCxnSpPr>
            <a:stCxn id="27" idx="4"/>
          </p:cNvCxnSpPr>
          <p:nvPr/>
        </p:nvCxnSpPr>
        <p:spPr>
          <a:xfrm flipH="1">
            <a:off x="2007470" y="4334567"/>
            <a:ext cx="1" cy="686108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35" name="Grafik 3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631725" y="4964702"/>
            <a:ext cx="751490" cy="751490"/>
          </a:xfrm>
          <a:prstGeom prst="rect">
            <a:avLst/>
          </a:prstGeom>
        </p:spPr>
      </p:pic>
      <p:sp>
        <p:nvSpPr>
          <p:cNvPr id="7" name="Nach oben gekrümmter Pfeil 6"/>
          <p:cNvSpPr/>
          <p:nvPr/>
        </p:nvSpPr>
        <p:spPr>
          <a:xfrm rot="16200000">
            <a:off x="1548471" y="3798382"/>
            <a:ext cx="2615434" cy="792012"/>
          </a:xfrm>
          <a:prstGeom prst="curvedUpArrow">
            <a:avLst>
              <a:gd name="adj1" fmla="val 25000"/>
              <a:gd name="adj2" fmla="val 68727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cxnSp>
        <p:nvCxnSpPr>
          <p:cNvPr id="32" name="Gerader Verbinder 31"/>
          <p:cNvCxnSpPr>
            <a:stCxn id="27" idx="0"/>
            <a:endCxn id="20" idx="4"/>
          </p:cNvCxnSpPr>
          <p:nvPr/>
        </p:nvCxnSpPr>
        <p:spPr>
          <a:xfrm flipH="1" flipV="1">
            <a:off x="1450425" y="3284019"/>
            <a:ext cx="557046" cy="630135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r Verbinder 32"/>
          <p:cNvCxnSpPr>
            <a:stCxn id="26" idx="0"/>
            <a:endCxn id="20" idx="4"/>
          </p:cNvCxnSpPr>
          <p:nvPr/>
        </p:nvCxnSpPr>
        <p:spPr>
          <a:xfrm flipV="1">
            <a:off x="893378" y="3284019"/>
            <a:ext cx="557047" cy="647640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r Verbinder 33"/>
          <p:cNvCxnSpPr/>
          <p:nvPr/>
        </p:nvCxnSpPr>
        <p:spPr>
          <a:xfrm flipV="1">
            <a:off x="7213654" y="3326058"/>
            <a:ext cx="0" cy="1828800"/>
          </a:xfrm>
          <a:prstGeom prst="line">
            <a:avLst/>
          </a:prstGeom>
          <a:ln w="38100">
            <a:solidFill>
              <a:schemeClr val="accent2">
                <a:lumMod val="75000"/>
                <a:alpha val="50196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7" name="Gerader Verbinder 36"/>
          <p:cNvCxnSpPr>
            <a:stCxn id="26" idx="4"/>
            <a:endCxn id="41" idx="0"/>
          </p:cNvCxnSpPr>
          <p:nvPr/>
        </p:nvCxnSpPr>
        <p:spPr>
          <a:xfrm>
            <a:off x="893378" y="4352072"/>
            <a:ext cx="2240" cy="273730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Ellipse 40"/>
          <p:cNvSpPr/>
          <p:nvPr/>
        </p:nvSpPr>
        <p:spPr>
          <a:xfrm>
            <a:off x="391121" y="4625802"/>
            <a:ext cx="1008993" cy="420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smtClean="0"/>
              <a:t>…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065944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6" grpId="0" animBg="1"/>
      <p:bldP spid="3" grpId="0"/>
      <p:bldP spid="7" grpId="1" animBg="1"/>
      <p:bldP spid="4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6000" dirty="0" smtClean="0"/>
              <a:t>Implementierung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45423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740" y="394637"/>
            <a:ext cx="8518967" cy="5999273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859" y="394639"/>
            <a:ext cx="8529087" cy="5999273"/>
          </a:xfrm>
          <a:prstGeom prst="rect">
            <a:avLst/>
          </a:prstGeom>
        </p:spPr>
      </p:pic>
      <p:sp>
        <p:nvSpPr>
          <p:cNvPr id="6" name="Rechteck 5"/>
          <p:cNvSpPr/>
          <p:nvPr/>
        </p:nvSpPr>
        <p:spPr>
          <a:xfrm>
            <a:off x="671332" y="2164466"/>
            <a:ext cx="4572000" cy="1076445"/>
          </a:xfrm>
          <a:prstGeom prst="rect">
            <a:avLst/>
          </a:prstGeom>
          <a:noFill/>
          <a:ln w="762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455" y="405716"/>
            <a:ext cx="8518969" cy="5992156"/>
          </a:xfrm>
          <a:prstGeom prst="rect">
            <a:avLst/>
          </a:prstGeom>
        </p:spPr>
      </p:pic>
      <p:sp>
        <p:nvSpPr>
          <p:cNvPr id="11" name="Textfeld 10"/>
          <p:cNvSpPr txBox="1"/>
          <p:nvPr/>
        </p:nvSpPr>
        <p:spPr>
          <a:xfrm>
            <a:off x="3217762" y="4579850"/>
            <a:ext cx="89125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000" dirty="0" smtClean="0"/>
              <a:t>…</a:t>
            </a:r>
            <a:endParaRPr lang="de-DE" sz="5000" dirty="0"/>
          </a:p>
        </p:txBody>
      </p:sp>
      <p:sp>
        <p:nvSpPr>
          <p:cNvPr id="12" name="Textfeld 11"/>
          <p:cNvSpPr txBox="1"/>
          <p:nvPr/>
        </p:nvSpPr>
        <p:spPr>
          <a:xfrm>
            <a:off x="2138116" y="4552144"/>
            <a:ext cx="89125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000" dirty="0" smtClean="0"/>
              <a:t>..</a:t>
            </a:r>
            <a:endParaRPr lang="de-DE" sz="5000" dirty="0"/>
          </a:p>
        </p:txBody>
      </p:sp>
      <p:sp>
        <p:nvSpPr>
          <p:cNvPr id="3" name="Rechteck 2"/>
          <p:cNvSpPr/>
          <p:nvPr/>
        </p:nvSpPr>
        <p:spPr>
          <a:xfrm>
            <a:off x="520860" y="6030410"/>
            <a:ext cx="4467829" cy="277793"/>
          </a:xfrm>
          <a:prstGeom prst="rect">
            <a:avLst/>
          </a:prstGeom>
          <a:solidFill>
            <a:srgbClr val="9A0000">
              <a:alpha val="25098"/>
            </a:srgb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feld 3"/>
          <p:cNvSpPr txBox="1"/>
          <p:nvPr/>
        </p:nvSpPr>
        <p:spPr>
          <a:xfrm>
            <a:off x="6504972" y="3842795"/>
            <a:ext cx="4074289" cy="16619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 smtClean="0"/>
              <a:t>7! </a:t>
            </a:r>
            <a:r>
              <a:rPr lang="de-DE" dirty="0"/>
              <a:t>u</a:t>
            </a:r>
            <a:r>
              <a:rPr lang="de-DE" dirty="0" smtClean="0"/>
              <a:t>nterschiedliche Möglichkeiten</a:t>
            </a:r>
          </a:p>
          <a:p>
            <a:r>
              <a:rPr lang="de-DE" dirty="0" smtClean="0"/>
              <a:t>7 * 6 * 5 * 4 * 3 * 2 * 1 = </a:t>
            </a:r>
            <a:r>
              <a:rPr lang="de-DE" sz="2400" b="1" dirty="0" smtClean="0"/>
              <a:t>5040</a:t>
            </a:r>
          </a:p>
          <a:p>
            <a:endParaRPr lang="de-DE" sz="2400" b="1" dirty="0"/>
          </a:p>
          <a:p>
            <a:r>
              <a:rPr lang="de-DE" dirty="0"/>
              <a:t>7 Stöcke</a:t>
            </a:r>
          </a:p>
          <a:p>
            <a:r>
              <a:rPr lang="de-DE" dirty="0"/>
              <a:t>7 Schilde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4988689" y="5996215"/>
            <a:ext cx="3708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und jeder Schild auf einen Stock.</a:t>
            </a:r>
            <a:endParaRPr lang="de-DE" dirty="0"/>
          </a:p>
        </p:txBody>
      </p:sp>
      <p:pic>
        <p:nvPicPr>
          <p:cNvPr id="15" name="Grafik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3604082"/>
            <a:ext cx="812955" cy="812955"/>
          </a:xfrm>
          <a:prstGeom prst="rect">
            <a:avLst/>
          </a:prstGeom>
        </p:spPr>
      </p:pic>
      <p:sp>
        <p:nvSpPr>
          <p:cNvPr id="16" name="Textfeld 15"/>
          <p:cNvSpPr txBox="1"/>
          <p:nvPr/>
        </p:nvSpPr>
        <p:spPr>
          <a:xfrm>
            <a:off x="2217385" y="4558502"/>
            <a:ext cx="89125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000" dirty="0" smtClean="0"/>
              <a:t>.</a:t>
            </a:r>
            <a:endParaRPr lang="de-DE" sz="5000" dirty="0"/>
          </a:p>
        </p:txBody>
      </p:sp>
      <p:sp>
        <p:nvSpPr>
          <p:cNvPr id="19" name="Pfeil nach oben 18"/>
          <p:cNvSpPr/>
          <p:nvPr/>
        </p:nvSpPr>
        <p:spPr>
          <a:xfrm>
            <a:off x="4754940" y="4398708"/>
            <a:ext cx="220717" cy="35918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Pfeil nach oben 19"/>
          <p:cNvSpPr/>
          <p:nvPr/>
        </p:nvSpPr>
        <p:spPr>
          <a:xfrm rot="16200000">
            <a:off x="4033520" y="4179539"/>
            <a:ext cx="220717" cy="35918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Pfeil nach oben 20"/>
          <p:cNvSpPr/>
          <p:nvPr/>
        </p:nvSpPr>
        <p:spPr>
          <a:xfrm flipV="1">
            <a:off x="3480052" y="4448851"/>
            <a:ext cx="220717" cy="35918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Pfeil nach oben 21"/>
          <p:cNvSpPr/>
          <p:nvPr/>
        </p:nvSpPr>
        <p:spPr>
          <a:xfrm rot="16200000">
            <a:off x="2863389" y="5044131"/>
            <a:ext cx="220717" cy="35918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Pfeil nach oben 22"/>
          <p:cNvSpPr/>
          <p:nvPr/>
        </p:nvSpPr>
        <p:spPr>
          <a:xfrm>
            <a:off x="2278943" y="4465948"/>
            <a:ext cx="220717" cy="35918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Pfeil nach oben 23"/>
          <p:cNvSpPr/>
          <p:nvPr/>
        </p:nvSpPr>
        <p:spPr>
          <a:xfrm flipV="1">
            <a:off x="2277318" y="4493605"/>
            <a:ext cx="220717" cy="35918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Pfeil nach oben 24"/>
          <p:cNvSpPr/>
          <p:nvPr/>
        </p:nvSpPr>
        <p:spPr>
          <a:xfrm rot="5400000" flipH="1">
            <a:off x="2879995" y="5050044"/>
            <a:ext cx="220717" cy="35918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6" name="Grafik 2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5167" y="4767827"/>
            <a:ext cx="812955" cy="812955"/>
          </a:xfrm>
          <a:prstGeom prst="rect">
            <a:avLst/>
          </a:prstGeom>
        </p:spPr>
      </p:pic>
      <p:sp>
        <p:nvSpPr>
          <p:cNvPr id="27" name="Textfeld 26"/>
          <p:cNvSpPr txBox="1"/>
          <p:nvPr/>
        </p:nvSpPr>
        <p:spPr>
          <a:xfrm>
            <a:off x="3348399" y="4574871"/>
            <a:ext cx="89125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000" dirty="0" smtClean="0"/>
              <a:t>..</a:t>
            </a:r>
            <a:endParaRPr lang="de-DE" sz="5000" dirty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741" y="394638"/>
            <a:ext cx="8529086" cy="5999272"/>
          </a:xfrm>
          <a:prstGeom prst="rect">
            <a:avLst/>
          </a:prstGeom>
        </p:spPr>
      </p:pic>
      <p:pic>
        <p:nvPicPr>
          <p:cNvPr id="14" name="Grafik 1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6755" y="-240073"/>
            <a:ext cx="2469417" cy="3200865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6504972" y="3842795"/>
            <a:ext cx="4074289" cy="16619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/>
              <a:t>6</a:t>
            </a:r>
            <a:r>
              <a:rPr lang="de-DE" dirty="0" smtClean="0"/>
              <a:t>! </a:t>
            </a:r>
            <a:r>
              <a:rPr lang="de-DE" dirty="0"/>
              <a:t>u</a:t>
            </a:r>
            <a:r>
              <a:rPr lang="de-DE" dirty="0" smtClean="0"/>
              <a:t>nterschiedliche Möglichkeiten</a:t>
            </a:r>
          </a:p>
          <a:p>
            <a:r>
              <a:rPr lang="de-DE" dirty="0" smtClean="0"/>
              <a:t>6 * 5 * 4 * 3 * 2 * 1 = </a:t>
            </a:r>
            <a:r>
              <a:rPr lang="de-DE" sz="2400" b="1" dirty="0" smtClean="0"/>
              <a:t>720</a:t>
            </a:r>
          </a:p>
          <a:p>
            <a:endParaRPr lang="de-DE" sz="2400" b="1" dirty="0"/>
          </a:p>
          <a:p>
            <a:r>
              <a:rPr lang="de-DE" dirty="0"/>
              <a:t>7 Stöcke</a:t>
            </a:r>
          </a:p>
          <a:p>
            <a:r>
              <a:rPr lang="de-DE" dirty="0"/>
              <a:t>7 Schilde</a:t>
            </a:r>
          </a:p>
        </p:txBody>
      </p:sp>
    </p:spTree>
    <p:extLst>
      <p:ext uri="{BB962C8B-B14F-4D97-AF65-F5344CB8AC3E}">
        <p14:creationId xmlns:p14="http://schemas.microsoft.com/office/powerpoint/2010/main" val="29570534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22" presetClass="entr" presetSubtype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22" presetClass="entr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1" grpId="1"/>
      <p:bldP spid="12" grpId="0"/>
      <p:bldP spid="12" grpId="1"/>
      <p:bldP spid="16" grpId="0"/>
      <p:bldP spid="16" grpId="1"/>
      <p:bldP spid="20" grpId="0" animBg="1"/>
      <p:bldP spid="21" grpId="0" animBg="1"/>
      <p:bldP spid="22" grpId="0" animBg="1"/>
      <p:bldP spid="22" grpId="1" animBg="1"/>
      <p:bldP spid="22" grpId="2" animBg="1"/>
      <p:bldP spid="23" grpId="0" animBg="1"/>
      <p:bldP spid="23" grpId="1" animBg="1"/>
      <p:bldP spid="23" grpId="2" animBg="1"/>
      <p:bldP spid="23" grpId="3" animBg="1"/>
      <p:bldP spid="24" grpId="0" animBg="1"/>
      <p:bldP spid="24" grpId="1" animBg="1"/>
      <p:bldP spid="24" grpId="2" animBg="1"/>
      <p:bldP spid="24" grpId="3" animBg="1"/>
      <p:bldP spid="25" grpId="0" animBg="1"/>
      <p:bldP spid="25" grpId="1" animBg="1"/>
      <p:bldP spid="2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Klassendiagramm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1147" y="1691322"/>
            <a:ext cx="7619999" cy="5403512"/>
          </a:xfrm>
        </p:spPr>
      </p:pic>
    </p:spTree>
    <p:extLst>
      <p:ext uri="{BB962C8B-B14F-4D97-AF65-F5344CB8AC3E}">
        <p14:creationId xmlns:p14="http://schemas.microsoft.com/office/powerpoint/2010/main" val="13561953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478" y="0"/>
            <a:ext cx="97222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1693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Quellen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de-DE" dirty="0"/>
              <a:t>https://</a:t>
            </a:r>
            <a:r>
              <a:rPr lang="de-DE" b="1" dirty="0"/>
              <a:t>bwinf.de</a:t>
            </a:r>
            <a:r>
              <a:rPr lang="de-DE" dirty="0"/>
              <a:t>/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de-DE" dirty="0"/>
              <a:t>http://</a:t>
            </a:r>
            <a:r>
              <a:rPr lang="de-DE" b="1" dirty="0"/>
              <a:t>mathedia.com</a:t>
            </a:r>
            <a:r>
              <a:rPr lang="de-DE" dirty="0"/>
              <a:t>/analysis/vollstaendige-induktion/gausssche-summenformel/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de-DE" dirty="0"/>
              <a:t>https://www.</a:t>
            </a:r>
            <a:r>
              <a:rPr lang="de-DE" b="1" dirty="0"/>
              <a:t>geogebra.org</a:t>
            </a:r>
            <a:r>
              <a:rPr lang="de-DE" dirty="0"/>
              <a:t>/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de-DE" dirty="0"/>
              <a:t>https://www.</a:t>
            </a:r>
            <a:r>
              <a:rPr lang="de-DE" b="1" dirty="0"/>
              <a:t>geeksforgeeks.org</a:t>
            </a:r>
            <a:r>
              <a:rPr lang="de-DE" dirty="0"/>
              <a:t>/backtracking-algorithms</a:t>
            </a:r>
            <a:r>
              <a:rPr lang="de-DE" dirty="0" smtClean="0"/>
              <a:t>/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747532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Bildquellen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de-DE" sz="1400" dirty="0"/>
              <a:t>https://static1.bmbfcluster.de/1/8/8/7_a71ec38177e2b9b/1887meg_75003e924b06111.jpg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de-DE" sz="1400" dirty="0"/>
              <a:t>https://bwinf.de/fileadmin/user_upload/Informatik-Biber/2017/Biber-Aufgabenheft_2017/Biberheft_2017.pdf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de-DE" sz="1400" dirty="0"/>
              <a:t>https://bwinf.de/fileadmin/JwInf/JwInf_Logos/JWINF_KV_Fuechse.jpg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de-DE" sz="1400" dirty="0"/>
              <a:t>http://www.ypool.de/wp-content/uploads/2014/09/Bundeswettbewerb-Informatik-Logo.png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de-DE" sz="1400" dirty="0"/>
              <a:t>https://www.bildung-und-begabung.de/static/generated/3553-logo-internationale-informatik-olympiade.png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de-DE" sz="1400" dirty="0"/>
              <a:t>https://cdn3.iconfinder.com/data/icons/flat-actions-icons-9/792/Tick_Mark_Dark-512.png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de-DE" sz="1400" dirty="0"/>
              <a:t>https://upload.wikimedia.org/wikipedia/commons/thumb/8/8f/Flat_cross_icon.svg/2000px-Flat_cross_icon.svg.png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de-DE" sz="1400" dirty="0"/>
              <a:t>https://</a:t>
            </a:r>
            <a:r>
              <a:rPr lang="de-DE" sz="1400" dirty="0" smtClean="0"/>
              <a:t>daserwachendervalkyrjar.files.wordpress.com/2017/09/shutterstock_462881602-696x465.jpg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de-DE" sz="1400" dirty="0"/>
              <a:t>https://pixabay.com/de/icon-isoliert-kunst-einkaufen-1641915/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endParaRPr lang="de-DE" sz="1400" dirty="0"/>
          </a:p>
          <a:p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22490350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Danke für Eure Aufmerksamkeit!</a:t>
            </a:r>
            <a:endParaRPr lang="de-DE" dirty="0"/>
          </a:p>
        </p:txBody>
      </p:sp>
      <p:pic>
        <p:nvPicPr>
          <p:cNvPr id="6" name="Bildplatzhalter 5"/>
          <p:cNvPicPr>
            <a:picLocks noGrp="1" noChangeAspect="1"/>
          </p:cNvPicPr>
          <p:nvPr>
            <p:ph type="pic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6" t="542" r="184" b="32042"/>
          <a:stretch/>
        </p:blipFill>
        <p:spPr/>
      </p:pic>
    </p:spTree>
    <p:extLst>
      <p:ext uri="{BB962C8B-B14F-4D97-AF65-F5344CB8AC3E}">
        <p14:creationId xmlns:p14="http://schemas.microsoft.com/office/powerpoint/2010/main" val="6362449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</a:pPr>
            <a:r>
              <a:rPr lang="de-DE" sz="6000" dirty="0" smtClean="0"/>
              <a:t>1. Aufgabe</a:t>
            </a:r>
            <a:br>
              <a:rPr lang="de-DE" sz="6000" dirty="0" smtClean="0"/>
            </a:br>
            <a:r>
              <a:rPr lang="de-DE" sz="5400" dirty="0" smtClean="0"/>
              <a:t>der </a:t>
            </a:r>
            <a:r>
              <a:rPr lang="de-DE" sz="6000" dirty="0" smtClean="0"/>
              <a:t>2. Runde </a:t>
            </a:r>
            <a:br>
              <a:rPr lang="de-DE" sz="6000" dirty="0" smtClean="0"/>
            </a:br>
            <a:r>
              <a:rPr lang="de-DE" sz="5400" dirty="0" smtClean="0"/>
              <a:t>des </a:t>
            </a:r>
            <a:r>
              <a:rPr lang="de-DE" sz="6000" dirty="0" err="1" smtClean="0"/>
              <a:t>BwInfs</a:t>
            </a:r>
            <a:r>
              <a:rPr lang="de-DE" sz="6000" dirty="0" smtClean="0"/>
              <a:t> 2017</a:t>
            </a:r>
            <a:endParaRPr lang="de-DE" sz="600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08027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479" y="1539433"/>
            <a:ext cx="10688729" cy="3449234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2992" y="214613"/>
            <a:ext cx="3199315" cy="2148445"/>
          </a:xfrm>
          <a:prstGeom prst="rect">
            <a:avLst/>
          </a:prstGeom>
        </p:spPr>
      </p:pic>
      <p:sp>
        <p:nvSpPr>
          <p:cNvPr id="4" name="Rechteck 3"/>
          <p:cNvSpPr/>
          <p:nvPr/>
        </p:nvSpPr>
        <p:spPr>
          <a:xfrm>
            <a:off x="7870785" y="2453833"/>
            <a:ext cx="2921522" cy="324091"/>
          </a:xfrm>
          <a:prstGeom prst="rect">
            <a:avLst/>
          </a:prstGeom>
          <a:solidFill>
            <a:srgbClr val="9A0000">
              <a:alpha val="25098"/>
            </a:srgb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360744" y="2787676"/>
            <a:ext cx="2921522" cy="324091"/>
          </a:xfrm>
          <a:prstGeom prst="rect">
            <a:avLst/>
          </a:prstGeom>
          <a:solidFill>
            <a:srgbClr val="9A0000">
              <a:alpha val="25098"/>
            </a:srgb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/>
          <p:cNvSpPr/>
          <p:nvPr/>
        </p:nvSpPr>
        <p:spPr>
          <a:xfrm>
            <a:off x="3960470" y="3264050"/>
            <a:ext cx="5901159" cy="324091"/>
          </a:xfrm>
          <a:prstGeom prst="rect">
            <a:avLst/>
          </a:prstGeom>
          <a:solidFill>
            <a:srgbClr val="9A0000">
              <a:alpha val="25098"/>
            </a:srgb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/>
          <p:cNvSpPr txBox="1"/>
          <p:nvPr/>
        </p:nvSpPr>
        <p:spPr>
          <a:xfrm>
            <a:off x="8000457" y="5832428"/>
            <a:ext cx="2662177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2400" dirty="0" smtClean="0"/>
              <a:t>Eine Variable: </a:t>
            </a:r>
            <a:r>
              <a:rPr lang="de-DE" sz="2800" b="1" dirty="0"/>
              <a:t>n</a:t>
            </a:r>
            <a:endParaRPr lang="de-DE" sz="2400" b="1" dirty="0"/>
          </a:p>
        </p:txBody>
      </p:sp>
      <p:sp>
        <p:nvSpPr>
          <p:cNvPr id="8" name="Rechteck 7"/>
          <p:cNvSpPr/>
          <p:nvPr/>
        </p:nvSpPr>
        <p:spPr>
          <a:xfrm>
            <a:off x="360744" y="3588141"/>
            <a:ext cx="1630102" cy="324091"/>
          </a:xfrm>
          <a:prstGeom prst="rect">
            <a:avLst/>
          </a:prstGeom>
          <a:solidFill>
            <a:srgbClr val="9A0000">
              <a:alpha val="25098"/>
            </a:srgb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/>
          <p:cNvSpPr/>
          <p:nvPr/>
        </p:nvSpPr>
        <p:spPr>
          <a:xfrm>
            <a:off x="6146156" y="3912232"/>
            <a:ext cx="4516477" cy="324091"/>
          </a:xfrm>
          <a:prstGeom prst="rect">
            <a:avLst/>
          </a:prstGeom>
          <a:solidFill>
            <a:srgbClr val="9A0000">
              <a:alpha val="25098"/>
            </a:srgb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/>
          <p:cNvSpPr/>
          <p:nvPr/>
        </p:nvSpPr>
        <p:spPr>
          <a:xfrm>
            <a:off x="8762035" y="4269856"/>
            <a:ext cx="1900597" cy="324091"/>
          </a:xfrm>
          <a:prstGeom prst="rect">
            <a:avLst/>
          </a:prstGeom>
          <a:solidFill>
            <a:srgbClr val="9A0000">
              <a:alpha val="25098"/>
            </a:srgb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/>
          <p:cNvSpPr/>
          <p:nvPr/>
        </p:nvSpPr>
        <p:spPr>
          <a:xfrm>
            <a:off x="309929" y="4593947"/>
            <a:ext cx="639195" cy="324091"/>
          </a:xfrm>
          <a:prstGeom prst="rect">
            <a:avLst/>
          </a:prstGeom>
          <a:solidFill>
            <a:srgbClr val="9A0000">
              <a:alpha val="25098"/>
            </a:srgb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/>
          <p:cNvSpPr txBox="1"/>
          <p:nvPr/>
        </p:nvSpPr>
        <p:spPr>
          <a:xfrm>
            <a:off x="360744" y="5301050"/>
            <a:ext cx="659710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n</a:t>
            </a:r>
            <a:r>
              <a:rPr lang="de-DE" sz="2400" b="1" dirty="0" smtClean="0"/>
              <a:t> = 4</a:t>
            </a:r>
          </a:p>
          <a:p>
            <a:endParaRPr lang="de-DE" dirty="0"/>
          </a:p>
        </p:txBody>
      </p:sp>
      <p:sp>
        <p:nvSpPr>
          <p:cNvPr id="13" name="Textfeld 12"/>
          <p:cNvSpPr txBox="1"/>
          <p:nvPr/>
        </p:nvSpPr>
        <p:spPr>
          <a:xfrm>
            <a:off x="360744" y="6039714"/>
            <a:ext cx="36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1</a:t>
            </a:r>
            <a:endParaRPr lang="de-DE" dirty="0"/>
          </a:p>
        </p:txBody>
      </p:sp>
      <p:sp>
        <p:nvSpPr>
          <p:cNvPr id="14" name="Textfeld 13"/>
          <p:cNvSpPr txBox="1"/>
          <p:nvPr/>
        </p:nvSpPr>
        <p:spPr>
          <a:xfrm>
            <a:off x="720744" y="6045438"/>
            <a:ext cx="72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2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1440336" y="6039714"/>
            <a:ext cx="108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3</a:t>
            </a:r>
            <a:endParaRPr lang="de-DE" dirty="0"/>
          </a:p>
        </p:txBody>
      </p:sp>
      <p:sp>
        <p:nvSpPr>
          <p:cNvPr id="16" name="Textfeld 15"/>
          <p:cNvSpPr txBox="1"/>
          <p:nvPr/>
        </p:nvSpPr>
        <p:spPr>
          <a:xfrm>
            <a:off x="2520470" y="6045438"/>
            <a:ext cx="144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0123928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/>
      <p:bldP spid="13" grpId="0" animBg="1"/>
      <p:bldP spid="14" grpId="0" animBg="1"/>
      <p:bldP spid="15" grpId="0" animBg="1"/>
      <p:bldP spid="1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929" y="2106557"/>
            <a:ext cx="10576893" cy="1937302"/>
          </a:xfrm>
          <a:prstGeom prst="rect">
            <a:avLst/>
          </a:prstGeom>
        </p:spPr>
      </p:pic>
      <p:sp>
        <p:nvSpPr>
          <p:cNvPr id="13" name="Textfeld 12"/>
          <p:cNvSpPr txBox="1"/>
          <p:nvPr/>
        </p:nvSpPr>
        <p:spPr>
          <a:xfrm>
            <a:off x="2854726" y="4485891"/>
            <a:ext cx="5460234" cy="4001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sz="2000" b="1" dirty="0" smtClean="0"/>
              <a:t>Kontrolle: n = 10 = Mauer der Höhe 6</a:t>
            </a:r>
            <a:endParaRPr lang="de-DE" sz="2000" b="1" dirty="0"/>
          </a:p>
        </p:txBody>
      </p:sp>
      <p:sp>
        <p:nvSpPr>
          <p:cNvPr id="14" name="Rechteck 13"/>
          <p:cNvSpPr/>
          <p:nvPr/>
        </p:nvSpPr>
        <p:spPr>
          <a:xfrm>
            <a:off x="5291560" y="3183762"/>
            <a:ext cx="1329160" cy="324091"/>
          </a:xfrm>
          <a:prstGeom prst="rect">
            <a:avLst/>
          </a:prstGeom>
          <a:solidFill>
            <a:srgbClr val="9A0000">
              <a:alpha val="25098"/>
            </a:srgb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/>
          <p:cNvSpPr/>
          <p:nvPr/>
        </p:nvSpPr>
        <p:spPr>
          <a:xfrm>
            <a:off x="360744" y="3507853"/>
            <a:ext cx="900897" cy="324091"/>
          </a:xfrm>
          <a:prstGeom prst="rect">
            <a:avLst/>
          </a:prstGeom>
          <a:solidFill>
            <a:srgbClr val="9A0000">
              <a:alpha val="25098"/>
            </a:srgb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18588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</a:t>
            </a:r>
            <a:r>
              <a:rPr lang="de-DE" dirty="0" smtClean="0"/>
              <a:t> = 1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5016827" y="5083273"/>
            <a:ext cx="36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1</a:t>
            </a: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5016827" y="4713941"/>
            <a:ext cx="36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1</a:t>
            </a:r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5016827" y="4344609"/>
            <a:ext cx="36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1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6586008" y="4515718"/>
            <a:ext cx="44326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„Die Stellen </a:t>
            </a:r>
            <a:r>
              <a:rPr lang="de-DE" b="1" dirty="0" smtClean="0"/>
              <a:t>zwischen</a:t>
            </a:r>
            <a:r>
              <a:rPr lang="de-DE" dirty="0" smtClean="0"/>
              <a:t> den Klötzchen“, </a:t>
            </a:r>
          </a:p>
          <a:p>
            <a:r>
              <a:rPr lang="de-DE" dirty="0" smtClean="0"/>
              <a:t>dürfen niemals übereinanderliegen</a:t>
            </a:r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>
            <a:off x="5016827" y="3975277"/>
            <a:ext cx="36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1</a:t>
            </a:r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5016827" y="3605945"/>
            <a:ext cx="36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…</a:t>
            </a:r>
            <a:endParaRPr lang="de-DE" dirty="0"/>
          </a:p>
        </p:txBody>
      </p:sp>
      <p:sp>
        <p:nvSpPr>
          <p:cNvPr id="11" name="Textfeld 10"/>
          <p:cNvSpPr txBox="1"/>
          <p:nvPr/>
        </p:nvSpPr>
        <p:spPr>
          <a:xfrm>
            <a:off x="6831723" y="5641792"/>
            <a:ext cx="3872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Für n = 1 </a:t>
            </a:r>
            <a:r>
              <a:rPr lang="de-DE" b="1" dirty="0" smtClean="0"/>
              <a:t>unendlich</a:t>
            </a:r>
            <a:r>
              <a:rPr lang="de-DE" dirty="0" smtClean="0"/>
              <a:t> hohe Mauer</a:t>
            </a:r>
            <a:endParaRPr lang="de-DE" dirty="0"/>
          </a:p>
        </p:txBody>
      </p:sp>
      <p:sp>
        <p:nvSpPr>
          <p:cNvPr id="12" name="Pfeil nach unten 11"/>
          <p:cNvSpPr/>
          <p:nvPr/>
        </p:nvSpPr>
        <p:spPr>
          <a:xfrm>
            <a:off x="8408276" y="5162049"/>
            <a:ext cx="394044" cy="47974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3" name="Grafik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6755" y="-240073"/>
            <a:ext cx="2469417" cy="3200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0595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/>
      <p:bldP spid="8" grpId="0" animBg="1"/>
      <p:bldP spid="9" grpId="0" animBg="1"/>
      <p:bldP spid="11" grpId="0"/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</a:t>
            </a:r>
            <a:r>
              <a:rPr lang="de-DE" dirty="0" smtClean="0"/>
              <a:t> = 2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5163653" y="4880645"/>
            <a:ext cx="72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2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4803653" y="4880645"/>
            <a:ext cx="36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1</a:t>
            </a:r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8084557" y="3978104"/>
            <a:ext cx="23021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Eine Reihe hat einen 1er-Klotz und einen 2er-Klotz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4803653" y="4511313"/>
            <a:ext cx="72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2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5523653" y="4511313"/>
            <a:ext cx="36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1</a:t>
            </a:r>
            <a:endParaRPr lang="de-DE" dirty="0"/>
          </a:p>
        </p:txBody>
      </p:sp>
      <p:cxnSp>
        <p:nvCxnSpPr>
          <p:cNvPr id="10" name="Gerader Verbinder 9"/>
          <p:cNvCxnSpPr/>
          <p:nvPr/>
        </p:nvCxnSpPr>
        <p:spPr>
          <a:xfrm flipV="1">
            <a:off x="5163653" y="3762703"/>
            <a:ext cx="0" cy="1828800"/>
          </a:xfrm>
          <a:prstGeom prst="line">
            <a:avLst/>
          </a:prstGeom>
          <a:ln w="38100">
            <a:solidFill>
              <a:srgbClr val="8D6374">
                <a:alpha val="50196"/>
              </a:srgb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1" name="Gerader Verbinder 10"/>
          <p:cNvCxnSpPr/>
          <p:nvPr/>
        </p:nvCxnSpPr>
        <p:spPr>
          <a:xfrm flipV="1">
            <a:off x="5536767" y="3757451"/>
            <a:ext cx="0" cy="1828800"/>
          </a:xfrm>
          <a:prstGeom prst="line">
            <a:avLst/>
          </a:prstGeom>
          <a:ln w="38100">
            <a:solidFill>
              <a:srgbClr val="8D6374">
                <a:alpha val="50196"/>
              </a:srgb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12" name="Grafik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6755" y="-240073"/>
            <a:ext cx="2469417" cy="3200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5334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  <p:bldP spid="7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</a:t>
            </a:r>
            <a:r>
              <a:rPr lang="de-DE" dirty="0" smtClean="0"/>
              <a:t> = 3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4456813" y="4880645"/>
            <a:ext cx="36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1</a:t>
            </a: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4816813" y="4880645"/>
            <a:ext cx="72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2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5536813" y="4880645"/>
            <a:ext cx="108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3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4456813" y="4511313"/>
            <a:ext cx="72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2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5176813" y="4511313"/>
            <a:ext cx="108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3</a:t>
            </a:r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6256813" y="4511313"/>
            <a:ext cx="36000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1</a:t>
            </a:r>
            <a:endParaRPr lang="de-DE" dirty="0"/>
          </a:p>
        </p:txBody>
      </p:sp>
      <p:cxnSp>
        <p:nvCxnSpPr>
          <p:cNvPr id="10" name="Gerader Verbinder 9"/>
          <p:cNvCxnSpPr/>
          <p:nvPr/>
        </p:nvCxnSpPr>
        <p:spPr>
          <a:xfrm flipV="1">
            <a:off x="4816813" y="3773214"/>
            <a:ext cx="0" cy="1828800"/>
          </a:xfrm>
          <a:prstGeom prst="line">
            <a:avLst/>
          </a:prstGeom>
          <a:ln w="38100">
            <a:solidFill>
              <a:srgbClr val="8D6374">
                <a:alpha val="50196"/>
              </a:srgb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1" name="Gerader Verbinder 10"/>
          <p:cNvCxnSpPr/>
          <p:nvPr/>
        </p:nvCxnSpPr>
        <p:spPr>
          <a:xfrm flipV="1">
            <a:off x="5176813" y="3773214"/>
            <a:ext cx="0" cy="1828800"/>
          </a:xfrm>
          <a:prstGeom prst="line">
            <a:avLst/>
          </a:prstGeom>
          <a:ln w="38100">
            <a:solidFill>
              <a:srgbClr val="8D6374">
                <a:alpha val="50196"/>
              </a:srgb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2" name="Gerader Verbinder 11"/>
          <p:cNvCxnSpPr/>
          <p:nvPr/>
        </p:nvCxnSpPr>
        <p:spPr>
          <a:xfrm flipV="1">
            <a:off x="5545143" y="3773214"/>
            <a:ext cx="0" cy="1828800"/>
          </a:xfrm>
          <a:prstGeom prst="line">
            <a:avLst/>
          </a:prstGeom>
          <a:ln w="38100">
            <a:solidFill>
              <a:srgbClr val="8D6374">
                <a:alpha val="50196"/>
              </a:srgb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3" name="Gerader Verbinder 12"/>
          <p:cNvCxnSpPr/>
          <p:nvPr/>
        </p:nvCxnSpPr>
        <p:spPr>
          <a:xfrm flipV="1">
            <a:off x="6254633" y="3773214"/>
            <a:ext cx="0" cy="1828800"/>
          </a:xfrm>
          <a:prstGeom prst="line">
            <a:avLst/>
          </a:prstGeom>
          <a:ln w="38100">
            <a:solidFill>
              <a:srgbClr val="8D6374">
                <a:alpha val="50196"/>
              </a:srgb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14" name="Grafik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6755" y="-240073"/>
            <a:ext cx="2469417" cy="3200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2326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Aussicht</Template>
  <TotalTime>0</TotalTime>
  <Words>898</Words>
  <Application>Microsoft Office PowerPoint</Application>
  <PresentationFormat>Breitbild</PresentationFormat>
  <Paragraphs>367</Paragraphs>
  <Slides>34</Slides>
  <Notes>18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34</vt:i4>
      </vt:variant>
    </vt:vector>
  </HeadingPairs>
  <TitlesOfParts>
    <vt:vector size="40" baseType="lpstr">
      <vt:lpstr>Arial</vt:lpstr>
      <vt:lpstr>Calibri</vt:lpstr>
      <vt:lpstr>Cambria Math</vt:lpstr>
      <vt:lpstr>Century Schoolbook</vt:lpstr>
      <vt:lpstr>Wingdings 2</vt:lpstr>
      <vt:lpstr>View</vt:lpstr>
      <vt:lpstr>PowerPoint-Präsentation</vt:lpstr>
      <vt:lpstr>PowerPoint-Präsentation</vt:lpstr>
      <vt:lpstr>PowerPoint-Präsentation</vt:lpstr>
      <vt:lpstr>1. Aufgabe der 2. Runde  des BwInfs 2017</vt:lpstr>
      <vt:lpstr>PowerPoint-Präsentation</vt:lpstr>
      <vt:lpstr>PowerPoint-Präsentation</vt:lpstr>
      <vt:lpstr>n = 1</vt:lpstr>
      <vt:lpstr>n = 2</vt:lpstr>
      <vt:lpstr>n = 3</vt:lpstr>
      <vt:lpstr>n = 4</vt:lpstr>
      <vt:lpstr>n = 4</vt:lpstr>
      <vt:lpstr>Wann ist die maximale Höhe erreicht?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Wie baut man jetzt so eine Mauer?</vt:lpstr>
      <vt:lpstr>PowerPoint-Präsentation</vt:lpstr>
      <vt:lpstr>Anzahl Mauer Variationen</vt:lpstr>
      <vt:lpstr>Der Algorithmus</vt:lpstr>
      <vt:lpstr>PowerPoint-Präsentation</vt:lpstr>
      <vt:lpstr>n = 8</vt:lpstr>
      <vt:lpstr>Lösung: Backtracking</vt:lpstr>
      <vt:lpstr>PowerPoint-Präsentation</vt:lpstr>
      <vt:lpstr>Mauerbau mit Backtracking</vt:lpstr>
      <vt:lpstr>Mauerbau mit Backtracking</vt:lpstr>
      <vt:lpstr>Mauerbau mit Backtracking</vt:lpstr>
      <vt:lpstr>Implementierung</vt:lpstr>
      <vt:lpstr>Klassendiagramm</vt:lpstr>
      <vt:lpstr>PowerPoint-Präsentation</vt:lpstr>
      <vt:lpstr>Quellen</vt:lpstr>
      <vt:lpstr>Bildquellen</vt:lpstr>
      <vt:lpstr>Danke für Eure Aufmerksamkeit!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Jonas</dc:creator>
  <cp:lastModifiedBy>Jonas</cp:lastModifiedBy>
  <cp:revision>63</cp:revision>
  <dcterms:created xsi:type="dcterms:W3CDTF">2018-07-10T18:38:33Z</dcterms:created>
  <dcterms:modified xsi:type="dcterms:W3CDTF">2018-07-11T03:47:52Z</dcterms:modified>
</cp:coreProperties>
</file>