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5" r:id="rId25"/>
    <p:sldId id="286" r:id="rId26"/>
    <p:sldId id="289" r:id="rId27"/>
    <p:sldId id="290" r:id="rId28"/>
    <p:sldId id="291" r:id="rId29"/>
    <p:sldId id="292" r:id="rId30"/>
    <p:sldId id="283" r:id="rId31"/>
    <p:sldId id="284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353537"/>
    <a:srgbClr val="B9A489"/>
    <a:srgbClr val="8D6374"/>
    <a:srgbClr val="A7B78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81168" autoAdjust="0"/>
  </p:normalViewPr>
  <p:slideViewPr>
    <p:cSldViewPr snapToGrid="0">
      <p:cViewPr varScale="1">
        <p:scale>
          <a:sx n="91" d="100"/>
          <a:sy n="91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</a:t>
            </a:r>
            <a:r>
              <a:rPr lang="de-DE" baseline="0" dirty="0" smtClean="0"/>
              <a:t> Bieber</a:t>
            </a:r>
          </a:p>
          <a:p>
            <a:r>
              <a:rPr lang="de-DE" baseline="0" dirty="0" smtClean="0"/>
              <a:t>Jugendwettbewerb Informatik</a:t>
            </a:r>
          </a:p>
          <a:p>
            <a:r>
              <a:rPr lang="de-DE" baseline="0" dirty="0" smtClean="0"/>
              <a:t>Bundeswettbewerb Informatik</a:t>
            </a:r>
          </a:p>
          <a:p>
            <a:r>
              <a:rPr lang="de-DE" baseline="0" dirty="0" smtClean="0"/>
              <a:t>Internationale Informatikolympiade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 (10) = 6</a:t>
            </a:r>
          </a:p>
          <a:p>
            <a:r>
              <a:rPr lang="de-DE" dirty="0" smtClean="0"/>
              <a:t>f (3) ≈ 2,5</a:t>
            </a:r>
            <a:r>
              <a:rPr lang="de-DE" baseline="0" dirty="0" smtClean="0"/>
              <a:t>   =&gt; ABRUNDEN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r>
              <a:rPr lang="de-DE" baseline="0" dirty="0" smtClean="0"/>
              <a:t> mit vielen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Mutter war einkaufen.</a:t>
            </a:r>
          </a:p>
          <a:p>
            <a:r>
              <a:rPr lang="de-DE" dirty="0" smtClean="0"/>
              <a:t>Du</a:t>
            </a:r>
            <a:r>
              <a:rPr lang="de-DE" baseline="0" dirty="0" smtClean="0"/>
              <a:t> willst Schokolade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 Reihe</a:t>
            </a:r>
            <a:r>
              <a:rPr lang="de-DE" baseline="0" dirty="0" smtClean="0"/>
              <a:t> | Klotz 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8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7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 Bieber Aufgabe 2017</a:t>
            </a:r>
          </a:p>
          <a:p>
            <a:r>
              <a:rPr lang="de-DE" dirty="0" smtClean="0"/>
              <a:t>Anzahl</a:t>
            </a:r>
            <a:r>
              <a:rPr lang="de-DE" baseline="0" dirty="0" smtClean="0"/>
              <a:t> Möglichkeiten für verbleibende 7 Bilder</a:t>
            </a:r>
          </a:p>
          <a:p>
            <a:r>
              <a:rPr lang="de-DE" baseline="0" dirty="0" smtClean="0"/>
              <a:t>Lösungshinweis -&gt; Stock/Schild nach unten ≠ untere Reihe, Stock/Schild nach oben ≠ obere Reihe</a:t>
            </a:r>
          </a:p>
          <a:p>
            <a:r>
              <a:rPr lang="de-DE" baseline="0" dirty="0" smtClean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Legobauen</a:t>
            </a:r>
          </a:p>
          <a:p>
            <a:r>
              <a:rPr lang="de-DE" dirty="0" smtClean="0"/>
              <a:t>Verschiedene</a:t>
            </a:r>
            <a:r>
              <a:rPr lang="de-DE" baseline="0" dirty="0" smtClean="0"/>
              <a:t> Längen</a:t>
            </a:r>
          </a:p>
          <a:p>
            <a:r>
              <a:rPr lang="de-DE" baseline="0" dirty="0" smtClean="0"/>
              <a:t>Jede Reihe gleiche Anzahl Klötzchen</a:t>
            </a:r>
          </a:p>
          <a:p>
            <a:r>
              <a:rPr lang="de-DE" baseline="0" dirty="0" smtClean="0"/>
              <a:t>Längen 1 bis n</a:t>
            </a:r>
          </a:p>
          <a:p>
            <a:r>
              <a:rPr lang="de-DE" baseline="0" dirty="0" smtClean="0"/>
              <a:t>Nie zwei Fugen überlappen</a:t>
            </a:r>
          </a:p>
          <a:p>
            <a:r>
              <a:rPr lang="de-DE" baseline="0" dirty="0" smtClean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Spätere</a:t>
            </a:r>
            <a:r>
              <a:rPr lang="de-DE" baseline="0" dirty="0" smtClean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Stellen zwischen Klötzchen.</a:t>
            </a:r>
          </a:p>
          <a:p>
            <a:r>
              <a:rPr lang="de-DE" b="1" dirty="0" smtClean="0"/>
              <a:t>NICHT</a:t>
            </a:r>
            <a:r>
              <a:rPr lang="de-DE" baseline="0" dirty="0" smtClean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Aufgabe</a:t>
            </a:r>
          </a:p>
          <a:p>
            <a:r>
              <a:rPr lang="de-DE" dirty="0" smtClean="0"/>
              <a:t>Mauer N =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</a:t>
            </a:r>
            <a:r>
              <a:rPr lang="de-DE" baseline="0" dirty="0" smtClean="0"/>
              <a:t> halt nix mehr geht) – würde Computer nicht weiterhelfen…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4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Aufgabe:</a:t>
            </a:r>
          </a:p>
          <a:p>
            <a:endParaRPr lang="de-DE" sz="1100" b="1" dirty="0" smtClean="0"/>
          </a:p>
          <a:p>
            <a:r>
              <a:rPr lang="de-DE" sz="2400" dirty="0" smtClean="0"/>
              <a:t>Bilde eine möglichst hohe Mauer für n = 4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1. Keine Fugen überlappen</a:t>
            </a:r>
            <a:endParaRPr lang="de-DE" dirty="0"/>
          </a:p>
          <a:p>
            <a:r>
              <a:rPr lang="de-DE" dirty="0" smtClean="0"/>
              <a:t>2. Maximale Höhe (Hier 3)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Wann ist die maximale Höhe erreicht?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 halt nix mehr geht)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maximale Mauerhöhe ist dann erreicht wenn…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…nicht mehr genug Fugenstellen frei sind, um eine weitere Reihe zu bauen.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Maximale Mauerhöhe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>
          <a:xfrm>
            <a:off x="9124820" y="5231144"/>
            <a:ext cx="416422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8007619" y="824242"/>
            <a:ext cx="432187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4" grpId="0" animBg="1"/>
      <p:bldP spid="31" grpId="0" animBg="1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Wie bauen wir jetzt so eine Mauer?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04972" y="3842795"/>
            <a:ext cx="4074289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</p:txBody>
      </p:sp>
    </p:spTree>
    <p:extLst>
      <p:ext uri="{BB962C8B-B14F-4D97-AF65-F5344CB8AC3E}">
        <p14:creationId xmlns:p14="http://schemas.microsoft.com/office/powerpoint/2010/main" val="109003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9" name="Pfeil nach oben 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Anzahl Mauer Variationen</a:t>
            </a:r>
            <a:endParaRPr lang="de-DE" sz="4000" dirty="0"/>
          </a:p>
        </p:txBody>
      </p:sp>
      <p:sp>
        <p:nvSpPr>
          <p:cNvPr id="4" name="Rechteck 3"/>
          <p:cNvSpPr/>
          <p:nvPr/>
        </p:nvSpPr>
        <p:spPr>
          <a:xfrm>
            <a:off x="1261872" y="2848302"/>
            <a:ext cx="998483" cy="5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60355" y="2848302"/>
            <a:ext cx="998483" cy="525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61872" y="2322784"/>
            <a:ext cx="998483" cy="525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60355" y="2322784"/>
            <a:ext cx="998483" cy="5255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498428" y="240087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2! = 2 Variationen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Variationen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𝑉𝑎𝑟𝑖𝑎𝑡𝑖𝑜𝑛𝑒𝑛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𝐴𝑛𝑧𝑎h𝑙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𝐸𝑙𝑒𝑚𝑒𝑛𝑡𝑒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𝑅𝑒𝑖h𝑒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𝑅𝑒𝑖h𝑒𝑛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462458" y="465608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6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=268.738.560.000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3666804" y="4588626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10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283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591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730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815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976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/>
          <p:cNvSpPr/>
          <p:nvPr/>
        </p:nvSpPr>
        <p:spPr>
          <a:xfrm>
            <a:off x="2112579" y="5969876"/>
            <a:ext cx="141889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045173" y="5973680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200" dirty="0" smtClean="0"/>
              <a:t>TAKTIK!</a:t>
            </a:r>
            <a:endParaRPr lang="de-DE" sz="2000" spc="2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2" y="5684611"/>
            <a:ext cx="1136040" cy="11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8" grpId="1"/>
      <p:bldP spid="9" grpId="0"/>
      <p:bldP spid="11" grpId="0"/>
      <p:bldP spid="12" grpId="0"/>
      <p:bldP spid="13" grpId="0"/>
      <p:bldP spid="16" grpId="0"/>
      <p:bldP spid="17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Der Algorithmus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7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0863" y="493909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Grundlegende Mauerbauarten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6477764" y="258181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7764" y="258753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7356" y="258181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637490" y="258753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7289" y="221820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97015" y="221341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277015" y="221341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717015" y="221341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76540" y="184887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17015" y="184887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8997015" y="18498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356540" y="18450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Pfeil nach oben 23"/>
          <p:cNvSpPr/>
          <p:nvPr/>
        </p:nvSpPr>
        <p:spPr>
          <a:xfrm>
            <a:off x="10436775" y="1524004"/>
            <a:ext cx="504497" cy="1639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1699644" y="2249437"/>
            <a:ext cx="504497" cy="2916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2301" y="257608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1777312" y="257702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97433" y="257608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492027" y="258181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31826" y="22124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051552" y="22076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131552" y="2207693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71552" y="22076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1389418" y="183263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31552" y="183263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2841042" y="183357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211077" y="183929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85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721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758367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829316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792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865362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9013284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936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9727050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318127" y="343715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 unten nach oben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633139" y="39599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 links nach rechts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5103" y="1156138"/>
            <a:ext cx="4298731" cy="3972910"/>
          </a:xfrm>
          <a:prstGeom prst="rect">
            <a:avLst/>
          </a:prstGeom>
          <a:noFill/>
          <a:ln w="57150">
            <a:solidFill>
              <a:srgbClr val="9A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69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105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142817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213766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177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249812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2857786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21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3571552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/>
      <p:bldP spid="57" grpId="0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91"/>
          <p:cNvSpPr txBox="1"/>
          <p:nvPr/>
        </p:nvSpPr>
        <p:spPr>
          <a:xfrm>
            <a:off x="8392423" y="2821939"/>
            <a:ext cx="2946136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8725619" y="3206821"/>
            <a:ext cx="261294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100368" y="3546813"/>
            <a:ext cx="223819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8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1079" y="429978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604" y="393617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0330" y="356684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2718" y="319272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18577" y="283951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60604" y="4299784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260604" y="429978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700604" y="4299784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60604" y="429978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920629" y="4299784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9440629" y="429978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0330" y="393570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1170753" y="3562416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1554596" y="3190363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918577" y="2829007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78577" y="28210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154596" y="2821031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674596" y="282139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70479" y="355839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610094" y="3928969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348452" y="3198836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769454" y="393248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210025" y="39277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290025" y="3928097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5494460" y="31919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4410479" y="3558033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557919" y="35570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6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83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118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55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192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229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64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301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V="1">
            <a:off x="332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V="1">
            <a:off x="369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404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441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78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515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550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V="1">
            <a:off x="587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6215785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V="1">
            <a:off x="658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695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730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767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7995045" y="318473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1" name="Gerader Verbinder 70"/>
          <p:cNvCxnSpPr/>
          <p:nvPr/>
        </p:nvCxnSpPr>
        <p:spPr>
          <a:xfrm flipV="1">
            <a:off x="80206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39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875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911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947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98157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16979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10160629" y="4297063"/>
            <a:ext cx="117793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9806836" y="3925010"/>
            <a:ext cx="16393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9815748" y="3925010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  <a:endParaRPr lang="de-DE" dirty="0"/>
          </a:p>
        </p:txBody>
      </p:sp>
      <p:sp>
        <p:nvSpPr>
          <p:cNvPr id="84" name="Textfeld 83"/>
          <p:cNvSpPr txBox="1"/>
          <p:nvPr/>
        </p:nvSpPr>
        <p:spPr>
          <a:xfrm>
            <a:off x="9096328" y="356127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9087778" y="3563351"/>
            <a:ext cx="72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,2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8730080" y="3195315"/>
            <a:ext cx="108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,3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8731213" y="3198339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8399057" y="2821031"/>
            <a:ext cx="144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8402088" y="280636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  <a:endParaRPr lang="de-DE" dirty="0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10535748" y="2371296"/>
            <a:ext cx="0" cy="28800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1295528" y="1691322"/>
            <a:ext cx="365760" cy="3386287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03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9" grpId="0" animBg="1"/>
      <p:bldP spid="86" grpId="0" animBg="1"/>
      <p:bldP spid="80" grpId="0" animBg="1"/>
      <p:bldP spid="83" grpId="0" animBg="1"/>
      <p:bldP spid="82" grpId="0" animBg="1"/>
      <p:bldP spid="84" grpId="0" animBg="1"/>
      <p:bldP spid="85" grpId="0" animBg="1"/>
      <p:bldP spid="88" grpId="0" animBg="1"/>
      <p:bldP spid="87" grpId="0" animBg="1"/>
      <p:bldP spid="90" grpId="0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Backtracking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95" y="2627588"/>
            <a:ext cx="3960117" cy="37311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426">
            <a:off x="6613271" y="4947632"/>
            <a:ext cx="2057871" cy="1123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13" y="4102431"/>
            <a:ext cx="1718963" cy="1407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97" y="5163305"/>
            <a:ext cx="1808309" cy="105177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374823" y="3826708"/>
            <a:ext cx="819807" cy="8198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</a:t>
            </a:r>
            <a:endParaRPr lang="de-DE" b="1" dirty="0"/>
          </a:p>
        </p:txBody>
      </p:sp>
      <p:sp>
        <p:nvSpPr>
          <p:cNvPr id="10" name="Ellipse 9"/>
          <p:cNvSpPr/>
          <p:nvPr/>
        </p:nvSpPr>
        <p:spPr>
          <a:xfrm>
            <a:off x="2890280" y="3826707"/>
            <a:ext cx="819807" cy="8198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405737" y="3826706"/>
            <a:ext cx="819807" cy="819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  <a:endParaRPr lang="de-DE" dirty="0"/>
          </a:p>
        </p:txBody>
      </p:sp>
      <p:cxnSp>
        <p:nvCxnSpPr>
          <p:cNvPr id="13" name="Gerader Verbinder 12"/>
          <p:cNvCxnSpPr>
            <a:stCxn id="9" idx="7"/>
          </p:cNvCxnSpPr>
          <p:nvPr/>
        </p:nvCxnSpPr>
        <p:spPr>
          <a:xfrm flipV="1">
            <a:off x="2074572" y="3328843"/>
            <a:ext cx="1225611" cy="6179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10" idx="0"/>
          </p:cNvCxnSpPr>
          <p:nvPr/>
        </p:nvCxnSpPr>
        <p:spPr>
          <a:xfrm flipH="1" flipV="1">
            <a:off x="3300183" y="3303282"/>
            <a:ext cx="1" cy="523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1"/>
          </p:cNvCxnSpPr>
          <p:nvPr/>
        </p:nvCxnSpPr>
        <p:spPr>
          <a:xfrm flipH="1" flipV="1">
            <a:off x="3300183" y="3328843"/>
            <a:ext cx="1225612" cy="617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feil nach unten 21"/>
          <p:cNvSpPr/>
          <p:nvPr/>
        </p:nvSpPr>
        <p:spPr>
          <a:xfrm rot="3796617">
            <a:off x="2352550" y="3256921"/>
            <a:ext cx="244324" cy="6179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unten 22"/>
          <p:cNvSpPr/>
          <p:nvPr/>
        </p:nvSpPr>
        <p:spPr>
          <a:xfrm rot="14596617">
            <a:off x="2542603" y="3530530"/>
            <a:ext cx="244324" cy="6179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unten 23"/>
          <p:cNvSpPr/>
          <p:nvPr/>
        </p:nvSpPr>
        <p:spPr>
          <a:xfrm>
            <a:off x="3046549" y="3470439"/>
            <a:ext cx="232542" cy="36905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unten 24"/>
          <p:cNvSpPr/>
          <p:nvPr/>
        </p:nvSpPr>
        <p:spPr>
          <a:xfrm flipV="1">
            <a:off x="3314929" y="3444875"/>
            <a:ext cx="232542" cy="36905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 rot="17803383" flipH="1">
            <a:off x="4020744" y="3242368"/>
            <a:ext cx="244324" cy="6179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1" y="-334663"/>
            <a:ext cx="1920446" cy="24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03412 -0.4416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2208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-0.44166 L -1.45833E-6 -4.44444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2208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11367 -0.5442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-2784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7 -0.54421 L 2.08333E-7 -2.22222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2722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45 -0.5703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" y="-2828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59164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</a:t>
            </a:r>
            <a:endParaRPr lang="de-DE" sz="5000" dirty="0"/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281124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34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59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85" y="3619396"/>
            <a:ext cx="108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30719" y="4373356"/>
            <a:ext cx="72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851501" y="3326058"/>
            <a:ext cx="0" cy="1828800"/>
          </a:xfrm>
          <a:prstGeom prst="line">
            <a:avLst/>
          </a:prstGeom>
          <a:ln w="38100">
            <a:solidFill>
              <a:srgbClr val="B9A489">
                <a:alpha val="50196"/>
              </a:srgb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81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945929" y="3050848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945928" y="3935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41528" y="307638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841528" y="395872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18" name="Gerader Verbinder 17"/>
          <p:cNvCxnSpPr>
            <a:stCxn id="13" idx="0"/>
          </p:cNvCxnSpPr>
          <p:nvPr/>
        </p:nvCxnSpPr>
        <p:spPr>
          <a:xfrm flipH="1" flipV="1">
            <a:off x="1450424" y="2722180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4" idx="0"/>
            <a:endCxn id="13" idx="4"/>
          </p:cNvCxnSpPr>
          <p:nvPr/>
        </p:nvCxnSpPr>
        <p:spPr>
          <a:xfrm flipV="1">
            <a:off x="1450425" y="3471261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841528" y="48410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88881" y="500371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502974" y="4986207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5" name="Gerader Verbinder 24"/>
          <p:cNvCxnSpPr>
            <a:stCxn id="24" idx="0"/>
            <a:endCxn id="14" idx="4"/>
          </p:cNvCxnSpPr>
          <p:nvPr/>
        </p:nvCxnSpPr>
        <p:spPr>
          <a:xfrm flipH="1" flipV="1">
            <a:off x="1450425" y="4356072"/>
            <a:ext cx="557046" cy="6301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3" idx="0"/>
            <a:endCxn id="14" idx="4"/>
          </p:cNvCxnSpPr>
          <p:nvPr/>
        </p:nvCxnSpPr>
        <p:spPr>
          <a:xfrm flipV="1">
            <a:off x="893378" y="4356072"/>
            <a:ext cx="557047" cy="6476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 animBg="1"/>
      <p:bldP spid="14" grpId="0" animBg="1"/>
      <p:bldP spid="15" grpId="0"/>
      <p:bldP spid="16" grpId="0"/>
      <p:bldP spid="22" grpId="0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„Spalte kann nicht gefüllt werden“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4</a:t>
            </a:r>
            <a:endParaRPr lang="de-DE" dirty="0"/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6125673" y="437072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„Spalte kann nicht gefüllt werden“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4</a:t>
            </a:r>
            <a:endParaRPr lang="de-DE" dirty="0"/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  <p:sp>
        <p:nvSpPr>
          <p:cNvPr id="7" name="Nach oben gekrümmter Pfeil 6"/>
          <p:cNvSpPr/>
          <p:nvPr/>
        </p:nvSpPr>
        <p:spPr>
          <a:xfrm rot="16200000">
            <a:off x="1548471" y="3798382"/>
            <a:ext cx="2615434" cy="792012"/>
          </a:xfrm>
          <a:prstGeom prst="curvedUpArrow">
            <a:avLst>
              <a:gd name="adj1" fmla="val 25000"/>
              <a:gd name="adj2" fmla="val 687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6" idx="4"/>
          </p:cNvCxnSpPr>
          <p:nvPr/>
        </p:nvCxnSpPr>
        <p:spPr>
          <a:xfrm flipH="1">
            <a:off x="893377" y="4352072"/>
            <a:ext cx="1" cy="8027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88879" y="5154858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5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3" grpId="0"/>
      <p:bldP spid="7" grpId="0" animBg="1"/>
      <p:bldP spid="7" grpId="1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94637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05716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</a:t>
            </a:r>
            <a:endParaRPr lang="de-DE" sz="5000" dirty="0"/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</a:t>
            </a:r>
            <a:r>
              <a:rPr lang="de-DE" b="1" dirty="0"/>
              <a:t>bwinf.de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</a:t>
            </a:r>
            <a:r>
              <a:rPr lang="de-DE" b="1" dirty="0"/>
              <a:t>mathedia.com</a:t>
            </a:r>
            <a:r>
              <a:rPr lang="de-DE" dirty="0"/>
              <a:t>/analysis/vollstaendige-induktion/gausssche-summenformel/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geogebra.org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geeksforgeeks.org</a:t>
            </a:r>
            <a:r>
              <a:rPr lang="de-DE" dirty="0"/>
              <a:t>/backtracking-algorithms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75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https://bwinf.de/fileadmin/JwInf/JwInf_Logos/JWINF_KV_Fuechse.jpg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http://www.ypool.de/wp-content/uploads/2014/09/Bundeswettbewerb-Informatik-Logo.png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https://www.bildung-und-begabung.de/static/generated/3553-logo-internationale-informatik-olympiade.png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https://upload.wikimedia.org/wikipedia/commons/thumb/8/8f/Flat_cross_icon.svg/2000px-Flat_cross_icon.svg.png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</a:t>
            </a:r>
            <a:r>
              <a:rPr lang="de-DE" sz="1400" dirty="0" smtClean="0"/>
              <a:t>daserwachendervalkyrjar.files.wordpress.com/2017/09/shutterstock_462881602-696x465.jpg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https://pixabay.com/de/icon-isoliert-kunst-einkaufen-1641915/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903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 Eure Aufmerksamkeit!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542" r="184" b="32042"/>
          <a:stretch/>
        </p:blipFill>
        <p:spPr/>
      </p:pic>
    </p:spTree>
    <p:extLst>
      <p:ext uri="{BB962C8B-B14F-4D97-AF65-F5344CB8AC3E}">
        <p14:creationId xmlns:p14="http://schemas.microsoft.com/office/powerpoint/2010/main" val="63624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 smtClean="0"/>
              <a:t>1. Aufgabe</a:t>
            </a:r>
            <a:br>
              <a:rPr lang="de-DE" sz="6000" dirty="0" smtClean="0"/>
            </a:br>
            <a:r>
              <a:rPr lang="de-DE" sz="5400" dirty="0" smtClean="0"/>
              <a:t>der </a:t>
            </a:r>
            <a:r>
              <a:rPr lang="de-DE" sz="6000" dirty="0" smtClean="0"/>
              <a:t>2. Runde </a:t>
            </a:r>
            <a:br>
              <a:rPr lang="de-DE" sz="6000" dirty="0" smtClean="0"/>
            </a:br>
            <a:r>
              <a:rPr lang="de-DE" sz="5400" dirty="0" smtClean="0"/>
              <a:t>des </a:t>
            </a:r>
            <a:r>
              <a:rPr lang="de-DE" sz="6000" dirty="0" err="1" smtClean="0"/>
              <a:t>BwInfs</a:t>
            </a:r>
            <a:r>
              <a:rPr lang="de-DE" sz="6000" dirty="0" smtClean="0"/>
              <a:t> 2017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 smtClean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„Die Stellen </a:t>
            </a:r>
            <a:r>
              <a:rPr lang="de-DE" b="1" dirty="0" smtClean="0"/>
              <a:t>zwischen</a:t>
            </a:r>
            <a:r>
              <a:rPr lang="de-DE" dirty="0" smtClean="0"/>
              <a:t> den Klötzchen“, </a:t>
            </a:r>
          </a:p>
          <a:p>
            <a:r>
              <a:rPr lang="de-DE" dirty="0" smtClean="0"/>
              <a:t>dürfen niemals übereinanderliegen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n = 1 </a:t>
            </a:r>
            <a:r>
              <a:rPr lang="de-DE" b="1" dirty="0" smtClean="0"/>
              <a:t>unendlich</a:t>
            </a:r>
            <a:r>
              <a:rPr lang="de-DE" dirty="0" smtClean="0"/>
              <a:t> hohe Mauer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Reihe hat einen 1er-Klotz und einen 2er-Klotz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897</Words>
  <Application>Microsoft Office PowerPoint</Application>
  <PresentationFormat>Breitbild</PresentationFormat>
  <Paragraphs>364</Paragraphs>
  <Slides>32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Wie bauen wir jetzt so eine Mauer?</vt:lpstr>
      <vt:lpstr>PowerPoint-Präsentation</vt:lpstr>
      <vt:lpstr>Anzahl Mauer Variationen</vt:lpstr>
      <vt:lpstr>Der Algorithmus</vt:lpstr>
      <vt:lpstr>PowerPoint-Präsentation</vt:lpstr>
      <vt:lpstr>n = 8</vt:lpstr>
      <vt:lpstr>Lösung: Backtracking</vt:lpstr>
      <vt:lpstr>PowerPoint-Präsentation</vt:lpstr>
      <vt:lpstr>Mauerbau mit Backtracking</vt:lpstr>
      <vt:lpstr>Mauerbau mit Backtracking</vt:lpstr>
      <vt:lpstr>Mauerbau mit Backtracking</vt:lpstr>
      <vt:lpstr>Implementierung</vt:lpstr>
      <vt:lpstr>Quellen</vt:lpstr>
      <vt:lpstr>Bildquellen</vt:lpstr>
      <vt:lpstr>Danke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57</cp:revision>
  <dcterms:created xsi:type="dcterms:W3CDTF">2018-07-10T18:38:33Z</dcterms:created>
  <dcterms:modified xsi:type="dcterms:W3CDTF">2018-07-11T02:24:34Z</dcterms:modified>
</cp:coreProperties>
</file>