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E97132"/>
    <a:srgbClr val="0F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04" autoAdjust="0"/>
  </p:normalViewPr>
  <p:slideViewPr>
    <p:cSldViewPr snapToGrid="0">
      <p:cViewPr varScale="1">
        <p:scale>
          <a:sx n="107" d="100"/>
          <a:sy n="107" d="100"/>
        </p:scale>
        <p:origin x="138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559151613401266"/>
          <c:y val="0.10363203226226046"/>
          <c:w val="0.67616990890844531"/>
          <c:h val="0.805187278028045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</c:v>
                </c:pt>
              </c:strCache>
            </c:strRef>
          </c:tx>
          <c:dPt>
            <c:idx val="0"/>
            <c:bubble3D val="0"/>
            <c:spPr>
              <a:solidFill>
                <a:srgbClr val="0F9ED5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E-45FA-BF7A-38E306448ADD}"/>
              </c:ext>
            </c:extLst>
          </c:dPt>
          <c:dPt>
            <c:idx val="1"/>
            <c:bubble3D val="0"/>
            <c:spPr>
              <a:solidFill>
                <a:srgbClr val="4EA72E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E-45FA-BF7A-38E306448ADD}"/>
              </c:ext>
            </c:extLst>
          </c:dPt>
          <c:dPt>
            <c:idx val="2"/>
            <c:bubble3D val="0"/>
            <c:spPr>
              <a:solidFill>
                <a:srgbClr val="E97132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6E-45FA-BF7A-38E306448A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Indexing</c:v>
                </c:pt>
                <c:pt idx="1">
                  <c:v>Dist. Calc.</c:v>
                </c:pt>
                <c:pt idx="2">
                  <c:v>Sorting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7.1099999999999997E-2</c:v>
                </c:pt>
                <c:pt idx="1">
                  <c:v>0.53649999999999998</c:v>
                </c:pt>
                <c:pt idx="2">
                  <c:v>0.39240000000000003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6E-45FA-BF7A-38E306448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Total Time</a:t>
            </a:r>
            <a:r>
              <a:rPr lang="en-DE" baseline="0" dirty="0"/>
              <a:t> Spent on Dist. Calc.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≈ 32 mil. Ops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Baseline</c:v>
                </c:pt>
                <c:pt idx="1">
                  <c:v>Baseline + Bailout</c:v>
                </c:pt>
                <c:pt idx="2">
                  <c:v>SIMD</c:v>
                </c:pt>
                <c:pt idx="3">
                  <c:v>SIMD + Bailout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4.1900000000000004</c:v>
                </c:pt>
                <c:pt idx="1">
                  <c:v>4.0199999999999996</c:v>
                </c:pt>
                <c:pt idx="2">
                  <c:v>1.4</c:v>
                </c:pt>
                <c:pt idx="3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7-4AAE-906D-452CA2E54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045136"/>
        <c:axId val="934034576"/>
      </c:barChart>
      <c:catAx>
        <c:axId val="9340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4034576"/>
        <c:crosses val="autoZero"/>
        <c:auto val="1"/>
        <c:lblAlgn val="ctr"/>
        <c:lblOffset val="100"/>
        <c:noMultiLvlLbl val="0"/>
      </c:catAx>
      <c:valAx>
        <c:axId val="93403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Time in 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40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6559151613401266"/>
          <c:y val="0.10363203226226046"/>
          <c:w val="0.67616990890844531"/>
          <c:h val="0.805187278028045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Time Spent</c:v>
                </c:pt>
              </c:strCache>
            </c:strRef>
          </c:tx>
          <c:dPt>
            <c:idx val="0"/>
            <c:bubble3D val="0"/>
            <c:spPr>
              <a:solidFill>
                <a:srgbClr val="0F9ED5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6E-45FA-BF7A-38E306448ADD}"/>
              </c:ext>
            </c:extLst>
          </c:dPt>
          <c:dPt>
            <c:idx val="1"/>
            <c:bubble3D val="0"/>
            <c:spPr>
              <a:solidFill>
                <a:srgbClr val="4EA72E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6E-45FA-BF7A-38E306448ADD}"/>
              </c:ext>
            </c:extLst>
          </c:dPt>
          <c:dPt>
            <c:idx val="2"/>
            <c:bubble3D val="0"/>
            <c:spPr>
              <a:solidFill>
                <a:srgbClr val="E97132">
                  <a:alpha val="74902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6E-45FA-BF7A-38E306448AD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Indexing</c:v>
                </c:pt>
                <c:pt idx="1">
                  <c:v>SIMD Dist. Calc.</c:v>
                </c:pt>
                <c:pt idx="2">
                  <c:v>Sorting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0.1285</c:v>
                </c:pt>
                <c:pt idx="1">
                  <c:v>0.18049999999999999</c:v>
                </c:pt>
                <c:pt idx="2">
                  <c:v>0.69099999999999995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6E-45FA-BF7A-38E306448A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Total Time</a:t>
            </a:r>
            <a:r>
              <a:rPr lang="en-DE" baseline="0" dirty="0"/>
              <a:t> Spent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Default (10^4 DS; 10^4 QS)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#1 Baseline</c:v>
                </c:pt>
                <c:pt idx="1">
                  <c:v>#2 Baseline + 
SIMD</c:v>
                </c:pt>
                <c:pt idx="2">
                  <c:v>#3 Unsorted Knn + SIMD</c:v>
                </c:pt>
                <c:pt idx="3">
                  <c:v>#4 Heap Knn + SIMD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4.26</c:v>
                </c:pt>
                <c:pt idx="1">
                  <c:v>2.48</c:v>
                </c:pt>
                <c:pt idx="2">
                  <c:v>0.66</c:v>
                </c:pt>
                <c:pt idx="3">
                  <c:v>1.01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07-4AAE-906D-452CA2E541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4045136"/>
        <c:axId val="934034576"/>
      </c:barChart>
      <c:catAx>
        <c:axId val="934045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4034576"/>
        <c:crosses val="autoZero"/>
        <c:auto val="1"/>
        <c:lblAlgn val="ctr"/>
        <c:lblOffset val="100"/>
        <c:noMultiLvlLbl val="0"/>
      </c:catAx>
      <c:valAx>
        <c:axId val="93403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Time in seconds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34045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Total Time (10^6 DS; 10^4 QS)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Unsorted Knn + SIMD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133.35</c:v>
                </c:pt>
                <c:pt idx="1">
                  <c:v>133.35</c:v>
                </c:pt>
                <c:pt idx="2">
                  <c:v>133.35</c:v>
                </c:pt>
                <c:pt idx="3">
                  <c:v>133.35</c:v>
                </c:pt>
                <c:pt idx="4">
                  <c:v>133.35</c:v>
                </c:pt>
                <c:pt idx="5">
                  <c:v>133.35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B-4891-A60C-907D6C333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Unsorted Knn + SIMD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133.63</c:v>
                </c:pt>
                <c:pt idx="1">
                  <c:v>90.96</c:v>
                </c:pt>
                <c:pt idx="2">
                  <c:v>77.459999999999994</c:v>
                </c:pt>
                <c:pt idx="3">
                  <c:v>71.25</c:v>
                </c:pt>
                <c:pt idx="4">
                  <c:v>68.11</c:v>
                </c:pt>
                <c:pt idx="5">
                  <c:v>70.099999999999994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8B-4891-A60C-907D6C333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7664256"/>
        <c:axId val="697656576"/>
      </c:lineChart>
      <c:catAx>
        <c:axId val="69766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#</a:t>
                </a:r>
                <a:r>
                  <a:rPr lang="en-DE" baseline="0" dirty="0"/>
                  <a:t>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7656576"/>
        <c:crosses val="autoZero"/>
        <c:auto val="1"/>
        <c:lblAlgn val="ctr"/>
        <c:lblOffset val="100"/>
        <c:noMultiLvlLbl val="0"/>
      </c:catAx>
      <c:valAx>
        <c:axId val="6976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Time in seconds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76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Total Time (10^7 DS; 10^4 QS)</a:t>
            </a:r>
            <a:endParaRPr lang="de-DE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Unsorted Knn + SIMD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1309</c:v>
                </c:pt>
                <c:pt idx="1">
                  <c:v>1309</c:v>
                </c:pt>
                <c:pt idx="2">
                  <c:v>1309</c:v>
                </c:pt>
                <c:pt idx="3">
                  <c:v>1309</c:v>
                </c:pt>
                <c:pt idx="4">
                  <c:v>1309</c:v>
                </c:pt>
                <c:pt idx="5">
                  <c:v>1309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6-4998-942F-FF59E3453E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Unsorted Knn + SIMD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1327</c:v>
                </c:pt>
                <c:pt idx="1">
                  <c:v>872</c:v>
                </c:pt>
                <c:pt idx="2">
                  <c:v>749</c:v>
                </c:pt>
                <c:pt idx="3">
                  <c:v>684</c:v>
                </c:pt>
                <c:pt idx="4">
                  <c:v>679</c:v>
                </c:pt>
                <c:pt idx="5">
                  <c:v>664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6-4998-942F-FF59E3453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1870816"/>
        <c:axId val="1943913888"/>
      </c:lineChart>
      <c:catAx>
        <c:axId val="62187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# Threads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43913888"/>
        <c:crosses val="autoZero"/>
        <c:auto val="1"/>
        <c:lblAlgn val="ctr"/>
        <c:lblOffset val="100"/>
        <c:noMultiLvlLbl val="0"/>
      </c:catAx>
      <c:valAx>
        <c:axId val="194391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Time in seconds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187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Memory Read Bandwidth </a:t>
            </a:r>
            <a:br>
              <a:rPr lang="en-DE" dirty="0"/>
            </a:br>
            <a:r>
              <a:rPr lang="en-DE" dirty="0"/>
              <a:t>(10^6 DS; 10^4 QS)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Unsorted Knn + SIMD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</c:v>
                </c:pt>
                <c:pt idx="1">
                  <c:v>23</c:v>
                </c:pt>
                <c:pt idx="2">
                  <c:v>23</c:v>
                </c:pt>
                <c:pt idx="3">
                  <c:v>23</c:v>
                </c:pt>
                <c:pt idx="4">
                  <c:v>23</c:v>
                </c:pt>
                <c:pt idx="5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8B-4891-A60C-907D6C333F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Unsorted Knn + SIMD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23</c:v>
                </c:pt>
                <c:pt idx="1">
                  <c:v>30</c:v>
                </c:pt>
                <c:pt idx="2">
                  <c:v>31.5</c:v>
                </c:pt>
                <c:pt idx="3">
                  <c:v>33.5</c:v>
                </c:pt>
                <c:pt idx="4">
                  <c:v>34</c:v>
                </c:pt>
                <c:pt idx="5">
                  <c:v>33.5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8B-4891-A60C-907D6C333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7664256"/>
        <c:axId val="697656576"/>
      </c:lineChart>
      <c:catAx>
        <c:axId val="697664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#</a:t>
                </a:r>
                <a:r>
                  <a:rPr lang="en-DE" baseline="0" dirty="0"/>
                  <a:t> Threads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7656576"/>
        <c:crosses val="autoZero"/>
        <c:auto val="1"/>
        <c:lblAlgn val="ctr"/>
        <c:lblOffset val="100"/>
        <c:noMultiLvlLbl val="0"/>
      </c:catAx>
      <c:valAx>
        <c:axId val="69765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Avg. Memory Read Bandwidth (GB/s)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9766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Memory Read Bandwidth </a:t>
            </a:r>
            <a:br>
              <a:rPr lang="en-DE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</a:br>
            <a:r>
              <a:rPr lang="en-DE" sz="1862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(10^7 DS; 10^4 QS)</a:t>
            </a:r>
            <a:endParaRPr lang="de-DE" sz="1862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Unsorted Knn + SIMD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22.5</c:v>
                </c:pt>
                <c:pt idx="1">
                  <c:v>22.5</c:v>
                </c:pt>
                <c:pt idx="2">
                  <c:v>22.5</c:v>
                </c:pt>
                <c:pt idx="3">
                  <c:v>22.5</c:v>
                </c:pt>
                <c:pt idx="4">
                  <c:v>22.5</c:v>
                </c:pt>
                <c:pt idx="5">
                  <c:v>22.5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6-4998-942F-FF59E3453E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Parallel Unsorted Knn + SIMD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22.5</c:v>
                </c:pt>
                <c:pt idx="1">
                  <c:v>29</c:v>
                </c:pt>
                <c:pt idx="2">
                  <c:v>32</c:v>
                </c:pt>
                <c:pt idx="3">
                  <c:v>34.25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6-4998-942F-FF59E3453E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1870816"/>
        <c:axId val="1943913888"/>
      </c:lineChart>
      <c:catAx>
        <c:axId val="6218708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dirty="0"/>
                  <a:t># Threads</a:t>
                </a:r>
                <a:endParaRPr lang="de-DE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43913888"/>
        <c:crosses val="autoZero"/>
        <c:auto val="1"/>
        <c:lblAlgn val="ctr"/>
        <c:lblOffset val="100"/>
        <c:noMultiLvlLbl val="0"/>
      </c:catAx>
      <c:valAx>
        <c:axId val="194391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DE" sz="133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Avg. Memory Read Bandwidth (GB/s)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62187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58363-35A4-4335-9239-C32EB385D792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49F01-9410-4433-BCFB-6117E1B5DB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41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49F01-9410-4433-BCFB-6117E1B5DB7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056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49F01-9410-4433-BCFB-6117E1B5DB7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27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A1D9-01AC-0A74-24D6-862AB9024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DD8B-784A-48A1-C137-0FD34302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10D7D-2AB6-C8DF-8985-358C67AA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CB44F-72A9-705E-5D13-7F85F0277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2C2D5-2DF9-19F4-EBC4-184E8B07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74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016F-025E-AB21-51EA-C892EE06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B2B1D-5D6D-3724-3962-D6F3E3A70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3CC9A-9D12-C314-1AD0-0954F1FB1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4528-D494-EB45-A289-E719C83D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1D5C5-BBBE-F45F-F9FD-A0D5FC4D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44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8D834-032D-FFF0-A904-4A84A5383B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276CD-F827-D0F8-47EF-CA6CF83D8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65DF-5F05-A418-DB73-76F46D06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833B-06DE-331C-C1FE-BC8EE9A4B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E9952-3425-05FC-C040-271A0065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605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8AF3-5915-661A-404B-A6CFA167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41E1F-BC02-A065-758C-174EB129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E449-DC1B-640C-5DD0-645EC0DB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37A7-6739-590A-A1C0-C35001E1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8EB9-5404-6F63-39BE-A716648C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96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7D7-B367-AC4C-42D7-BD7FE0D04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B665-82DF-49A4-12DB-6DC1D313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6DD7D-1C50-2660-5047-78523D63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318F-9CEF-77D5-F8E6-9C4C56FD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75F2-D6A9-7CD4-DD77-F0709A0C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135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0889-4AA9-3AE8-3B5D-B8A96DA1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66E9-3FD2-4ADF-0564-D5D9E9C803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C881F-347E-2451-284E-A921A51D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876E-B98C-E785-FCC9-01119FE8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C42D5-4075-7810-C135-1CC7A3D6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F426-9F18-9DB9-88C2-8BD626B0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09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87F1-813D-508B-1DFF-F15ED723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7B2A8-08E2-9EC8-1EC3-37ED9930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B3E1-0BF6-F75B-1951-3382188A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62A48-170A-EF0B-B7F0-DD39BCF21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C4FB7A-9503-9B3F-C6B8-7BAAB6C51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33A0A-4019-17E2-6624-A6565DB4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609D99-E631-3A8B-BED9-C17FCC90E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7612-E1DD-3CF0-FA1F-B42496CF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967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9E44-D4F0-9A78-367B-F81330AB6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77C92-3FA4-DD7E-4744-96C4AB24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D6EDE-545A-0BAB-0504-009261984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5F547-730B-2863-0AB1-6EFEF488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2D577-C5CA-8CFE-E3B6-59EED187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EC184-9831-E730-77C4-87B7956C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9C2A1-1BC3-CC68-E124-CECA1085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00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046CC-0637-192A-B5DD-B8B20FAA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1F2B-25CB-F872-1B01-E4B0859E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113E0-8783-6DC8-2450-9F9E06617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1AF1A-59AB-CDDB-0171-2978B9BA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36A95-3247-80B9-FAF1-D2A2A6CE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A1BCB-141D-2475-59AA-C495BA78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94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B148-0C07-3154-93CF-226D1F1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2A01D-F7D4-EB9D-A470-4B51C5A48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2EC46-604C-F016-3DCD-D541AB0AB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45377-52B8-0652-4EF0-49D176B4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8D25F-E2D2-107C-211A-A8C92127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CB9E-CBBB-9F7C-991F-DC8B439D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69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330DE-29F1-6783-F4C8-1B9C54A6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5D111-5447-71BA-81A6-8A0A422D5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ECFA-A017-57D9-B367-A7EFCA8EE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85557-5F2E-48FF-9313-BE80A98E0EA6}" type="datetimeFigureOut">
              <a:rPr lang="de-DE" smtClean="0"/>
              <a:t>21.07.2024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1169-707F-0D08-A927-1C409FB02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36FE1-CAB1-8F68-69C0-3484D864D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43164-6DC6-47C0-88AC-F473B803A3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0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F45E-6525-2459-EAF1-D5612F7F8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Project – Hybrid Vector Search Queries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C7689-A852-7A12-9C34-EDF7ECCD5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Jonas Fritsch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0416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C33-0B0D-B6C5-4C5C-4561F036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KNN Data Structure – Optimized</a:t>
            </a:r>
            <a:endParaRPr lang="de-DE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3EA07D90-5228-EB5E-DAF9-861F91FA29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2775720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E4AF78-1D8F-C4BB-A2C9-6CC71CF4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1486" cy="4351338"/>
          </a:xfrm>
        </p:spPr>
        <p:txBody>
          <a:bodyPr>
            <a:normAutofit/>
          </a:bodyPr>
          <a:lstStyle/>
          <a:p>
            <a:r>
              <a:rPr lang="en-DE" sz="2400" dirty="0"/>
              <a:t>Heap </a:t>
            </a:r>
            <a:r>
              <a:rPr lang="en-DE" sz="2400" dirty="0" err="1"/>
              <a:t>Knn</a:t>
            </a:r>
            <a:r>
              <a:rPr lang="en-DE" sz="2400" dirty="0"/>
              <a:t> asymptotically better than Unsorted </a:t>
            </a:r>
            <a:r>
              <a:rPr lang="en-DE" sz="2400" dirty="0" err="1"/>
              <a:t>Knn</a:t>
            </a:r>
            <a:endParaRPr lang="en-DE" sz="2400" dirty="0"/>
          </a:p>
          <a:p>
            <a:r>
              <a:rPr lang="en-DE" sz="2400" dirty="0"/>
              <a:t>Unsorted </a:t>
            </a:r>
            <a:r>
              <a:rPr lang="en-DE" sz="2400" dirty="0" err="1"/>
              <a:t>Knn</a:t>
            </a:r>
            <a:r>
              <a:rPr lang="en-DE" sz="2400" dirty="0"/>
              <a:t> faster due to small </a:t>
            </a:r>
            <a:r>
              <a:rPr lang="en-DE" sz="2400" dirty="0" err="1"/>
              <a:t>Knn</a:t>
            </a:r>
            <a:r>
              <a:rPr lang="en-DE" sz="2400" dirty="0"/>
              <a:t> size (100) and SIMD optimizations</a:t>
            </a:r>
          </a:p>
          <a:p>
            <a:r>
              <a:rPr lang="de-DE" sz="2400" dirty="0"/>
              <a:t>U</a:t>
            </a:r>
            <a:r>
              <a:rPr lang="en-DE" sz="2400" dirty="0"/>
              <a:t>p to 275% performance gain using </a:t>
            </a:r>
            <a:r>
              <a:rPr lang="en-DE" sz="2400" dirty="0" err="1"/>
              <a:t>Knn</a:t>
            </a:r>
            <a:r>
              <a:rPr lang="en-DE" sz="2400" dirty="0"/>
              <a:t> data structure</a:t>
            </a:r>
          </a:p>
          <a:p>
            <a:r>
              <a:rPr lang="en-DE" sz="2400" dirty="0"/>
              <a:t>545% performance gain over baseline 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887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9ECDB8-CE58-8AF0-EDD3-EA29F2506E5F}"/>
              </a:ext>
            </a:extLst>
          </p:cNvPr>
          <p:cNvSpPr/>
          <p:nvPr/>
        </p:nvSpPr>
        <p:spPr>
          <a:xfrm>
            <a:off x="1302327" y="3428864"/>
            <a:ext cx="4731006" cy="1325563"/>
          </a:xfrm>
          <a:prstGeom prst="rect">
            <a:avLst/>
          </a:prstGeom>
          <a:solidFill>
            <a:schemeClr val="accent5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56385D-82D0-7B94-4DB9-E9D42603A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95132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1600" dirty="0" err="1">
                <a:latin typeface="Consolas" panose="020B0609020204030204" pitchFamily="49" charset="0"/>
              </a:rPr>
              <a:t>ThreadPool</a:t>
            </a:r>
            <a:r>
              <a:rPr lang="en-DE" sz="1600" dirty="0">
                <a:latin typeface="Consolas" panose="020B0609020204030204" pitchFamily="49" charset="0"/>
              </a:rPr>
              <a:t>&lt;</a:t>
            </a:r>
            <a:r>
              <a:rPr lang="en-DE" sz="1600" dirty="0" err="1">
                <a:latin typeface="Consolas" panose="020B0609020204030204" pitchFamily="49" charset="0"/>
              </a:rPr>
              <a:t>Knn</a:t>
            </a:r>
            <a:r>
              <a:rPr lang="en-DE" sz="1600" dirty="0">
                <a:latin typeface="Consolas" panose="020B0609020204030204" pitchFamily="49" charset="0"/>
              </a:rPr>
              <a:t>&gt; </a:t>
            </a:r>
            <a:r>
              <a:rPr lang="en-DE" sz="1600" dirty="0" err="1">
                <a:latin typeface="Consolas" panose="020B0609020204030204" pitchFamily="49" charset="0"/>
              </a:rPr>
              <a:t>tp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num_threads</a:t>
            </a:r>
            <a:r>
              <a:rPr lang="en-DE" sz="1600" dirty="0">
                <a:latin typeface="Consolas" panose="020B0609020204030204" pitchFamily="49" charset="0"/>
              </a:rPr>
              <a:t>, 100)</a:t>
            </a:r>
          </a:p>
          <a:p>
            <a:pPr marL="0" indent="0">
              <a:buNone/>
            </a:pPr>
            <a:endParaRPr lang="en-DE" sz="1600" i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q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queries</a:t>
            </a:r>
            <a:endParaRPr lang="en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tp.set_query</a:t>
            </a:r>
            <a:r>
              <a:rPr lang="en-DE" sz="1600" dirty="0">
                <a:latin typeface="Consolas" panose="020B0609020204030204" pitchFamily="49" charset="0"/>
              </a:rPr>
              <a:t>(q)</a:t>
            </a:r>
          </a:p>
          <a:p>
            <a:pPr marL="0" indent="0">
              <a:buNone/>
            </a:pPr>
            <a:endParaRPr lang="en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tp.parallel_for</a:t>
            </a:r>
            <a:r>
              <a:rPr lang="en-DE" sz="1600" dirty="0">
                <a:latin typeface="Consolas" panose="020B0609020204030204" pitchFamily="49" charset="0"/>
              </a:rPr>
              <a:t>(data, (d) =&gt; {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i="1" dirty="0">
                <a:latin typeface="Consolas" panose="020B0609020204030204" pitchFamily="49" charset="0"/>
              </a:rPr>
              <a:t>if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matches_query</a:t>
            </a:r>
            <a:r>
              <a:rPr lang="en-DE" sz="1600" dirty="0">
                <a:latin typeface="Consolas" panose="020B0609020204030204" pitchFamily="49" charset="0"/>
              </a:rPr>
              <a:t>(d,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    </a:t>
            </a:r>
            <a:r>
              <a:rPr lang="en-DE" sz="1600" dirty="0" err="1">
                <a:latin typeface="Consolas" panose="020B0609020204030204" pitchFamily="49" charset="0"/>
              </a:rPr>
              <a:t>knn_cand.check_add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})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Knn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final_knn</a:t>
            </a:r>
            <a:r>
              <a:rPr lang="en-DE" sz="1600" dirty="0">
                <a:latin typeface="Consolas" panose="020B0609020204030204" pitchFamily="49" charset="0"/>
              </a:rPr>
              <a:t> = </a:t>
            </a:r>
            <a:r>
              <a:rPr lang="en-DE" sz="1600" dirty="0" err="1">
                <a:latin typeface="Consolas" panose="020B0609020204030204" pitchFamily="49" charset="0"/>
              </a:rPr>
              <a:t>merge_knns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tp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result.add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final_knn.get_sorted</a:t>
            </a:r>
            <a:r>
              <a:rPr lang="en-DE" sz="1600" dirty="0">
                <a:latin typeface="Consolas" panose="020B0609020204030204" pitchFamily="49" charset="0"/>
              </a:rPr>
              <a:t>())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#3 </a:t>
            </a:r>
            <a:r>
              <a:rPr lang="de-DE" dirty="0" err="1"/>
              <a:t>Parallelization</a:t>
            </a:r>
            <a:r>
              <a:rPr lang="en-DE" dirty="0"/>
              <a:t> using Thread Pool</a:t>
            </a:r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06197F-E2B0-E354-B131-9C14BA02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9418" y="1825625"/>
            <a:ext cx="4694382" cy="4351338"/>
          </a:xfrm>
        </p:spPr>
        <p:txBody>
          <a:bodyPr>
            <a:normAutofit lnSpcReduction="10000"/>
          </a:bodyPr>
          <a:lstStyle/>
          <a:p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05E6F-80DD-9B30-8E1D-1A28A14B5D93}"/>
              </a:ext>
            </a:extLst>
          </p:cNvPr>
          <p:cNvSpPr txBox="1"/>
          <p:nvPr/>
        </p:nvSpPr>
        <p:spPr>
          <a:xfrm>
            <a:off x="4349810" y="4385095"/>
            <a:ext cx="168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5">
                    <a:lumMod val="75000"/>
                  </a:schemeClr>
                </a:solidFill>
              </a:rPr>
              <a:t>Multithreading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439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613E-5B9C-5785-B162-0A9A4710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Parallelization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F1BFD2-453F-07AD-4B3C-F2AEAF710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4525635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5260C20-FA46-7810-ED02-C68F7E3E6F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9701066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684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613E-5B9C-5785-B162-0A9A47106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Parallelization</a:t>
            </a:r>
            <a:endParaRPr lang="de-DE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F1BFD2-453F-07AD-4B3C-F2AEAF710E8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9059435"/>
              </p:ext>
            </p:extLst>
          </p:nvPr>
        </p:nvGraphicFramePr>
        <p:xfrm>
          <a:off x="838200" y="1690688"/>
          <a:ext cx="5181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5260C20-FA46-7810-ED02-C68F7E3E6F2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0971243"/>
              </p:ext>
            </p:extLst>
          </p:nvPr>
        </p:nvGraphicFramePr>
        <p:xfrm>
          <a:off x="6172200" y="1690688"/>
          <a:ext cx="5181600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9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A160-84A4-6291-DB59-2826AD525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Project Outline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14F90-BDA0-B06F-E9F9-598E3583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100 Dimensional Vectors (float)</a:t>
            </a:r>
          </a:p>
          <a:p>
            <a:r>
              <a:rPr lang="en-DE" dirty="0"/>
              <a:t>Find 100 nearest neighbours to a given query vector</a:t>
            </a:r>
          </a:p>
          <a:p>
            <a:r>
              <a:rPr lang="en-DE" dirty="0"/>
              <a:t>(also additional search constraints like vector category and timestamp)</a:t>
            </a:r>
          </a:p>
          <a:p>
            <a:endParaRPr lang="en-DE" dirty="0"/>
          </a:p>
          <a:p>
            <a:r>
              <a:rPr lang="en-DE" dirty="0"/>
              <a:t>2 Datasets:</a:t>
            </a:r>
          </a:p>
          <a:p>
            <a:pPr lvl="1"/>
            <a:r>
              <a:rPr lang="en-DE" i="1" dirty="0"/>
              <a:t>N</a:t>
            </a:r>
            <a:r>
              <a:rPr lang="en-DE" dirty="0"/>
              <a:t> number of data vectors</a:t>
            </a:r>
          </a:p>
          <a:p>
            <a:pPr lvl="1"/>
            <a:r>
              <a:rPr lang="en-DE" i="1" dirty="0"/>
              <a:t>M</a:t>
            </a:r>
            <a:r>
              <a:rPr lang="en-DE" dirty="0"/>
              <a:t> number of query vectors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20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F2479-A69F-475A-3281-F9C52188A855}"/>
              </a:ext>
            </a:extLst>
          </p:cNvPr>
          <p:cNvSpPr/>
          <p:nvPr/>
        </p:nvSpPr>
        <p:spPr>
          <a:xfrm>
            <a:off x="1285592" y="5218545"/>
            <a:ext cx="4680642" cy="6582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959B-7D06-9B9C-2C4B-40217A3B02D7}"/>
              </a:ext>
            </a:extLst>
          </p:cNvPr>
          <p:cNvSpPr/>
          <p:nvPr/>
        </p:nvSpPr>
        <p:spPr>
          <a:xfrm>
            <a:off x="1285592" y="3970029"/>
            <a:ext cx="4680642" cy="95295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C02D-2AA7-5F63-40F1-36E25A8F331B}"/>
              </a:ext>
            </a:extLst>
          </p:cNvPr>
          <p:cNvSpPr/>
          <p:nvPr/>
        </p:nvSpPr>
        <p:spPr>
          <a:xfrm>
            <a:off x="1285592" y="2447636"/>
            <a:ext cx="4680642" cy="900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Starting Point – Baseline </a:t>
            </a:r>
            <a:r>
              <a:rPr lang="en-DE" dirty="0" err="1"/>
              <a:t>Impl</a:t>
            </a:r>
            <a:r>
              <a:rPr lang="en-DE" dirty="0"/>
              <a:t>.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3379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q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queries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&gt;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//candidates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d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i="1" dirty="0">
                <a:latin typeface="Consolas" panose="020B0609020204030204" pitchFamily="49" charset="0"/>
              </a:rPr>
              <a:t>if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matches_query</a:t>
            </a:r>
            <a:r>
              <a:rPr lang="en-DE" sz="1600" dirty="0">
                <a:latin typeface="Consolas" panose="020B0609020204030204" pitchFamily="49" charset="0"/>
              </a:rPr>
              <a:t>(d,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    </a:t>
            </a:r>
            <a:r>
              <a:rPr lang="en-DE" sz="1600" dirty="0" err="1">
                <a:latin typeface="Consolas" panose="020B0609020204030204" pitchFamily="49" charset="0"/>
              </a:rPr>
              <a:t>knn_cand.add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list&lt;float&gt;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//distances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c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 = </a:t>
            </a:r>
            <a:r>
              <a:rPr lang="en-DE" sz="1600" dirty="0" err="1">
                <a:latin typeface="Consolas" panose="020B0609020204030204" pitchFamily="49" charset="0"/>
              </a:rPr>
              <a:t>calc_dist</a:t>
            </a:r>
            <a:r>
              <a:rPr lang="en-DE" sz="1600" dirty="0">
                <a:latin typeface="Consolas" panose="020B0609020204030204" pitchFamily="49" charset="0"/>
              </a:rPr>
              <a:t>(c,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knn_dist.add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sort_cand_based_on_dist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,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result.add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knn_cand.take</a:t>
            </a:r>
            <a:r>
              <a:rPr lang="en-DE" sz="1600" dirty="0">
                <a:latin typeface="Consolas" panose="020B0609020204030204" pitchFamily="49" charset="0"/>
              </a:rPr>
              <a:t>(100))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EE74E-59CA-499E-CBE2-3EA544C2E252}"/>
              </a:ext>
            </a:extLst>
          </p:cNvPr>
          <p:cNvSpPr txBox="1"/>
          <p:nvPr/>
        </p:nvSpPr>
        <p:spPr>
          <a:xfrm>
            <a:off x="4771176" y="2713161"/>
            <a:ext cx="11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4">
                    <a:lumMod val="50000"/>
                  </a:schemeClr>
                </a:solidFill>
              </a:rPr>
              <a:t>Indexing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58C92-7B49-587D-B6D4-2FA606B4217E}"/>
              </a:ext>
            </a:extLst>
          </p:cNvPr>
          <p:cNvSpPr txBox="1"/>
          <p:nvPr/>
        </p:nvSpPr>
        <p:spPr>
          <a:xfrm>
            <a:off x="3965418" y="4261840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Dist. Calculation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2153A-6AFF-02D8-CE99-11AB28065536}"/>
              </a:ext>
            </a:extLst>
          </p:cNvPr>
          <p:cNvSpPr txBox="1"/>
          <p:nvPr/>
        </p:nvSpPr>
        <p:spPr>
          <a:xfrm>
            <a:off x="3965418" y="5472879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60EEF-0F91-9D14-1159-3530647390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92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91F2479-A69F-475A-3281-F9C52188A855}"/>
              </a:ext>
            </a:extLst>
          </p:cNvPr>
          <p:cNvSpPr/>
          <p:nvPr/>
        </p:nvSpPr>
        <p:spPr>
          <a:xfrm>
            <a:off x="1285592" y="5218545"/>
            <a:ext cx="4680642" cy="6582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959B-7D06-9B9C-2C4B-40217A3B02D7}"/>
              </a:ext>
            </a:extLst>
          </p:cNvPr>
          <p:cNvSpPr/>
          <p:nvPr/>
        </p:nvSpPr>
        <p:spPr>
          <a:xfrm>
            <a:off x="1285592" y="3970029"/>
            <a:ext cx="4680642" cy="95295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C02D-2AA7-5F63-40F1-36E25A8F331B}"/>
              </a:ext>
            </a:extLst>
          </p:cNvPr>
          <p:cNvSpPr/>
          <p:nvPr/>
        </p:nvSpPr>
        <p:spPr>
          <a:xfrm>
            <a:off x="1285592" y="2447636"/>
            <a:ext cx="4680642" cy="900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Starting Point – Baseline </a:t>
            </a:r>
            <a:r>
              <a:rPr lang="en-DE" dirty="0" err="1"/>
              <a:t>Impl</a:t>
            </a:r>
            <a:r>
              <a:rPr lang="en-DE" dirty="0"/>
              <a:t>.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3379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q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queries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&gt;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//candidates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d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i="1" dirty="0">
                <a:latin typeface="Consolas" panose="020B0609020204030204" pitchFamily="49" charset="0"/>
              </a:rPr>
              <a:t>if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matches_query</a:t>
            </a:r>
            <a:r>
              <a:rPr lang="en-DE" sz="1600" dirty="0">
                <a:latin typeface="Consolas" panose="020B0609020204030204" pitchFamily="49" charset="0"/>
              </a:rPr>
              <a:t>(d,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    </a:t>
            </a:r>
            <a:r>
              <a:rPr lang="en-DE" sz="1600" dirty="0" err="1">
                <a:latin typeface="Consolas" panose="020B0609020204030204" pitchFamily="49" charset="0"/>
              </a:rPr>
              <a:t>knn_cand.add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list&lt;float&gt;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//distances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c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 = </a:t>
            </a:r>
            <a:r>
              <a:rPr lang="en-DE" sz="1600" dirty="0" err="1">
                <a:latin typeface="Consolas" panose="020B0609020204030204" pitchFamily="49" charset="0"/>
              </a:rPr>
              <a:t>calc_dist</a:t>
            </a:r>
            <a:r>
              <a:rPr lang="en-DE" sz="1600" dirty="0">
                <a:latin typeface="Consolas" panose="020B0609020204030204" pitchFamily="49" charset="0"/>
              </a:rPr>
              <a:t>(c,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knn_dist.add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sort_cand_based_on_dist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,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result.add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knn_cand.take</a:t>
            </a:r>
            <a:r>
              <a:rPr lang="en-DE" sz="1600" dirty="0">
                <a:latin typeface="Consolas" panose="020B0609020204030204" pitchFamily="49" charset="0"/>
              </a:rPr>
              <a:t>(100))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EE74E-59CA-499E-CBE2-3EA544C2E252}"/>
              </a:ext>
            </a:extLst>
          </p:cNvPr>
          <p:cNvSpPr txBox="1"/>
          <p:nvPr/>
        </p:nvSpPr>
        <p:spPr>
          <a:xfrm>
            <a:off x="4771176" y="2713161"/>
            <a:ext cx="11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4">
                    <a:lumMod val="50000"/>
                  </a:schemeClr>
                </a:solidFill>
              </a:rPr>
              <a:t>Indexing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58C92-7B49-587D-B6D4-2FA606B4217E}"/>
              </a:ext>
            </a:extLst>
          </p:cNvPr>
          <p:cNvSpPr txBox="1"/>
          <p:nvPr/>
        </p:nvSpPr>
        <p:spPr>
          <a:xfrm>
            <a:off x="3965418" y="4261840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Dist. Calculation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2153A-6AFF-02D8-CE99-11AB28065536}"/>
              </a:ext>
            </a:extLst>
          </p:cNvPr>
          <p:cNvSpPr txBox="1"/>
          <p:nvPr/>
        </p:nvSpPr>
        <p:spPr>
          <a:xfrm>
            <a:off x="3965418" y="5472879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EFDF33F1-97D5-C991-53A2-142041C4E2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7201307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3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#1 Optimize Distance Calculation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0617"/>
            <a:ext cx="4829270" cy="2375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Calculates Squared Euclidean Distance</a:t>
            </a:r>
          </a:p>
          <a:p>
            <a:pPr marL="0" indent="0">
              <a:buNone/>
            </a:pPr>
            <a:r>
              <a:rPr lang="en-DE" sz="1600" i="1" dirty="0" err="1">
                <a:latin typeface="Consolas" panose="020B0609020204030204" pitchFamily="49" charset="0"/>
              </a:rPr>
              <a:t>fn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calc_dist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 d, 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float sum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 = 0 </a:t>
            </a:r>
            <a:r>
              <a:rPr lang="en-DE" sz="1600" i="1" dirty="0">
                <a:latin typeface="Consolas" panose="020B0609020204030204" pitchFamily="49" charset="0"/>
              </a:rPr>
              <a:t>to</a:t>
            </a:r>
            <a:r>
              <a:rPr lang="en-DE" sz="1600" dirty="0">
                <a:latin typeface="Consolas" panose="020B0609020204030204" pitchFamily="49" charset="0"/>
              </a:rPr>
              <a:t> 100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float diff = d[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] – q[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sum += diff * diff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return</a:t>
            </a:r>
            <a:r>
              <a:rPr lang="en-DE" sz="1600" dirty="0">
                <a:latin typeface="Consolas" panose="020B0609020204030204" pitchFamily="49" charset="0"/>
              </a:rPr>
              <a:t> sum       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60EEF-0F91-9D14-1159-35306473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586" y="2379140"/>
            <a:ext cx="4989214" cy="37163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2400" dirty="0"/>
              <a:t>Optimizations:</a:t>
            </a:r>
          </a:p>
          <a:p>
            <a:pPr marL="971550" lvl="1" indent="-514350">
              <a:lnSpc>
                <a:spcPct val="160000"/>
              </a:lnSpc>
              <a:buFont typeface="+mj-lt"/>
              <a:buAutoNum type="arabicPeriod"/>
            </a:pPr>
            <a:r>
              <a:rPr lang="en-DE" sz="2000" dirty="0"/>
              <a:t>SIMD (AVX2 – 256 bit)</a:t>
            </a:r>
          </a:p>
          <a:p>
            <a:pPr marL="971550" lvl="1" indent="-514350">
              <a:lnSpc>
                <a:spcPct val="160000"/>
              </a:lnSpc>
              <a:buFont typeface="+mj-lt"/>
              <a:buAutoNum type="arabicPeriod"/>
            </a:pPr>
            <a:r>
              <a:rPr lang="en-DE" sz="2000" dirty="0"/>
              <a:t>Early Bailout</a:t>
            </a:r>
          </a:p>
        </p:txBody>
      </p:sp>
    </p:spTree>
    <p:extLst>
      <p:ext uri="{BB962C8B-B14F-4D97-AF65-F5344CB8AC3E}">
        <p14:creationId xmlns:p14="http://schemas.microsoft.com/office/powerpoint/2010/main" val="411860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#1 Optimize Distance Calculation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60617"/>
            <a:ext cx="4829270" cy="2375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Calculates Squared Euclidean Distance</a:t>
            </a:r>
          </a:p>
          <a:p>
            <a:pPr marL="0" indent="0">
              <a:buNone/>
            </a:pPr>
            <a:r>
              <a:rPr lang="en-DE" sz="1600" i="1" dirty="0" err="1">
                <a:latin typeface="Consolas" panose="020B0609020204030204" pitchFamily="49" charset="0"/>
              </a:rPr>
              <a:t>fn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calc_dist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 d, 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float sum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 = 0 </a:t>
            </a:r>
            <a:r>
              <a:rPr lang="en-DE" sz="1600" i="1" dirty="0">
                <a:latin typeface="Consolas" panose="020B0609020204030204" pitchFamily="49" charset="0"/>
              </a:rPr>
              <a:t>to</a:t>
            </a:r>
            <a:r>
              <a:rPr lang="en-DE" sz="1600" dirty="0">
                <a:latin typeface="Consolas" panose="020B0609020204030204" pitchFamily="49" charset="0"/>
              </a:rPr>
              <a:t> 100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float diff = d[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] – q[</a:t>
            </a:r>
            <a:r>
              <a:rPr lang="en-DE" sz="1600" dirty="0" err="1">
                <a:latin typeface="Consolas" panose="020B0609020204030204" pitchFamily="49" charset="0"/>
              </a:rPr>
              <a:t>i</a:t>
            </a:r>
            <a:r>
              <a:rPr lang="en-DE" sz="16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sum += diff * diff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return</a:t>
            </a:r>
            <a:r>
              <a:rPr lang="en-DE" sz="1600" dirty="0">
                <a:latin typeface="Consolas" panose="020B0609020204030204" pitchFamily="49" charset="0"/>
              </a:rPr>
              <a:t> sum        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F60EEF-0F91-9D14-1159-353064739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586" y="2379140"/>
            <a:ext cx="4989214" cy="37163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DE" sz="2400" dirty="0"/>
              <a:t>Optimizations:</a:t>
            </a:r>
          </a:p>
          <a:p>
            <a:pPr marL="971550" lvl="1" indent="-514350">
              <a:lnSpc>
                <a:spcPct val="160000"/>
              </a:lnSpc>
              <a:buFont typeface="+mj-lt"/>
              <a:buAutoNum type="arabicPeriod"/>
            </a:pPr>
            <a:r>
              <a:rPr lang="en-DE" sz="2000" dirty="0"/>
              <a:t>SIMD (AVX2 – 256 bit)</a:t>
            </a:r>
          </a:p>
          <a:p>
            <a:pPr marL="971550" lvl="1" indent="-514350">
              <a:lnSpc>
                <a:spcPct val="160000"/>
              </a:lnSpc>
              <a:buFont typeface="+mj-lt"/>
              <a:buAutoNum type="arabicPeriod"/>
            </a:pPr>
            <a:r>
              <a:rPr lang="en-DE" sz="2000" dirty="0"/>
              <a:t>Early Bailout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DE" sz="2400" dirty="0"/>
              <a:t>Note – Floating Point Imprecision:</a:t>
            </a:r>
          </a:p>
          <a:p>
            <a:pPr lvl="1">
              <a:lnSpc>
                <a:spcPct val="160000"/>
              </a:lnSpc>
            </a:pPr>
            <a:r>
              <a:rPr lang="en-DE" sz="2000" dirty="0"/>
              <a:t>Different Results</a:t>
            </a:r>
          </a:p>
          <a:p>
            <a:pPr lvl="1">
              <a:lnSpc>
                <a:spcPct val="160000"/>
              </a:lnSpc>
            </a:pPr>
            <a:r>
              <a:rPr lang="en-DE" sz="2000" dirty="0"/>
              <a:t>SIMD more accurate (partial sums)</a:t>
            </a:r>
          </a:p>
        </p:txBody>
      </p:sp>
    </p:spTree>
    <p:extLst>
      <p:ext uri="{BB962C8B-B14F-4D97-AF65-F5344CB8AC3E}">
        <p14:creationId xmlns:p14="http://schemas.microsoft.com/office/powerpoint/2010/main" val="318827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C33-0B0D-B6C5-4C5C-4561F036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Distance Calculation – Optimized</a:t>
            </a:r>
            <a:endParaRPr lang="de-DE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3EA07D90-5228-EB5E-DAF9-861F91FA292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73720167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6E4AF78-1D8F-C4BB-A2C9-6CC71CF4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11486" cy="4351338"/>
          </a:xfrm>
        </p:spPr>
        <p:txBody>
          <a:bodyPr>
            <a:normAutofit/>
          </a:bodyPr>
          <a:lstStyle/>
          <a:p>
            <a:r>
              <a:rPr lang="en-DE" sz="2400" dirty="0"/>
              <a:t>SIMD with 200% performance gain</a:t>
            </a:r>
          </a:p>
          <a:p>
            <a:r>
              <a:rPr lang="en-DE" sz="2400" dirty="0"/>
              <a:t>Early bailout for ~ 50% of calculations at ¾ of sum but no real performance gain</a:t>
            </a: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9039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3379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q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queries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</a:t>
            </a:r>
            <a:r>
              <a:rPr lang="en-DE" sz="1600" dirty="0" err="1">
                <a:latin typeface="Consolas" panose="020B0609020204030204" pitchFamily="49" charset="0"/>
              </a:rPr>
              <a:t>vec_t</a:t>
            </a:r>
            <a:r>
              <a:rPr lang="en-DE" sz="1600" dirty="0">
                <a:latin typeface="Consolas" panose="020B0609020204030204" pitchFamily="49" charset="0"/>
              </a:rPr>
              <a:t>&gt;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//candidates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d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i="1" dirty="0">
                <a:latin typeface="Consolas" panose="020B0609020204030204" pitchFamily="49" charset="0"/>
              </a:rPr>
              <a:t>if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matches_query</a:t>
            </a:r>
            <a:r>
              <a:rPr lang="en-DE" sz="1600" dirty="0">
                <a:latin typeface="Consolas" panose="020B0609020204030204" pitchFamily="49" charset="0"/>
              </a:rPr>
              <a:t>(d,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    </a:t>
            </a:r>
            <a:r>
              <a:rPr lang="en-DE" sz="1600" dirty="0" err="1">
                <a:latin typeface="Consolas" panose="020B0609020204030204" pitchFamily="49" charset="0"/>
              </a:rPr>
              <a:t>knn_cand.add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list&lt;float&gt;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//distances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c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 = </a:t>
            </a:r>
            <a:r>
              <a:rPr lang="en-DE" sz="1600" dirty="0" err="1">
                <a:latin typeface="Consolas" panose="020B0609020204030204" pitchFamily="49" charset="0"/>
              </a:rPr>
              <a:t>calc_dist_SIMD</a:t>
            </a:r>
            <a:r>
              <a:rPr lang="en-DE" sz="1600" dirty="0">
                <a:latin typeface="Consolas" panose="020B0609020204030204" pitchFamily="49" charset="0"/>
              </a:rPr>
              <a:t>(c,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dirty="0" err="1">
                <a:latin typeface="Consolas" panose="020B0609020204030204" pitchFamily="49" charset="0"/>
              </a:rPr>
              <a:t>knn_dist.add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sort_cand_based_on_dist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, </a:t>
            </a:r>
            <a:r>
              <a:rPr lang="en-DE" sz="1600" dirty="0" err="1">
                <a:latin typeface="Consolas" panose="020B0609020204030204" pitchFamily="49" charset="0"/>
              </a:rPr>
              <a:t>knn_dist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result.add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knn_cand.take</a:t>
            </a:r>
            <a:r>
              <a:rPr lang="en-DE" sz="1600" dirty="0">
                <a:latin typeface="Consolas" panose="020B0609020204030204" pitchFamily="49" charset="0"/>
              </a:rPr>
              <a:t>(100))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1F2479-A69F-475A-3281-F9C52188A855}"/>
              </a:ext>
            </a:extLst>
          </p:cNvPr>
          <p:cNvSpPr/>
          <p:nvPr/>
        </p:nvSpPr>
        <p:spPr>
          <a:xfrm>
            <a:off x="1285592" y="5218545"/>
            <a:ext cx="4680642" cy="658246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96959B-7D06-9B9C-2C4B-40217A3B02D7}"/>
              </a:ext>
            </a:extLst>
          </p:cNvPr>
          <p:cNvSpPr/>
          <p:nvPr/>
        </p:nvSpPr>
        <p:spPr>
          <a:xfrm>
            <a:off x="1285592" y="3970029"/>
            <a:ext cx="4680642" cy="95295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CFC02D-2AA7-5F63-40F1-36E25A8F331B}"/>
              </a:ext>
            </a:extLst>
          </p:cNvPr>
          <p:cNvSpPr/>
          <p:nvPr/>
        </p:nvSpPr>
        <p:spPr>
          <a:xfrm>
            <a:off x="1285592" y="2447636"/>
            <a:ext cx="4680642" cy="90038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With SIMD Distance Calculation</a:t>
            </a: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EE74E-59CA-499E-CBE2-3EA544C2E252}"/>
              </a:ext>
            </a:extLst>
          </p:cNvPr>
          <p:cNvSpPr txBox="1"/>
          <p:nvPr/>
        </p:nvSpPr>
        <p:spPr>
          <a:xfrm>
            <a:off x="4771176" y="2713161"/>
            <a:ext cx="11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4">
                    <a:lumMod val="50000"/>
                  </a:schemeClr>
                </a:solidFill>
              </a:rPr>
              <a:t>Indexing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58C92-7B49-587D-B6D4-2FA606B4217E}"/>
              </a:ext>
            </a:extLst>
          </p:cNvPr>
          <p:cNvSpPr txBox="1"/>
          <p:nvPr/>
        </p:nvSpPr>
        <p:spPr>
          <a:xfrm>
            <a:off x="3472543" y="4549041"/>
            <a:ext cx="249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SIMD Dist. Calc.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62153A-6AFF-02D8-CE99-11AB28065536}"/>
              </a:ext>
            </a:extLst>
          </p:cNvPr>
          <p:cNvSpPr txBox="1"/>
          <p:nvPr/>
        </p:nvSpPr>
        <p:spPr>
          <a:xfrm>
            <a:off x="3965418" y="5472879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11">
            <a:extLst>
              <a:ext uri="{FF2B5EF4-FFF2-40B4-BE49-F238E27FC236}">
                <a16:creationId xmlns:a16="http://schemas.microsoft.com/office/drawing/2014/main" id="{EFDF33F1-97D5-C991-53A2-142041C4E2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1106343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2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86C-832D-CBDB-0AC8-24B9FAD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78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class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Knn</a:t>
            </a: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constructor(q, </a:t>
            </a:r>
            <a:r>
              <a:rPr lang="en-DE" sz="1600" dirty="0" err="1">
                <a:latin typeface="Consolas" panose="020B0609020204030204" pitchFamily="49" charset="0"/>
              </a:rPr>
              <a:t>knn_size</a:t>
            </a:r>
            <a:r>
              <a:rPr lang="en-DE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check if vector d belongs in current</a:t>
            </a:r>
          </a:p>
          <a:p>
            <a:pPr marL="0" indent="0">
              <a:buNone/>
            </a:pP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KNN set and if so add it, only ever</a:t>
            </a:r>
          </a:p>
          <a:p>
            <a:pPr marL="0" indent="0">
              <a:buNone/>
            </a:pP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// </a:t>
            </a:r>
            <a:r>
              <a:rPr lang="en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stori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ng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max 100 (</a:t>
            </a:r>
            <a:r>
              <a:rPr lang="en-DE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knn_size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 vectors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check_add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returns KNNs sorted ascending by dist.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get_sorted</a:t>
            </a:r>
            <a:r>
              <a:rPr lang="en-DE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A0D14-2A52-72D1-9C81-7638BE29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#2 Use Better Data Structures for KNN</a:t>
            </a:r>
            <a:endParaRPr lang="de-D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372CB54-A048-3197-71B8-8F689A17C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q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queries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Knn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knn_cand</a:t>
            </a:r>
            <a:r>
              <a:rPr lang="en-DE" sz="1600" dirty="0">
                <a:latin typeface="Consolas" panose="020B0609020204030204" pitchFamily="49" charset="0"/>
              </a:rPr>
              <a:t>(q, 100)  </a:t>
            </a:r>
            <a:r>
              <a:rPr lang="en-DE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//candidates</a:t>
            </a:r>
          </a:p>
          <a:p>
            <a:pPr marL="0" indent="0">
              <a:buNone/>
            </a:pPr>
            <a:endParaRPr lang="en-DE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i="1" dirty="0">
                <a:latin typeface="Consolas" panose="020B0609020204030204" pitchFamily="49" charset="0"/>
              </a:rPr>
              <a:t>foreach</a:t>
            </a:r>
            <a:r>
              <a:rPr lang="en-DE" sz="1600" dirty="0">
                <a:latin typeface="Consolas" panose="020B0609020204030204" pitchFamily="49" charset="0"/>
              </a:rPr>
              <a:t> d </a:t>
            </a:r>
            <a:r>
              <a:rPr lang="en-DE" sz="1600" i="1" dirty="0">
                <a:latin typeface="Consolas" panose="020B0609020204030204" pitchFamily="49" charset="0"/>
              </a:rPr>
              <a:t>in</a:t>
            </a:r>
            <a:r>
              <a:rPr lang="en-DE" sz="1600" dirty="0"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</a:t>
            </a:r>
            <a:r>
              <a:rPr lang="en-DE" sz="1600" i="1" dirty="0">
                <a:latin typeface="Consolas" panose="020B0609020204030204" pitchFamily="49" charset="0"/>
              </a:rPr>
              <a:t>if</a:t>
            </a:r>
            <a:r>
              <a:rPr lang="en-DE" sz="1600" dirty="0">
                <a:latin typeface="Consolas" panose="020B0609020204030204" pitchFamily="49" charset="0"/>
              </a:rPr>
              <a:t> </a:t>
            </a:r>
            <a:r>
              <a:rPr lang="en-DE" sz="1600" dirty="0" err="1">
                <a:latin typeface="Consolas" panose="020B0609020204030204" pitchFamily="49" charset="0"/>
              </a:rPr>
              <a:t>matches_query</a:t>
            </a:r>
            <a:r>
              <a:rPr lang="en-DE" sz="1600" dirty="0">
                <a:latin typeface="Consolas" panose="020B0609020204030204" pitchFamily="49" charset="0"/>
              </a:rPr>
              <a:t>(d, q)</a:t>
            </a: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        </a:t>
            </a:r>
            <a:r>
              <a:rPr lang="en-DE" sz="1600" dirty="0" err="1">
                <a:latin typeface="Consolas" panose="020B0609020204030204" pitchFamily="49" charset="0"/>
              </a:rPr>
              <a:t>knn_cand.check_add</a:t>
            </a:r>
            <a:r>
              <a:rPr lang="en-DE" sz="1600" dirty="0">
                <a:latin typeface="Consolas" panose="020B0609020204030204" pitchFamily="49" charset="0"/>
              </a:rPr>
              <a:t>(d)</a:t>
            </a:r>
          </a:p>
          <a:p>
            <a:pPr marL="0" indent="0">
              <a:buNone/>
            </a:pPr>
            <a:endParaRPr lang="en-DE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DE" sz="1600" dirty="0">
                <a:latin typeface="Consolas" panose="020B0609020204030204" pitchFamily="49" charset="0"/>
              </a:rPr>
              <a:t>    </a:t>
            </a:r>
            <a:r>
              <a:rPr lang="en-DE" sz="1600" dirty="0" err="1">
                <a:latin typeface="Consolas" panose="020B0609020204030204" pitchFamily="49" charset="0"/>
              </a:rPr>
              <a:t>result.add</a:t>
            </a:r>
            <a:r>
              <a:rPr lang="en-DE" sz="1600" dirty="0">
                <a:latin typeface="Consolas" panose="020B0609020204030204" pitchFamily="49" charset="0"/>
              </a:rPr>
              <a:t>(</a:t>
            </a:r>
            <a:r>
              <a:rPr lang="en-DE" sz="1600" dirty="0" err="1">
                <a:latin typeface="Consolas" panose="020B0609020204030204" pitchFamily="49" charset="0"/>
              </a:rPr>
              <a:t>knn_cand.get_sorted</a:t>
            </a:r>
            <a:r>
              <a:rPr lang="en-DE" sz="1600" dirty="0">
                <a:latin typeface="Consolas" panose="020B0609020204030204" pitchFamily="49" charset="0"/>
              </a:rPr>
              <a:t>())</a:t>
            </a:r>
            <a:endParaRPr lang="de-DE" sz="16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9837B-87B4-4BA4-65AC-B965E1D52E23}"/>
              </a:ext>
            </a:extLst>
          </p:cNvPr>
          <p:cNvSpPr/>
          <p:nvPr/>
        </p:nvSpPr>
        <p:spPr>
          <a:xfrm>
            <a:off x="6609622" y="4230168"/>
            <a:ext cx="4744178" cy="347662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75874-298D-8991-5184-F7F4D9FC5FF4}"/>
              </a:ext>
            </a:extLst>
          </p:cNvPr>
          <p:cNvSpPr/>
          <p:nvPr/>
        </p:nvSpPr>
        <p:spPr>
          <a:xfrm>
            <a:off x="6609622" y="2833438"/>
            <a:ext cx="4744178" cy="1063444"/>
          </a:xfrm>
          <a:prstGeom prst="rect">
            <a:avLst/>
          </a:prstGeom>
          <a:gradFill>
            <a:gsLst>
              <a:gs pos="51000">
                <a:srgbClr val="3FA558">
                  <a:alpha val="30000"/>
                </a:srgbClr>
              </a:gs>
              <a:gs pos="50000">
                <a:schemeClr val="accent4">
                  <a:alpha val="30000"/>
                </a:schemeClr>
              </a:gs>
              <a:gs pos="0">
                <a:schemeClr val="accent4">
                  <a:alpha val="30000"/>
                </a:schemeClr>
              </a:gs>
              <a:gs pos="100000">
                <a:schemeClr val="accent6">
                  <a:alpha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050D-3DC2-97A5-76B2-2B07DD91046A}"/>
              </a:ext>
            </a:extLst>
          </p:cNvPr>
          <p:cNvSpPr txBox="1"/>
          <p:nvPr/>
        </p:nvSpPr>
        <p:spPr>
          <a:xfrm>
            <a:off x="10158742" y="2995828"/>
            <a:ext cx="11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4">
                    <a:lumMod val="50000"/>
                  </a:schemeClr>
                </a:solidFill>
              </a:rPr>
              <a:t>Indexing +</a:t>
            </a:r>
            <a:endParaRPr lang="de-DE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1E094-E31B-309E-7CFB-5EF917DF16F2}"/>
              </a:ext>
            </a:extLst>
          </p:cNvPr>
          <p:cNvSpPr txBox="1"/>
          <p:nvPr/>
        </p:nvSpPr>
        <p:spPr>
          <a:xfrm>
            <a:off x="8763000" y="3347137"/>
            <a:ext cx="249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6">
                    <a:lumMod val="75000"/>
                  </a:schemeClr>
                </a:solidFill>
              </a:rPr>
              <a:t>Dist. Calc.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4B7179-B270-5DCF-FBAF-3DA1BBDE2D30}"/>
              </a:ext>
            </a:extLst>
          </p:cNvPr>
          <p:cNvSpPr txBox="1"/>
          <p:nvPr/>
        </p:nvSpPr>
        <p:spPr>
          <a:xfrm>
            <a:off x="9352984" y="4225915"/>
            <a:ext cx="2000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DE" dirty="0">
                <a:solidFill>
                  <a:schemeClr val="accent2">
                    <a:lumMod val="75000"/>
                  </a:schemeClr>
                </a:solidFill>
              </a:rPr>
              <a:t>Sorting</a:t>
            </a:r>
            <a:endParaRPr lang="de-DE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8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Widescreen</PresentationFormat>
  <Paragraphs>156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Project – Hybrid Vector Search Queries</vt:lpstr>
      <vt:lpstr>Project Outline</vt:lpstr>
      <vt:lpstr>Starting Point – Baseline Impl.</vt:lpstr>
      <vt:lpstr>Starting Point – Baseline Impl.</vt:lpstr>
      <vt:lpstr>#1 Optimize Distance Calculation</vt:lpstr>
      <vt:lpstr>#1 Optimize Distance Calculation</vt:lpstr>
      <vt:lpstr>Distance Calculation – Optimized</vt:lpstr>
      <vt:lpstr>With SIMD Distance Calculation</vt:lpstr>
      <vt:lpstr>#2 Use Better Data Structures for KNN</vt:lpstr>
      <vt:lpstr>KNN Data Structure – Optimized</vt:lpstr>
      <vt:lpstr>#3 Parallelization using Thread Pool</vt:lpstr>
      <vt:lpstr>Parallelization</vt:lpstr>
      <vt:lpstr>Parallelization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Fritsch</dc:creator>
  <cp:lastModifiedBy>Jonas Fritsch</cp:lastModifiedBy>
  <cp:revision>7</cp:revision>
  <dcterms:created xsi:type="dcterms:W3CDTF">2024-07-16T13:40:01Z</dcterms:created>
  <dcterms:modified xsi:type="dcterms:W3CDTF">2024-07-21T19:36:57Z</dcterms:modified>
</cp:coreProperties>
</file>