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6"/>
  </p:notesMasterIdLst>
  <p:handoutMasterIdLst>
    <p:handoutMasterId r:id="rId47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435" r:id="rId26"/>
    <p:sldId id="440" r:id="rId27"/>
    <p:sldId id="399" r:id="rId28"/>
    <p:sldId id="400" r:id="rId29"/>
    <p:sldId id="426" r:id="rId30"/>
    <p:sldId id="431" r:id="rId31"/>
    <p:sldId id="441" r:id="rId32"/>
    <p:sldId id="442" r:id="rId33"/>
    <p:sldId id="443" r:id="rId34"/>
    <p:sldId id="438" r:id="rId35"/>
    <p:sldId id="439" r:id="rId36"/>
    <p:sldId id="401" r:id="rId37"/>
    <p:sldId id="432" r:id="rId38"/>
    <p:sldId id="437" r:id="rId39"/>
    <p:sldId id="420" r:id="rId40"/>
    <p:sldId id="421" r:id="rId41"/>
    <p:sldId id="422" r:id="rId42"/>
    <p:sldId id="423" r:id="rId43"/>
    <p:sldId id="424" r:id="rId44"/>
    <p:sldId id="429" r:id="rId4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435"/>
            <p14:sldId id="440"/>
            <p14:sldId id="399"/>
            <p14:sldId id="400"/>
            <p14:sldId id="426"/>
            <p14:sldId id="431"/>
            <p14:sldId id="441"/>
            <p14:sldId id="442"/>
            <p14:sldId id="443"/>
            <p14:sldId id="438"/>
            <p14:sldId id="439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37"/>
            <p14:sldId id="420"/>
            <p14:sldId id="421"/>
            <p14:sldId id="422"/>
            <p14:sldId id="423"/>
            <p14:sldId id="424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 autoAdjust="0"/>
    <p:restoredTop sz="74665" autoAdjust="0"/>
  </p:normalViewPr>
  <p:slideViewPr>
    <p:cSldViewPr snapToGrid="0">
      <p:cViewPr varScale="1">
        <p:scale>
          <a:sx n="85" d="100"/>
          <a:sy n="85" d="100"/>
        </p:scale>
        <p:origin x="22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0.14000000000000001</c:v>
                </c:pt>
                <c:pt idx="2">
                  <c:v>1.01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5.05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 in GB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0.52500000000000002</c:v>
                </c:pt>
                <c:pt idx="1">
                  <c:v>0.56299999999999994</c:v>
                </c:pt>
                <c:pt idx="2">
                  <c:v>4.0970000000000004</c:v>
                </c:pt>
                <c:pt idx="3">
                  <c:v>4.18</c:v>
                </c:pt>
                <c:pt idx="4">
                  <c:v>0.254</c:v>
                </c:pt>
                <c:pt idx="5">
                  <c:v>4.0720000000000001</c:v>
                </c:pt>
                <c:pt idx="6">
                  <c:v>3.3690000000000002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2.1</c:v>
                </c:pt>
                <c:pt idx="1">
                  <c:v>0</c:v>
                </c:pt>
                <c:pt idx="2">
                  <c:v>42.05</c:v>
                </c:pt>
                <c:pt idx="3">
                  <c:v>30.274999999999999</c:v>
                </c:pt>
                <c:pt idx="4">
                  <c:v>0.254</c:v>
                </c:pt>
                <c:pt idx="5">
                  <c:v>5.8479999999999999</c:v>
                </c:pt>
                <c:pt idx="6">
                  <c:v>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</a:t>
                </a:r>
                <a:r>
                  <a:rPr lang="de-DE" baseline="0" dirty="0"/>
                  <a:t> in MB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10.587999999999999</c:v>
                </c:pt>
                <c:pt idx="1">
                  <c:v>0.71099999999999997</c:v>
                </c:pt>
                <c:pt idx="2">
                  <c:v>1.1970000000000001</c:v>
                </c:pt>
                <c:pt idx="3">
                  <c:v>11.397</c:v>
                </c:pt>
                <c:pt idx="4">
                  <c:v>4.5640000000000001</c:v>
                </c:pt>
                <c:pt idx="5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8.4789999999999992</c:v>
                </c:pt>
                <c:pt idx="1">
                  <c:v>0.51500000000000001</c:v>
                </c:pt>
                <c:pt idx="2">
                  <c:v>0.53300000000000003</c:v>
                </c:pt>
                <c:pt idx="3">
                  <c:v>11.205</c:v>
                </c:pt>
                <c:pt idx="4">
                  <c:v>3.298</c:v>
                </c:pt>
                <c:pt idx="5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31.416</c:v>
                </c:pt>
                <c:pt idx="1">
                  <c:v>116.61</c:v>
                </c:pt>
                <c:pt idx="2">
                  <c:v>3.2808999999999999</c:v>
                </c:pt>
                <c:pt idx="3">
                  <c:v>3.9451999999999998</c:v>
                </c:pt>
                <c:pt idx="4">
                  <c:v>16.2378</c:v>
                </c:pt>
                <c:pt idx="5">
                  <c:v>13.449</c:v>
                </c:pt>
                <c:pt idx="6">
                  <c:v>4.7389999999999999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19.350000000000001</c:v>
                </c:pt>
                <c:pt idx="1">
                  <c:v>0.59699999999999998</c:v>
                </c:pt>
                <c:pt idx="2">
                  <c:v>1.1000000000000001</c:v>
                </c:pt>
                <c:pt idx="3">
                  <c:v>0.89900000000000002</c:v>
                </c:pt>
                <c:pt idx="4">
                  <c:v>16.27</c:v>
                </c:pt>
                <c:pt idx="5">
                  <c:v>9.3849999999999998</c:v>
                </c:pt>
                <c:pt idx="6">
                  <c:v>3.714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9.66</c:v>
                </c:pt>
                <c:pt idx="1">
                  <c:v>0.68799999999999994</c:v>
                </c:pt>
                <c:pt idx="2">
                  <c:v>1.335</c:v>
                </c:pt>
                <c:pt idx="3">
                  <c:v>3.2719999999999998</c:v>
                </c:pt>
                <c:pt idx="4">
                  <c:v>21.048999999999999</c:v>
                </c:pt>
                <c:pt idx="5">
                  <c:v>0.93400000000000005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9.6940000000000008</c:v>
                </c:pt>
                <c:pt idx="1">
                  <c:v>0.495</c:v>
                </c:pt>
                <c:pt idx="2">
                  <c:v>0.80800000000000005</c:v>
                </c:pt>
                <c:pt idx="3">
                  <c:v>3.2</c:v>
                </c:pt>
                <c:pt idx="4">
                  <c:v>15.65</c:v>
                </c:pt>
                <c:pt idx="5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52.33</c:v>
                </c:pt>
                <c:pt idx="1">
                  <c:v>183.94</c:v>
                </c:pt>
                <c:pt idx="2">
                  <c:v>3.9390000000000001</c:v>
                </c:pt>
                <c:pt idx="3">
                  <c:v>5.3849999999999998</c:v>
                </c:pt>
                <c:pt idx="4">
                  <c:v>11.978</c:v>
                </c:pt>
                <c:pt idx="5">
                  <c:v>104.705</c:v>
                </c:pt>
                <c:pt idx="6">
                  <c:v>5.7069999999999999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36.798000000000002</c:v>
                </c:pt>
                <c:pt idx="1">
                  <c:v>15.199</c:v>
                </c:pt>
                <c:pt idx="2">
                  <c:v>1.33</c:v>
                </c:pt>
                <c:pt idx="3">
                  <c:v>1.532</c:v>
                </c:pt>
                <c:pt idx="4">
                  <c:v>12.25</c:v>
                </c:pt>
                <c:pt idx="5">
                  <c:v>50.31</c:v>
                </c:pt>
                <c:pt idx="6">
                  <c:v>4.7210000000000001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  <a:p>
            <a:endParaRPr lang="en-US" dirty="0"/>
          </a:p>
          <a:p>
            <a:r>
              <a:rPr lang="en-US" dirty="0"/>
              <a:t>Zipfian distribution (real data is normally skewed)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Trie 65k 233 MB (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); 16M &gt;22 GB</a:t>
            </a:r>
          </a:p>
          <a:p>
            <a:endParaRPr lang="de-DE" dirty="0"/>
          </a:p>
          <a:p>
            <a:r>
              <a:rPr lang="de-DE" dirty="0"/>
              <a:t>ART 16M:</a:t>
            </a:r>
          </a:p>
          <a:p>
            <a:r>
              <a:rPr lang="de-DE" dirty="0" err="1"/>
              <a:t>Dense</a:t>
            </a:r>
            <a:r>
              <a:rPr lang="de-DE" dirty="0"/>
              <a:t>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 16M:</a:t>
            </a:r>
          </a:p>
          <a:p>
            <a:r>
              <a:rPr lang="de-DE" dirty="0"/>
              <a:t>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24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.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trie</a:t>
            </a:r>
            <a:r>
              <a:rPr lang="de-DE" dirty="0"/>
              <a:t> 0.5 MB and </a:t>
            </a:r>
            <a:r>
              <a:rPr lang="de-DE" dirty="0" err="1"/>
              <a:t>only</a:t>
            </a:r>
            <a:r>
              <a:rPr lang="de-DE" dirty="0"/>
              <a:t> 4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Sparse</a:t>
            </a:r>
            <a:r>
              <a:rPr lang="de-DE" dirty="0"/>
              <a:t> Trie (0.6 M i/s)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/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fast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just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)</a:t>
            </a:r>
          </a:p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90 MB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really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CSB = Cache Sensitive B+-Tree</a:t>
            </a:r>
          </a:p>
          <a:p>
            <a:r>
              <a:rPr lang="de-DE" dirty="0"/>
              <a:t>k-</a:t>
            </a:r>
            <a:r>
              <a:rPr lang="de-DE" dirty="0" err="1"/>
              <a:t>ary</a:t>
            </a:r>
            <a:r>
              <a:rPr lang="de-DE" dirty="0"/>
              <a:t>, FAST = </a:t>
            </a:r>
            <a:r>
              <a:rPr lang="de-DE" dirty="0" err="1"/>
              <a:t>don‘t</a:t>
            </a:r>
            <a:r>
              <a:rPr lang="de-DE" dirty="0"/>
              <a:t> support </a:t>
            </a:r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, </a:t>
            </a:r>
            <a:r>
              <a:rPr lang="de-DE" dirty="0" err="1"/>
              <a:t>utilize</a:t>
            </a:r>
            <a:r>
              <a:rPr lang="de-DE" dirty="0"/>
              <a:t> SIMD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91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239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10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Up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was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threaded</a:t>
            </a:r>
            <a:r>
              <a:rPr lang="de-DE" dirty="0"/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Peak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0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1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OLP = Optimistic Lock Coupling</a:t>
            </a:r>
          </a:p>
          <a:p>
            <a:r>
              <a:rPr lang="en-US" dirty="0"/>
              <a:t>ROWEX = Read-Optimized Write Exclusion</a:t>
            </a:r>
          </a:p>
          <a:p>
            <a:endParaRPr lang="en-US" dirty="0"/>
          </a:p>
          <a:p>
            <a:r>
              <a:rPr lang="en-US" dirty="0"/>
              <a:t>“Learned Indexes” utilizing machine leaning to predict 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94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81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933349.293335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b.in.tum.de/~fent/papers/Self%20Tuning%20Art.pdf" TargetMode="External"/><Relationship Id="rId4" Type="http://schemas.openxmlformats.org/officeDocument/2006/relationships/hyperlink" Target="https://dl.acm.org/doi/10.1145/3183713.3196896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26045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7EE64C2F-F60C-C3ED-0DE7-9028A674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check </a:t>
            </a:r>
            <a:r>
              <a:rPr b="1" dirty="0" err="1"/>
              <a:t>full</a:t>
            </a:r>
            <a:r>
              <a:rPr b="1" dirty="0"/>
              <a:t> </a:t>
            </a:r>
            <a:r>
              <a:rPr b="1" dirty="0" err="1"/>
              <a:t>key</a:t>
            </a:r>
            <a:r>
              <a:rPr b="1" dirty="0"/>
              <a:t>/</a:t>
            </a:r>
            <a:r>
              <a:rPr b="1" dirty="0" err="1"/>
              <a:t>value</a:t>
            </a:r>
            <a:r>
              <a:rPr b="1" dirty="0"/>
              <a:t> 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full</a:t>
            </a:r>
            <a:r>
              <a:rPr dirty="0"/>
              <a:t> </a:t>
            </a:r>
            <a:r>
              <a:rPr dirty="0" err="1"/>
              <a:t>value</a:t>
            </a:r>
            <a:r>
              <a:rPr dirty="0"/>
              <a:t> in additional </a:t>
            </a:r>
            <a:r>
              <a:rPr dirty="0" err="1"/>
              <a:t>leaf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but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Combined</a:t>
            </a:r>
            <a:r>
              <a:rPr lang="de-DE" b="1" dirty="0"/>
              <a:t> </a:t>
            </a:r>
            <a:r>
              <a:rPr lang="de-DE" b="1" dirty="0" err="1"/>
              <a:t>pointer</a:t>
            </a:r>
            <a:r>
              <a:rPr lang="de-DE" b="1" dirty="0"/>
              <a:t>/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slots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just </a:t>
            </a:r>
            <a:r>
              <a:rPr lang="de-DE" dirty="0" err="1"/>
              <a:t>store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(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distinguishing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valid </a:t>
            </a:r>
            <a:r>
              <a:rPr lang="de-DE" dirty="0" err="1"/>
              <a:t>pointer</a:t>
            </a:r>
            <a:r>
              <a:rPr lang="de-DE" dirty="0"/>
              <a:t> and </a:t>
            </a:r>
            <a:r>
              <a:rPr lang="de-DE" dirty="0" err="1"/>
              <a:t>value</a:t>
            </a:r>
            <a:r>
              <a:rPr lang="de-DE" dirty="0"/>
              <a:t> e.g.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/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567248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13175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Memory Benchmark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01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129949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8521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573498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763260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3A83-C0AE-FC81-BD26-AA34B93F2145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22" name="Content Placeholder 21" descr="Chart, bar chart, histogram&#10;&#10;Description automatically generated">
            <a:extLst>
              <a:ext uri="{FF2B5EF4-FFF2-40B4-BE49-F238E27FC236}">
                <a16:creationId xmlns:a16="http://schemas.microsoft.com/office/drawing/2014/main" id="{58D06617-21A3-F5BD-FA8D-DC155D0A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9" y="2769906"/>
            <a:ext cx="9138061" cy="2682628"/>
          </a:xfrm>
        </p:spPr>
      </p:pic>
    </p:spTree>
    <p:extLst>
      <p:ext uri="{BB962C8B-B14F-4D97-AF65-F5344CB8AC3E}">
        <p14:creationId xmlns:p14="http://schemas.microsoft.com/office/powerpoint/2010/main" val="239697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Insert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E32D0D8E-20FA-3C75-EDAA-ADB65815E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771" y="2777067"/>
            <a:ext cx="9127229" cy="2685818"/>
          </a:xfrm>
        </p:spPr>
      </p:pic>
    </p:spTree>
    <p:extLst>
      <p:ext uri="{BB962C8B-B14F-4D97-AF65-F5344CB8AC3E}">
        <p14:creationId xmlns:p14="http://schemas.microsoft.com/office/powerpoint/2010/main" val="2381964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25ECB429-ED5C-562E-5E15-D44FDAE8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765779"/>
            <a:ext cx="9147744" cy="2691526"/>
          </a:xfrm>
        </p:spPr>
      </p:pic>
    </p:spTree>
    <p:extLst>
      <p:ext uri="{BB962C8B-B14F-4D97-AF65-F5344CB8AC3E}">
        <p14:creationId xmlns:p14="http://schemas.microsoft.com/office/powerpoint/2010/main" val="398967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Building a </a:t>
            </a:r>
            <a:r>
              <a:rPr lang="en-US" sz="1200" dirty="0" err="1">
                <a:hlinkClick r:id="rId3"/>
              </a:rPr>
              <a:t>Bw</a:t>
            </a:r>
            <a:r>
              <a:rPr lang="en-US" sz="12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8124FDD-93AD-97B3-5039-42DB5EF5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6128" y="1574557"/>
            <a:ext cx="5074919" cy="4699000"/>
          </a:xfrm>
        </p:spPr>
      </p:pic>
    </p:spTree>
    <p:extLst>
      <p:ext uri="{BB962C8B-B14F-4D97-AF65-F5344CB8AC3E}">
        <p14:creationId xmlns:p14="http://schemas.microsoft.com/office/powerpoint/2010/main" val="363505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Building a </a:t>
            </a:r>
            <a:r>
              <a:rPr lang="en-US" sz="1200" dirty="0" err="1">
                <a:hlinkClick r:id="rId3"/>
              </a:rPr>
              <a:t>Bw</a:t>
            </a:r>
            <a:r>
              <a:rPr lang="en-US" sz="12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477EDE-57FD-9318-6C95-982371DB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104" y="1574557"/>
            <a:ext cx="8272968" cy="4699000"/>
          </a:xfrm>
        </p:spPr>
      </p:pic>
    </p:spTree>
    <p:extLst>
      <p:ext uri="{BB962C8B-B14F-4D97-AF65-F5344CB8AC3E}">
        <p14:creationId xmlns:p14="http://schemas.microsoft.com/office/powerpoint/2010/main" val="30133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372059"/>
              </p:ext>
            </p:extLst>
          </p:nvPr>
        </p:nvGraphicFramePr>
        <p:xfrm>
          <a:off x="319088" y="3506908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de-DE" sz="3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19089" y="1762187"/>
            <a:ext cx="8508999" cy="1752125"/>
          </a:xfrm>
        </p:spPr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as</a:t>
            </a:r>
            <a:r>
              <a:rPr lang="de-DE" dirty="0"/>
              <a:t> (</a:t>
            </a:r>
            <a:r>
              <a:rPr lang="de-DE" dirty="0" err="1"/>
              <a:t>synchronized</a:t>
            </a:r>
            <a:r>
              <a:rPr lang="de-DE" dirty="0"/>
              <a:t>)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</a:t>
            </a:r>
            <a:r>
              <a:rPr lang="de-DE" dirty="0"/>
              <a:t>-index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and update </a:t>
            </a:r>
            <a:r>
              <a:rPr lang="de-DE" dirty="0" err="1"/>
              <a:t>performance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in (at least) </a:t>
            </a:r>
            <a:r>
              <a:rPr lang="de-DE" dirty="0" err="1"/>
              <a:t>HyPer</a:t>
            </a:r>
            <a:r>
              <a:rPr lang="de-DE" dirty="0"/>
              <a:t> and </a:t>
            </a:r>
            <a:r>
              <a:rPr lang="de-DE" dirty="0" err="1"/>
              <a:t>DuckDB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r>
              <a:rPr lang="de-DE" dirty="0">
                <a:hlinkClick r:id="rId3"/>
              </a:rPr>
              <a:t>The ART </a:t>
            </a:r>
            <a:r>
              <a:rPr lang="de-DE" dirty="0" err="1">
                <a:hlinkClick r:id="rId3"/>
              </a:rPr>
              <a:t>of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practical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synchronization</a:t>
            </a:r>
            <a:r>
              <a:rPr lang="de-DE" dirty="0"/>
              <a:t> 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sychronize</a:t>
            </a:r>
            <a:r>
              <a:rPr lang="de-DE" dirty="0"/>
              <a:t> ART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OLP and ROWEX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4"/>
              </a:rPr>
              <a:t>HOT: A Height </a:t>
            </a:r>
            <a:r>
              <a:rPr lang="de-DE" dirty="0" err="1">
                <a:hlinkClick r:id="rId4"/>
              </a:rPr>
              <a:t>Optimized</a:t>
            </a:r>
            <a:r>
              <a:rPr lang="de-DE" dirty="0">
                <a:hlinkClick r:id="rId4"/>
              </a:rPr>
              <a:t> Trie Index </a:t>
            </a:r>
            <a:r>
              <a:rPr lang="de-DE" dirty="0" err="1">
                <a:hlinkClick r:id="rId4"/>
              </a:rPr>
              <a:t>for</a:t>
            </a:r>
            <a:r>
              <a:rPr lang="de-DE" dirty="0">
                <a:hlinkClick r:id="rId4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ART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on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)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span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5"/>
              </a:rPr>
              <a:t>START – Self-Tuning Adaptive Radix Tree</a:t>
            </a:r>
            <a:r>
              <a:rPr lang="de-DE" dirty="0"/>
              <a:t> (IEEE, 2020)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outperfoming</a:t>
            </a:r>
            <a:r>
              <a:rPr lang="de-DE" dirty="0"/>
              <a:t> ART in </a:t>
            </a:r>
            <a:r>
              <a:rPr lang="de-DE" dirty="0" err="1"/>
              <a:t>read-mostly</a:t>
            </a:r>
            <a:r>
              <a:rPr lang="de-DE" dirty="0"/>
              <a:t> benchmark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optimizer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(~20k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🙃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Judy-Pointers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Benchmark </a:t>
            </a:r>
            <a:r>
              <a:rPr lang="de-DE" dirty="0" err="1"/>
              <a:t>Specs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Intel</a:t>
            </a:r>
            <a:r>
              <a:rPr lang="en-US" dirty="0"/>
              <a:t> Core i5-8400 CPU @ 2.80GHz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Instruction Cache: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Data Cache:	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 Cache:		6 x 256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 Cache:		9 MB</a:t>
            </a:r>
          </a:p>
          <a:p>
            <a:endParaRPr lang="en-US" dirty="0"/>
          </a:p>
          <a:p>
            <a:r>
              <a:rPr lang="en-US" dirty="0"/>
              <a:t>16 GB DDR4 RAM</a:t>
            </a:r>
          </a:p>
          <a:p>
            <a:endParaRPr lang="en-US" dirty="0"/>
          </a:p>
          <a:p>
            <a:r>
              <a:rPr lang="en-US" dirty="0"/>
              <a:t>Windows 10 Pro (10.0.19044 Build 19044)</a:t>
            </a:r>
          </a:p>
        </p:txBody>
      </p:sp>
    </p:spTree>
    <p:extLst>
      <p:ext uri="{BB962C8B-B14F-4D97-AF65-F5344CB8AC3E}">
        <p14:creationId xmlns:p14="http://schemas.microsoft.com/office/powerpoint/2010/main" val="625519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3093</Words>
  <Application>Microsoft Office PowerPoint</Application>
  <PresentationFormat>On-screen Show (4:3)</PresentationFormat>
  <Paragraphs>553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Cascadia Code</vt:lpstr>
      <vt:lpstr>Courier New</vt:lpstr>
      <vt:lpstr>Segoe UI Emoji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ART – Implementation Specifics</vt:lpstr>
      <vt:lpstr>Memory Benchmark</vt:lpstr>
      <vt:lpstr>Performance Benchmark (insert)</vt:lpstr>
      <vt:lpstr>Performance Benchmark (search)</vt:lpstr>
      <vt:lpstr>Performance Benchmark (search)</vt:lpstr>
      <vt:lpstr>TPC-C Benchmark</vt:lpstr>
      <vt:lpstr>Other Benchmarks: Memory Usage</vt:lpstr>
      <vt:lpstr>Other Benchmarks: Insert</vt:lpstr>
      <vt:lpstr>Other Benchmarks: Search</vt:lpstr>
      <vt:lpstr>Other Benchmarks: Memory Usage</vt:lpstr>
      <vt:lpstr>Other Benchmarks: Performance</vt:lpstr>
      <vt:lpstr>Summary &amp; Conclusion</vt:lpstr>
      <vt:lpstr>Summary &amp; Conclusion</vt:lpstr>
      <vt:lpstr>Benchmark Specs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53</cp:revision>
  <cp:lastPrinted>2015-07-30T14:04:45Z</cp:lastPrinted>
  <dcterms:created xsi:type="dcterms:W3CDTF">2022-07-03T13:34:47Z</dcterms:created>
  <dcterms:modified xsi:type="dcterms:W3CDTF">2022-07-11T10:31:16Z</dcterms:modified>
</cp:coreProperties>
</file>