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6"/>
  </p:notesMasterIdLst>
  <p:handoutMasterIdLst>
    <p:handoutMasterId r:id="rId47"/>
  </p:handoutMasterIdLst>
  <p:sldIdLst>
    <p:sldId id="355" r:id="rId7"/>
    <p:sldId id="397" r:id="rId8"/>
    <p:sldId id="415" r:id="rId9"/>
    <p:sldId id="416" r:id="rId10"/>
    <p:sldId id="404" r:id="rId11"/>
    <p:sldId id="403" r:id="rId12"/>
    <p:sldId id="405" r:id="rId13"/>
    <p:sldId id="408" r:id="rId14"/>
    <p:sldId id="406" r:id="rId15"/>
    <p:sldId id="409" r:id="rId16"/>
    <p:sldId id="410" r:id="rId17"/>
    <p:sldId id="411" r:id="rId18"/>
    <p:sldId id="412" r:id="rId19"/>
    <p:sldId id="414" r:id="rId20"/>
    <p:sldId id="413" r:id="rId21"/>
    <p:sldId id="418" r:id="rId22"/>
    <p:sldId id="427" r:id="rId23"/>
    <p:sldId id="419" r:id="rId24"/>
    <p:sldId id="425" r:id="rId25"/>
    <p:sldId id="435" r:id="rId26"/>
    <p:sldId id="440" r:id="rId27"/>
    <p:sldId id="399" r:id="rId28"/>
    <p:sldId id="400" r:id="rId29"/>
    <p:sldId id="426" r:id="rId30"/>
    <p:sldId id="431" r:id="rId31"/>
    <p:sldId id="441" r:id="rId32"/>
    <p:sldId id="442" r:id="rId33"/>
    <p:sldId id="443" r:id="rId34"/>
    <p:sldId id="438" r:id="rId35"/>
    <p:sldId id="439" r:id="rId36"/>
    <p:sldId id="401" r:id="rId37"/>
    <p:sldId id="432" r:id="rId38"/>
    <p:sldId id="437" r:id="rId39"/>
    <p:sldId id="420" r:id="rId40"/>
    <p:sldId id="421" r:id="rId41"/>
    <p:sldId id="422" r:id="rId42"/>
    <p:sldId id="423" r:id="rId43"/>
    <p:sldId id="424" r:id="rId44"/>
    <p:sldId id="429" r:id="rId4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B9CF7173-84DF-4D6C-9D02-E42C2A5395CE}">
          <p14:sldIdLst>
            <p14:sldId id="355"/>
          </p14:sldIdLst>
        </p14:section>
        <p14:section name="Overview" id="{1F7C3B85-3E41-41EF-83E0-5081020A77A2}">
          <p14:sldIdLst>
            <p14:sldId id="397"/>
          </p14:sldIdLst>
        </p14:section>
        <p14:section name="Trend of Main-Memory DBMS" id="{D9CB3D0E-F98F-48F7-87A3-C1C42C716BD9}">
          <p14:sldIdLst>
            <p14:sldId id="415"/>
          </p14:sldIdLst>
        </p14:section>
        <p14:section name="Index-Structures in DBMS" id="{8508CF18-3027-44B9-84A9-B3B7348ECFF8}">
          <p14:sldIdLst>
            <p14:sldId id="416"/>
          </p14:sldIdLst>
        </p14:section>
        <p14:section name="From Tries to ART" id="{4E75B429-99B9-412E-9071-2A33483BB318}">
          <p14:sldIdLst>
            <p14:sldId id="404"/>
            <p14:sldId id="403"/>
            <p14:sldId id="405"/>
            <p14:sldId id="408"/>
            <p14:sldId id="406"/>
            <p14:sldId id="409"/>
            <p14:sldId id="410"/>
            <p14:sldId id="411"/>
            <p14:sldId id="412"/>
            <p14:sldId id="414"/>
            <p14:sldId id="413"/>
            <p14:sldId id="418"/>
            <p14:sldId id="427"/>
          </p14:sldIdLst>
        </p14:section>
        <p14:section name="Key Transformations for Bitwise Comparisons" id="{76BA7E37-F561-41FB-97B3-87D0A3EBD8C2}">
          <p14:sldIdLst>
            <p14:sldId id="419"/>
            <p14:sldId id="425"/>
          </p14:sldIdLst>
        </p14:section>
        <p14:section name="Benchmarks" id="{AEDAD588-01D1-4983-A59D-E10D659187E4}">
          <p14:sldIdLst>
            <p14:sldId id="435"/>
            <p14:sldId id="440"/>
            <p14:sldId id="399"/>
            <p14:sldId id="400"/>
            <p14:sldId id="426"/>
            <p14:sldId id="431"/>
            <p14:sldId id="441"/>
            <p14:sldId id="442"/>
            <p14:sldId id="443"/>
            <p14:sldId id="438"/>
            <p14:sldId id="439"/>
          </p14:sldIdLst>
        </p14:section>
        <p14:section name="Summary &amp; Conclusion" id="{665672B4-FFC6-4396-A481-C1AAB1DD22E4}">
          <p14:sldIdLst>
            <p14:sldId id="401"/>
            <p14:sldId id="432"/>
          </p14:sldIdLst>
        </p14:section>
        <p14:section name="Extra Slides" id="{BC91BC9B-5C81-4211-A577-8F6AD2E1EBDC}">
          <p14:sldIdLst>
            <p14:sldId id="437"/>
            <p14:sldId id="420"/>
            <p14:sldId id="421"/>
            <p14:sldId id="422"/>
            <p14:sldId id="423"/>
            <p14:sldId id="424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59924" autoAdjust="0"/>
  </p:normalViewPr>
  <p:slideViewPr>
    <p:cSldViewPr snapToGrid="0">
      <p:cViewPr>
        <p:scale>
          <a:sx n="70" d="100"/>
          <a:sy n="70" d="100"/>
        </p:scale>
        <p:origin x="1738" y="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Disk-Based DBMS Overhead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C7-4429-B6DA-342E5E5D8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C7-4429-B6DA-342E5E5D8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C7-4429-B6DA-342E5E5D8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C7-4429-B6DA-342E5E5D8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7-4429-B6DA-342E5E5D8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C7-4429-B6DA-342E5E5D8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Buffer Pool</c:v>
                </c:pt>
                <c:pt idx="1">
                  <c:v>Latching</c:v>
                </c:pt>
                <c:pt idx="2">
                  <c:v>Locking</c:v>
                </c:pt>
                <c:pt idx="3">
                  <c:v>Logging</c:v>
                </c:pt>
                <c:pt idx="4">
                  <c:v>B-Tree Keys</c:v>
                </c:pt>
                <c:pt idx="5">
                  <c:v>Real 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14</c:v>
                </c:pt>
                <c:pt idx="2">
                  <c:v>16</c:v>
                </c:pt>
                <c:pt idx="3">
                  <c:v>12</c:v>
                </c:pt>
                <c:pt idx="4">
                  <c:v>16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9-4A45-AA1A-AA0BC842870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0.12</c:v>
                </c:pt>
                <c:pt idx="1">
                  <c:v>0.14000000000000001</c:v>
                </c:pt>
                <c:pt idx="2">
                  <c:v>1.01</c:v>
                </c:pt>
                <c:pt idx="3">
                  <c:v>1.04</c:v>
                </c:pt>
                <c:pt idx="4">
                  <c:v>0.06</c:v>
                </c:pt>
                <c:pt idx="5">
                  <c:v>1.01</c:v>
                </c:pt>
                <c:pt idx="6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0.51</c:v>
                </c:pt>
                <c:pt idx="1">
                  <c:v>0</c:v>
                </c:pt>
                <c:pt idx="2">
                  <c:v>5.05</c:v>
                </c:pt>
                <c:pt idx="3">
                  <c:v>4.13</c:v>
                </c:pt>
                <c:pt idx="4">
                  <c:v>0.06</c:v>
                </c:pt>
                <c:pt idx="5">
                  <c:v>1.45</c:v>
                </c:pt>
                <c:pt idx="6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Memory in GB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0.52500000000000002</c:v>
                </c:pt>
                <c:pt idx="1">
                  <c:v>0.56299999999999994</c:v>
                </c:pt>
                <c:pt idx="2">
                  <c:v>4.0970000000000004</c:v>
                </c:pt>
                <c:pt idx="3">
                  <c:v>4.18</c:v>
                </c:pt>
                <c:pt idx="4">
                  <c:v>0.254</c:v>
                </c:pt>
                <c:pt idx="5">
                  <c:v>4.0720000000000001</c:v>
                </c:pt>
                <c:pt idx="6">
                  <c:v>3.3690000000000002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2.1</c:v>
                </c:pt>
                <c:pt idx="1">
                  <c:v>0</c:v>
                </c:pt>
                <c:pt idx="2">
                  <c:v>42.05</c:v>
                </c:pt>
                <c:pt idx="3">
                  <c:v>30.274999999999999</c:v>
                </c:pt>
                <c:pt idx="4">
                  <c:v>0.254</c:v>
                </c:pt>
                <c:pt idx="5">
                  <c:v>5.8479999999999999</c:v>
                </c:pt>
                <c:pt idx="6">
                  <c:v>5.33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Memory</a:t>
                </a:r>
                <a:r>
                  <a:rPr lang="de-DE" baseline="0" dirty="0"/>
                  <a:t> in MB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10.587999999999999</c:v>
                </c:pt>
                <c:pt idx="1">
                  <c:v>0.71099999999999997</c:v>
                </c:pt>
                <c:pt idx="2">
                  <c:v>1.1970000000000001</c:v>
                </c:pt>
                <c:pt idx="3">
                  <c:v>11.397</c:v>
                </c:pt>
                <c:pt idx="4">
                  <c:v>4.5640000000000001</c:v>
                </c:pt>
                <c:pt idx="5">
                  <c:v>0.99399999999999999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8.4789999999999992</c:v>
                </c:pt>
                <c:pt idx="1">
                  <c:v>0.51500000000000001</c:v>
                </c:pt>
                <c:pt idx="2">
                  <c:v>0.53300000000000003</c:v>
                </c:pt>
                <c:pt idx="3">
                  <c:v>11.205</c:v>
                </c:pt>
                <c:pt idx="4">
                  <c:v>3.298</c:v>
                </c:pt>
                <c:pt idx="5">
                  <c:v>0.874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31.416</c:v>
                </c:pt>
                <c:pt idx="1">
                  <c:v>116.61</c:v>
                </c:pt>
                <c:pt idx="2">
                  <c:v>3.2808999999999999</c:v>
                </c:pt>
                <c:pt idx="3">
                  <c:v>3.9451999999999998</c:v>
                </c:pt>
                <c:pt idx="4">
                  <c:v>16.2378</c:v>
                </c:pt>
                <c:pt idx="5">
                  <c:v>13.449</c:v>
                </c:pt>
                <c:pt idx="6">
                  <c:v>4.7389999999999999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19.350000000000001</c:v>
                </c:pt>
                <c:pt idx="1">
                  <c:v>0.59699999999999998</c:v>
                </c:pt>
                <c:pt idx="2">
                  <c:v>1.1000000000000001</c:v>
                </c:pt>
                <c:pt idx="3">
                  <c:v>0.89900000000000002</c:v>
                </c:pt>
                <c:pt idx="4">
                  <c:v>16.27</c:v>
                </c:pt>
                <c:pt idx="5">
                  <c:v>9.3849999999999998</c:v>
                </c:pt>
                <c:pt idx="6">
                  <c:v>3.714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12.73</c:v>
                </c:pt>
                <c:pt idx="1">
                  <c:v>0.68799999999999994</c:v>
                </c:pt>
                <c:pt idx="2">
                  <c:v>1.335</c:v>
                </c:pt>
                <c:pt idx="3">
                  <c:v>3.2719999999999998</c:v>
                </c:pt>
                <c:pt idx="4">
                  <c:v>21.048999999999999</c:v>
                </c:pt>
                <c:pt idx="5">
                  <c:v>0.93400000000000005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9.6940000000000008</c:v>
                </c:pt>
                <c:pt idx="1">
                  <c:v>0.495</c:v>
                </c:pt>
                <c:pt idx="2">
                  <c:v>0.80800000000000005</c:v>
                </c:pt>
                <c:pt idx="3">
                  <c:v>3.2</c:v>
                </c:pt>
                <c:pt idx="4">
                  <c:v>15.65</c:v>
                </c:pt>
                <c:pt idx="5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52.33</c:v>
                </c:pt>
                <c:pt idx="1">
                  <c:v>183.94</c:v>
                </c:pt>
                <c:pt idx="2">
                  <c:v>3.9390000000000001</c:v>
                </c:pt>
                <c:pt idx="3">
                  <c:v>5.3849999999999998</c:v>
                </c:pt>
                <c:pt idx="4">
                  <c:v>11.978</c:v>
                </c:pt>
                <c:pt idx="5">
                  <c:v>104.705</c:v>
                </c:pt>
                <c:pt idx="6">
                  <c:v>5.7069999999999999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36.798000000000002</c:v>
                </c:pt>
                <c:pt idx="1">
                  <c:v>15.199</c:v>
                </c:pt>
                <c:pt idx="2">
                  <c:v>1.33</c:v>
                </c:pt>
                <c:pt idx="3">
                  <c:v>1.532</c:v>
                </c:pt>
                <c:pt idx="4">
                  <c:v>12.25</c:v>
                </c:pt>
                <c:pt idx="5">
                  <c:v>50.31</c:v>
                </c:pt>
                <c:pt idx="6">
                  <c:v>4.7210000000000001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11/07/2022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11/07/2022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 Radix Trees for vertical compression</a:t>
            </a:r>
          </a:p>
          <a:p>
            <a:endParaRPr lang="en-US" dirty="0"/>
          </a:p>
          <a:p>
            <a:r>
              <a:rPr lang="en-US" dirty="0"/>
              <a:t>What about horizontal compression? Size mostly dependent on fanout.</a:t>
            </a:r>
          </a:p>
          <a:p>
            <a:endParaRPr lang="en-US" dirty="0"/>
          </a:p>
          <a:p>
            <a:r>
              <a:rPr lang="en-US" dirty="0"/>
              <a:t>Graphic: Tree Height and space consumption for different values of the span parameter s when storing 1M uniformly distributed 32 bit integers.</a:t>
            </a:r>
          </a:p>
          <a:p>
            <a:endParaRPr lang="en-US" dirty="0"/>
          </a:p>
          <a:p>
            <a:r>
              <a:rPr lang="en-US" dirty="0"/>
              <a:t>General Prefix Tree (GPT): Span 4</a:t>
            </a:r>
          </a:p>
          <a:p>
            <a:r>
              <a:rPr lang="en-US" dirty="0"/>
              <a:t>Linux Radix Tree (used in Linux Kernel) (LRT): Span 6</a:t>
            </a:r>
          </a:p>
          <a:p>
            <a:r>
              <a:rPr lang="en-US" dirty="0"/>
              <a:t>ART: Span 8</a:t>
            </a:r>
          </a:p>
          <a:p>
            <a:endParaRPr lang="en-US" dirty="0"/>
          </a:p>
          <a:p>
            <a:r>
              <a:rPr lang="en-US" dirty="0"/>
              <a:t>How does ART manage to use so few memory with such a high span? -&gt; Adaptive Nodes (Horizontal Compression)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use of adaptive nodes (different fanouts) in Judy Arrays (associative array data-structure) (developed and patented in 2000 until January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uses 4 different node types with different capacities.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up to 4 child pointers in sorted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is key array is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 are sorted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16+4+4*8 = 52 Byte (16 Byte Header (see later); Cache-Line 64 Byte)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Node16: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Node4 but for 5 – 16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Efficient key search with binary search or SIMD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16+16+16*8 = 160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Node48: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17 – 48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Searching for key is too expensive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Use partial key directly as index in index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array holds index (size 1 byte)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16+256+48*8 = 656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Node256: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49 – 256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Partial key directly used as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16+256*8 = 2064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create inner nodes if required to distinguish at least 2 leaf nodes.</a:t>
            </a:r>
          </a:p>
          <a:p>
            <a:endParaRPr lang="en-US" dirty="0"/>
          </a:p>
          <a:p>
            <a:r>
              <a:rPr lang="en-US" dirty="0"/>
              <a:t>Need to be able to retrieve full key. Either stored at leaf with value or from database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Compression (Deletion):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must be in sorted order we need transformations such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Tries in general.</a:t>
            </a:r>
          </a:p>
          <a:p>
            <a:endParaRPr lang="en-US" dirty="0"/>
          </a:p>
          <a:p>
            <a:r>
              <a:rPr lang="en-US" dirty="0"/>
              <a:t>Zipfian distribution (real data is normally skewed)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current</a:t>
            </a:r>
            <a:r>
              <a:rPr lang="de-DE" dirty="0"/>
              <a:t>“ (</a:t>
            </a:r>
            <a:r>
              <a:rPr lang="de-DE" dirty="0" err="1"/>
              <a:t>over</a:t>
            </a:r>
            <a:r>
              <a:rPr lang="de-DE" dirty="0"/>
              <a:t> last </a:t>
            </a:r>
            <a:r>
              <a:rPr lang="de-DE" dirty="0" err="1"/>
              <a:t>decade</a:t>
            </a:r>
            <a:r>
              <a:rPr lang="de-DE" dirty="0"/>
              <a:t>)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main-memory DBMS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Tries, Radix-</a:t>
            </a:r>
            <a:r>
              <a:rPr lang="de-DE" dirty="0" err="1"/>
              <a:t>Trees</a:t>
            </a:r>
            <a:r>
              <a:rPr lang="de-DE" dirty="0"/>
              <a:t>, (Judy-Arrays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adaptive </a:t>
            </a:r>
            <a:r>
              <a:rPr lang="de-DE" dirty="0" err="1"/>
              <a:t>radix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and ART </a:t>
            </a:r>
            <a:r>
              <a:rPr lang="de-DE" dirty="0" err="1"/>
              <a:t>datastructure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Benchmarks </a:t>
            </a:r>
            <a:r>
              <a:rPr lang="de-DE" dirty="0" err="1"/>
              <a:t>comparing</a:t>
            </a:r>
            <a:r>
              <a:rPr lang="de-DE" dirty="0"/>
              <a:t> 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65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5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Trie 65k 233 MB (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); 16M &gt;22 GB</a:t>
            </a:r>
          </a:p>
          <a:p>
            <a:endParaRPr lang="de-DE" dirty="0"/>
          </a:p>
          <a:p>
            <a:r>
              <a:rPr lang="de-DE" dirty="0"/>
              <a:t>ART 16M:</a:t>
            </a:r>
          </a:p>
          <a:p>
            <a:r>
              <a:rPr lang="de-DE" dirty="0" err="1"/>
              <a:t>Dense</a:t>
            </a:r>
            <a:r>
              <a:rPr lang="de-DE" dirty="0"/>
              <a:t> ~ 8 Bytes per Key (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ART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)</a:t>
            </a:r>
          </a:p>
          <a:p>
            <a:r>
              <a:rPr lang="de-DE" dirty="0" err="1"/>
              <a:t>Sparse</a:t>
            </a:r>
            <a:r>
              <a:rPr lang="de-DE" dirty="0"/>
              <a:t> ~ 32 </a:t>
            </a:r>
            <a:r>
              <a:rPr lang="de-DE" dirty="0" err="1"/>
              <a:t>BpK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Sorted</a:t>
            </a:r>
            <a:r>
              <a:rPr lang="de-DE" dirty="0"/>
              <a:t> List 16M:</a:t>
            </a:r>
          </a:p>
          <a:p>
            <a:r>
              <a:rPr lang="de-DE" dirty="0"/>
              <a:t>~ 4 </a:t>
            </a:r>
            <a:r>
              <a:rPr lang="de-DE" dirty="0" err="1"/>
              <a:t>BpK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32bit integer </a:t>
            </a:r>
            <a:r>
              <a:rPr lang="de-DE" dirty="0" err="1"/>
              <a:t>list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24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Sorted</a:t>
            </a:r>
            <a:r>
              <a:rPr lang="de-DE" dirty="0"/>
              <a:t>-List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insert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65k: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O(log k) </a:t>
            </a:r>
            <a:r>
              <a:rPr lang="de-DE" dirty="0" err="1"/>
              <a:t>vs</a:t>
            </a:r>
            <a:r>
              <a:rPr lang="de-DE" dirty="0"/>
              <a:t> O(log 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sorting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Other slow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hashing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.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trie</a:t>
            </a:r>
            <a:r>
              <a:rPr lang="de-DE" dirty="0"/>
              <a:t> 0.5 MB and </a:t>
            </a:r>
            <a:r>
              <a:rPr lang="de-DE" dirty="0" err="1"/>
              <a:t>only</a:t>
            </a:r>
            <a:r>
              <a:rPr lang="de-DE" dirty="0"/>
              <a:t> 4 </a:t>
            </a:r>
            <a:r>
              <a:rPr lang="de-DE" dirty="0" err="1"/>
              <a:t>array</a:t>
            </a:r>
            <a:r>
              <a:rPr lang="de-DE" dirty="0"/>
              <a:t> and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lookups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Sparse</a:t>
            </a:r>
            <a:r>
              <a:rPr lang="de-DE" dirty="0"/>
              <a:t> Trie (0.6 M i/s)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16M: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 (</a:t>
            </a:r>
            <a:r>
              <a:rPr lang="de-DE" dirty="0" err="1"/>
              <a:t>can‘t</a:t>
            </a:r>
            <a:r>
              <a:rPr lang="de-DE" dirty="0"/>
              <a:t> hold all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cache</a:t>
            </a:r>
            <a:r>
              <a:rPr lang="de-DE" dirty="0"/>
              <a:t>. Look back at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–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Other slow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/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hashing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Trie fast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just </a:t>
            </a:r>
            <a:r>
              <a:rPr lang="de-DE" dirty="0" err="1"/>
              <a:t>array</a:t>
            </a:r>
            <a:r>
              <a:rPr lang="de-DE" dirty="0"/>
              <a:t> and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lookups</a:t>
            </a:r>
            <a:r>
              <a:rPr lang="de-DE" dirty="0"/>
              <a:t> in </a:t>
            </a:r>
            <a:r>
              <a:rPr lang="de-DE" dirty="0" err="1"/>
              <a:t>cache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9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ART </a:t>
            </a:r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</a:t>
            </a:r>
            <a:r>
              <a:rPr lang="de-DE" dirty="0" err="1"/>
              <a:t>better</a:t>
            </a:r>
            <a:r>
              <a:rPr lang="de-DE" dirty="0"/>
              <a:t> CPU)</a:t>
            </a:r>
          </a:p>
          <a:p>
            <a:r>
              <a:rPr lang="de-DE" dirty="0"/>
              <a:t>ART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competitive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Hash Table? </a:t>
            </a:r>
            <a:r>
              <a:rPr lang="de-DE" dirty="0" err="1"/>
              <a:t>Marmur-Hashing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CSB = Cache Sensitive B+-Tree</a:t>
            </a:r>
          </a:p>
          <a:p>
            <a:r>
              <a:rPr lang="de-DE" dirty="0"/>
              <a:t>k-</a:t>
            </a:r>
            <a:r>
              <a:rPr lang="de-DE" dirty="0" err="1"/>
              <a:t>ary</a:t>
            </a:r>
            <a:r>
              <a:rPr lang="de-DE" dirty="0"/>
              <a:t>, FAST = </a:t>
            </a:r>
            <a:r>
              <a:rPr lang="de-DE" dirty="0" err="1"/>
              <a:t>don‘t</a:t>
            </a:r>
            <a:r>
              <a:rPr lang="de-DE" dirty="0"/>
              <a:t> support </a:t>
            </a:r>
            <a:r>
              <a:rPr lang="de-DE" dirty="0" err="1"/>
              <a:t>incremental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, </a:t>
            </a:r>
            <a:r>
              <a:rPr lang="de-DE" dirty="0" err="1"/>
              <a:t>utilize</a:t>
            </a:r>
            <a:r>
              <a:rPr lang="de-DE" dirty="0"/>
              <a:t> SIMD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0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1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GH =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Probing</a:t>
            </a:r>
            <a:endParaRPr lang="de-DE" dirty="0"/>
          </a:p>
          <a:p>
            <a:r>
              <a:rPr lang="de-DE" dirty="0"/>
              <a:t>CH = </a:t>
            </a:r>
            <a:r>
              <a:rPr lang="de-DE" dirty="0" err="1"/>
              <a:t>Cuckoo</a:t>
            </a:r>
            <a:r>
              <a:rPr lang="de-DE" dirty="0"/>
              <a:t> </a:t>
            </a:r>
            <a:r>
              <a:rPr lang="de-DE" dirty="0" err="1"/>
              <a:t>Hashing</a:t>
            </a:r>
            <a:endParaRPr lang="de-DE" dirty="0"/>
          </a:p>
          <a:p>
            <a:r>
              <a:rPr lang="de-DE" dirty="0"/>
              <a:t>Fast = Performance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/>
              <a:t>Mem = Memory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 err="1"/>
              <a:t>Bucket</a:t>
            </a:r>
            <a:r>
              <a:rPr lang="de-DE" dirty="0"/>
              <a:t> = 64 Byte </a:t>
            </a:r>
            <a:r>
              <a:rPr lang="de-DE" dirty="0" err="1"/>
              <a:t>Buckets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r>
              <a:rPr lang="de-DE" dirty="0"/>
              <a:t>Simple = </a:t>
            </a:r>
            <a:r>
              <a:rPr lang="de-DE" dirty="0" err="1"/>
              <a:t>Multiplicative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Murmur</a:t>
            </a:r>
            <a:r>
              <a:rPr lang="de-DE" dirty="0"/>
              <a:t> = More </a:t>
            </a:r>
            <a:r>
              <a:rPr lang="de-DE" dirty="0" err="1"/>
              <a:t>stable</a:t>
            </a:r>
            <a:r>
              <a:rPr lang="de-DE" dirty="0"/>
              <a:t> but </a:t>
            </a:r>
            <a:r>
              <a:rPr lang="de-DE" dirty="0" err="1"/>
              <a:t>slower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391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GH =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Probing</a:t>
            </a:r>
            <a:endParaRPr lang="de-DE" dirty="0"/>
          </a:p>
          <a:p>
            <a:r>
              <a:rPr lang="de-DE" dirty="0"/>
              <a:t>CH = </a:t>
            </a:r>
            <a:r>
              <a:rPr lang="de-DE" dirty="0" err="1"/>
              <a:t>Cuckoo</a:t>
            </a:r>
            <a:r>
              <a:rPr lang="de-DE" dirty="0"/>
              <a:t> </a:t>
            </a:r>
            <a:r>
              <a:rPr lang="de-DE" dirty="0" err="1"/>
              <a:t>Hashing</a:t>
            </a:r>
            <a:endParaRPr lang="de-DE" dirty="0"/>
          </a:p>
          <a:p>
            <a:r>
              <a:rPr lang="de-DE" dirty="0"/>
              <a:t>Fast = Performance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/>
              <a:t>Mem = Memory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 err="1"/>
              <a:t>Bucket</a:t>
            </a:r>
            <a:r>
              <a:rPr lang="de-DE" dirty="0"/>
              <a:t> = 64 Byte </a:t>
            </a:r>
            <a:r>
              <a:rPr lang="de-DE" dirty="0" err="1"/>
              <a:t>Buckets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r>
              <a:rPr lang="de-DE" dirty="0"/>
              <a:t>Simple = </a:t>
            </a:r>
            <a:r>
              <a:rPr lang="de-DE" dirty="0" err="1"/>
              <a:t>Multiplicative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Murmur</a:t>
            </a:r>
            <a:r>
              <a:rPr lang="de-DE" dirty="0"/>
              <a:t> = More </a:t>
            </a:r>
            <a:r>
              <a:rPr lang="de-DE" dirty="0" err="1"/>
              <a:t>stable</a:t>
            </a:r>
            <a:r>
              <a:rPr lang="de-DE" dirty="0"/>
              <a:t> but </a:t>
            </a:r>
            <a:r>
              <a:rPr lang="de-DE" dirty="0" err="1"/>
              <a:t>slower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239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GH =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Probing</a:t>
            </a:r>
            <a:endParaRPr lang="de-DE" dirty="0"/>
          </a:p>
          <a:p>
            <a:r>
              <a:rPr lang="de-DE" dirty="0"/>
              <a:t>CH = </a:t>
            </a:r>
            <a:r>
              <a:rPr lang="de-DE" dirty="0" err="1"/>
              <a:t>Cuckoo</a:t>
            </a:r>
            <a:r>
              <a:rPr lang="de-DE" dirty="0"/>
              <a:t> </a:t>
            </a:r>
            <a:r>
              <a:rPr lang="de-DE" dirty="0" err="1"/>
              <a:t>Hashing</a:t>
            </a:r>
            <a:endParaRPr lang="de-DE" dirty="0"/>
          </a:p>
          <a:p>
            <a:r>
              <a:rPr lang="de-DE" dirty="0"/>
              <a:t>Fast = Performance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/>
              <a:t>Mem = Memory </a:t>
            </a:r>
            <a:r>
              <a:rPr lang="de-DE" dirty="0" err="1"/>
              <a:t>optimized</a:t>
            </a:r>
            <a:endParaRPr lang="de-DE" dirty="0"/>
          </a:p>
          <a:p>
            <a:r>
              <a:rPr lang="de-DE" dirty="0" err="1"/>
              <a:t>Bucket</a:t>
            </a:r>
            <a:r>
              <a:rPr lang="de-DE" dirty="0"/>
              <a:t> = 64 Byte </a:t>
            </a:r>
            <a:r>
              <a:rPr lang="de-DE" dirty="0" err="1"/>
              <a:t>Buckets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r>
              <a:rPr lang="de-DE" dirty="0"/>
              <a:t>Simple = </a:t>
            </a:r>
            <a:r>
              <a:rPr lang="de-DE" dirty="0" err="1"/>
              <a:t>Multiplicative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 err="1"/>
              <a:t>Murmur</a:t>
            </a:r>
            <a:r>
              <a:rPr lang="de-DE" dirty="0"/>
              <a:t> = More </a:t>
            </a:r>
            <a:r>
              <a:rPr lang="de-DE" dirty="0" err="1"/>
              <a:t>stable</a:t>
            </a:r>
            <a:r>
              <a:rPr lang="de-DE" dirty="0"/>
              <a:t> but </a:t>
            </a:r>
            <a:r>
              <a:rPr lang="de-DE" dirty="0" err="1"/>
              <a:t>slower</a:t>
            </a:r>
            <a:r>
              <a:rPr lang="de-DE" dirty="0"/>
              <a:t> hash-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10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Up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was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threaded</a:t>
            </a:r>
            <a:r>
              <a:rPr lang="de-DE" dirty="0"/>
              <a:t>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YCSB Workload (Mono </a:t>
            </a:r>
            <a:r>
              <a:rPr lang="de-DE" dirty="0" err="1"/>
              <a:t>Int</a:t>
            </a:r>
            <a:r>
              <a:rPr lang="de-DE" dirty="0"/>
              <a:t>: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monotonically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, Rand </a:t>
            </a:r>
            <a:r>
              <a:rPr lang="de-DE" dirty="0" err="1"/>
              <a:t>Int</a:t>
            </a:r>
            <a:r>
              <a:rPr lang="de-DE" dirty="0"/>
              <a:t> 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52M Integer Keys, 27M </a:t>
            </a:r>
            <a:r>
              <a:rPr lang="de-DE" dirty="0" err="1"/>
              <a:t>emails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Peak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workload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50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 capacities large enough to fit most structured databases.</a:t>
            </a:r>
          </a:p>
          <a:p>
            <a:endParaRPr lang="en-US" dirty="0"/>
          </a:p>
          <a:p>
            <a:r>
              <a:rPr lang="en-US" dirty="0"/>
              <a:t>Database architecture designed for disk-based DBMS to avoid disk I/O bottleneck. (Elimination of Buffer Pool, B+-Tree Design optimized for Buffer Pool etc.)</a:t>
            </a:r>
          </a:p>
          <a:p>
            <a:endParaRPr lang="en-US" dirty="0"/>
          </a:p>
          <a:p>
            <a:r>
              <a:rPr lang="en-US" dirty="0"/>
              <a:t>Disk I/O bottleneck non-existent in Main-Memory DBMS -&gt; Adaptation of database architecture</a:t>
            </a:r>
          </a:p>
          <a:p>
            <a:r>
              <a:rPr lang="en-US" dirty="0"/>
              <a:t>-&gt; One needed adaptation is to used index-structures.</a:t>
            </a:r>
          </a:p>
          <a:p>
            <a:endParaRPr lang="en-US" dirty="0"/>
          </a:p>
          <a:p>
            <a:r>
              <a:rPr lang="en-US" dirty="0"/>
              <a:t>Graphic: </a:t>
            </a:r>
          </a:p>
          <a:p>
            <a:r>
              <a:rPr lang="en-US" dirty="0"/>
              <a:t>Experiment described in paper. </a:t>
            </a:r>
          </a:p>
          <a:p>
            <a:r>
              <a:rPr lang="en-US" dirty="0"/>
              <a:t>Taking original disk-based DBMS (Shore), placing it in Main-Memory and running TPC-C Benchmark recording time spent in major components.</a:t>
            </a:r>
          </a:p>
          <a:p>
            <a:r>
              <a:rPr lang="en-US" dirty="0"/>
              <a:t>(Speedup by factor 20 when stripping away/refactoring unnecessary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9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YCSB Workload (</a:t>
            </a:r>
            <a:r>
              <a:rPr lang="de-DE" dirty="0" err="1"/>
              <a:t>Zipfian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;  Mono </a:t>
            </a:r>
            <a:r>
              <a:rPr lang="de-DE" dirty="0" err="1"/>
              <a:t>Int</a:t>
            </a:r>
            <a:r>
              <a:rPr lang="de-DE" dirty="0"/>
              <a:t>: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monotonically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, Rand </a:t>
            </a:r>
            <a:r>
              <a:rPr lang="de-DE" dirty="0" err="1"/>
              <a:t>Int</a:t>
            </a:r>
            <a:r>
              <a:rPr lang="de-DE" dirty="0"/>
              <a:t> 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52M Integer Keys, 27M </a:t>
            </a:r>
            <a:r>
              <a:rPr lang="de-DE" dirty="0" err="1"/>
              <a:t>emails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41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OLP = Optimistic Lock Coupling</a:t>
            </a:r>
          </a:p>
          <a:p>
            <a:r>
              <a:rPr lang="en-US" dirty="0"/>
              <a:t>ROWEX = Read-Optimized Write Exclusion</a:t>
            </a:r>
          </a:p>
          <a:p>
            <a:endParaRPr lang="en-US" dirty="0"/>
          </a:p>
          <a:p>
            <a:r>
              <a:rPr lang="en-US" dirty="0"/>
              <a:t>“Learned Indexes” utilizing machine leaning to predict data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94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81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893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793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980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173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45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2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scanning through whole table in linear time utilize index structure to locate data more quickly</a:t>
            </a:r>
          </a:p>
          <a:p>
            <a:endParaRPr lang="en-US" dirty="0"/>
          </a:p>
          <a:p>
            <a:r>
              <a:rPr lang="en-US" dirty="0"/>
              <a:t>B/B+-Tree as most famous Order Preserving Index example.</a:t>
            </a:r>
          </a:p>
          <a:p>
            <a:endParaRPr lang="en-US" dirty="0"/>
          </a:p>
          <a:p>
            <a:r>
              <a:rPr lang="en-US" dirty="0"/>
              <a:t>ART as Order Preserving Index (based on 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as</a:t>
            </a:r>
            <a:r>
              <a:rPr lang="de-DE" dirty="0"/>
              <a:t> Index-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TID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1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null 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allocating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possible </a:t>
            </a:r>
            <a:r>
              <a:rPr lang="de-DE" dirty="0" err="1"/>
              <a:t>optimization</a:t>
            </a:r>
            <a:r>
              <a:rPr lang="de-DE" dirty="0"/>
              <a:t>: Use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but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possible. e.g. General </a:t>
            </a:r>
            <a:r>
              <a:rPr lang="de-DE" dirty="0" err="1"/>
              <a:t>Prefix</a:t>
            </a:r>
            <a:r>
              <a:rPr lang="de-DE" dirty="0"/>
              <a:t> Tree (GPT)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9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2^Key Span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but </a:t>
            </a:r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26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26 different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(a,…,z)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2^8 =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.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Merging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in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</a:t>
            </a:r>
            <a:r>
              <a:rPr lang="de-DE" dirty="0" err="1"/>
              <a:t>Structure</a:t>
            </a:r>
            <a:r>
              <a:rPr lang="de-DE" dirty="0"/>
              <a:t>: Just </a:t>
            </a:r>
            <a:r>
              <a:rPr lang="de-DE" dirty="0" err="1"/>
              <a:t>omit</a:t>
            </a:r>
            <a:r>
              <a:rPr lang="de-DE" dirty="0"/>
              <a:t> intermediate </a:t>
            </a:r>
            <a:r>
              <a:rPr lang="de-DE" dirty="0" err="1"/>
              <a:t>nodes</a:t>
            </a:r>
            <a:r>
              <a:rPr lang="de-DE" dirty="0"/>
              <a:t> and just </a:t>
            </a:r>
            <a:r>
              <a:rPr lang="de-DE" dirty="0" err="1"/>
              <a:t>optimistally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will match (check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at </a:t>
            </a:r>
            <a:r>
              <a:rPr lang="de-DE" dirty="0" err="1"/>
              <a:t>leaf</a:t>
            </a:r>
            <a:r>
              <a:rPr lang="de-DE" dirty="0"/>
              <a:t>)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964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1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s-conf.org/2019-camera-ready/durner_adms19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376616.137671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5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2933349.293335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b.in.tum.de/~fent/papers/Self%20Tuning%20Art.pdf" TargetMode="External"/><Relationship Id="rId4" Type="http://schemas.openxmlformats.org/officeDocument/2006/relationships/hyperlink" Target="https://dl.acm.org/doi/10.1145/3183713.3196896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Jonas Fritsch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Department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Munich, 11. </a:t>
            </a:r>
            <a:r>
              <a:rPr lang="de-DE" dirty="0" err="1"/>
              <a:t>July</a:t>
            </a:r>
            <a:r>
              <a:rPr lang="de-DE" dirty="0"/>
              <a:t>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The Adaptive Radix Tree:</a:t>
            </a:r>
            <a:br>
              <a:rPr lang="de-DE" dirty="0"/>
            </a:br>
            <a:r>
              <a:rPr lang="de-DE" dirty="0" err="1"/>
              <a:t>ARTful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Main-Memory Databases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Height vs. Space </a:t>
            </a:r>
            <a:r>
              <a:rPr dirty="0" err="1"/>
              <a:t>Tradeoff</a:t>
            </a:r>
            <a:endParaRPr lang="de-DE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9EA271-BF18-BBAF-A577-E26C7FA3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45" y="2063464"/>
            <a:ext cx="7144747" cy="40963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C933-8BFE-4E9E-D800-B0D5B8868EE1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69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063578"/>
            <a:ext cx="8508999" cy="4398182"/>
          </a:xfrm>
        </p:spPr>
        <p:txBody>
          <a:bodyPr/>
          <a:lstStyle/>
          <a:p>
            <a:r>
              <a:rPr b="1" dirty="0"/>
              <a:t>Main </a:t>
            </a:r>
            <a:r>
              <a:rPr b="1" dirty="0" err="1"/>
              <a:t>Idea</a:t>
            </a:r>
            <a:r>
              <a:rPr b="1" dirty="0"/>
              <a:t>: </a:t>
            </a:r>
          </a:p>
          <a:p>
            <a:r>
              <a:rPr dirty="0"/>
              <a:t>Use different </a:t>
            </a:r>
            <a:r>
              <a:rPr dirty="0" err="1"/>
              <a:t>node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with</a:t>
            </a:r>
            <a:r>
              <a:rPr dirty="0"/>
              <a:t> different </a:t>
            </a:r>
            <a:r>
              <a:rPr dirty="0" err="1"/>
              <a:t>fanout</a:t>
            </a:r>
            <a:r>
              <a:rPr dirty="0"/>
              <a:t> </a:t>
            </a:r>
            <a:r>
              <a:rPr dirty="0" err="1"/>
              <a:t>based</a:t>
            </a:r>
            <a:r>
              <a:rPr dirty="0"/>
              <a:t> on </a:t>
            </a:r>
            <a:r>
              <a:rPr dirty="0" err="1"/>
              <a:t>number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non-null </a:t>
            </a:r>
            <a:r>
              <a:rPr dirty="0" err="1"/>
              <a:t>children</a:t>
            </a:r>
            <a:r>
              <a:rPr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Adaptive Nodes</a:t>
            </a:r>
            <a:endParaRPr lang="de-DE" sz="3000" dirty="0"/>
          </a:p>
        </p:txBody>
      </p:sp>
      <p:pic>
        <p:nvPicPr>
          <p:cNvPr id="7" name="Picture 6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0AFA95A-304B-A44D-4BB1-FD8B6C8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3322549"/>
            <a:ext cx="8509000" cy="171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AE9C6-D852-78A1-EBF5-4A07F2FE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9067" y="1762125"/>
            <a:ext cx="4205865" cy="4536664"/>
          </a:xfrm>
        </p:spPr>
      </p:pic>
    </p:spTree>
    <p:extLst>
      <p:ext uri="{BB962C8B-B14F-4D97-AF65-F5344CB8AC3E}">
        <p14:creationId xmlns:p14="http://schemas.microsoft.com/office/powerpoint/2010/main" val="17755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4A3FE2A-CAB5-7EF4-29A2-2B900439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793" y="1826045"/>
            <a:ext cx="7811590" cy="4477375"/>
          </a:xfrm>
        </p:spPr>
      </p:pic>
    </p:spTree>
    <p:extLst>
      <p:ext uri="{BB962C8B-B14F-4D97-AF65-F5344CB8AC3E}">
        <p14:creationId xmlns:p14="http://schemas.microsoft.com/office/powerpoint/2010/main" val="4404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A99B76-BE7A-D63A-956C-A5CB46F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2319182"/>
            <a:ext cx="8145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BFECE-B654-F866-0462-12828225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" y="2306433"/>
            <a:ext cx="8635131" cy="2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Lazy</a:t>
            </a:r>
            <a:r>
              <a:rPr sz="3000" dirty="0"/>
              <a:t> Expansion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A5E004-9BB0-0AFE-076F-002DC8C12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86"/>
          <a:stretch/>
        </p:blipFill>
        <p:spPr>
          <a:xfrm>
            <a:off x="1665765" y="2200534"/>
            <a:ext cx="2962962" cy="33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Path </a:t>
            </a:r>
            <a:r>
              <a:rPr sz="3000" dirty="0" err="1"/>
              <a:t>Compression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A3724-1CF8-D9EF-5361-E95BA6C4A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7"/>
          <a:stretch/>
        </p:blipFill>
        <p:spPr>
          <a:xfrm>
            <a:off x="232593" y="2017242"/>
            <a:ext cx="4339407" cy="366900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8370306-B750-CB91-6966-3AC369A2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762188"/>
            <a:ext cx="3599598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handle </a:t>
            </a:r>
            <a:r>
              <a:rPr b="1" dirty="0" err="1"/>
              <a:t>omitted</a:t>
            </a:r>
            <a:r>
              <a:rPr b="1" dirty="0"/>
              <a:t> partial </a:t>
            </a:r>
            <a:r>
              <a:rPr b="1" dirty="0" err="1"/>
              <a:t>key</a:t>
            </a:r>
            <a:r>
              <a:rPr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 err="1"/>
              <a:t>Pessimistic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omitted</a:t>
            </a:r>
            <a:r>
              <a:rPr dirty="0"/>
              <a:t> partial </a:t>
            </a:r>
            <a:r>
              <a:rPr dirty="0" err="1"/>
              <a:t>key</a:t>
            </a:r>
            <a:r>
              <a:rPr dirty="0"/>
              <a:t> at </a:t>
            </a:r>
            <a:r>
              <a:rPr dirty="0" err="1"/>
              <a:t>parent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Optimistic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Hybrid </a:t>
            </a:r>
            <a:r>
              <a:rPr lang="de-DE" b="1" dirty="0" err="1"/>
              <a:t>approach</a:t>
            </a:r>
            <a:r>
              <a:rPr lang="de-DE" b="1" dirty="0"/>
              <a:t> in ART:</a:t>
            </a:r>
          </a:p>
          <a:p>
            <a:r>
              <a:rPr lang="de-DE" dirty="0"/>
              <a:t>Use </a:t>
            </a:r>
            <a:r>
              <a:rPr lang="de-DE" dirty="0" err="1"/>
              <a:t>pessimistic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optimistic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Key </a:t>
            </a:r>
            <a:r>
              <a:rPr sz="3000" dirty="0" err="1"/>
              <a:t>Transformations</a:t>
            </a:r>
            <a:r>
              <a:rPr sz="3000" dirty="0"/>
              <a:t> </a:t>
            </a:r>
            <a:r>
              <a:rPr sz="3000" dirty="0" err="1"/>
              <a:t>for</a:t>
            </a:r>
            <a:r>
              <a:rPr sz="3000" dirty="0"/>
              <a:t> </a:t>
            </a:r>
            <a:r>
              <a:rPr sz="3000" dirty="0" err="1"/>
              <a:t>Bitwise</a:t>
            </a:r>
            <a:r>
              <a:rPr sz="3000" dirty="0"/>
              <a:t> </a:t>
            </a:r>
            <a:r>
              <a:rPr sz="3000" dirty="0" err="1"/>
              <a:t>Comparisons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 err="1"/>
              <a:t>How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translate</a:t>
            </a:r>
            <a:r>
              <a:rPr dirty="0"/>
              <a:t> </a:t>
            </a:r>
            <a:r>
              <a:rPr dirty="0" err="1"/>
              <a:t>attribute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make</a:t>
            </a:r>
            <a:r>
              <a:rPr dirty="0"/>
              <a:t> </a:t>
            </a:r>
            <a:r>
              <a:rPr dirty="0" err="1"/>
              <a:t>them</a:t>
            </a:r>
            <a:r>
              <a:rPr dirty="0"/>
              <a:t> </a:t>
            </a:r>
            <a:r>
              <a:rPr dirty="0" err="1"/>
              <a:t>binary</a:t>
            </a:r>
            <a:r>
              <a:rPr dirty="0"/>
              <a:t> </a:t>
            </a:r>
            <a:r>
              <a:rPr dirty="0" err="1"/>
              <a:t>comparible</a:t>
            </a:r>
            <a:r>
              <a:rPr dirty="0"/>
              <a:t>?</a:t>
            </a:r>
          </a:p>
          <a:p>
            <a:endParaRPr dirty="0"/>
          </a:p>
          <a:p>
            <a:pPr algn="ctr"/>
            <a:r>
              <a:rPr lang="de-DE" i="1" dirty="0"/>
              <a:t>		a &lt; b </a:t>
            </a:r>
            <a:r>
              <a:rPr lang="de-DE" i="1" dirty="0">
                <a:sym typeface="Wingdings" panose="05000000000000000000" pitchFamily="2" charset="2"/>
              </a:rPr>
              <a:t> bin(a) &lt; bin(b)	(same </a:t>
            </a:r>
            <a:r>
              <a:rPr lang="de-DE" i="1" dirty="0" err="1">
                <a:sym typeface="Wingdings" panose="05000000000000000000" pitchFamily="2" charset="2"/>
              </a:rPr>
              <a:t>for</a:t>
            </a:r>
            <a:r>
              <a:rPr lang="de-DE" i="1" dirty="0">
                <a:sym typeface="Wingdings" panose="05000000000000000000" pitchFamily="2" charset="2"/>
              </a:rPr>
              <a:t> &gt; and =)</a:t>
            </a:r>
            <a:endParaRPr i="1" dirty="0"/>
          </a:p>
          <a:p>
            <a:endParaRPr dirty="0"/>
          </a:p>
          <a:p>
            <a:endParaRPr dirty="0"/>
          </a:p>
          <a:p>
            <a:pPr lvl="1" eaLnBrk="0" hangingPunct="0"/>
            <a:r>
              <a:rPr lang="de-DE" b="1" dirty="0" err="1"/>
              <a:t>Unsigned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 lvl="1" eaLnBrk="0" hangingPunct="0"/>
            <a:r>
              <a:rPr lang="de-DE" b="1" dirty="0" err="1"/>
              <a:t>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(so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positive </a:t>
            </a:r>
            <a:r>
              <a:rPr lang="de-DE" dirty="0" err="1"/>
              <a:t>ones</a:t>
            </a:r>
            <a:r>
              <a:rPr lang="de-DE" dirty="0"/>
              <a:t>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 err="1"/>
              <a:t>Floats</a:t>
            </a:r>
            <a:r>
              <a:rPr lang="de-DE" b="1" dirty="0"/>
              <a:t>: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neg</a:t>
            </a:r>
            <a:r>
              <a:rPr lang="de-DE" dirty="0"/>
              <a:t> vs. Pos, </a:t>
            </a:r>
            <a:r>
              <a:rPr lang="de-DE" dirty="0" err="1"/>
              <a:t>normalized</a:t>
            </a:r>
            <a:r>
              <a:rPr lang="de-DE" dirty="0"/>
              <a:t> vs. </a:t>
            </a:r>
            <a:r>
              <a:rPr lang="de-DE" dirty="0" err="1"/>
              <a:t>denomarlized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en-US" dirty="0"/>
              <a:t>∞</a:t>
            </a:r>
            <a:r>
              <a:rPr lang="de-DE" dirty="0"/>
              <a:t>, 0),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/>
              <a:t>Strings:</a:t>
            </a:r>
            <a:r>
              <a:rPr lang="de-DE" dirty="0"/>
              <a:t> Library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Unicode Strings</a:t>
            </a:r>
          </a:p>
          <a:p>
            <a:pPr lvl="1" eaLnBrk="0" hangingPunct="0"/>
            <a:r>
              <a:rPr lang="de-DE" b="1" dirty="0"/>
              <a:t>Null: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 eaLnBrk="0" hangingPunct="0"/>
            <a:r>
              <a:rPr lang="de-DE" b="1" dirty="0"/>
              <a:t>Compound Type: </a:t>
            </a:r>
            <a:r>
              <a:rPr lang="de-DE" dirty="0"/>
              <a:t>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Store Attributes in </a:t>
            </a:r>
            <a:r>
              <a:rPr sz="3000" dirty="0" err="1"/>
              <a:t>Context</a:t>
            </a:r>
            <a:r>
              <a:rPr sz="3000" dirty="0"/>
              <a:t> Sensitive Way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77081"/>
            <a:ext cx="8508999" cy="4484679"/>
          </a:xfrm>
        </p:spPr>
        <p:txBody>
          <a:bodyPr/>
          <a:lstStyle/>
          <a:p>
            <a:r>
              <a:rPr sz="1800" b="1" dirty="0" err="1"/>
              <a:t>Example</a:t>
            </a:r>
            <a:r>
              <a:rPr sz="1800" b="1" dirty="0"/>
              <a:t>: </a:t>
            </a:r>
            <a:r>
              <a:rPr sz="1800" dirty="0"/>
              <a:t>E-Mails </a:t>
            </a:r>
            <a:r>
              <a:rPr sz="1800" dirty="0" err="1"/>
              <a:t>from</a:t>
            </a:r>
            <a:r>
              <a:rPr sz="1800" dirty="0"/>
              <a:t> back </a:t>
            </a:r>
            <a:r>
              <a:rPr sz="1800" dirty="0" err="1"/>
              <a:t>to</a:t>
            </a:r>
            <a:r>
              <a:rPr sz="1800" dirty="0"/>
              <a:t> front </a:t>
            </a:r>
            <a:r>
              <a:rPr sz="1800" dirty="0" err="1"/>
              <a:t>for</a:t>
            </a:r>
            <a:r>
              <a:rPr sz="1800" dirty="0"/>
              <a:t> </a:t>
            </a:r>
            <a:r>
              <a:rPr sz="1800" dirty="0" err="1"/>
              <a:t>best</a:t>
            </a:r>
            <a:r>
              <a:rPr sz="1800" dirty="0"/>
              <a:t> </a:t>
            </a:r>
            <a:r>
              <a:rPr sz="1800" dirty="0" err="1"/>
              <a:t>compression</a:t>
            </a: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17F57-D621-129E-6C43-DCD8B62826D9}"/>
              </a:ext>
            </a:extLst>
          </p:cNvPr>
          <p:cNvSpPr/>
          <p:nvPr/>
        </p:nvSpPr>
        <p:spPr>
          <a:xfrm>
            <a:off x="1976376" y="2798721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2AC83-0725-1201-3693-534D5469671B}"/>
              </a:ext>
            </a:extLst>
          </p:cNvPr>
          <p:cNvSpPr/>
          <p:nvPr/>
        </p:nvSpPr>
        <p:spPr>
          <a:xfrm>
            <a:off x="790833" y="3698849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FFD7-ECFC-EBB4-8D65-8A354F818633}"/>
              </a:ext>
            </a:extLst>
          </p:cNvPr>
          <p:cNvSpPr/>
          <p:nvPr/>
        </p:nvSpPr>
        <p:spPr>
          <a:xfrm>
            <a:off x="1909466" y="369884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634D0-D769-8662-3145-1C2F2D070166}"/>
              </a:ext>
            </a:extLst>
          </p:cNvPr>
          <p:cNvSpPr/>
          <p:nvPr/>
        </p:nvSpPr>
        <p:spPr>
          <a:xfrm>
            <a:off x="966200" y="4668926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C580F-E807-440F-1D95-11CCC27569DE}"/>
              </a:ext>
            </a:extLst>
          </p:cNvPr>
          <p:cNvSpPr/>
          <p:nvPr/>
        </p:nvSpPr>
        <p:spPr>
          <a:xfrm>
            <a:off x="202512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FB8-239A-8B3A-B565-930898F152AD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333424" y="3212433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B3E51-581B-4228-A3FC-1ED731BAC55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310028" y="4109219"/>
            <a:ext cx="23396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0E89D-2F26-3961-75E9-0CE49727780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418195" y="4109219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C44617-AD48-2B2F-9E75-00E621B2EDB6}"/>
              </a:ext>
            </a:extLst>
          </p:cNvPr>
          <p:cNvSpPr/>
          <p:nvPr/>
        </p:nvSpPr>
        <p:spPr>
          <a:xfrm>
            <a:off x="2703053" y="2798721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0294E-CFB5-8DE8-0AA7-42C9B0AA2E87}"/>
              </a:ext>
            </a:extLst>
          </p:cNvPr>
          <p:cNvSpPr/>
          <p:nvPr/>
        </p:nvSpPr>
        <p:spPr>
          <a:xfrm>
            <a:off x="1258427" y="2802063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9D3F4-122F-5D44-D329-C51431A66E56}"/>
              </a:ext>
            </a:extLst>
          </p:cNvPr>
          <p:cNvSpPr/>
          <p:nvPr/>
        </p:nvSpPr>
        <p:spPr>
          <a:xfrm>
            <a:off x="2984156" y="369702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4503A-B0B6-E40F-EE47-C9BCD73952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29499" y="3209091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61B9B-7475-02EF-BE3E-B3D7DEDEE10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046881" y="3209091"/>
            <a:ext cx="456085" cy="48793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69A01-4C51-B7DE-FE52-0E8EED644042}"/>
              </a:ext>
            </a:extLst>
          </p:cNvPr>
          <p:cNvSpPr/>
          <p:nvPr/>
        </p:nvSpPr>
        <p:spPr>
          <a:xfrm>
            <a:off x="310989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86772-D863-688F-EAF4-60D53EB8E8E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3502965" y="4107399"/>
            <a:ext cx="1" cy="5615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98CC14-2A4F-EF00-53F9-8C98151C2484}"/>
              </a:ext>
            </a:extLst>
          </p:cNvPr>
          <p:cNvSpPr txBox="1"/>
          <p:nvPr/>
        </p:nvSpPr>
        <p:spPr>
          <a:xfrm>
            <a:off x="4456817" y="3672470"/>
            <a:ext cx="653053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dirty="0">
                <a:latin typeface="+mn-lt"/>
              </a:rPr>
              <a:t>VS.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6DD73F-82B1-3763-2549-3C4D5C2A40B4}"/>
              </a:ext>
            </a:extLst>
          </p:cNvPr>
          <p:cNvSpPr/>
          <p:nvPr/>
        </p:nvSpPr>
        <p:spPr>
          <a:xfrm>
            <a:off x="6865579" y="279245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A4F0D-1879-9853-4301-375B7C5B63E9}"/>
              </a:ext>
            </a:extLst>
          </p:cNvPr>
          <p:cNvSpPr/>
          <p:nvPr/>
        </p:nvSpPr>
        <p:spPr>
          <a:xfrm>
            <a:off x="5680036" y="3692586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570A1-F3C7-6CF2-3A27-B1FD51DCDAA3}"/>
              </a:ext>
            </a:extLst>
          </p:cNvPr>
          <p:cNvSpPr/>
          <p:nvPr/>
        </p:nvSpPr>
        <p:spPr>
          <a:xfrm>
            <a:off x="6798669" y="3692586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7EC464-C25F-214B-7319-F4E28D02C6C4}"/>
              </a:ext>
            </a:extLst>
          </p:cNvPr>
          <p:cNvSpPr/>
          <p:nvPr/>
        </p:nvSpPr>
        <p:spPr>
          <a:xfrm>
            <a:off x="5336208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709FD-39DB-646B-85E6-142105039930}"/>
              </a:ext>
            </a:extLst>
          </p:cNvPr>
          <p:cNvSpPr/>
          <p:nvPr/>
        </p:nvSpPr>
        <p:spPr>
          <a:xfrm>
            <a:off x="6914325" y="4662663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A1C96-70B4-E2ED-204D-CB6B7A80731D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222627" y="3206170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0B8C1B-A8AE-F0C8-6846-D24FCEABF2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680036" y="4102956"/>
            <a:ext cx="54259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74C04-7974-9E0D-CE7E-537DAAC23BA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7307398" y="4102956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909FE-AA3D-33C6-0CC5-796F9BB30F33}"/>
              </a:ext>
            </a:extLst>
          </p:cNvPr>
          <p:cNvSpPr/>
          <p:nvPr/>
        </p:nvSpPr>
        <p:spPr>
          <a:xfrm>
            <a:off x="6147630" y="2795800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A2C9E-40A3-CC8E-F638-4E82B79201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218702" y="3202828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A0245-B127-411E-1295-55CA4E465E9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222627" y="4102956"/>
            <a:ext cx="24184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3D8221-9426-B0EB-BF1C-79C0D0AF43E5}"/>
              </a:ext>
            </a:extLst>
          </p:cNvPr>
          <p:cNvSpPr/>
          <p:nvPr/>
        </p:nvSpPr>
        <p:spPr>
          <a:xfrm>
            <a:off x="6120640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3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Disk-</a:t>
            </a:r>
            <a:r>
              <a:rPr lang="de-DE" dirty="0" err="1"/>
              <a:t>Based</a:t>
            </a:r>
            <a:r>
              <a:rPr lang="de-DE" dirty="0"/>
              <a:t> vs. Main-Memory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 Tries </a:t>
            </a:r>
            <a:r>
              <a:rPr lang="de-DE" dirty="0" err="1"/>
              <a:t>to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Summary &amp; </a:t>
            </a:r>
            <a:r>
              <a:rPr lang="en-GB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9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Implementation </a:t>
            </a:r>
            <a:r>
              <a:rPr sz="3000" dirty="0" err="1"/>
              <a:t>Specifics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ART </a:t>
            </a:r>
            <a:r>
              <a:rPr dirty="0" err="1"/>
              <a:t>implementation</a:t>
            </a:r>
            <a:r>
              <a:rPr dirty="0"/>
              <a:t> </a:t>
            </a:r>
            <a:r>
              <a:rPr dirty="0" err="1"/>
              <a:t>for</a:t>
            </a:r>
            <a:r>
              <a:rPr dirty="0"/>
              <a:t> </a:t>
            </a:r>
            <a:r>
              <a:rPr dirty="0" err="1"/>
              <a:t>storing</a:t>
            </a:r>
            <a:r>
              <a:rPr dirty="0"/>
              <a:t> 32 </a:t>
            </a:r>
            <a:r>
              <a:rPr dirty="0" err="1"/>
              <a:t>bit</a:t>
            </a:r>
            <a:r>
              <a:rPr dirty="0"/>
              <a:t> </a:t>
            </a:r>
            <a:r>
              <a:rPr dirty="0" err="1"/>
              <a:t>keys</a:t>
            </a:r>
            <a:r>
              <a:rPr dirty="0"/>
              <a:t> (</a:t>
            </a:r>
            <a:r>
              <a:rPr dirty="0" err="1"/>
              <a:t>no</a:t>
            </a:r>
            <a:r>
              <a:rPr dirty="0"/>
              <a:t> </a:t>
            </a:r>
            <a:r>
              <a:rPr dirty="0" err="1"/>
              <a:t>path</a:t>
            </a:r>
            <a:r>
              <a:rPr dirty="0"/>
              <a:t> </a:t>
            </a:r>
            <a:r>
              <a:rPr dirty="0" err="1"/>
              <a:t>compression</a:t>
            </a:r>
            <a:r>
              <a:rPr dirty="0"/>
              <a:t>)</a:t>
            </a:r>
          </a:p>
          <a:p>
            <a:endParaRPr dirty="0"/>
          </a:p>
          <a:p>
            <a:r>
              <a:rPr lang="de-DE" b="1" dirty="0" err="1"/>
              <a:t>Important</a:t>
            </a:r>
            <a:r>
              <a:rPr lang="de-DE" b="1" dirty="0"/>
              <a:t>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recursion</a:t>
            </a:r>
            <a:r>
              <a:rPr lang="de-DE" dirty="0"/>
              <a:t>! (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Careful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polymorphie</a:t>
            </a:r>
            <a:r>
              <a:rPr lang="de-DE" dirty="0"/>
              <a:t>! (C++ </a:t>
            </a:r>
            <a:r>
              <a:rPr lang="de-DE" dirty="0" err="1"/>
              <a:t>utilizes</a:t>
            </a:r>
            <a:r>
              <a:rPr lang="de-DE" dirty="0"/>
              <a:t> </a:t>
            </a:r>
            <a:r>
              <a:rPr lang="de-DE" dirty="0" err="1"/>
              <a:t>vtables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overhead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Memory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r>
              <a:rPr lang="de-DE" dirty="0">
                <a:sym typeface="Wingdings" panose="05000000000000000000" pitchFamily="2" charset="2"/>
              </a:rPr>
              <a:t>! (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TCMalloc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jemalloc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vs. </a:t>
            </a:r>
            <a:r>
              <a:rPr lang="de-DE" dirty="0" err="1">
                <a:sym typeface="Wingdings" panose="05000000000000000000" pitchFamily="2" charset="2"/>
              </a:rPr>
              <a:t>custom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arenas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pools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Node16 </a:t>
            </a:r>
            <a:r>
              <a:rPr lang="de-DE" dirty="0" err="1"/>
              <a:t>search</a:t>
            </a:r>
            <a:r>
              <a:rPr lang="de-DE" dirty="0"/>
              <a:t> SIMD </a:t>
            </a:r>
            <a:r>
              <a:rPr lang="de-DE" dirty="0" err="1"/>
              <a:t>comparison</a:t>
            </a:r>
            <a:r>
              <a:rPr lang="de-DE" dirty="0"/>
              <a:t>: </a:t>
            </a:r>
            <a:r>
              <a:rPr lang="de-DE" dirty="0" err="1"/>
              <a:t>used</a:t>
            </a:r>
            <a:r>
              <a:rPr lang="de-DE" dirty="0"/>
              <a:t> x86-64 SSE2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/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slots</a:t>
            </a:r>
            <a:r>
              <a:rPr lang="de-DE" dirty="0"/>
              <a:t>: Pointer Tagging </a:t>
            </a:r>
            <a:r>
              <a:rPr lang="de-DE" dirty="0" err="1"/>
              <a:t>using</a:t>
            </a:r>
            <a:r>
              <a:rPr lang="de-DE" dirty="0"/>
              <a:t> 3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on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(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8-byte </a:t>
            </a:r>
            <a:r>
              <a:rPr lang="de-DE" dirty="0" err="1"/>
              <a:t>aligned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40A45-AA82-8650-35A3-B5573011316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92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567248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013175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Memory Benchmark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55771-E8C8-1088-FE6E-BF42AC130ED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019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129949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68521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 Benchmark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55771-E8C8-1088-FE6E-BF42AC130ED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075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454084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763260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 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E3A83-C0AE-FC81-BD26-AA34B93F2145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3244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 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83D4FA3-144F-C0AF-7241-5488CBEA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2867184"/>
            <a:ext cx="8509000" cy="2488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45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TPC-C Benchmark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9899ABB-D326-A7C9-167D-A3E4D639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3479" y="2663623"/>
            <a:ext cx="4420217" cy="2896004"/>
          </a:xfrm>
        </p:spPr>
      </p:pic>
    </p:spTree>
    <p:extLst>
      <p:ext uri="{BB962C8B-B14F-4D97-AF65-F5344CB8AC3E}">
        <p14:creationId xmlns:p14="http://schemas.microsoft.com/office/powerpoint/2010/main" val="3791851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22" name="Content Placeholder 21" descr="Chart, bar chart, histogram&#10;&#10;Description automatically generated">
            <a:extLst>
              <a:ext uri="{FF2B5EF4-FFF2-40B4-BE49-F238E27FC236}">
                <a16:creationId xmlns:a16="http://schemas.microsoft.com/office/drawing/2014/main" id="{58D06617-21A3-F5BD-FA8D-DC155D0AF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9" y="2769906"/>
            <a:ext cx="9138061" cy="2682628"/>
          </a:xfrm>
        </p:spPr>
      </p:pic>
    </p:spTree>
    <p:extLst>
      <p:ext uri="{BB962C8B-B14F-4D97-AF65-F5344CB8AC3E}">
        <p14:creationId xmlns:p14="http://schemas.microsoft.com/office/powerpoint/2010/main" val="2396978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Insert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E32D0D8E-20FA-3C75-EDAA-ADB65815E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771" y="2777067"/>
            <a:ext cx="9127229" cy="2685818"/>
          </a:xfrm>
        </p:spPr>
      </p:pic>
    </p:spTree>
    <p:extLst>
      <p:ext uri="{BB962C8B-B14F-4D97-AF65-F5344CB8AC3E}">
        <p14:creationId xmlns:p14="http://schemas.microsoft.com/office/powerpoint/2010/main" val="2381964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25ECB429-ED5C-562E-5E15-D44FDAE8D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2765779"/>
            <a:ext cx="9147744" cy="2691526"/>
          </a:xfrm>
        </p:spPr>
      </p:pic>
    </p:spTree>
    <p:extLst>
      <p:ext uri="{BB962C8B-B14F-4D97-AF65-F5344CB8AC3E}">
        <p14:creationId xmlns:p14="http://schemas.microsoft.com/office/powerpoint/2010/main" val="3989677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Building a </a:t>
            </a:r>
            <a:r>
              <a:rPr lang="en-US" sz="1200" dirty="0" err="1">
                <a:hlinkClick r:id="rId3"/>
              </a:rPr>
              <a:t>Bw</a:t>
            </a:r>
            <a:r>
              <a:rPr lang="en-US" sz="1200" dirty="0">
                <a:hlinkClick r:id="rId3"/>
              </a:rPr>
              <a:t>-Tree Takes More Than Just Buzz Words. SIGMOD, 2018</a:t>
            </a:r>
            <a:endParaRPr lang="en-US" sz="1200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98124FDD-93AD-97B3-5039-42DB5EF58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36128" y="1574557"/>
            <a:ext cx="5074919" cy="4699000"/>
          </a:xfrm>
        </p:spPr>
      </p:pic>
    </p:spTree>
    <p:extLst>
      <p:ext uri="{BB962C8B-B14F-4D97-AF65-F5344CB8AC3E}">
        <p14:creationId xmlns:p14="http://schemas.microsoft.com/office/powerpoint/2010/main" val="363505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Disk-</a:t>
            </a:r>
            <a:r>
              <a:rPr sz="3000" dirty="0" err="1"/>
              <a:t>Based</a:t>
            </a:r>
            <a:r>
              <a:rPr sz="3000" dirty="0"/>
              <a:t> </a:t>
            </a:r>
            <a:r>
              <a:rPr sz="3000" dirty="0" err="1"/>
              <a:t>vs</a:t>
            </a:r>
            <a:r>
              <a:rPr sz="3000" dirty="0"/>
              <a:t> Main-Memory DBMS</a:t>
            </a:r>
            <a:endParaRPr lang="de-DE" sz="3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418F4B-4F94-0B5B-ABEB-335FB160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2031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08BE93-D048-4BE8-2116-925308649B8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OLTP through the looking glass, and what we found there. SIGMOD, 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4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30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Building a </a:t>
            </a:r>
            <a:r>
              <a:rPr lang="en-US" sz="1200" dirty="0" err="1">
                <a:hlinkClick r:id="rId3"/>
              </a:rPr>
              <a:t>Bw</a:t>
            </a:r>
            <a:r>
              <a:rPr lang="en-US" sz="1200" dirty="0">
                <a:hlinkClick r:id="rId3"/>
              </a:rPr>
              <a:t>-Tree Takes More Than Just Buzz Words. SIGMOD, 2018</a:t>
            </a:r>
            <a:endParaRPr lang="en-US" sz="1200" dirty="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477EDE-57FD-9318-6C95-982371DB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7104" y="1574557"/>
            <a:ext cx="8272968" cy="4699000"/>
          </a:xfrm>
        </p:spPr>
      </p:pic>
    </p:spTree>
    <p:extLst>
      <p:ext uri="{BB962C8B-B14F-4D97-AF65-F5344CB8AC3E}">
        <p14:creationId xmlns:p14="http://schemas.microsoft.com/office/powerpoint/2010/main" val="301337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662931"/>
              </p:ext>
            </p:extLst>
          </p:nvPr>
        </p:nvGraphicFramePr>
        <p:xfrm>
          <a:off x="319088" y="3506908"/>
          <a:ext cx="8509505" cy="2622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346723987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102066495"/>
                    </a:ext>
                  </a:extLst>
                </a:gridCol>
                <a:gridCol w="1661674">
                  <a:extLst>
                    <a:ext uri="{9D8B030D-6E8A-4147-A177-3AD203B41FA5}">
                      <a16:colId xmlns:a16="http://schemas.microsoft.com/office/drawing/2014/main" val="2195857599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Range Support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Memory Efficiency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Performance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+mn-lt"/>
                        </a:rPr>
                        <a:t>Researched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54000" marR="0" marT="180000" marB="0" anchor="ctr" anchorCtr="1"/>
                </a:tc>
                <a:extLst>
                  <a:ext uri="{0D108BD9-81ED-4DB2-BD59-A6C34878D82A}">
                    <a16:rowId xmlns:a16="http://schemas.microsoft.com/office/drawing/2014/main" val="2079161605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B+-Tree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(</a:t>
                      </a:r>
                      <a:r>
                        <a:rPr lang="de-DE" sz="1600" b="0" dirty="0" err="1">
                          <a:latin typeface="+mn-lt"/>
                        </a:rPr>
                        <a:t>best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for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range</a:t>
                      </a:r>
                      <a:r>
                        <a:rPr lang="de-DE" sz="1600" b="0" dirty="0">
                          <a:latin typeface="+mn-lt"/>
                        </a:rPr>
                        <a:t>)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Judy-Array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Hash-Table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19089" y="1762187"/>
            <a:ext cx="8508999" cy="1752125"/>
          </a:xfrm>
        </p:spPr>
        <p:txBody>
          <a:bodyPr/>
          <a:lstStyle/>
          <a:p>
            <a:r>
              <a:rPr lang="de-DE" dirty="0"/>
              <a:t>ART </a:t>
            </a:r>
            <a:r>
              <a:rPr lang="de-DE" dirty="0" err="1"/>
              <a:t>as</a:t>
            </a:r>
            <a:r>
              <a:rPr lang="de-DE" dirty="0"/>
              <a:t> (</a:t>
            </a:r>
            <a:r>
              <a:rPr lang="de-DE" dirty="0" err="1"/>
              <a:t>synchronized</a:t>
            </a:r>
            <a:r>
              <a:rPr lang="de-DE" dirty="0"/>
              <a:t>)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preserving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outperforms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</a:t>
            </a:r>
            <a:r>
              <a:rPr lang="de-DE" dirty="0"/>
              <a:t>-index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insert</a:t>
            </a:r>
            <a:r>
              <a:rPr lang="de-DE" dirty="0"/>
              <a:t>, </a:t>
            </a:r>
            <a:r>
              <a:rPr lang="de-DE" dirty="0" err="1"/>
              <a:t>search</a:t>
            </a:r>
            <a:r>
              <a:rPr lang="de-DE" dirty="0"/>
              <a:t> and update </a:t>
            </a:r>
            <a:r>
              <a:rPr lang="de-DE" dirty="0" err="1"/>
              <a:t>performance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in (at least) </a:t>
            </a:r>
            <a:r>
              <a:rPr lang="de-DE" dirty="0" err="1"/>
              <a:t>HyPer</a:t>
            </a:r>
            <a:r>
              <a:rPr lang="de-DE" dirty="0"/>
              <a:t> and </a:t>
            </a:r>
            <a:r>
              <a:rPr lang="de-DE" dirty="0" err="1"/>
              <a:t>DuckDB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190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E134AD9-4D70-D11E-1ED9-97E4A6B6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Further </a:t>
            </a:r>
            <a:r>
              <a:rPr b="1" dirty="0" err="1"/>
              <a:t>research</a:t>
            </a:r>
            <a:r>
              <a:rPr b="1" dirty="0"/>
              <a:t> </a:t>
            </a:r>
            <a:r>
              <a:rPr b="1" dirty="0" err="1"/>
              <a:t>being</a:t>
            </a:r>
            <a:r>
              <a:rPr b="1" dirty="0"/>
              <a:t> </a:t>
            </a:r>
            <a:r>
              <a:rPr b="1" dirty="0" err="1"/>
              <a:t>done</a:t>
            </a:r>
            <a:r>
              <a:rPr b="1" dirty="0"/>
              <a:t>:</a:t>
            </a:r>
          </a:p>
          <a:p>
            <a:r>
              <a:rPr lang="de-DE" dirty="0">
                <a:hlinkClick r:id="rId3"/>
              </a:rPr>
              <a:t>The ART </a:t>
            </a:r>
            <a:r>
              <a:rPr lang="de-DE" dirty="0" err="1">
                <a:hlinkClick r:id="rId3"/>
              </a:rPr>
              <a:t>of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practical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synchronization</a:t>
            </a:r>
            <a:r>
              <a:rPr lang="de-DE" dirty="0"/>
              <a:t> (</a:t>
            </a:r>
            <a:r>
              <a:rPr lang="de-DE" dirty="0" err="1"/>
              <a:t>DaMoN</a:t>
            </a:r>
            <a:r>
              <a:rPr lang="de-DE" dirty="0"/>
              <a:t>, 2016)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sychronize</a:t>
            </a:r>
            <a:r>
              <a:rPr lang="de-DE" dirty="0"/>
              <a:t> ART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multithreading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OLP and ROWEX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hlinkClick r:id="rId4"/>
              </a:rPr>
              <a:t>HOT: A Height </a:t>
            </a:r>
            <a:r>
              <a:rPr lang="de-DE" dirty="0" err="1">
                <a:hlinkClick r:id="rId4"/>
              </a:rPr>
              <a:t>Optimized</a:t>
            </a:r>
            <a:r>
              <a:rPr lang="de-DE" dirty="0">
                <a:hlinkClick r:id="rId4"/>
              </a:rPr>
              <a:t> Trie Index </a:t>
            </a:r>
            <a:r>
              <a:rPr lang="de-DE" dirty="0" err="1">
                <a:hlinkClick r:id="rId4"/>
              </a:rPr>
              <a:t>for</a:t>
            </a:r>
            <a:r>
              <a:rPr lang="de-DE" dirty="0">
                <a:hlinkClick r:id="rId4"/>
              </a:rPr>
              <a:t> Main-Memory Database Systems</a:t>
            </a:r>
            <a:r>
              <a:rPr lang="de-DE" dirty="0"/>
              <a:t> (SIGMOD, 2018)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ART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on </a:t>
            </a:r>
            <a:r>
              <a:rPr lang="de-DE" dirty="0" err="1"/>
              <a:t>string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)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in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consistently</a:t>
            </a:r>
            <a:r>
              <a:rPr lang="de-DE" dirty="0"/>
              <a:t> high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adapting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span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hlinkClick r:id="rId5"/>
              </a:rPr>
              <a:t>START – Self-Tuning Adaptive Radix Tree</a:t>
            </a:r>
            <a:r>
              <a:rPr lang="de-DE" dirty="0"/>
              <a:t> (IEEE, 2020)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indexes</a:t>
            </a:r>
            <a:r>
              <a:rPr lang="de-DE" dirty="0"/>
              <a:t> </a:t>
            </a:r>
            <a:r>
              <a:rPr lang="de-DE" dirty="0" err="1"/>
              <a:t>outperfoming</a:t>
            </a:r>
            <a:r>
              <a:rPr lang="de-DE" dirty="0"/>
              <a:t> ART in </a:t>
            </a:r>
            <a:r>
              <a:rPr lang="de-DE" dirty="0" err="1"/>
              <a:t>read-mostly</a:t>
            </a:r>
            <a:r>
              <a:rPr lang="de-DE" dirty="0"/>
              <a:t> benchmark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optimizer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(Judy Arrays patent </a:t>
            </a:r>
            <a:r>
              <a:rPr lang="de-DE" dirty="0" err="1"/>
              <a:t>expired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,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(~20k </a:t>
            </a:r>
            <a:r>
              <a:rPr lang="de-DE" dirty="0" err="1"/>
              <a:t>LoC</a:t>
            </a:r>
            <a:r>
              <a:rPr lang="de-DE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🙃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Judy-Pointers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Benchmark </a:t>
            </a:r>
            <a:r>
              <a:rPr lang="de-DE" dirty="0" err="1"/>
              <a:t>Specs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Intel</a:t>
            </a:r>
            <a:r>
              <a:rPr lang="en-US" dirty="0"/>
              <a:t> Core i5-8400 CPU @ 2.80GHz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Instruction Cache:	6 x 32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Data Cache:		6 x 32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L2 Cache:		6 x 256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L3 Cache:		9 MB</a:t>
            </a:r>
          </a:p>
          <a:p>
            <a:endParaRPr lang="en-US" dirty="0"/>
          </a:p>
          <a:p>
            <a:r>
              <a:rPr lang="en-US" dirty="0"/>
              <a:t>16 GB DDR4 RAM</a:t>
            </a:r>
          </a:p>
          <a:p>
            <a:endParaRPr lang="en-US" dirty="0"/>
          </a:p>
          <a:p>
            <a:r>
              <a:rPr lang="en-US" dirty="0"/>
              <a:t>Windows 10 Pro (10.0.19044 Build 19044)</a:t>
            </a:r>
          </a:p>
        </p:txBody>
      </p:sp>
    </p:spTree>
    <p:extLst>
      <p:ext uri="{BB962C8B-B14F-4D97-AF65-F5344CB8AC3E}">
        <p14:creationId xmlns:p14="http://schemas.microsoft.com/office/powerpoint/2010/main" val="625519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407BFE36-6742-CCC3-1239-FCFB07E6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215" y="2696965"/>
            <a:ext cx="6058746" cy="28293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198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CAD382-737B-CA10-9612-037C183B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412" y="1762125"/>
            <a:ext cx="5193175" cy="4536664"/>
          </a:xfrm>
        </p:spPr>
      </p:pic>
    </p:spTree>
    <p:extLst>
      <p:ext uri="{BB962C8B-B14F-4D97-AF65-F5344CB8AC3E}">
        <p14:creationId xmlns:p14="http://schemas.microsoft.com/office/powerpoint/2010/main" val="1790960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8063AB35-AD1C-2953-0E02-27EC0D540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9452" y="2458807"/>
            <a:ext cx="6068272" cy="3305636"/>
          </a:xfrm>
        </p:spPr>
      </p:pic>
    </p:spTree>
    <p:extLst>
      <p:ext uri="{BB962C8B-B14F-4D97-AF65-F5344CB8AC3E}">
        <p14:creationId xmlns:p14="http://schemas.microsoft.com/office/powerpoint/2010/main" val="3811288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2706452-8781-BFA3-5305-34BB420C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3741" y="2301622"/>
            <a:ext cx="6039693" cy="3620005"/>
          </a:xfrm>
        </p:spPr>
      </p:pic>
    </p:spTree>
    <p:extLst>
      <p:ext uri="{BB962C8B-B14F-4D97-AF65-F5344CB8AC3E}">
        <p14:creationId xmlns:p14="http://schemas.microsoft.com/office/powerpoint/2010/main" val="244066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Space </a:t>
            </a:r>
            <a:r>
              <a:rPr sz="3000" dirty="0" err="1"/>
              <a:t>Consumption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49DDDEF-AC26-4770-6D0C-722351F7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6663" y="2087280"/>
            <a:ext cx="5553850" cy="4048690"/>
          </a:xfrm>
        </p:spPr>
      </p:pic>
    </p:spTree>
    <p:extLst>
      <p:ext uri="{BB962C8B-B14F-4D97-AF65-F5344CB8AC3E}">
        <p14:creationId xmlns:p14="http://schemas.microsoft.com/office/powerpoint/2010/main" val="140244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E58EFDC-BB49-17B6-1856-E60981D0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8057" y="2963702"/>
            <a:ext cx="5811061" cy="2295845"/>
          </a:xfrm>
        </p:spPr>
      </p:pic>
    </p:spTree>
    <p:extLst>
      <p:ext uri="{BB962C8B-B14F-4D97-AF65-F5344CB8AC3E}">
        <p14:creationId xmlns:p14="http://schemas.microsoft.com/office/powerpoint/2010/main" val="15069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dirty="0" err="1"/>
              <a:t>structures</a:t>
            </a:r>
            <a:r>
              <a:rPr dirty="0"/>
              <a:t> </a:t>
            </a:r>
            <a:r>
              <a:rPr dirty="0" err="1"/>
              <a:t>used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quickly</a:t>
            </a:r>
            <a:r>
              <a:rPr dirty="0"/>
              <a:t> find </a:t>
            </a:r>
            <a:r>
              <a:rPr dirty="0" err="1"/>
              <a:t>data</a:t>
            </a:r>
            <a:r>
              <a:rPr dirty="0"/>
              <a:t> in </a:t>
            </a:r>
            <a:r>
              <a:rPr dirty="0" err="1"/>
              <a:t>table</a:t>
            </a:r>
            <a:r>
              <a:rPr dirty="0"/>
              <a:t> via a </a:t>
            </a:r>
            <a:r>
              <a:rPr dirty="0" err="1"/>
              <a:t>key</a:t>
            </a:r>
            <a:endParaRPr dirty="0"/>
          </a:p>
          <a:p>
            <a:endParaRPr lang="de-DE" dirty="0"/>
          </a:p>
          <a:p>
            <a:r>
              <a:rPr lang="de-DE" b="1" dirty="0"/>
              <a:t>2 Index-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Order </a:t>
            </a:r>
            <a:r>
              <a:rPr lang="de-DE" dirty="0" err="1"/>
              <a:t>Preserving</a:t>
            </a:r>
            <a:r>
              <a:rPr lang="de-DE" dirty="0"/>
              <a:t> Indexes (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Hashing</a:t>
            </a:r>
            <a:r>
              <a:rPr lang="de-DE" dirty="0"/>
              <a:t> Indexes (</a:t>
            </a:r>
            <a:r>
              <a:rPr lang="de-DE" dirty="0" err="1"/>
              <a:t>Associative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!)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Index-</a:t>
            </a:r>
            <a:r>
              <a:rPr sz="3000" dirty="0" err="1"/>
              <a:t>Structures</a:t>
            </a:r>
            <a:r>
              <a:rPr sz="3000" dirty="0"/>
              <a:t> in DBMS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32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3472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Properties:</a:t>
            </a:r>
          </a:p>
          <a:p>
            <a:pPr marL="285750" indent="-285750">
              <a:buFontTx/>
              <a:buChar char="-"/>
            </a:pPr>
            <a:r>
              <a:rPr lang="de-DE" dirty="0"/>
              <a:t>Height/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same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lexicographic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Properties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227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7"/>
            <a:ext cx="3347288" cy="1423445"/>
          </a:xfrm>
        </p:spPr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is_leaf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‘A‘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‘Z‘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*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children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[26];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Implementation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757507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E99BD-0B69-BC1F-F05A-BD56BA1AEDE1}"/>
              </a:ext>
            </a:extLst>
          </p:cNvPr>
          <p:cNvSpPr/>
          <p:nvPr/>
        </p:nvSpPr>
        <p:spPr>
          <a:xfrm>
            <a:off x="5917557" y="360464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AB84F-8764-88B8-BDEA-46C736A2E7A2}"/>
              </a:ext>
            </a:extLst>
          </p:cNvPr>
          <p:cNvSpPr/>
          <p:nvPr/>
        </p:nvSpPr>
        <p:spPr>
          <a:xfrm>
            <a:off x="5058931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C22F9-DEF1-BAE5-D01B-1320F216C649}"/>
              </a:ext>
            </a:extLst>
          </p:cNvPr>
          <p:cNvSpPr/>
          <p:nvPr/>
        </p:nvSpPr>
        <p:spPr>
          <a:xfrm>
            <a:off x="7383944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B55F4-A8DD-5BD5-EE30-E0C9E7C462B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05342" y="4015016"/>
            <a:ext cx="585421" cy="40657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3484B5-BDEB-7454-48FF-FAA7302C7F4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332135" y="4836551"/>
            <a:ext cx="2" cy="48517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2D456-E1C8-0A41-A672-3532115DEF6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657150" y="4841712"/>
            <a:ext cx="0" cy="51773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D86C1CC-A9FF-ADE0-98AB-BFFC05D32928}"/>
              </a:ext>
            </a:extLst>
          </p:cNvPr>
          <p:cNvSpPr/>
          <p:nvPr/>
        </p:nvSpPr>
        <p:spPr>
          <a:xfrm>
            <a:off x="5638795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5A226-D138-CC3C-D003-D3A81EE0A6B8}"/>
              </a:ext>
            </a:extLst>
          </p:cNvPr>
          <p:cNvSpPr/>
          <p:nvPr/>
        </p:nvSpPr>
        <p:spPr>
          <a:xfrm>
            <a:off x="6224216" y="4421593"/>
            <a:ext cx="546411" cy="414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3A811-4BF7-1C41-8DC9-5BA90C9EF9DB}"/>
              </a:ext>
            </a:extLst>
          </p:cNvPr>
          <p:cNvSpPr/>
          <p:nvPr/>
        </p:nvSpPr>
        <p:spPr>
          <a:xfrm>
            <a:off x="6804080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55FEB-B639-6108-79DC-225D354A4B25}"/>
              </a:ext>
            </a:extLst>
          </p:cNvPr>
          <p:cNvSpPr txBox="1"/>
          <p:nvPr/>
        </p:nvSpPr>
        <p:spPr>
          <a:xfrm>
            <a:off x="7930355" y="4284939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E079B9-A0C2-070A-21B6-9CCAEFC0EA39}"/>
              </a:ext>
            </a:extLst>
          </p:cNvPr>
          <p:cNvSpPr/>
          <p:nvPr/>
        </p:nvSpPr>
        <p:spPr>
          <a:xfrm>
            <a:off x="8471137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7D06B-A7F4-BBEC-3694-9661C7199C68}"/>
              </a:ext>
            </a:extLst>
          </p:cNvPr>
          <p:cNvSpPr txBox="1"/>
          <p:nvPr/>
        </p:nvSpPr>
        <p:spPr>
          <a:xfrm>
            <a:off x="5080437" y="5108181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38CD92-D3E0-E5AB-A9AD-07B42D27FE01}"/>
              </a:ext>
            </a:extLst>
          </p:cNvPr>
          <p:cNvSpPr txBox="1"/>
          <p:nvPr/>
        </p:nvSpPr>
        <p:spPr>
          <a:xfrm>
            <a:off x="7433999" y="5154140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02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Key Span, </a:t>
            </a:r>
            <a:r>
              <a:rPr sz="3000" dirty="0" err="1"/>
              <a:t>Fanout</a:t>
            </a:r>
            <a:r>
              <a:rPr sz="3000" dirty="0"/>
              <a:t> and Height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609386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780475" y="3562444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68765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360341" y="4462572"/>
            <a:ext cx="687654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812167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78614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453485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45163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704168" y="3972814"/>
            <a:ext cx="14124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4322" y="3072686"/>
            <a:ext cx="456264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7575" y="3972814"/>
            <a:ext cx="1301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17575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87354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495B17E8-14A5-FC39-E2AC-4FCB2EA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Key Span </a:t>
            </a:r>
            <a:r>
              <a:rPr lang="de-DE" b="1" i="1" dirty="0"/>
              <a:t>s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(e.g.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8 </a:t>
            </a:r>
            <a:r>
              <a:rPr lang="de-DE" dirty="0" err="1"/>
              <a:t>bit</a:t>
            </a:r>
            <a:r>
              <a:rPr lang="de-DE" dirty="0"/>
              <a:t> span)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Fanout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but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2^</a:t>
            </a:r>
            <a:r>
              <a:rPr lang="de-DE" i="1" dirty="0"/>
              <a:t>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Height:</a:t>
            </a:r>
          </a:p>
          <a:p>
            <a:r>
              <a:rPr lang="de-DE" dirty="0"/>
              <a:t>Max Height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: </a:t>
            </a:r>
            <a:r>
              <a:rPr lang="de-DE" dirty="0" err="1"/>
              <a:t>ceil</a:t>
            </a:r>
            <a:r>
              <a:rPr lang="de-DE" dirty="0"/>
              <a:t>(</a:t>
            </a:r>
            <a:r>
              <a:rPr lang="de-DE" i="1" dirty="0"/>
              <a:t>k</a:t>
            </a:r>
            <a:r>
              <a:rPr lang="de-DE" dirty="0"/>
              <a:t>/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Radix </a:t>
            </a:r>
            <a:r>
              <a:rPr sz="3000" dirty="0" err="1"/>
              <a:t>Trees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3090745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681760" y="2673869"/>
            <a:ext cx="806608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2817539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3430856" y="3635356"/>
            <a:ext cx="546411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7156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3951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999918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C98D6-65AA-B386-E435-E5EEE2A094F9}"/>
              </a:ext>
            </a:extLst>
          </p:cNvPr>
          <p:cNvSpPr/>
          <p:nvPr/>
        </p:nvSpPr>
        <p:spPr>
          <a:xfrm>
            <a:off x="6742767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D41EF-9320-EAE0-3EB6-8FC8DA88C20F}"/>
              </a:ext>
            </a:extLst>
          </p:cNvPr>
          <p:cNvSpPr/>
          <p:nvPr/>
        </p:nvSpPr>
        <p:spPr>
          <a:xfrm>
            <a:off x="6436109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7F293-675D-7041-D9D2-A2F3D43D46E3}"/>
              </a:ext>
            </a:extLst>
          </p:cNvPr>
          <p:cNvSpPr/>
          <p:nvPr/>
        </p:nvSpPr>
        <p:spPr>
          <a:xfrm>
            <a:off x="7027124" y="2673869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415D-821E-5BB8-26B8-9F52293C9711}"/>
              </a:ext>
            </a:extLst>
          </p:cNvPr>
          <p:cNvSpPr/>
          <p:nvPr/>
        </p:nvSpPr>
        <p:spPr>
          <a:xfrm>
            <a:off x="6162903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84ECB-9964-5F56-3CA7-6E45E2533492}"/>
              </a:ext>
            </a:extLst>
          </p:cNvPr>
          <p:cNvSpPr/>
          <p:nvPr/>
        </p:nvSpPr>
        <p:spPr>
          <a:xfrm>
            <a:off x="6753918" y="3635356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1BA15-E587-79F9-39F1-4B6DEBF3FD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982520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85E1DC-02FC-03A6-2473-5536A4B7C9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09315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E3904-121C-E59A-2CAB-4214C20151A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00330" y="3084239"/>
            <a:ext cx="317809" cy="410369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C7313C-F311-46D0-A54A-446DFAC4AE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36109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0C056-1F9F-0EDD-5E2A-CAC8C2B23F8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27124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1393F-B774-7309-8D7F-99FEAD0866B0}"/>
              </a:ext>
            </a:extLst>
          </p:cNvPr>
          <p:cNvCxnSpPr>
            <a:cxnSpLocks/>
          </p:cNvCxnSpPr>
          <p:nvPr/>
        </p:nvCxnSpPr>
        <p:spPr>
          <a:xfrm>
            <a:off x="7027124" y="5508524"/>
            <a:ext cx="64863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82D64-E624-2346-83A2-36CF6E69E51D}"/>
              </a:ext>
            </a:extLst>
          </p:cNvPr>
          <p:cNvSpPr txBox="1"/>
          <p:nvPr/>
        </p:nvSpPr>
        <p:spPr>
          <a:xfrm>
            <a:off x="6306575" y="5278803"/>
            <a:ext cx="91439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Tuple</a:t>
            </a:r>
            <a:r>
              <a:rPr lang="de-DE" sz="1600" dirty="0">
                <a:latin typeface="+mn-lt"/>
              </a:rPr>
              <a:t>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21368-54C4-FEEB-3C33-F7C20E3418A8}"/>
              </a:ext>
            </a:extLst>
          </p:cNvPr>
          <p:cNvSpPr txBox="1"/>
          <p:nvPr/>
        </p:nvSpPr>
        <p:spPr>
          <a:xfrm>
            <a:off x="5264303" y="2718272"/>
            <a:ext cx="395871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b="1" dirty="0"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7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2994</Words>
  <Application>Microsoft Office PowerPoint</Application>
  <PresentationFormat>On-screen Show (4:3)</PresentationFormat>
  <Paragraphs>545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Calibri</vt:lpstr>
      <vt:lpstr>Cascadia Code</vt:lpstr>
      <vt:lpstr>Courier New</vt:lpstr>
      <vt:lpstr>Segoe UI Emoji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Adaptive Radix Tree: ARTful Indexing for Main-Memory Databases</vt:lpstr>
      <vt:lpstr>Overview</vt:lpstr>
      <vt:lpstr>Disk-Based vs Main-Memory DBMS</vt:lpstr>
      <vt:lpstr>Index-Structures in DBMS</vt:lpstr>
      <vt:lpstr>Tries</vt:lpstr>
      <vt:lpstr>Tries – Properties</vt:lpstr>
      <vt:lpstr>Tries – Implementation</vt:lpstr>
      <vt:lpstr>Tries – Key Span, Fanout and Height</vt:lpstr>
      <vt:lpstr>Radix Trees</vt:lpstr>
      <vt:lpstr>Height vs. Space Tradeoff</vt:lpstr>
      <vt:lpstr>Adaptive Nodes</vt:lpstr>
      <vt:lpstr>ART – Adaptive Nodes</vt:lpstr>
      <vt:lpstr>ART – Adaptive Nodes</vt:lpstr>
      <vt:lpstr>ART – Adaptive Nodes</vt:lpstr>
      <vt:lpstr>ART – Adaptive Nodes</vt:lpstr>
      <vt:lpstr>ART – Lazy Expansion</vt:lpstr>
      <vt:lpstr>ART – Path Compression</vt:lpstr>
      <vt:lpstr>Key Transformations for Bitwise Comparisons</vt:lpstr>
      <vt:lpstr>Store Attributes in Context Sensitive Way</vt:lpstr>
      <vt:lpstr>ART – Implementation Specifics</vt:lpstr>
      <vt:lpstr>Memory Benchmark</vt:lpstr>
      <vt:lpstr>Performance Benchmark (insert)</vt:lpstr>
      <vt:lpstr>Performance Benchmark (search)</vt:lpstr>
      <vt:lpstr>Performance Benchmark (search)</vt:lpstr>
      <vt:lpstr>TPC-C Benchmark</vt:lpstr>
      <vt:lpstr>Other Benchmarks: Memory Usage</vt:lpstr>
      <vt:lpstr>Other Benchmarks: Insert</vt:lpstr>
      <vt:lpstr>Other Benchmarks: Search</vt:lpstr>
      <vt:lpstr>Other Benchmarks: Memory Usage</vt:lpstr>
      <vt:lpstr>Other Benchmarks: Performance</vt:lpstr>
      <vt:lpstr>Summary &amp; Conclusion</vt:lpstr>
      <vt:lpstr>Summary &amp; Conclusion</vt:lpstr>
      <vt:lpstr>Benchmark Specs</vt:lpstr>
      <vt:lpstr>ART – Search</vt:lpstr>
      <vt:lpstr>ART – Search</vt:lpstr>
      <vt:lpstr>ART – Insert</vt:lpstr>
      <vt:lpstr>ART – Insert</vt:lpstr>
      <vt:lpstr>ART – Space Consumption</vt:lpstr>
      <vt:lpstr>Performance-Benchmark (search)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Adaptive Radix Tree</dc:title>
  <dc:creator>Jonas Fritsch</dc:creator>
  <cp:lastModifiedBy>Jonas Fritsch</cp:lastModifiedBy>
  <cp:revision>60</cp:revision>
  <cp:lastPrinted>2015-07-30T14:04:45Z</cp:lastPrinted>
  <dcterms:created xsi:type="dcterms:W3CDTF">2022-07-03T13:34:47Z</dcterms:created>
  <dcterms:modified xsi:type="dcterms:W3CDTF">2022-07-11T12:24:57Z</dcterms:modified>
</cp:coreProperties>
</file>