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7"/>
  </p:notesMasterIdLst>
  <p:handoutMasterIdLst>
    <p:handoutMasterId r:id="rId48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435" r:id="rId26"/>
    <p:sldId id="398" r:id="rId27"/>
    <p:sldId id="436" r:id="rId28"/>
    <p:sldId id="399" r:id="rId29"/>
    <p:sldId id="400" r:id="rId30"/>
    <p:sldId id="426" r:id="rId31"/>
    <p:sldId id="430" r:id="rId32"/>
    <p:sldId id="431" r:id="rId33"/>
    <p:sldId id="434" r:id="rId34"/>
    <p:sldId id="438" r:id="rId35"/>
    <p:sldId id="439" r:id="rId36"/>
    <p:sldId id="401" r:id="rId37"/>
    <p:sldId id="432" r:id="rId38"/>
    <p:sldId id="437" r:id="rId39"/>
    <p:sldId id="420" r:id="rId40"/>
    <p:sldId id="421" r:id="rId41"/>
    <p:sldId id="422" r:id="rId42"/>
    <p:sldId id="423" r:id="rId43"/>
    <p:sldId id="424" r:id="rId44"/>
    <p:sldId id="429" r:id="rId45"/>
    <p:sldId id="433" r:id="rId46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435"/>
            <p14:sldId id="398"/>
            <p14:sldId id="436"/>
            <p14:sldId id="399"/>
            <p14:sldId id="400"/>
            <p14:sldId id="426"/>
            <p14:sldId id="430"/>
            <p14:sldId id="431"/>
            <p14:sldId id="434"/>
            <p14:sldId id="438"/>
            <p14:sldId id="439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7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 autoAdjust="0"/>
    <p:restoredTop sz="74665" autoAdjust="0"/>
  </p:normalViewPr>
  <p:slideViewPr>
    <p:cSldViewPr snapToGrid="0">
      <p:cViewPr varScale="1">
        <p:scale>
          <a:sx n="82" d="100"/>
          <a:sy n="82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22.28</c:v>
                </c:pt>
                <c:pt idx="2">
                  <c:v>3.42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8.85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0.12</c:v>
                </c:pt>
                <c:pt idx="1">
                  <c:v>3.42</c:v>
                </c:pt>
                <c:pt idx="2">
                  <c:v>1.04</c:v>
                </c:pt>
                <c:pt idx="3">
                  <c:v>0.06</c:v>
                </c:pt>
                <c:pt idx="4">
                  <c:v>1.01</c:v>
                </c:pt>
                <c:pt idx="5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0.51</c:v>
                </c:pt>
                <c:pt idx="1">
                  <c:v>8.85</c:v>
                </c:pt>
                <c:pt idx="2">
                  <c:v>4.13</c:v>
                </c:pt>
                <c:pt idx="3">
                  <c:v>0.06</c:v>
                </c:pt>
                <c:pt idx="4">
                  <c:v>1.45</c:v>
                </c:pt>
                <c:pt idx="5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10.6</c:v>
                </c:pt>
                <c:pt idx="1">
                  <c:v>0.59</c:v>
                </c:pt>
                <c:pt idx="2">
                  <c:v>1.135</c:v>
                </c:pt>
                <c:pt idx="3">
                  <c:v>11.276</c:v>
                </c:pt>
                <c:pt idx="4">
                  <c:v>4.2709999999999999</c:v>
                </c:pt>
                <c:pt idx="5">
                  <c:v>0.96230000000000004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7.9320000000000004</c:v>
                </c:pt>
                <c:pt idx="1">
                  <c:v>0.45119999999999999</c:v>
                </c:pt>
                <c:pt idx="2">
                  <c:v>0.48880000000000001</c:v>
                </c:pt>
                <c:pt idx="3">
                  <c:v>11.214</c:v>
                </c:pt>
                <c:pt idx="4">
                  <c:v>3.012</c:v>
                </c:pt>
                <c:pt idx="5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32.5</c:v>
                </c:pt>
                <c:pt idx="1">
                  <c:v>1.6539999999999999</c:v>
                </c:pt>
                <c:pt idx="2">
                  <c:v>2.2890000000000001</c:v>
                </c:pt>
                <c:pt idx="3">
                  <c:v>4.194</c:v>
                </c:pt>
                <c:pt idx="4">
                  <c:v>19.696999999999999</c:v>
                </c:pt>
                <c:pt idx="5">
                  <c:v>15.853999999999999</c:v>
                </c:pt>
                <c:pt idx="6">
                  <c:v>4.9240000000000004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21.667000000000002</c:v>
                </c:pt>
                <c:pt idx="1">
                  <c:v>0.39200000000000002</c:v>
                </c:pt>
                <c:pt idx="2">
                  <c:v>1.016</c:v>
                </c:pt>
                <c:pt idx="3">
                  <c:v>1.006</c:v>
                </c:pt>
                <c:pt idx="4">
                  <c:v>18.056000000000001</c:v>
                </c:pt>
                <c:pt idx="5">
                  <c:v>10.833</c:v>
                </c:pt>
                <c:pt idx="6">
                  <c:v>4.0629999999999997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9.4954999999999998</c:v>
                </c:pt>
                <c:pt idx="1">
                  <c:v>0.6</c:v>
                </c:pt>
                <c:pt idx="2">
                  <c:v>1.3</c:v>
                </c:pt>
                <c:pt idx="3">
                  <c:v>3.2690000000000001</c:v>
                </c:pt>
                <c:pt idx="4">
                  <c:v>19.649999999999999</c:v>
                </c:pt>
                <c:pt idx="5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9.3450000000000006</c:v>
                </c:pt>
                <c:pt idx="1">
                  <c:v>0.46600000000000003</c:v>
                </c:pt>
                <c:pt idx="2">
                  <c:v>0.75139999999999996</c:v>
                </c:pt>
                <c:pt idx="3">
                  <c:v>3.2360000000000002</c:v>
                </c:pt>
                <c:pt idx="4">
                  <c:v>14.49</c:v>
                </c:pt>
                <c:pt idx="5">
                  <c:v>0.80800000000000005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65</c:v>
                </c:pt>
                <c:pt idx="1">
                  <c:v>0</c:v>
                </c:pt>
                <c:pt idx="2">
                  <c:v>3.3849999999999998</c:v>
                </c:pt>
                <c:pt idx="3">
                  <c:v>6.31</c:v>
                </c:pt>
                <c:pt idx="4">
                  <c:v>13</c:v>
                </c:pt>
                <c:pt idx="5">
                  <c:v>0</c:v>
                </c:pt>
                <c:pt idx="6">
                  <c:v>6.4349999999999996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65</c:v>
                </c:pt>
                <c:pt idx="1">
                  <c:v>16.25</c:v>
                </c:pt>
                <c:pt idx="2">
                  <c:v>1.3320000000000001</c:v>
                </c:pt>
                <c:pt idx="3">
                  <c:v>1.6579999999999999</c:v>
                </c:pt>
                <c:pt idx="4">
                  <c:v>13</c:v>
                </c:pt>
                <c:pt idx="5">
                  <c:v>65</c:v>
                </c:pt>
                <c:pt idx="6">
                  <c:v>5.4160000000000004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  <a:p>
            <a:endParaRPr lang="en-US" dirty="0"/>
          </a:p>
          <a:p>
            <a:r>
              <a:rPr lang="en-US" dirty="0"/>
              <a:t>Zipfian distribution (real data is normally skewed)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benchmark </a:t>
            </a:r>
            <a:r>
              <a:rPr lang="de-DE" dirty="0" err="1"/>
              <a:t>without</a:t>
            </a:r>
            <a:r>
              <a:rPr lang="de-DE" dirty="0"/>
              <a:t> Trie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endParaRPr lang="de-DE" dirty="0"/>
          </a:p>
          <a:p>
            <a:r>
              <a:rPr lang="de-DE" dirty="0"/>
              <a:t>ART:</a:t>
            </a:r>
          </a:p>
          <a:p>
            <a:r>
              <a:rPr lang="de-DE" dirty="0" err="1"/>
              <a:t>Dense</a:t>
            </a:r>
            <a:r>
              <a:rPr lang="de-DE" dirty="0"/>
              <a:t> = 130 MB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= 500 MB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List:</a:t>
            </a:r>
          </a:p>
          <a:p>
            <a:r>
              <a:rPr lang="de-DE" dirty="0"/>
              <a:t>64 MB 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84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Peak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0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1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OLP = Optimistic Lock Coupling</a:t>
            </a:r>
          </a:p>
          <a:p>
            <a:r>
              <a:rPr lang="en-US" dirty="0"/>
              <a:t>ROWEX = Read-Optimized Write Exclusion</a:t>
            </a:r>
          </a:p>
          <a:p>
            <a:endParaRPr lang="en-US" dirty="0"/>
          </a:p>
          <a:p>
            <a:r>
              <a:rPr lang="en-US" dirty="0"/>
              <a:t>“Learned Indexes” utilizing machine leaning to predict 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94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1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933349.293335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b.in.tum.de/~fent/papers/Self%20Tuning%20Art.pdf" TargetMode="External"/><Relationship Id="rId4" Type="http://schemas.openxmlformats.org/officeDocument/2006/relationships/hyperlink" Target="https://dl.acm.org/doi/10.1145/3183713.319689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7EE64C2F-F60C-C3ED-0DE7-9028A674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check </a:t>
            </a:r>
            <a:r>
              <a:rPr b="1" dirty="0" err="1"/>
              <a:t>full</a:t>
            </a:r>
            <a:r>
              <a:rPr b="1" dirty="0"/>
              <a:t> </a:t>
            </a:r>
            <a:r>
              <a:rPr b="1" dirty="0" err="1"/>
              <a:t>key</a:t>
            </a:r>
            <a:r>
              <a:rPr b="1" dirty="0"/>
              <a:t>/</a:t>
            </a:r>
            <a:r>
              <a:rPr b="1" dirty="0" err="1"/>
              <a:t>value</a:t>
            </a:r>
            <a:r>
              <a:rPr b="1" dirty="0"/>
              <a:t> 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full</a:t>
            </a:r>
            <a:r>
              <a:rPr dirty="0"/>
              <a:t> </a:t>
            </a:r>
            <a:r>
              <a:rPr dirty="0" err="1"/>
              <a:t>value</a:t>
            </a:r>
            <a:r>
              <a:rPr dirty="0"/>
              <a:t> in additional </a:t>
            </a:r>
            <a:r>
              <a:rPr dirty="0" err="1"/>
              <a:t>leaf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but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Combined</a:t>
            </a:r>
            <a:r>
              <a:rPr lang="de-DE" b="1" dirty="0"/>
              <a:t> </a:t>
            </a:r>
            <a:r>
              <a:rPr lang="de-DE" b="1" dirty="0" err="1"/>
              <a:t>pointer</a:t>
            </a:r>
            <a:r>
              <a:rPr lang="de-DE" b="1" dirty="0"/>
              <a:t>/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slots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just </a:t>
            </a:r>
            <a:r>
              <a:rPr lang="de-DE" dirty="0" err="1"/>
              <a:t>store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distinguishing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valid </a:t>
            </a:r>
            <a:r>
              <a:rPr lang="de-DE" dirty="0" err="1"/>
              <a:t>pointer</a:t>
            </a:r>
            <a:r>
              <a:rPr lang="de-DE" dirty="0"/>
              <a:t> and </a:t>
            </a:r>
            <a:r>
              <a:rPr lang="de-DE" dirty="0" err="1"/>
              <a:t>value</a:t>
            </a:r>
            <a:r>
              <a:rPr lang="de-DE" dirty="0"/>
              <a:t> e.g.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499562"/>
              </p:ext>
            </p:extLst>
          </p:nvPr>
        </p:nvGraphicFramePr>
        <p:xfrm>
          <a:off x="319088" y="164489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067E8-A19D-DF23-778A-8CEF06218492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625281"/>
              </p:ext>
            </p:extLst>
          </p:nvPr>
        </p:nvGraphicFramePr>
        <p:xfrm>
          <a:off x="319088" y="164489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57C7E-77D7-5E72-90E1-96F7420966F8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6449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635023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031038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861383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201271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8124FDD-93AD-97B3-5039-42DB5EF5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128" y="1574557"/>
            <a:ext cx="5074919" cy="4699000"/>
          </a:xfrm>
        </p:spPr>
      </p:pic>
    </p:spTree>
    <p:extLst>
      <p:ext uri="{BB962C8B-B14F-4D97-AF65-F5344CB8AC3E}">
        <p14:creationId xmlns:p14="http://schemas.microsoft.com/office/powerpoint/2010/main" val="363505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30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77EDE-57FD-9318-6C95-982371DB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104" y="1574557"/>
            <a:ext cx="8272968" cy="4699000"/>
          </a:xfrm>
        </p:spPr>
      </p:pic>
    </p:spTree>
    <p:extLst>
      <p:ext uri="{BB962C8B-B14F-4D97-AF65-F5344CB8AC3E}">
        <p14:creationId xmlns:p14="http://schemas.microsoft.com/office/powerpoint/2010/main" val="30133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84439"/>
              </p:ext>
            </p:extLst>
          </p:nvPr>
        </p:nvGraphicFramePr>
        <p:xfrm>
          <a:off x="319088" y="3506908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9089" y="1762187"/>
            <a:ext cx="8508999" cy="1752125"/>
          </a:xfrm>
        </p:spPr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as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</a:t>
            </a:r>
            <a:r>
              <a:rPr lang="de-DE" dirty="0"/>
              <a:t>-index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and update </a:t>
            </a:r>
            <a:r>
              <a:rPr lang="de-DE" dirty="0" err="1"/>
              <a:t>performance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in (at least) </a:t>
            </a:r>
            <a:r>
              <a:rPr lang="de-DE" dirty="0" err="1"/>
              <a:t>HyPer</a:t>
            </a:r>
            <a:r>
              <a:rPr lang="de-DE" dirty="0"/>
              <a:t> and </a:t>
            </a:r>
            <a:r>
              <a:rPr lang="de-DE" dirty="0" err="1"/>
              <a:t>DuckDB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r>
              <a:rPr lang="de-DE" dirty="0">
                <a:hlinkClick r:id="rId3"/>
              </a:rPr>
              <a:t>The ART </a:t>
            </a:r>
            <a:r>
              <a:rPr lang="de-DE" dirty="0" err="1">
                <a:hlinkClick r:id="rId3"/>
              </a:rPr>
              <a:t>of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practical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sychronize</a:t>
            </a:r>
            <a:r>
              <a:rPr lang="de-DE" dirty="0"/>
              <a:t> ART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OLP and ROWEX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4"/>
              </a:rPr>
              <a:t>HOT: A Height </a:t>
            </a:r>
            <a:r>
              <a:rPr lang="de-DE" dirty="0" err="1">
                <a:hlinkClick r:id="rId4"/>
              </a:rPr>
              <a:t>Optimized</a:t>
            </a:r>
            <a:r>
              <a:rPr lang="de-DE" dirty="0">
                <a:hlinkClick r:id="rId4"/>
              </a:rPr>
              <a:t> Trie Index </a:t>
            </a:r>
            <a:r>
              <a:rPr lang="de-DE" dirty="0" err="1">
                <a:hlinkClick r:id="rId4"/>
              </a:rPr>
              <a:t>for</a:t>
            </a:r>
            <a:r>
              <a:rPr lang="de-DE" dirty="0">
                <a:hlinkClick r:id="rId4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ART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on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span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5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outperfoming</a:t>
            </a:r>
            <a:r>
              <a:rPr lang="de-DE" dirty="0"/>
              <a:t> ART in </a:t>
            </a:r>
            <a:r>
              <a:rPr lang="de-DE" dirty="0" err="1"/>
              <a:t>read-mostly</a:t>
            </a:r>
            <a:r>
              <a:rPr lang="de-DE" dirty="0"/>
              <a:t> benchmark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optimizer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(~20k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🙃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Judy-Pointers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Specs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Intel</a:t>
            </a:r>
            <a:r>
              <a:rPr lang="en-US" dirty="0"/>
              <a:t> Core i5-8400 CPU @ 2.80GHz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Instruction Cache: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Data Cache:	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Cache:		6 x 256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 Cache:		9 MB</a:t>
            </a:r>
          </a:p>
          <a:p>
            <a:endParaRPr lang="en-US" dirty="0"/>
          </a:p>
          <a:p>
            <a:r>
              <a:rPr lang="en-US" dirty="0"/>
              <a:t>16 GB DDR4 RAM</a:t>
            </a:r>
          </a:p>
          <a:p>
            <a:endParaRPr lang="en-US" dirty="0"/>
          </a:p>
          <a:p>
            <a:r>
              <a:rPr lang="en-US" dirty="0"/>
              <a:t>Windows 10 Pro (10.0.19044 Build 19044)</a:t>
            </a:r>
          </a:p>
        </p:txBody>
      </p:sp>
    </p:spTree>
    <p:extLst>
      <p:ext uri="{BB962C8B-B14F-4D97-AF65-F5344CB8AC3E}">
        <p14:creationId xmlns:p14="http://schemas.microsoft.com/office/powerpoint/2010/main" val="62551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</a:t>
            </a:r>
            <a:r>
              <a:rPr lang="en-US" dirty="0"/>
              <a:t> 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</a:t>
            </a:r>
            <a:r>
              <a:rPr lang="en-US" dirty="0"/>
              <a:t> 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2925</Words>
  <Application>Microsoft Office PowerPoint</Application>
  <PresentationFormat>On-screen Show (4:3)</PresentationFormat>
  <Paragraphs>531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Calibri</vt:lpstr>
      <vt:lpstr>Cascadia Code</vt:lpstr>
      <vt:lpstr>Courier New</vt:lpstr>
      <vt:lpstr>Segoe UI Emoji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ART – Implementation Specifics</vt:lpstr>
      <vt:lpstr>Memory-Benchmark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Other Benchmarks: Memory Usage</vt:lpstr>
      <vt:lpstr>Other Benchmarks: Performance</vt:lpstr>
      <vt:lpstr>Summary &amp; Conclusion</vt:lpstr>
      <vt:lpstr>Summary &amp; Conclusion</vt:lpstr>
      <vt:lpstr>Benchmark Specs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44</cp:revision>
  <cp:lastPrinted>2015-07-30T14:04:45Z</cp:lastPrinted>
  <dcterms:created xsi:type="dcterms:W3CDTF">2022-07-03T13:34:47Z</dcterms:created>
  <dcterms:modified xsi:type="dcterms:W3CDTF">2022-07-11T00:03:40Z</dcterms:modified>
</cp:coreProperties>
</file>