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slideLayouts/slideLayout21.xml" ContentType="application/vnd.openxmlformats-officedocument.presentationml.slideLayout+xml"/>
  <Override PartName="/ppt/theme/theme5.xml" ContentType="application/vnd.openxmlformats-officedocument.theme+xml"/>
  <Override PartName="/ppt/slideLayouts/slideLayout2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notesSlides/notesSlide10.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1.xml" ContentType="application/vnd.openxmlformats-officedocument.presentationml.notesSlid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charts/chart6.xml" ContentType="application/vnd.openxmlformats-officedocument.drawingml.chart+xml"/>
  <Override PartName="/ppt/charts/chart7.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3" r:id="rId1"/>
    <p:sldMasterId id="2147483668" r:id="rId2"/>
    <p:sldMasterId id="2147483674" r:id="rId3"/>
    <p:sldMasterId id="2147483648" r:id="rId4"/>
    <p:sldMasterId id="2147483684" r:id="rId5"/>
    <p:sldMasterId id="2147483697" r:id="rId6"/>
  </p:sldMasterIdLst>
  <p:notesMasterIdLst>
    <p:notesMasterId r:id="rId41"/>
  </p:notesMasterIdLst>
  <p:handoutMasterIdLst>
    <p:handoutMasterId r:id="rId42"/>
  </p:handoutMasterIdLst>
  <p:sldIdLst>
    <p:sldId id="355" r:id="rId7"/>
    <p:sldId id="397" r:id="rId8"/>
    <p:sldId id="404" r:id="rId9"/>
    <p:sldId id="403" r:id="rId10"/>
    <p:sldId id="405" r:id="rId11"/>
    <p:sldId id="408" r:id="rId12"/>
    <p:sldId id="406" r:id="rId13"/>
    <p:sldId id="407" r:id="rId14"/>
    <p:sldId id="398" r:id="rId15"/>
    <p:sldId id="399" r:id="rId16"/>
    <p:sldId id="400" r:id="rId17"/>
    <p:sldId id="401" r:id="rId18"/>
    <p:sldId id="356" r:id="rId19"/>
    <p:sldId id="357" r:id="rId20"/>
    <p:sldId id="396" r:id="rId21"/>
    <p:sldId id="369" r:id="rId22"/>
    <p:sldId id="370" r:id="rId23"/>
    <p:sldId id="392" r:id="rId24"/>
    <p:sldId id="371" r:id="rId25"/>
    <p:sldId id="372" r:id="rId26"/>
    <p:sldId id="373" r:id="rId27"/>
    <p:sldId id="394" r:id="rId28"/>
    <p:sldId id="375" r:id="rId29"/>
    <p:sldId id="376" r:id="rId30"/>
    <p:sldId id="393" r:id="rId31"/>
    <p:sldId id="391" r:id="rId32"/>
    <p:sldId id="390" r:id="rId33"/>
    <p:sldId id="378" r:id="rId34"/>
    <p:sldId id="377" r:id="rId35"/>
    <p:sldId id="389" r:id="rId36"/>
    <p:sldId id="379" r:id="rId37"/>
    <p:sldId id="395" r:id="rId38"/>
    <p:sldId id="380" r:id="rId39"/>
    <p:sldId id="381" r:id="rId40"/>
  </p:sldIdLst>
  <p:sldSz cx="9144000" cy="6858000" type="screen4x3"/>
  <p:notesSz cx="9925050" cy="6665913"/>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Title" id="{B9CF7173-84DF-4D6C-9D02-E42C2A5395CE}">
          <p14:sldIdLst>
            <p14:sldId id="355"/>
          </p14:sldIdLst>
        </p14:section>
        <p14:section name="Overview" id="{1F7C3B85-3E41-41EF-83E0-5081020A77A2}">
          <p14:sldIdLst>
            <p14:sldId id="397"/>
          </p14:sldIdLst>
        </p14:section>
        <p14:section name="Trend of Main-Memory DBMS" id="{D9CB3D0E-F98F-48F7-87A3-C1C42C716BD9}">
          <p14:sldIdLst/>
        </p14:section>
        <p14:section name="Index-Structures in DBMS" id="{8508CF18-3027-44B9-84A9-B3B7348ECFF8}">
          <p14:sldIdLst/>
        </p14:section>
        <p14:section name="From Tries to ART" id="{4E75B429-99B9-412E-9071-2A33483BB318}">
          <p14:sldIdLst>
            <p14:sldId id="404"/>
            <p14:sldId id="403"/>
            <p14:sldId id="405"/>
            <p14:sldId id="408"/>
            <p14:sldId id="406"/>
            <p14:sldId id="407"/>
          </p14:sldIdLst>
        </p14:section>
        <p14:section name="Benchmarks" id="{AEDAD588-01D1-4983-A59D-E10D659187E4}">
          <p14:sldIdLst>
            <p14:sldId id="398"/>
            <p14:sldId id="399"/>
            <p14:sldId id="400"/>
          </p14:sldIdLst>
        </p14:section>
        <p14:section name="Summary &amp; Conclusion" id="{665672B4-FFC6-4396-A481-C1AAB1DD22E4}">
          <p14:sldIdLst>
            <p14:sldId id="401"/>
          </p14:sldIdLst>
        </p14:section>
        <p14:section name="Extra Slides" id="{BC91BC9B-5C81-4211-A577-8F6AD2E1EBDC}">
          <p14:sldIdLst/>
        </p14:section>
        <p14:section name="Template Slides" id="{36931A97-09D3-4E0B-AB85-1446ACCA8E03}">
          <p14:sldIdLst>
            <p14:sldId id="356"/>
            <p14:sldId id="357"/>
            <p14:sldId id="396"/>
            <p14:sldId id="369"/>
            <p14:sldId id="370"/>
            <p14:sldId id="392"/>
            <p14:sldId id="371"/>
            <p14:sldId id="372"/>
            <p14:sldId id="373"/>
            <p14:sldId id="394"/>
            <p14:sldId id="375"/>
            <p14:sldId id="376"/>
            <p14:sldId id="393"/>
            <p14:sldId id="391"/>
            <p14:sldId id="390"/>
            <p14:sldId id="378"/>
            <p14:sldId id="377"/>
            <p14:sldId id="389"/>
            <p14:sldId id="379"/>
            <p14:sldId id="395"/>
            <p14:sldId id="380"/>
            <p14:sldId id="38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00">
          <p15:clr>
            <a:srgbClr val="A4A3A4"/>
          </p15:clr>
        </p15:guide>
        <p15:guide id="2" pos="312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99"/>
    <a:srgbClr val="98C6EA"/>
    <a:srgbClr val="0052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269D01E-BC32-4049-B463-5C60D7B0CCD2}" styleName="Designformatvorlage 2 - Akz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Helle Formatvorlage 3 - Akz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4C1A8A3-306A-4EB7-A6B1-4F7E0EB9C5D6}" styleName="Mittlere Formatvorlage 3 - Akz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5323" autoAdjust="0"/>
  </p:normalViewPr>
  <p:slideViewPr>
    <p:cSldViewPr snapToGrid="0">
      <p:cViewPr varScale="1">
        <p:scale>
          <a:sx n="86" d="100"/>
          <a:sy n="86" d="100"/>
        </p:scale>
        <p:origin x="2370" y="78"/>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135" d="100"/>
          <a:sy n="135" d="100"/>
        </p:scale>
        <p:origin x="-1518" y="-90"/>
      </p:cViewPr>
      <p:guideLst>
        <p:guide orient="horz" pos="2100"/>
        <p:guide pos="312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handoutMaster" Target="handoutMasters/handoutMaster1.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presProps" Target="presProps.xml"/><Relationship Id="rId8" Type="http://schemas.openxmlformats.org/officeDocument/2006/relationships/slide" Target="slides/slide2.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tableStyles" Target="tableStyles.xml"/><Relationship Id="rId20" Type="http://schemas.openxmlformats.org/officeDocument/2006/relationships/slide" Target="slides/slide14.xml"/><Relationship Id="rId41"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4.xml"/><Relationship Id="rId1" Type="http://schemas.microsoft.com/office/2011/relationships/chartStyle" Target="style4.xml"/></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de-DE" sz="1600" b="1" dirty="0"/>
              <a:t>16M </a:t>
            </a:r>
            <a:r>
              <a:rPr lang="de-DE" sz="1600" b="1" dirty="0" err="1"/>
              <a:t>random</a:t>
            </a:r>
            <a:r>
              <a:rPr lang="de-DE" sz="1600" b="1" dirty="0"/>
              <a:t> uint32_t</a:t>
            </a:r>
            <a:r>
              <a:rPr lang="de-DE" sz="1600" b="1" baseline="0" dirty="0"/>
              <a:t> </a:t>
            </a:r>
            <a:r>
              <a:rPr lang="de-DE" sz="1600" b="1" baseline="0" dirty="0" err="1"/>
              <a:t>keys</a:t>
            </a:r>
            <a:r>
              <a:rPr lang="de-DE" sz="1600" b="1" baseline="0" dirty="0"/>
              <a:t> </a:t>
            </a:r>
            <a:br>
              <a:rPr lang="de-DE" sz="1600" b="0" baseline="0" dirty="0"/>
            </a:br>
            <a:r>
              <a:rPr lang="de-DE" sz="1600" b="0" baseline="0" dirty="0"/>
              <a:t>(</a:t>
            </a:r>
            <a:r>
              <a:rPr lang="de-DE" sz="1600" b="0" baseline="0" dirty="0" err="1"/>
              <a:t>lower</a:t>
            </a:r>
            <a:r>
              <a:rPr lang="de-DE" sz="1600" b="0" baseline="0" dirty="0"/>
              <a:t> </a:t>
            </a:r>
            <a:r>
              <a:rPr lang="de-DE" sz="1600" b="0" baseline="0" dirty="0" err="1"/>
              <a:t>is</a:t>
            </a:r>
            <a:r>
              <a:rPr lang="de-DE" sz="1600" b="0" baseline="0" dirty="0"/>
              <a:t> </a:t>
            </a:r>
            <a:r>
              <a:rPr lang="de-DE" sz="1600" b="0" baseline="0" dirty="0" err="1"/>
              <a:t>better</a:t>
            </a:r>
            <a:r>
              <a:rPr lang="de-DE" sz="1600" b="0" baseline="0" dirty="0"/>
              <a:t>)</a:t>
            </a:r>
            <a:endParaRPr lang="de-DE" sz="1600" b="0" dirty="0"/>
          </a:p>
        </c:rich>
      </c:tx>
      <c:overlay val="0"/>
    </c:title>
    <c:autoTitleDeleted val="0"/>
    <c:plotArea>
      <c:layout/>
      <c:barChart>
        <c:barDir val="col"/>
        <c:grouping val="clustered"/>
        <c:varyColors val="0"/>
        <c:ser>
          <c:idx val="0"/>
          <c:order val="0"/>
          <c:tx>
            <c:strRef>
              <c:f>Tabelle1!$B$1</c:f>
              <c:strCache>
                <c:ptCount val="1"/>
                <c:pt idx="0">
                  <c:v>Dense</c:v>
                </c:pt>
              </c:strCache>
            </c:strRef>
          </c:tx>
          <c:spPr>
            <a:solidFill>
              <a:schemeClr val="accent1"/>
            </a:solidFill>
            <a:ln>
              <a:noFill/>
            </a:ln>
            <a:effectLst/>
          </c:spPr>
          <c:invertIfNegative val="0"/>
          <c:cat>
            <c:strRef>
              <c:f>Tabelle1!$A$2:$A$7</c:f>
              <c:strCache>
                <c:ptCount val="6"/>
                <c:pt idx="0">
                  <c:v>ART</c:v>
                </c:pt>
                <c:pt idx="1">
                  <c:v>Trie</c:v>
                </c:pt>
                <c:pt idx="2">
                  <c:v>F-Trie</c:v>
                </c:pt>
                <c:pt idx="3">
                  <c:v>Sorted List</c:v>
                </c:pt>
                <c:pt idx="4">
                  <c:v>RB-Tree</c:v>
                </c:pt>
                <c:pt idx="5">
                  <c:v>Hash-Table</c:v>
                </c:pt>
              </c:strCache>
            </c:strRef>
          </c:cat>
          <c:val>
            <c:numRef>
              <c:f>Tabelle1!$B$2:$B$7</c:f>
              <c:numCache>
                <c:formatCode>mmm\-yy</c:formatCode>
                <c:ptCount val="6"/>
                <c:pt idx="0" formatCode="General">
                  <c:v>0</c:v>
                </c:pt>
                <c:pt idx="1">
                  <c:v>7.16</c:v>
                </c:pt>
                <c:pt idx="2" formatCode="d\-mmm">
                  <c:v>1.07</c:v>
                </c:pt>
                <c:pt idx="3" formatCode="General">
                  <c:v>0.06</c:v>
                </c:pt>
                <c:pt idx="4" formatCode="General">
                  <c:v>0.85</c:v>
                </c:pt>
                <c:pt idx="5" formatCode="General">
                  <c:v>1.04</c:v>
                </c:pt>
              </c:numCache>
            </c:numRef>
          </c:val>
          <c:extLst>
            <c:ext xmlns:c16="http://schemas.microsoft.com/office/drawing/2014/chart" uri="{C3380CC4-5D6E-409C-BE32-E72D297353CC}">
              <c16:uniqueId val="{00000000-864A-BE4E-BE37-093C989B9D1D}"/>
            </c:ext>
          </c:extLst>
        </c:ser>
        <c:ser>
          <c:idx val="1"/>
          <c:order val="1"/>
          <c:tx>
            <c:strRef>
              <c:f>Tabelle1!$C$1</c:f>
              <c:strCache>
                <c:ptCount val="1"/>
                <c:pt idx="0">
                  <c:v>Sparse</c:v>
                </c:pt>
              </c:strCache>
            </c:strRef>
          </c:tx>
          <c:spPr>
            <a:solidFill>
              <a:schemeClr val="accent2"/>
            </a:solidFill>
            <a:ln>
              <a:noFill/>
            </a:ln>
            <a:effectLst/>
          </c:spPr>
          <c:invertIfNegative val="0"/>
          <c:cat>
            <c:strRef>
              <c:f>Tabelle1!$A$2:$A$7</c:f>
              <c:strCache>
                <c:ptCount val="6"/>
                <c:pt idx="0">
                  <c:v>ART</c:v>
                </c:pt>
                <c:pt idx="1">
                  <c:v>Trie</c:v>
                </c:pt>
                <c:pt idx="2">
                  <c:v>F-Trie</c:v>
                </c:pt>
                <c:pt idx="3">
                  <c:v>Sorted List</c:v>
                </c:pt>
                <c:pt idx="4">
                  <c:v>RB-Tree</c:v>
                </c:pt>
                <c:pt idx="5">
                  <c:v>Hash-Table</c:v>
                </c:pt>
              </c:strCache>
            </c:strRef>
          </c:cat>
          <c:val>
            <c:numRef>
              <c:f>Tabelle1!$C$2:$C$7</c:f>
              <c:numCache>
                <c:formatCode>General</c:formatCode>
                <c:ptCount val="6"/>
                <c:pt idx="0">
                  <c:v>0</c:v>
                </c:pt>
                <c:pt idx="1">
                  <c:v>0</c:v>
                </c:pt>
                <c:pt idx="2">
                  <c:v>4.13</c:v>
                </c:pt>
                <c:pt idx="3">
                  <c:v>0.06</c:v>
                </c:pt>
                <c:pt idx="4">
                  <c:v>1.33</c:v>
                </c:pt>
                <c:pt idx="5">
                  <c:v>1.48</c:v>
                </c:pt>
              </c:numCache>
            </c:numRef>
          </c:val>
          <c:extLst>
            <c:ext xmlns:c16="http://schemas.microsoft.com/office/drawing/2014/chart" uri="{C3380CC4-5D6E-409C-BE32-E72D297353CC}">
              <c16:uniqueId val="{00000001-864A-BE4E-BE37-093C989B9D1D}"/>
            </c:ext>
          </c:extLst>
        </c:ser>
        <c:dLbls>
          <c:showLegendKey val="0"/>
          <c:showVal val="0"/>
          <c:showCatName val="0"/>
          <c:showSerName val="0"/>
          <c:showPercent val="0"/>
          <c:showBubbleSize val="0"/>
        </c:dLbls>
        <c:gapWidth val="219"/>
        <c:overlap val="-27"/>
        <c:axId val="50529792"/>
        <c:axId val="50531328"/>
      </c:barChart>
      <c:catAx>
        <c:axId val="50529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crossAx val="50531328"/>
        <c:crosses val="autoZero"/>
        <c:auto val="1"/>
        <c:lblAlgn val="ctr"/>
        <c:lblOffset val="100"/>
        <c:noMultiLvlLbl val="0"/>
      </c:catAx>
      <c:valAx>
        <c:axId val="50531328"/>
        <c:scaling>
          <c:orientation val="minMax"/>
        </c:scaling>
        <c:delete val="0"/>
        <c:axPos val="l"/>
        <c:majorGridlines>
          <c:spPr>
            <a:ln w="9525" cap="flat" cmpd="sng" algn="ctr">
              <a:solidFill>
                <a:schemeClr val="tx1">
                  <a:lumMod val="15000"/>
                  <a:lumOff val="85000"/>
                </a:schemeClr>
              </a:solidFill>
              <a:round/>
            </a:ln>
            <a:effectLst/>
          </c:spPr>
        </c:majorGridlines>
        <c:title>
          <c:tx>
            <c:rich>
              <a:bodyPr/>
              <a:lstStyle/>
              <a:p>
                <a:pPr>
                  <a:defRPr/>
                </a:pPr>
                <a:r>
                  <a:rPr lang="de-DE" dirty="0"/>
                  <a:t>Memory in GB</a:t>
                </a:r>
              </a:p>
            </c:rich>
          </c:tx>
          <c:overlay val="0"/>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50529792"/>
        <c:crosses val="autoZero"/>
        <c:crossBetween val="between"/>
      </c:valAx>
      <c:spPr>
        <a:noFill/>
        <a:ln>
          <a:noFill/>
        </a:ln>
        <a:effectLst/>
      </c:spPr>
    </c:plotArea>
    <c:legend>
      <c:legendPos val="b"/>
      <c:overlay val="0"/>
    </c:legend>
    <c:plotVisOnly val="1"/>
    <c:dispBlanksAs val="gap"/>
    <c:showDLblsOverMax val="0"/>
  </c:chart>
  <c:spPr>
    <a:noFill/>
    <a:ln>
      <a:noFill/>
    </a:ln>
    <a:effectLst/>
  </c:spPr>
  <c:txPr>
    <a:bodyPr/>
    <a:lstStyle/>
    <a:p>
      <a:pPr>
        <a:defRPr/>
      </a:pPr>
      <a:endParaRPr lang="de-DE"/>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r>
              <a:rPr lang="de-DE" sz="1600" dirty="0"/>
              <a:t>16M </a:t>
            </a:r>
            <a:r>
              <a:rPr lang="de-DE" sz="1600" dirty="0" err="1"/>
              <a:t>random</a:t>
            </a:r>
            <a:r>
              <a:rPr lang="de-DE" sz="1600" dirty="0"/>
              <a:t> uint32_t</a:t>
            </a:r>
            <a:r>
              <a:rPr lang="de-DE" sz="1600" baseline="0" dirty="0"/>
              <a:t> </a:t>
            </a:r>
            <a:r>
              <a:rPr lang="de-DE" sz="1600" baseline="0" dirty="0" err="1"/>
              <a:t>keys</a:t>
            </a:r>
            <a:r>
              <a:rPr lang="de-DE" sz="1600" baseline="0" dirty="0"/>
              <a:t> </a:t>
            </a:r>
            <a:br>
              <a:rPr lang="de-DE" sz="1600" baseline="0" dirty="0"/>
            </a:br>
            <a:r>
              <a:rPr lang="de-DE" sz="1600" b="0" baseline="0" dirty="0"/>
              <a:t>(</a:t>
            </a:r>
            <a:r>
              <a:rPr lang="de-DE" sz="1600" b="0" baseline="0" dirty="0" err="1"/>
              <a:t>lower</a:t>
            </a:r>
            <a:r>
              <a:rPr lang="de-DE" sz="1600" b="0" baseline="0" dirty="0"/>
              <a:t> </a:t>
            </a:r>
            <a:r>
              <a:rPr lang="de-DE" sz="1600" b="0" baseline="0" dirty="0" err="1"/>
              <a:t>is</a:t>
            </a:r>
            <a:r>
              <a:rPr lang="de-DE" sz="1600" b="0" baseline="0" dirty="0"/>
              <a:t> </a:t>
            </a:r>
            <a:r>
              <a:rPr lang="de-DE" sz="1600" b="0" baseline="0" dirty="0" err="1"/>
              <a:t>better</a:t>
            </a:r>
            <a:r>
              <a:rPr lang="de-DE" sz="1600" b="0" baseline="0" dirty="0"/>
              <a:t>)</a:t>
            </a:r>
            <a:endParaRPr lang="de-DE" sz="1600" b="0" dirty="0"/>
          </a:p>
        </c:rich>
      </c:tx>
      <c:overlay val="0"/>
      <c:spPr>
        <a:noFill/>
        <a:ln>
          <a:noFill/>
        </a:ln>
        <a:effectLst/>
      </c:spPr>
      <c:txPr>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endParaRPr lang="de-DE"/>
        </a:p>
      </c:txPr>
    </c:title>
    <c:autoTitleDeleted val="0"/>
    <c:plotArea>
      <c:layout/>
      <c:barChart>
        <c:barDir val="col"/>
        <c:grouping val="clustered"/>
        <c:varyColors val="0"/>
        <c:ser>
          <c:idx val="0"/>
          <c:order val="0"/>
          <c:tx>
            <c:strRef>
              <c:f>Tabelle1!$B$1</c:f>
              <c:strCache>
                <c:ptCount val="1"/>
                <c:pt idx="0">
                  <c:v>Dense</c:v>
                </c:pt>
              </c:strCache>
            </c:strRef>
          </c:tx>
          <c:spPr>
            <a:solidFill>
              <a:schemeClr val="accent1"/>
            </a:solidFill>
            <a:ln>
              <a:noFill/>
            </a:ln>
            <a:effectLst/>
          </c:spPr>
          <c:invertIfNegative val="0"/>
          <c:cat>
            <c:strRef>
              <c:f>Tabelle1!$A$2:$A$7</c:f>
              <c:strCache>
                <c:ptCount val="6"/>
                <c:pt idx="0">
                  <c:v>ART</c:v>
                </c:pt>
                <c:pt idx="1">
                  <c:v>Trie</c:v>
                </c:pt>
                <c:pt idx="2">
                  <c:v>F-Trie</c:v>
                </c:pt>
                <c:pt idx="3">
                  <c:v>Sorted List</c:v>
                </c:pt>
                <c:pt idx="4">
                  <c:v>RB-Tree</c:v>
                </c:pt>
                <c:pt idx="5">
                  <c:v>Hash-Table</c:v>
                </c:pt>
              </c:strCache>
            </c:strRef>
          </c:cat>
          <c:val>
            <c:numRef>
              <c:f>Tabelle1!$B$2:$B$7</c:f>
              <c:numCache>
                <c:formatCode>0.00</c:formatCode>
                <c:ptCount val="6"/>
                <c:pt idx="0">
                  <c:v>0</c:v>
                </c:pt>
                <c:pt idx="1">
                  <c:v>0.78</c:v>
                </c:pt>
                <c:pt idx="2">
                  <c:v>1.1299999999999999</c:v>
                </c:pt>
                <c:pt idx="3">
                  <c:v>11.31</c:v>
                </c:pt>
                <c:pt idx="4">
                  <c:v>0.93</c:v>
                </c:pt>
                <c:pt idx="5">
                  <c:v>4.21</c:v>
                </c:pt>
              </c:numCache>
            </c:numRef>
          </c:val>
          <c:extLst>
            <c:ext xmlns:c16="http://schemas.microsoft.com/office/drawing/2014/chart" uri="{C3380CC4-5D6E-409C-BE32-E72D297353CC}">
              <c16:uniqueId val="{00000000-2ACB-46F8-A66C-7FE56976672F}"/>
            </c:ext>
          </c:extLst>
        </c:ser>
        <c:ser>
          <c:idx val="1"/>
          <c:order val="1"/>
          <c:tx>
            <c:strRef>
              <c:f>Tabelle1!$C$1</c:f>
              <c:strCache>
                <c:ptCount val="1"/>
                <c:pt idx="0">
                  <c:v>Sparse</c:v>
                </c:pt>
              </c:strCache>
            </c:strRef>
          </c:tx>
          <c:spPr>
            <a:solidFill>
              <a:schemeClr val="accent2"/>
            </a:solidFill>
            <a:ln>
              <a:noFill/>
            </a:ln>
            <a:effectLst/>
          </c:spPr>
          <c:invertIfNegative val="0"/>
          <c:cat>
            <c:strRef>
              <c:f>Tabelle1!$A$2:$A$7</c:f>
              <c:strCache>
                <c:ptCount val="6"/>
                <c:pt idx="0">
                  <c:v>ART</c:v>
                </c:pt>
                <c:pt idx="1">
                  <c:v>Trie</c:v>
                </c:pt>
                <c:pt idx="2">
                  <c:v>F-Trie</c:v>
                </c:pt>
                <c:pt idx="3">
                  <c:v>Sorted List</c:v>
                </c:pt>
                <c:pt idx="4">
                  <c:v>RB-Tree</c:v>
                </c:pt>
                <c:pt idx="5">
                  <c:v>Hash-Table</c:v>
                </c:pt>
              </c:strCache>
            </c:strRef>
          </c:cat>
          <c:val>
            <c:numRef>
              <c:f>Tabelle1!$C$2:$C$7</c:f>
              <c:numCache>
                <c:formatCode>0.00</c:formatCode>
                <c:ptCount val="6"/>
                <c:pt idx="0">
                  <c:v>0</c:v>
                </c:pt>
                <c:pt idx="1">
                  <c:v>0</c:v>
                </c:pt>
                <c:pt idx="2">
                  <c:v>0.54</c:v>
                </c:pt>
                <c:pt idx="3">
                  <c:v>11.21</c:v>
                </c:pt>
                <c:pt idx="4">
                  <c:v>0.89</c:v>
                </c:pt>
                <c:pt idx="5">
                  <c:v>3.33</c:v>
                </c:pt>
              </c:numCache>
            </c:numRef>
          </c:val>
          <c:extLst>
            <c:ext xmlns:c16="http://schemas.microsoft.com/office/drawing/2014/chart" uri="{C3380CC4-5D6E-409C-BE32-E72D297353CC}">
              <c16:uniqueId val="{00000001-2ACB-46F8-A66C-7FE56976672F}"/>
            </c:ext>
          </c:extLst>
        </c:ser>
        <c:dLbls>
          <c:showLegendKey val="0"/>
          <c:showVal val="0"/>
          <c:showCatName val="0"/>
          <c:showSerName val="0"/>
          <c:showPercent val="0"/>
          <c:showBubbleSize val="0"/>
        </c:dLbls>
        <c:gapWidth val="219"/>
        <c:overlap val="-27"/>
        <c:axId val="50529792"/>
        <c:axId val="50531328"/>
      </c:barChart>
      <c:catAx>
        <c:axId val="50529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crossAx val="50531328"/>
        <c:crosses val="autoZero"/>
        <c:auto val="1"/>
        <c:lblAlgn val="ctr"/>
        <c:lblOffset val="100"/>
        <c:noMultiLvlLbl val="0"/>
      </c:catAx>
      <c:valAx>
        <c:axId val="50531328"/>
        <c:scaling>
          <c:orientation val="minMax"/>
        </c:scaling>
        <c:delete val="0"/>
        <c:axPos val="l"/>
        <c:majorGridlines>
          <c:spPr>
            <a:ln w="9525" cap="flat" cmpd="sng" algn="ctr">
              <a:solidFill>
                <a:schemeClr val="tx1">
                  <a:lumMod val="15000"/>
                  <a:lumOff val="85000"/>
                </a:schemeClr>
              </a:solidFill>
              <a:prstDash val="solid"/>
              <a:round/>
            </a:ln>
            <a:effectLst/>
          </c:spPr>
        </c:majorGridlines>
        <c:title>
          <c:tx>
            <c:rich>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de-DE" dirty="0"/>
                  <a:t>M </a:t>
                </a:r>
                <a:r>
                  <a:rPr lang="de-DE" dirty="0" err="1"/>
                  <a:t>inserts</a:t>
                </a:r>
                <a:r>
                  <a:rPr lang="de-DE" dirty="0"/>
                  <a:t>/</a:t>
                </a:r>
                <a:r>
                  <a:rPr lang="de-DE" dirty="0" err="1"/>
                  <a:t>second</a:t>
                </a:r>
                <a:endParaRPr lang="de-DE" dirty="0"/>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de-DE"/>
            </a:p>
          </c:txPr>
        </c:title>
        <c:numFmt formatCode="0" sourceLinked="0"/>
        <c:majorTickMark val="none"/>
        <c:minorTickMark val="none"/>
        <c:tickLblPos val="nextTo"/>
        <c:spPr>
          <a:noFill/>
          <a:ln w="9525" cap="flat" cmpd="sng" algn="ctr">
            <a:noFill/>
            <a:prstDash val="solid"/>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505297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de-DE"/>
        </a:p>
      </c:txPr>
    </c:legend>
    <c:plotVisOnly val="1"/>
    <c:dispBlanksAs val="gap"/>
    <c:showDLblsOverMax val="0"/>
  </c:chart>
  <c:spPr>
    <a:noFill/>
    <a:ln w="9525" cap="flat" cmpd="sng" algn="ctr">
      <a:noFill/>
      <a:prstDash val="solid"/>
    </a:ln>
    <a:effectLst/>
  </c:spPr>
  <c:txPr>
    <a:bodyPr/>
    <a:lstStyle/>
    <a:p>
      <a:pPr>
        <a:defRPr/>
      </a:pPr>
      <a:endParaRPr lang="de-DE"/>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r>
              <a:rPr lang="de-DE" sz="1600" b="1" dirty="0"/>
              <a:t>65K </a:t>
            </a:r>
            <a:r>
              <a:rPr lang="de-DE" sz="1600" b="1" dirty="0" err="1"/>
              <a:t>random</a:t>
            </a:r>
            <a:r>
              <a:rPr lang="de-DE" sz="1600" b="1" dirty="0"/>
              <a:t> uint32_t</a:t>
            </a:r>
            <a:r>
              <a:rPr lang="de-DE" sz="1600" b="1" baseline="0" dirty="0"/>
              <a:t> </a:t>
            </a:r>
            <a:r>
              <a:rPr lang="de-DE" sz="1600" b="1" baseline="0" dirty="0" err="1"/>
              <a:t>keys</a:t>
            </a:r>
            <a:r>
              <a:rPr lang="de-DE" sz="1600" b="1" baseline="0" dirty="0"/>
              <a:t> </a:t>
            </a:r>
            <a:br>
              <a:rPr lang="de-DE" sz="1600" b="0" baseline="0" dirty="0"/>
            </a:br>
            <a:r>
              <a:rPr lang="de-DE" sz="1600" b="0" baseline="0" dirty="0"/>
              <a:t>(</a:t>
            </a:r>
            <a:r>
              <a:rPr lang="de-DE" sz="1600" b="0" baseline="0" dirty="0" err="1"/>
              <a:t>lower</a:t>
            </a:r>
            <a:r>
              <a:rPr lang="de-DE" sz="1600" b="0" baseline="0" dirty="0"/>
              <a:t> </a:t>
            </a:r>
            <a:r>
              <a:rPr lang="de-DE" sz="1600" b="0" baseline="0" dirty="0" err="1"/>
              <a:t>is</a:t>
            </a:r>
            <a:r>
              <a:rPr lang="de-DE" sz="1600" b="0" baseline="0" dirty="0"/>
              <a:t> </a:t>
            </a:r>
            <a:r>
              <a:rPr lang="de-DE" sz="1600" b="0" baseline="0" dirty="0" err="1"/>
              <a:t>better</a:t>
            </a:r>
            <a:r>
              <a:rPr lang="de-DE" sz="1600" b="0" baseline="0" dirty="0"/>
              <a:t>)</a:t>
            </a:r>
            <a:endParaRPr lang="de-DE" sz="1600" b="0" dirty="0"/>
          </a:p>
        </c:rich>
      </c:tx>
      <c:overlay val="0"/>
      <c:spPr>
        <a:noFill/>
        <a:ln>
          <a:noFill/>
        </a:ln>
        <a:effectLst/>
      </c:spPr>
      <c:txPr>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endParaRPr lang="de-DE"/>
        </a:p>
      </c:txPr>
    </c:title>
    <c:autoTitleDeleted val="0"/>
    <c:plotArea>
      <c:layout/>
      <c:barChart>
        <c:barDir val="col"/>
        <c:grouping val="clustered"/>
        <c:varyColors val="0"/>
        <c:ser>
          <c:idx val="0"/>
          <c:order val="0"/>
          <c:tx>
            <c:strRef>
              <c:f>Tabelle1!$B$1</c:f>
              <c:strCache>
                <c:ptCount val="1"/>
                <c:pt idx="0">
                  <c:v>Dense</c:v>
                </c:pt>
              </c:strCache>
            </c:strRef>
          </c:tx>
          <c:spPr>
            <a:solidFill>
              <a:schemeClr val="accent1"/>
            </a:solidFill>
            <a:ln>
              <a:noFill/>
            </a:ln>
            <a:effectLst/>
          </c:spPr>
          <c:invertIfNegative val="0"/>
          <c:cat>
            <c:strRef>
              <c:f>Tabelle1!$A$2:$A$7</c:f>
              <c:strCache>
                <c:ptCount val="6"/>
                <c:pt idx="0">
                  <c:v>ART</c:v>
                </c:pt>
                <c:pt idx="1">
                  <c:v>Trie</c:v>
                </c:pt>
                <c:pt idx="2">
                  <c:v>F-Trie</c:v>
                </c:pt>
                <c:pt idx="3">
                  <c:v>Sorted List</c:v>
                </c:pt>
                <c:pt idx="4">
                  <c:v>RB-Tree</c:v>
                </c:pt>
                <c:pt idx="5">
                  <c:v>Hash-Table</c:v>
                </c:pt>
              </c:strCache>
            </c:strRef>
          </c:cat>
          <c:val>
            <c:numRef>
              <c:f>Tabelle1!$B$2:$B$7</c:f>
              <c:numCache>
                <c:formatCode>0.00</c:formatCode>
                <c:ptCount val="6"/>
                <c:pt idx="0">
                  <c:v>0</c:v>
                </c:pt>
                <c:pt idx="1">
                  <c:v>2.34</c:v>
                </c:pt>
                <c:pt idx="2">
                  <c:v>4.1100000000000003</c:v>
                </c:pt>
                <c:pt idx="3">
                  <c:v>17.100000000000001</c:v>
                </c:pt>
                <c:pt idx="4">
                  <c:v>5</c:v>
                </c:pt>
                <c:pt idx="5">
                  <c:v>13.83</c:v>
                </c:pt>
              </c:numCache>
            </c:numRef>
          </c:val>
          <c:extLst>
            <c:ext xmlns:c16="http://schemas.microsoft.com/office/drawing/2014/chart" uri="{C3380CC4-5D6E-409C-BE32-E72D297353CC}">
              <c16:uniqueId val="{00000000-864A-BE4E-BE37-093C989B9D1D}"/>
            </c:ext>
          </c:extLst>
        </c:ser>
        <c:ser>
          <c:idx val="1"/>
          <c:order val="1"/>
          <c:tx>
            <c:strRef>
              <c:f>Tabelle1!$C$1</c:f>
              <c:strCache>
                <c:ptCount val="1"/>
                <c:pt idx="0">
                  <c:v>Sparse</c:v>
                </c:pt>
              </c:strCache>
            </c:strRef>
          </c:tx>
          <c:spPr>
            <a:solidFill>
              <a:schemeClr val="accent2"/>
            </a:solidFill>
            <a:ln>
              <a:noFill/>
            </a:ln>
            <a:effectLst/>
          </c:spPr>
          <c:invertIfNegative val="0"/>
          <c:cat>
            <c:strRef>
              <c:f>Tabelle1!$A$2:$A$7</c:f>
              <c:strCache>
                <c:ptCount val="6"/>
                <c:pt idx="0">
                  <c:v>ART</c:v>
                </c:pt>
                <c:pt idx="1">
                  <c:v>Trie</c:v>
                </c:pt>
                <c:pt idx="2">
                  <c:v>F-Trie</c:v>
                </c:pt>
                <c:pt idx="3">
                  <c:v>Sorted List</c:v>
                </c:pt>
                <c:pt idx="4">
                  <c:v>RB-Tree</c:v>
                </c:pt>
                <c:pt idx="5">
                  <c:v>Hash-Table</c:v>
                </c:pt>
              </c:strCache>
            </c:strRef>
          </c:cat>
          <c:val>
            <c:numRef>
              <c:f>Tabelle1!$C$2:$C$7</c:f>
              <c:numCache>
                <c:formatCode>0.00</c:formatCode>
                <c:ptCount val="6"/>
                <c:pt idx="0">
                  <c:v>0</c:v>
                </c:pt>
                <c:pt idx="1">
                  <c:v>0.56000000000000005</c:v>
                </c:pt>
                <c:pt idx="2">
                  <c:v>1.03</c:v>
                </c:pt>
                <c:pt idx="3">
                  <c:v>16.25</c:v>
                </c:pt>
                <c:pt idx="4">
                  <c:v>4.1100000000000003</c:v>
                </c:pt>
                <c:pt idx="5">
                  <c:v>11.02</c:v>
                </c:pt>
              </c:numCache>
            </c:numRef>
          </c:val>
          <c:extLst>
            <c:ext xmlns:c16="http://schemas.microsoft.com/office/drawing/2014/chart" uri="{C3380CC4-5D6E-409C-BE32-E72D297353CC}">
              <c16:uniqueId val="{00000001-864A-BE4E-BE37-093C989B9D1D}"/>
            </c:ext>
          </c:extLst>
        </c:ser>
        <c:dLbls>
          <c:showLegendKey val="0"/>
          <c:showVal val="0"/>
          <c:showCatName val="0"/>
          <c:showSerName val="0"/>
          <c:showPercent val="0"/>
          <c:showBubbleSize val="0"/>
        </c:dLbls>
        <c:gapWidth val="219"/>
        <c:overlap val="-27"/>
        <c:axId val="50529792"/>
        <c:axId val="50531328"/>
      </c:barChart>
      <c:catAx>
        <c:axId val="50529792"/>
        <c:scaling>
          <c:orientation val="minMax"/>
        </c:scaling>
        <c:delete val="0"/>
        <c:axPos val="b"/>
        <c:numFmt formatCode="0" sourceLinked="0"/>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crossAx val="50531328"/>
        <c:crosses val="autoZero"/>
        <c:auto val="1"/>
        <c:lblAlgn val="ctr"/>
        <c:lblOffset val="100"/>
        <c:noMultiLvlLbl val="0"/>
      </c:catAx>
      <c:valAx>
        <c:axId val="50531328"/>
        <c:scaling>
          <c:orientation val="minMax"/>
        </c:scaling>
        <c:delete val="0"/>
        <c:axPos val="l"/>
        <c:majorGridlines>
          <c:spPr>
            <a:ln w="9525" cap="flat" cmpd="sng" algn="ctr">
              <a:solidFill>
                <a:schemeClr val="tx1">
                  <a:lumMod val="15000"/>
                  <a:lumOff val="85000"/>
                </a:schemeClr>
              </a:solidFill>
              <a:prstDash val="solid"/>
              <a:round/>
            </a:ln>
            <a:effectLst/>
          </c:spPr>
        </c:majorGridlines>
        <c:title>
          <c:tx>
            <c:rich>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de-DE" dirty="0"/>
                  <a:t>M </a:t>
                </a:r>
                <a:r>
                  <a:rPr lang="de-DE" dirty="0" err="1"/>
                  <a:t>inserts</a:t>
                </a:r>
                <a:r>
                  <a:rPr lang="de-DE" dirty="0"/>
                  <a:t>/</a:t>
                </a:r>
                <a:r>
                  <a:rPr lang="de-DE" dirty="0" err="1"/>
                  <a:t>second</a:t>
                </a:r>
                <a:endParaRPr lang="de-DE" dirty="0"/>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de-DE"/>
            </a:p>
          </c:txPr>
        </c:title>
        <c:numFmt formatCode="0" sourceLinked="0"/>
        <c:majorTickMark val="none"/>
        <c:minorTickMark val="none"/>
        <c:tickLblPos val="nextTo"/>
        <c:spPr>
          <a:noFill/>
          <a:ln w="9525" cap="flat" cmpd="sng" algn="ctr">
            <a:noFill/>
            <a:prstDash val="solid"/>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505297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de-DE"/>
        </a:p>
      </c:txPr>
    </c:legend>
    <c:plotVisOnly val="1"/>
    <c:dispBlanksAs val="gap"/>
    <c:showDLblsOverMax val="0"/>
  </c:chart>
  <c:spPr>
    <a:noFill/>
    <a:ln w="9525" cap="flat" cmpd="sng" algn="ctr">
      <a:noFill/>
      <a:prstDash val="solid"/>
    </a:ln>
    <a:effectLst/>
  </c:spPr>
  <c:txPr>
    <a:bodyPr/>
    <a:lstStyle/>
    <a:p>
      <a:pPr>
        <a:defRPr/>
      </a:pPr>
      <a:endParaRPr lang="de-DE"/>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r>
              <a:rPr lang="de-DE" sz="1600" dirty="0"/>
              <a:t>16M </a:t>
            </a:r>
            <a:r>
              <a:rPr lang="de-DE" sz="1600" dirty="0" err="1"/>
              <a:t>random</a:t>
            </a:r>
            <a:r>
              <a:rPr lang="de-DE" sz="1600" dirty="0"/>
              <a:t> uint32_t</a:t>
            </a:r>
            <a:r>
              <a:rPr lang="de-DE" sz="1600" baseline="0" dirty="0"/>
              <a:t> </a:t>
            </a:r>
            <a:r>
              <a:rPr lang="de-DE" sz="1600" baseline="0" dirty="0" err="1"/>
              <a:t>keys</a:t>
            </a:r>
            <a:r>
              <a:rPr lang="de-DE" sz="1600" baseline="0" dirty="0"/>
              <a:t> </a:t>
            </a:r>
            <a:br>
              <a:rPr lang="de-DE" sz="1600" baseline="0" dirty="0"/>
            </a:br>
            <a:r>
              <a:rPr lang="de-DE" sz="1600" b="0" baseline="0" dirty="0"/>
              <a:t>(</a:t>
            </a:r>
            <a:r>
              <a:rPr lang="de-DE" sz="1600" b="0" baseline="0" dirty="0" err="1"/>
              <a:t>lower</a:t>
            </a:r>
            <a:r>
              <a:rPr lang="de-DE" sz="1600" b="0" baseline="0" dirty="0"/>
              <a:t> </a:t>
            </a:r>
            <a:r>
              <a:rPr lang="de-DE" sz="1600" b="0" baseline="0" dirty="0" err="1"/>
              <a:t>is</a:t>
            </a:r>
            <a:r>
              <a:rPr lang="de-DE" sz="1600" b="0" baseline="0" dirty="0"/>
              <a:t> </a:t>
            </a:r>
            <a:r>
              <a:rPr lang="de-DE" sz="1600" b="0" baseline="0" dirty="0" err="1"/>
              <a:t>better</a:t>
            </a:r>
            <a:r>
              <a:rPr lang="de-DE" sz="1600" b="0" baseline="0" dirty="0"/>
              <a:t>)</a:t>
            </a:r>
            <a:endParaRPr lang="de-DE" sz="1600" b="0" dirty="0"/>
          </a:p>
        </c:rich>
      </c:tx>
      <c:overlay val="0"/>
      <c:spPr>
        <a:noFill/>
        <a:ln>
          <a:noFill/>
        </a:ln>
        <a:effectLst/>
      </c:spPr>
      <c:txPr>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endParaRPr lang="de-DE"/>
        </a:p>
      </c:txPr>
    </c:title>
    <c:autoTitleDeleted val="0"/>
    <c:plotArea>
      <c:layout/>
      <c:barChart>
        <c:barDir val="col"/>
        <c:grouping val="clustered"/>
        <c:varyColors val="0"/>
        <c:ser>
          <c:idx val="0"/>
          <c:order val="0"/>
          <c:tx>
            <c:strRef>
              <c:f>Tabelle1!$B$1</c:f>
              <c:strCache>
                <c:ptCount val="1"/>
                <c:pt idx="0">
                  <c:v>Dense</c:v>
                </c:pt>
              </c:strCache>
            </c:strRef>
          </c:tx>
          <c:spPr>
            <a:solidFill>
              <a:schemeClr val="accent1"/>
            </a:solidFill>
            <a:ln>
              <a:noFill/>
            </a:ln>
            <a:effectLst/>
          </c:spPr>
          <c:invertIfNegative val="0"/>
          <c:cat>
            <c:strRef>
              <c:f>Tabelle1!$A$2:$A$7</c:f>
              <c:strCache>
                <c:ptCount val="6"/>
                <c:pt idx="0">
                  <c:v>ART</c:v>
                </c:pt>
                <c:pt idx="1">
                  <c:v>Trie</c:v>
                </c:pt>
                <c:pt idx="2">
                  <c:v>F-Trie</c:v>
                </c:pt>
                <c:pt idx="3">
                  <c:v>Sorted List</c:v>
                </c:pt>
                <c:pt idx="4">
                  <c:v>RB-Tree</c:v>
                </c:pt>
                <c:pt idx="5">
                  <c:v>Hash-Table</c:v>
                </c:pt>
              </c:strCache>
            </c:strRef>
          </c:cat>
          <c:val>
            <c:numRef>
              <c:f>Tabelle1!$B$2:$B$7</c:f>
              <c:numCache>
                <c:formatCode>0.00</c:formatCode>
                <c:ptCount val="6"/>
                <c:pt idx="0">
                  <c:v>0</c:v>
                </c:pt>
                <c:pt idx="1">
                  <c:v>1.26</c:v>
                </c:pt>
                <c:pt idx="2">
                  <c:v>1.28</c:v>
                </c:pt>
                <c:pt idx="3">
                  <c:v>3.26</c:v>
                </c:pt>
                <c:pt idx="4">
                  <c:v>0.91</c:v>
                </c:pt>
                <c:pt idx="5">
                  <c:v>19.23</c:v>
                </c:pt>
              </c:numCache>
            </c:numRef>
          </c:val>
          <c:extLst>
            <c:ext xmlns:c16="http://schemas.microsoft.com/office/drawing/2014/chart" uri="{C3380CC4-5D6E-409C-BE32-E72D297353CC}">
              <c16:uniqueId val="{00000000-2ACB-46F8-A66C-7FE56976672F}"/>
            </c:ext>
          </c:extLst>
        </c:ser>
        <c:ser>
          <c:idx val="1"/>
          <c:order val="1"/>
          <c:tx>
            <c:strRef>
              <c:f>Tabelle1!$C$1</c:f>
              <c:strCache>
                <c:ptCount val="1"/>
                <c:pt idx="0">
                  <c:v>Sparse</c:v>
                </c:pt>
              </c:strCache>
            </c:strRef>
          </c:tx>
          <c:spPr>
            <a:solidFill>
              <a:schemeClr val="accent2"/>
            </a:solidFill>
            <a:ln>
              <a:noFill/>
            </a:ln>
            <a:effectLst/>
          </c:spPr>
          <c:invertIfNegative val="0"/>
          <c:cat>
            <c:strRef>
              <c:f>Tabelle1!$A$2:$A$7</c:f>
              <c:strCache>
                <c:ptCount val="6"/>
                <c:pt idx="0">
                  <c:v>ART</c:v>
                </c:pt>
                <c:pt idx="1">
                  <c:v>Trie</c:v>
                </c:pt>
                <c:pt idx="2">
                  <c:v>F-Trie</c:v>
                </c:pt>
                <c:pt idx="3">
                  <c:v>Sorted List</c:v>
                </c:pt>
                <c:pt idx="4">
                  <c:v>RB-Tree</c:v>
                </c:pt>
                <c:pt idx="5">
                  <c:v>Hash-Table</c:v>
                </c:pt>
              </c:strCache>
            </c:strRef>
          </c:cat>
          <c:val>
            <c:numRef>
              <c:f>Tabelle1!$C$2:$C$7</c:f>
              <c:numCache>
                <c:formatCode>0.00</c:formatCode>
                <c:ptCount val="6"/>
                <c:pt idx="0">
                  <c:v>0</c:v>
                </c:pt>
                <c:pt idx="1">
                  <c:v>0</c:v>
                </c:pt>
                <c:pt idx="2">
                  <c:v>0.77</c:v>
                </c:pt>
                <c:pt idx="3">
                  <c:v>3.24</c:v>
                </c:pt>
                <c:pt idx="4">
                  <c:v>0.84</c:v>
                </c:pt>
                <c:pt idx="5">
                  <c:v>14.95</c:v>
                </c:pt>
              </c:numCache>
            </c:numRef>
          </c:val>
          <c:extLst>
            <c:ext xmlns:c16="http://schemas.microsoft.com/office/drawing/2014/chart" uri="{C3380CC4-5D6E-409C-BE32-E72D297353CC}">
              <c16:uniqueId val="{00000001-2ACB-46F8-A66C-7FE56976672F}"/>
            </c:ext>
          </c:extLst>
        </c:ser>
        <c:dLbls>
          <c:showLegendKey val="0"/>
          <c:showVal val="0"/>
          <c:showCatName val="0"/>
          <c:showSerName val="0"/>
          <c:showPercent val="0"/>
          <c:showBubbleSize val="0"/>
        </c:dLbls>
        <c:gapWidth val="219"/>
        <c:overlap val="-27"/>
        <c:axId val="50529792"/>
        <c:axId val="50531328"/>
      </c:barChart>
      <c:catAx>
        <c:axId val="50529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crossAx val="50531328"/>
        <c:crosses val="autoZero"/>
        <c:auto val="1"/>
        <c:lblAlgn val="ctr"/>
        <c:lblOffset val="100"/>
        <c:noMultiLvlLbl val="0"/>
      </c:catAx>
      <c:valAx>
        <c:axId val="50531328"/>
        <c:scaling>
          <c:orientation val="minMax"/>
        </c:scaling>
        <c:delete val="0"/>
        <c:axPos val="l"/>
        <c:majorGridlines>
          <c:spPr>
            <a:ln w="9525" cap="flat" cmpd="sng" algn="ctr">
              <a:solidFill>
                <a:schemeClr val="tx1">
                  <a:lumMod val="15000"/>
                  <a:lumOff val="85000"/>
                </a:schemeClr>
              </a:solidFill>
              <a:prstDash val="solid"/>
              <a:round/>
            </a:ln>
            <a:effectLst/>
          </c:spPr>
        </c:majorGridlines>
        <c:title>
          <c:tx>
            <c:rich>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de-DE" dirty="0"/>
                  <a:t>M </a:t>
                </a:r>
                <a:r>
                  <a:rPr lang="de-DE" dirty="0" err="1"/>
                  <a:t>inserts</a:t>
                </a:r>
                <a:r>
                  <a:rPr lang="de-DE" dirty="0"/>
                  <a:t>/</a:t>
                </a:r>
                <a:r>
                  <a:rPr lang="de-DE" dirty="0" err="1"/>
                  <a:t>second</a:t>
                </a:r>
                <a:endParaRPr lang="de-DE" dirty="0"/>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de-DE"/>
            </a:p>
          </c:txPr>
        </c:title>
        <c:numFmt formatCode="0" sourceLinked="0"/>
        <c:majorTickMark val="none"/>
        <c:minorTickMark val="none"/>
        <c:tickLblPos val="nextTo"/>
        <c:spPr>
          <a:noFill/>
          <a:ln w="9525" cap="flat" cmpd="sng" algn="ctr">
            <a:noFill/>
            <a:prstDash val="solid"/>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505297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de-DE"/>
        </a:p>
      </c:txPr>
    </c:legend>
    <c:plotVisOnly val="1"/>
    <c:dispBlanksAs val="gap"/>
    <c:showDLblsOverMax val="0"/>
  </c:chart>
  <c:spPr>
    <a:noFill/>
    <a:ln w="9525" cap="flat" cmpd="sng" algn="ctr">
      <a:noFill/>
      <a:prstDash val="solid"/>
    </a:ln>
    <a:effectLst/>
  </c:spPr>
  <c:txPr>
    <a:bodyPr/>
    <a:lstStyle/>
    <a:p>
      <a:pPr>
        <a:defRPr/>
      </a:pPr>
      <a:endParaRPr lang="de-DE"/>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r>
              <a:rPr lang="de-DE" sz="1600" b="1" dirty="0"/>
              <a:t>65K </a:t>
            </a:r>
            <a:r>
              <a:rPr lang="de-DE" sz="1600" b="1" dirty="0" err="1"/>
              <a:t>random</a:t>
            </a:r>
            <a:r>
              <a:rPr lang="de-DE" sz="1600" b="1" dirty="0"/>
              <a:t> uint32_t</a:t>
            </a:r>
            <a:r>
              <a:rPr lang="de-DE" sz="1600" b="1" baseline="0" dirty="0"/>
              <a:t> </a:t>
            </a:r>
            <a:r>
              <a:rPr lang="de-DE" sz="1600" b="1" baseline="0" dirty="0" err="1"/>
              <a:t>keys</a:t>
            </a:r>
            <a:r>
              <a:rPr lang="de-DE" sz="1600" b="1" baseline="0" dirty="0"/>
              <a:t> </a:t>
            </a:r>
            <a:br>
              <a:rPr lang="de-DE" sz="1600" b="0" baseline="0" dirty="0"/>
            </a:br>
            <a:r>
              <a:rPr lang="de-DE" sz="1600" b="0" baseline="0" dirty="0"/>
              <a:t>(</a:t>
            </a:r>
            <a:r>
              <a:rPr lang="de-DE" sz="1600" b="0" baseline="0" dirty="0" err="1"/>
              <a:t>lower</a:t>
            </a:r>
            <a:r>
              <a:rPr lang="de-DE" sz="1600" b="0" baseline="0" dirty="0"/>
              <a:t> </a:t>
            </a:r>
            <a:r>
              <a:rPr lang="de-DE" sz="1600" b="0" baseline="0" dirty="0" err="1"/>
              <a:t>is</a:t>
            </a:r>
            <a:r>
              <a:rPr lang="de-DE" sz="1600" b="0" baseline="0" dirty="0"/>
              <a:t> </a:t>
            </a:r>
            <a:r>
              <a:rPr lang="de-DE" sz="1600" b="0" baseline="0" dirty="0" err="1"/>
              <a:t>better</a:t>
            </a:r>
            <a:r>
              <a:rPr lang="de-DE" sz="1600" b="0" baseline="0" dirty="0"/>
              <a:t>)</a:t>
            </a:r>
            <a:endParaRPr lang="de-DE" sz="1600" b="0" dirty="0"/>
          </a:p>
        </c:rich>
      </c:tx>
      <c:overlay val="0"/>
      <c:spPr>
        <a:noFill/>
        <a:ln>
          <a:noFill/>
        </a:ln>
        <a:effectLst/>
      </c:spPr>
      <c:txPr>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endParaRPr lang="de-DE"/>
        </a:p>
      </c:txPr>
    </c:title>
    <c:autoTitleDeleted val="0"/>
    <c:plotArea>
      <c:layout/>
      <c:barChart>
        <c:barDir val="col"/>
        <c:grouping val="clustered"/>
        <c:varyColors val="0"/>
        <c:ser>
          <c:idx val="0"/>
          <c:order val="0"/>
          <c:tx>
            <c:strRef>
              <c:f>Tabelle1!$B$1</c:f>
              <c:strCache>
                <c:ptCount val="1"/>
                <c:pt idx="0">
                  <c:v>Dense</c:v>
                </c:pt>
              </c:strCache>
            </c:strRef>
          </c:tx>
          <c:spPr>
            <a:solidFill>
              <a:schemeClr val="accent1"/>
            </a:solidFill>
            <a:ln>
              <a:noFill/>
            </a:ln>
            <a:effectLst/>
          </c:spPr>
          <c:invertIfNegative val="0"/>
          <c:cat>
            <c:strRef>
              <c:f>Tabelle1!$A$2:$A$7</c:f>
              <c:strCache>
                <c:ptCount val="6"/>
                <c:pt idx="0">
                  <c:v>ART</c:v>
                </c:pt>
                <c:pt idx="1">
                  <c:v>Trie</c:v>
                </c:pt>
                <c:pt idx="2">
                  <c:v>F-Trie</c:v>
                </c:pt>
                <c:pt idx="3">
                  <c:v>Sorted List</c:v>
                </c:pt>
                <c:pt idx="4">
                  <c:v>RB-Tree</c:v>
                </c:pt>
                <c:pt idx="5">
                  <c:v>Hash-Table</c:v>
                </c:pt>
              </c:strCache>
            </c:strRef>
          </c:cat>
          <c:val>
            <c:numRef>
              <c:f>Tabelle1!$B$2:$B$7</c:f>
              <c:numCache>
                <c:formatCode>0.00</c:formatCode>
                <c:ptCount val="6"/>
                <c:pt idx="0">
                  <c:v>0</c:v>
                </c:pt>
                <c:pt idx="1">
                  <c:v>6.99</c:v>
                </c:pt>
                <c:pt idx="2">
                  <c:v>6.07</c:v>
                </c:pt>
                <c:pt idx="3">
                  <c:v>12.5</c:v>
                </c:pt>
                <c:pt idx="4">
                  <c:v>6.19</c:v>
                </c:pt>
                <c:pt idx="5">
                  <c:v>108</c:v>
                </c:pt>
              </c:numCache>
            </c:numRef>
          </c:val>
          <c:extLst>
            <c:ext xmlns:c16="http://schemas.microsoft.com/office/drawing/2014/chart" uri="{C3380CC4-5D6E-409C-BE32-E72D297353CC}">
              <c16:uniqueId val="{00000000-864A-BE4E-BE37-093C989B9D1D}"/>
            </c:ext>
          </c:extLst>
        </c:ser>
        <c:ser>
          <c:idx val="1"/>
          <c:order val="1"/>
          <c:tx>
            <c:strRef>
              <c:f>Tabelle1!$C$1</c:f>
              <c:strCache>
                <c:ptCount val="1"/>
                <c:pt idx="0">
                  <c:v>Sparse</c:v>
                </c:pt>
              </c:strCache>
            </c:strRef>
          </c:tx>
          <c:spPr>
            <a:solidFill>
              <a:schemeClr val="accent2"/>
            </a:solidFill>
            <a:ln>
              <a:noFill/>
            </a:ln>
            <a:effectLst/>
          </c:spPr>
          <c:invertIfNegative val="0"/>
          <c:cat>
            <c:strRef>
              <c:f>Tabelle1!$A$2:$A$7</c:f>
              <c:strCache>
                <c:ptCount val="6"/>
                <c:pt idx="0">
                  <c:v>ART</c:v>
                </c:pt>
                <c:pt idx="1">
                  <c:v>Trie</c:v>
                </c:pt>
                <c:pt idx="2">
                  <c:v>F-Trie</c:v>
                </c:pt>
                <c:pt idx="3">
                  <c:v>Sorted List</c:v>
                </c:pt>
                <c:pt idx="4">
                  <c:v>RB-Tree</c:v>
                </c:pt>
                <c:pt idx="5">
                  <c:v>Hash-Table</c:v>
                </c:pt>
              </c:strCache>
            </c:strRef>
          </c:cat>
          <c:val>
            <c:numRef>
              <c:f>Tabelle1!$C$2:$C$7</c:f>
              <c:numCache>
                <c:formatCode>0.00</c:formatCode>
                <c:ptCount val="6"/>
                <c:pt idx="0">
                  <c:v>0</c:v>
                </c:pt>
                <c:pt idx="1">
                  <c:v>1.67</c:v>
                </c:pt>
                <c:pt idx="2">
                  <c:v>1.86</c:v>
                </c:pt>
                <c:pt idx="3">
                  <c:v>12.5</c:v>
                </c:pt>
                <c:pt idx="4">
                  <c:v>5.28</c:v>
                </c:pt>
                <c:pt idx="5">
                  <c:v>59</c:v>
                </c:pt>
              </c:numCache>
            </c:numRef>
          </c:val>
          <c:extLst>
            <c:ext xmlns:c16="http://schemas.microsoft.com/office/drawing/2014/chart" uri="{C3380CC4-5D6E-409C-BE32-E72D297353CC}">
              <c16:uniqueId val="{00000001-864A-BE4E-BE37-093C989B9D1D}"/>
            </c:ext>
          </c:extLst>
        </c:ser>
        <c:dLbls>
          <c:showLegendKey val="0"/>
          <c:showVal val="0"/>
          <c:showCatName val="0"/>
          <c:showSerName val="0"/>
          <c:showPercent val="0"/>
          <c:showBubbleSize val="0"/>
        </c:dLbls>
        <c:gapWidth val="219"/>
        <c:overlap val="-27"/>
        <c:axId val="50529792"/>
        <c:axId val="50531328"/>
      </c:barChart>
      <c:catAx>
        <c:axId val="50529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crossAx val="50531328"/>
        <c:crosses val="autoZero"/>
        <c:auto val="1"/>
        <c:lblAlgn val="ctr"/>
        <c:lblOffset val="100"/>
        <c:noMultiLvlLbl val="0"/>
      </c:catAx>
      <c:valAx>
        <c:axId val="50531328"/>
        <c:scaling>
          <c:orientation val="minMax"/>
        </c:scaling>
        <c:delete val="0"/>
        <c:axPos val="l"/>
        <c:majorGridlines>
          <c:spPr>
            <a:ln w="9525" cap="flat" cmpd="sng" algn="ctr">
              <a:solidFill>
                <a:schemeClr val="tx1">
                  <a:lumMod val="15000"/>
                  <a:lumOff val="85000"/>
                </a:schemeClr>
              </a:solidFill>
              <a:prstDash val="solid"/>
              <a:round/>
            </a:ln>
            <a:effectLst/>
          </c:spPr>
        </c:majorGridlines>
        <c:title>
          <c:tx>
            <c:rich>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de-DE" dirty="0"/>
                  <a:t>M </a:t>
                </a:r>
                <a:r>
                  <a:rPr lang="de-DE" dirty="0" err="1"/>
                  <a:t>inserts</a:t>
                </a:r>
                <a:r>
                  <a:rPr lang="de-DE" dirty="0"/>
                  <a:t>/</a:t>
                </a:r>
                <a:r>
                  <a:rPr lang="de-DE" dirty="0" err="1"/>
                  <a:t>second</a:t>
                </a:r>
                <a:endParaRPr lang="de-DE" dirty="0"/>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de-DE"/>
            </a:p>
          </c:txPr>
        </c:title>
        <c:numFmt formatCode="0" sourceLinked="0"/>
        <c:majorTickMark val="none"/>
        <c:minorTickMark val="none"/>
        <c:tickLblPos val="nextTo"/>
        <c:spPr>
          <a:noFill/>
          <a:ln w="9525" cap="flat" cmpd="sng" algn="ctr">
            <a:noFill/>
            <a:prstDash val="solid"/>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505297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de-DE"/>
        </a:p>
      </c:txPr>
    </c:legend>
    <c:plotVisOnly val="1"/>
    <c:dispBlanksAs val="gap"/>
    <c:showDLblsOverMax val="0"/>
  </c:chart>
  <c:spPr>
    <a:noFill/>
    <a:ln w="9525" cap="flat" cmpd="sng" algn="ctr">
      <a:noFill/>
      <a:prstDash val="solid"/>
    </a:ln>
    <a:effectLst/>
  </c:spPr>
  <c:txPr>
    <a:bodyPr/>
    <a:lstStyle/>
    <a:p>
      <a:pPr>
        <a:defRPr/>
      </a:pPr>
      <a:endParaRPr lang="de-DE"/>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6284448490622305"/>
          <c:y val="2.9692476916371611E-3"/>
          <c:w val="0.4620606955380589"/>
          <c:h val="0.84285219742549367"/>
        </c:manualLayout>
      </c:layout>
      <c:barChart>
        <c:barDir val="bar"/>
        <c:grouping val="clustered"/>
        <c:varyColors val="0"/>
        <c:ser>
          <c:idx val="0"/>
          <c:order val="0"/>
          <c:tx>
            <c:strRef>
              <c:f>Tabelle1!$B$1</c:f>
              <c:strCache>
                <c:ptCount val="1"/>
                <c:pt idx="0">
                  <c:v>Datenreihe 1</c:v>
                </c:pt>
              </c:strCache>
            </c:strRef>
          </c:tx>
          <c:invertIfNegative val="0"/>
          <c:cat>
            <c:strRef>
              <c:f>Tabelle1!$A$2:$A$5</c:f>
              <c:strCache>
                <c:ptCount val="4"/>
                <c:pt idx="0">
                  <c:v>Kategorie 1</c:v>
                </c:pt>
                <c:pt idx="1">
                  <c:v>Kategorie 2</c:v>
                </c:pt>
                <c:pt idx="2">
                  <c:v>Kategorie 3</c:v>
                </c:pt>
                <c:pt idx="3">
                  <c:v>Kategorie 4</c:v>
                </c:pt>
              </c:strCache>
            </c:strRef>
          </c:cat>
          <c:val>
            <c:numRef>
              <c:f>Tabelle1!$B$2:$B$5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4442-C244-89D2-262F246194FE}"/>
            </c:ext>
          </c:extLst>
        </c:ser>
        <c:ser>
          <c:idx val="1"/>
          <c:order val="1"/>
          <c:tx>
            <c:strRef>
              <c:f>Tabelle1!$C$1</c:f>
              <c:strCache>
                <c:ptCount val="1"/>
                <c:pt idx="0">
                  <c:v>Datenreihe 2</c:v>
                </c:pt>
              </c:strCache>
            </c:strRef>
          </c:tx>
          <c:invertIfNegative val="0"/>
          <c:cat>
            <c:strRef>
              <c:f>Tabelle1!$A$2:$A$5</c:f>
              <c:strCache>
                <c:ptCount val="4"/>
                <c:pt idx="0">
                  <c:v>Kategorie 1</c:v>
                </c:pt>
                <c:pt idx="1">
                  <c:v>Kategorie 2</c:v>
                </c:pt>
                <c:pt idx="2">
                  <c:v>Kategorie 3</c:v>
                </c:pt>
                <c:pt idx="3">
                  <c:v>Kategorie 4</c:v>
                </c:pt>
              </c:strCache>
            </c:strRef>
          </c:cat>
          <c:val>
            <c:numRef>
              <c:f>Tabelle1!$C$2:$C$5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4442-C244-89D2-262F246194FE}"/>
            </c:ext>
          </c:extLst>
        </c:ser>
        <c:ser>
          <c:idx val="2"/>
          <c:order val="2"/>
          <c:tx>
            <c:strRef>
              <c:f>Tabelle1!$D$1</c:f>
              <c:strCache>
                <c:ptCount val="1"/>
                <c:pt idx="0">
                  <c:v>Datenreihe 3</c:v>
                </c:pt>
              </c:strCache>
            </c:strRef>
          </c:tx>
          <c:invertIfNegative val="0"/>
          <c:cat>
            <c:strRef>
              <c:f>Tabelle1!$A$2:$A$5</c:f>
              <c:strCache>
                <c:ptCount val="4"/>
                <c:pt idx="0">
                  <c:v>Kategorie 1</c:v>
                </c:pt>
                <c:pt idx="1">
                  <c:v>Kategorie 2</c:v>
                </c:pt>
                <c:pt idx="2">
                  <c:v>Kategorie 3</c:v>
                </c:pt>
                <c:pt idx="3">
                  <c:v>Kategorie 4</c:v>
                </c:pt>
              </c:strCache>
            </c:strRef>
          </c:cat>
          <c:val>
            <c:numRef>
              <c:f>Tabelle1!$D$2:$D$5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4442-C244-89D2-262F246194FE}"/>
            </c:ext>
          </c:extLst>
        </c:ser>
        <c:dLbls>
          <c:showLegendKey val="0"/>
          <c:showVal val="0"/>
          <c:showCatName val="0"/>
          <c:showSerName val="0"/>
          <c:showPercent val="0"/>
          <c:showBubbleSize val="0"/>
        </c:dLbls>
        <c:gapWidth val="150"/>
        <c:axId val="49980160"/>
        <c:axId val="49981696"/>
      </c:barChart>
      <c:catAx>
        <c:axId val="49980160"/>
        <c:scaling>
          <c:orientation val="maxMin"/>
        </c:scaling>
        <c:delete val="0"/>
        <c:axPos val="l"/>
        <c:numFmt formatCode="General" sourceLinked="0"/>
        <c:majorTickMark val="out"/>
        <c:minorTickMark val="none"/>
        <c:tickLblPos val="nextTo"/>
        <c:spPr>
          <a:ln>
            <a:noFill/>
          </a:ln>
        </c:spPr>
        <c:crossAx val="49981696"/>
        <c:crosses val="autoZero"/>
        <c:auto val="1"/>
        <c:lblAlgn val="ctr"/>
        <c:lblOffset val="100"/>
        <c:noMultiLvlLbl val="0"/>
      </c:catAx>
      <c:valAx>
        <c:axId val="49981696"/>
        <c:scaling>
          <c:orientation val="minMax"/>
        </c:scaling>
        <c:delete val="1"/>
        <c:axPos val="t"/>
        <c:numFmt formatCode="General" sourceLinked="1"/>
        <c:majorTickMark val="out"/>
        <c:minorTickMark val="none"/>
        <c:tickLblPos val="none"/>
        <c:crossAx val="49980160"/>
        <c:crosses val="autoZero"/>
        <c:crossBetween val="between"/>
      </c:valAx>
      <c:spPr>
        <a:noFill/>
        <a:ln w="25400">
          <a:noFill/>
        </a:ln>
      </c:spPr>
    </c:plotArea>
    <c:legend>
      <c:legendPos val="r"/>
      <c:layout>
        <c:manualLayout>
          <c:xMode val="edge"/>
          <c:yMode val="edge"/>
          <c:x val="0.12911754177788201"/>
          <c:y val="0.88845197256189412"/>
          <c:w val="0.63252645439265498"/>
          <c:h val="4.7614212345838999E-2"/>
        </c:manualLayout>
      </c:layout>
      <c:overlay val="0"/>
    </c:legend>
    <c:plotVisOnly val="1"/>
    <c:dispBlanksAs val="gap"/>
    <c:showDLblsOverMax val="0"/>
  </c:chart>
  <c:txPr>
    <a:bodyPr/>
    <a:lstStyle/>
    <a:p>
      <a:pPr>
        <a:defRPr sz="1600"/>
      </a:pPr>
      <a:endParaRPr lang="de-DE"/>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Tabelle1!$B$1</c:f>
              <c:strCache>
                <c:ptCount val="1"/>
                <c:pt idx="0">
                  <c:v>Datenreihe 1</c:v>
                </c:pt>
              </c:strCache>
            </c:strRef>
          </c:tx>
          <c:spPr>
            <a:solidFill>
              <a:schemeClr val="accent1"/>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864A-BE4E-BE37-093C989B9D1D}"/>
            </c:ext>
          </c:extLst>
        </c:ser>
        <c:ser>
          <c:idx val="1"/>
          <c:order val="1"/>
          <c:tx>
            <c:strRef>
              <c:f>Tabelle1!$C$1</c:f>
              <c:strCache>
                <c:ptCount val="1"/>
                <c:pt idx="0">
                  <c:v>Datenreihe 2</c:v>
                </c:pt>
              </c:strCache>
            </c:strRef>
          </c:tx>
          <c:spPr>
            <a:solidFill>
              <a:schemeClr val="accent2"/>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864A-BE4E-BE37-093C989B9D1D}"/>
            </c:ext>
          </c:extLst>
        </c:ser>
        <c:ser>
          <c:idx val="2"/>
          <c:order val="2"/>
          <c:tx>
            <c:strRef>
              <c:f>Tabelle1!$D$1</c:f>
              <c:strCache>
                <c:ptCount val="1"/>
                <c:pt idx="0">
                  <c:v>Datenreihe 3</c:v>
                </c:pt>
              </c:strCache>
            </c:strRef>
          </c:tx>
          <c:spPr>
            <a:solidFill>
              <a:schemeClr val="accent3"/>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864A-BE4E-BE37-093C989B9D1D}"/>
            </c:ext>
          </c:extLst>
        </c:ser>
        <c:dLbls>
          <c:showLegendKey val="0"/>
          <c:showVal val="0"/>
          <c:showCatName val="0"/>
          <c:showSerName val="0"/>
          <c:showPercent val="0"/>
          <c:showBubbleSize val="0"/>
        </c:dLbls>
        <c:gapWidth val="219"/>
        <c:overlap val="-27"/>
        <c:axId val="50529792"/>
        <c:axId val="50531328"/>
      </c:barChart>
      <c:catAx>
        <c:axId val="50529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crossAx val="50531328"/>
        <c:crosses val="autoZero"/>
        <c:auto val="1"/>
        <c:lblAlgn val="ctr"/>
        <c:lblOffset val="100"/>
        <c:noMultiLvlLbl val="0"/>
      </c:catAx>
      <c:valAx>
        <c:axId val="505313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50529792"/>
        <c:crosses val="autoZero"/>
        <c:crossBetween val="between"/>
      </c:valAx>
      <c:spPr>
        <a:noFill/>
        <a:ln>
          <a:noFill/>
        </a:ln>
        <a:effectLst/>
      </c:spPr>
    </c:plotArea>
    <c:legend>
      <c:legendPos val="b"/>
      <c:layout>
        <c:manualLayout>
          <c:xMode val="edge"/>
          <c:yMode val="edge"/>
          <c:x val="0.28357421553649131"/>
          <c:y val="0.94919412095734657"/>
          <c:w val="0.43285156892702098"/>
          <c:h val="5.0805879042652886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dirty="0"/>
          </a:p>
        </p:txBody>
      </p:sp>
      <p:sp>
        <p:nvSpPr>
          <p:cNvPr id="3" name="Datumsplatzhalter 2"/>
          <p:cNvSpPr>
            <a:spLocks noGrp="1"/>
          </p:cNvSpPr>
          <p:nvPr>
            <p:ph type="dt" sz="quarter"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Arial" pitchFamily="34" charset="0"/>
                <a:cs typeface="Arial" pitchFamily="34" charset="0"/>
              </a:defRPr>
            </a:lvl1pPr>
          </a:lstStyle>
          <a:p>
            <a:pPr>
              <a:defRPr/>
            </a:pPr>
            <a:fld id="{20751376-2EB8-4403-B858-305A8AAA6B01}" type="datetimeFigureOut">
              <a:rPr lang="en-GB"/>
              <a:pPr>
                <a:defRPr/>
              </a:pPr>
              <a:t>04/07/2022</a:t>
            </a:fld>
            <a:endParaRPr lang="en-GB" dirty="0"/>
          </a:p>
        </p:txBody>
      </p:sp>
      <p:sp>
        <p:nvSpPr>
          <p:cNvPr id="4" name="Fußzeilenplatzhalter 3"/>
          <p:cNvSpPr>
            <a:spLocks noGrp="1"/>
          </p:cNvSpPr>
          <p:nvPr>
            <p:ph type="ftr" sz="quarter" idx="2"/>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5" name="Foliennummernplatzhalter 4"/>
          <p:cNvSpPr>
            <a:spLocks noGrp="1"/>
          </p:cNvSpPr>
          <p:nvPr>
            <p:ph type="sldNum" sz="quarter" idx="3"/>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Arial" pitchFamily="34" charset="0"/>
                <a:cs typeface="Arial" pitchFamily="34" charset="0"/>
              </a:defRPr>
            </a:lvl1pPr>
          </a:lstStyle>
          <a:p>
            <a:pPr>
              <a:defRPr/>
            </a:pPr>
            <a:fld id="{62C15F7A-46C6-4AD2-BFEC-842DCCCC19C4}" type="slidenum">
              <a:rPr lang="en-GB"/>
              <a:pPr>
                <a:defRPr/>
              </a:pPr>
              <a:t>‹#›</a:t>
            </a:fld>
            <a:endParaRPr lang="en-GB"/>
          </a:p>
        </p:txBody>
      </p:sp>
    </p:spTree>
    <p:extLst>
      <p:ext uri="{BB962C8B-B14F-4D97-AF65-F5344CB8AC3E}">
        <p14:creationId xmlns:p14="http://schemas.microsoft.com/office/powerpoint/2010/main" val="2829095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3" name="Datumsplatzhalter 2"/>
          <p:cNvSpPr>
            <a:spLocks noGrp="1"/>
          </p:cNvSpPr>
          <p:nvPr>
            <p:ph type="dt"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mn-lt"/>
                <a:cs typeface="+mn-cs"/>
              </a:defRPr>
            </a:lvl1pPr>
          </a:lstStyle>
          <a:p>
            <a:pPr>
              <a:defRPr/>
            </a:pPr>
            <a:fld id="{89C46BC9-2C9E-4670-A85A-6A588BA2D405}" type="datetimeFigureOut">
              <a:rPr lang="en-GB"/>
              <a:pPr>
                <a:defRPr/>
              </a:pPr>
              <a:t>04/07/2022</a:t>
            </a:fld>
            <a:endParaRPr lang="en-GB"/>
          </a:p>
        </p:txBody>
      </p:sp>
      <p:sp>
        <p:nvSpPr>
          <p:cNvPr id="4" name="Folienbildplatzhalter 3"/>
          <p:cNvSpPr>
            <a:spLocks noGrp="1" noRot="1" noChangeAspect="1"/>
          </p:cNvSpPr>
          <p:nvPr>
            <p:ph type="sldImg" idx="2"/>
          </p:nvPr>
        </p:nvSpPr>
        <p:spPr>
          <a:xfrm>
            <a:off x="3295650" y="500063"/>
            <a:ext cx="3333750" cy="2500312"/>
          </a:xfrm>
          <a:prstGeom prst="rect">
            <a:avLst/>
          </a:prstGeom>
          <a:noFill/>
          <a:ln w="12700">
            <a:solidFill>
              <a:prstClr val="black"/>
            </a:solidFill>
          </a:ln>
        </p:spPr>
        <p:txBody>
          <a:bodyPr vert="horz" lIns="90708" tIns="45354" rIns="90708" bIns="45354" rtlCol="0" anchor="ctr"/>
          <a:lstStyle/>
          <a:p>
            <a:pPr lvl="0"/>
            <a:endParaRPr lang="en-GB" noProof="0"/>
          </a:p>
        </p:txBody>
      </p:sp>
      <p:sp>
        <p:nvSpPr>
          <p:cNvPr id="5" name="Notizenplatzhalter 4"/>
          <p:cNvSpPr>
            <a:spLocks noGrp="1"/>
          </p:cNvSpPr>
          <p:nvPr>
            <p:ph type="body" sz="quarter" idx="3"/>
          </p:nvPr>
        </p:nvSpPr>
        <p:spPr>
          <a:xfrm>
            <a:off x="992506" y="3166309"/>
            <a:ext cx="7940040" cy="2999661"/>
          </a:xfrm>
          <a:prstGeom prst="rect">
            <a:avLst/>
          </a:prstGeom>
        </p:spPr>
        <p:txBody>
          <a:bodyPr vert="horz" wrap="square" lIns="90708" tIns="45354" rIns="90708" bIns="45354" numCol="1" anchor="t" anchorCtr="0" compatLnSpc="1">
            <a:prstTxWarp prst="textNoShape">
              <a:avLst/>
            </a:prstTxWarp>
            <a:norm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GB" dirty="0"/>
          </a:p>
        </p:txBody>
      </p:sp>
      <p:sp>
        <p:nvSpPr>
          <p:cNvPr id="6" name="Fußzeilenplatzhalter 5"/>
          <p:cNvSpPr>
            <a:spLocks noGrp="1"/>
          </p:cNvSpPr>
          <p:nvPr>
            <p:ph type="ftr" sz="quarter" idx="4"/>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7" name="Foliennummernplatzhalter 6"/>
          <p:cNvSpPr>
            <a:spLocks noGrp="1"/>
          </p:cNvSpPr>
          <p:nvPr>
            <p:ph type="sldNum" sz="quarter" idx="5"/>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mn-lt"/>
                <a:cs typeface="+mn-cs"/>
              </a:defRPr>
            </a:lvl1pPr>
          </a:lstStyle>
          <a:p>
            <a:pPr>
              <a:defRPr/>
            </a:pPr>
            <a:fld id="{00AFC6D0-44D5-4EB7-828F-6F464F83D79A}" type="slidenum">
              <a:rPr lang="en-GB"/>
              <a:pPr>
                <a:defRPr/>
              </a:pPr>
              <a:t>‹#›</a:t>
            </a:fld>
            <a:endParaRPr lang="en-GB"/>
          </a:p>
        </p:txBody>
      </p:sp>
    </p:spTree>
    <p:extLst>
      <p:ext uri="{BB962C8B-B14F-4D97-AF65-F5344CB8AC3E}">
        <p14:creationId xmlns:p14="http://schemas.microsoft.com/office/powerpoint/2010/main" val="22979973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Arial" pitchFamily="34" charset="0"/>
      </a:defRPr>
    </a:lvl1pPr>
    <a:lvl2pPr marL="182563" indent="-182563" algn="l" rtl="0" fontAlgn="base">
      <a:spcBef>
        <a:spcPct val="30000"/>
      </a:spcBef>
      <a:spcAft>
        <a:spcPct val="0"/>
      </a:spcAft>
      <a:buFont typeface="Arial" charset="0"/>
      <a:buChar char="•"/>
      <a:defRPr sz="1200" kern="1200">
        <a:solidFill>
          <a:schemeClr val="tx1"/>
        </a:solidFill>
        <a:latin typeface="+mn-lt"/>
        <a:ea typeface="+mn-ea"/>
        <a:cs typeface="Arial" charset="0"/>
      </a:defRPr>
    </a:lvl2pPr>
    <a:lvl3pPr marL="355600" indent="-173038" algn="l" rtl="0" fontAlgn="base">
      <a:spcBef>
        <a:spcPct val="30000"/>
      </a:spcBef>
      <a:spcAft>
        <a:spcPct val="0"/>
      </a:spcAft>
      <a:buFont typeface="Symbol" pitchFamily="18" charset="2"/>
      <a:buChar char="-"/>
      <a:defRPr sz="1200" kern="1200">
        <a:solidFill>
          <a:schemeClr val="tx1"/>
        </a:solidFill>
        <a:latin typeface="+mn-lt"/>
        <a:ea typeface="+mn-ea"/>
        <a:cs typeface="Arial" charset="0"/>
      </a:defRPr>
    </a:lvl3pPr>
    <a:lvl4pPr marL="538163" indent="-182563" algn="l" rtl="0" fontAlgn="base">
      <a:spcBef>
        <a:spcPct val="30000"/>
      </a:spcBef>
      <a:spcAft>
        <a:spcPct val="0"/>
      </a:spcAft>
      <a:buFont typeface="Courier New" pitchFamily="49" charset="0"/>
      <a:buChar char="o"/>
      <a:defRPr sz="1200" kern="1200">
        <a:solidFill>
          <a:schemeClr val="tx1"/>
        </a:solidFill>
        <a:latin typeface="+mn-lt"/>
        <a:ea typeface="+mn-ea"/>
        <a:cs typeface="Arial" charset="0"/>
      </a:defRPr>
    </a:lvl4pPr>
    <a:lvl5pPr marL="720725" indent="-182563" algn="l" rtl="0" fontAlgn="base">
      <a:spcBef>
        <a:spcPct val="30000"/>
      </a:spcBef>
      <a:spcAft>
        <a:spcPct val="0"/>
      </a:spcAft>
      <a:buFont typeface="Wingdings" pitchFamily="2" charset="2"/>
      <a:buChar char="§"/>
      <a:defRPr sz="1200" kern="1200">
        <a:solidFill>
          <a:schemeClr val="tx1"/>
        </a:solidFill>
        <a:latin typeface="+mn-lt"/>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Own Implementation Performance-Benchmark (</a:t>
            </a:r>
            <a:r>
              <a:rPr lang="de-DE" dirty="0" err="1"/>
              <a:t>insert</a:t>
            </a:r>
            <a:r>
              <a:rPr lang="de-DE" dirty="0"/>
              <a:t>):</a:t>
            </a:r>
          </a:p>
          <a:p>
            <a:r>
              <a:rPr lang="de-DE" dirty="0"/>
              <a:t>(Remove </a:t>
            </a:r>
            <a:r>
              <a:rPr lang="de-DE" dirty="0" err="1"/>
              <a:t>Sorted</a:t>
            </a:r>
            <a:r>
              <a:rPr lang="de-DE" dirty="0"/>
              <a:t> List </a:t>
            </a:r>
            <a:r>
              <a:rPr lang="de-DE" dirty="0" err="1"/>
              <a:t>as</a:t>
            </a:r>
            <a:r>
              <a:rPr lang="de-DE" dirty="0"/>
              <a:t> </a:t>
            </a:r>
            <a:r>
              <a:rPr lang="de-DE" dirty="0" err="1"/>
              <a:t>it‘s</a:t>
            </a:r>
            <a:r>
              <a:rPr lang="de-DE" dirty="0"/>
              <a:t> </a:t>
            </a:r>
            <a:r>
              <a:rPr lang="de-DE" dirty="0" err="1"/>
              <a:t>only</a:t>
            </a:r>
            <a:r>
              <a:rPr lang="de-DE" dirty="0"/>
              <a:t> </a:t>
            </a:r>
            <a:r>
              <a:rPr lang="de-DE" dirty="0" err="1"/>
              <a:t>bulk</a:t>
            </a:r>
            <a:r>
              <a:rPr lang="de-DE" dirty="0"/>
              <a:t> </a:t>
            </a:r>
            <a:r>
              <a:rPr lang="de-DE" dirty="0" err="1"/>
              <a:t>insert</a:t>
            </a:r>
            <a:r>
              <a:rPr lang="de-DE" dirty="0"/>
              <a:t>? Remove </a:t>
            </a:r>
            <a:r>
              <a:rPr lang="de-DE" dirty="0" err="1"/>
              <a:t>for</a:t>
            </a:r>
            <a:r>
              <a:rPr lang="de-DE" dirty="0"/>
              <a:t> </a:t>
            </a:r>
            <a:r>
              <a:rPr lang="de-DE" dirty="0" err="1"/>
              <a:t>better</a:t>
            </a:r>
            <a:r>
              <a:rPr lang="de-DE" dirty="0"/>
              <a:t> </a:t>
            </a:r>
            <a:r>
              <a:rPr lang="de-DE" dirty="0" err="1"/>
              <a:t>scale</a:t>
            </a:r>
            <a:r>
              <a:rPr lang="de-DE" dirty="0"/>
              <a:t>?)</a:t>
            </a:r>
          </a:p>
          <a:p>
            <a:endParaRPr lang="de-DE"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de-DE" dirty="0"/>
              <a:t>Trie </a:t>
            </a:r>
            <a:r>
              <a:rPr lang="de-DE" dirty="0" err="1"/>
              <a:t>implementation</a:t>
            </a:r>
            <a:r>
              <a:rPr lang="de-DE" dirty="0"/>
              <a:t> </a:t>
            </a:r>
            <a:r>
              <a:rPr lang="de-DE" dirty="0" err="1"/>
              <a:t>with</a:t>
            </a:r>
            <a:r>
              <a:rPr lang="de-DE" dirty="0"/>
              <a:t> </a:t>
            </a:r>
            <a:r>
              <a:rPr lang="de-DE" dirty="0" err="1"/>
              <a:t>sparse</a:t>
            </a:r>
            <a:r>
              <a:rPr lang="de-DE" dirty="0"/>
              <a:t> 16M </a:t>
            </a:r>
            <a:r>
              <a:rPr lang="de-DE" dirty="0" err="1"/>
              <a:t>takes</a:t>
            </a:r>
            <a:r>
              <a:rPr lang="de-DE" dirty="0"/>
              <a:t> </a:t>
            </a:r>
            <a:r>
              <a:rPr lang="de-DE" dirty="0" err="1"/>
              <a:t>more</a:t>
            </a:r>
            <a:r>
              <a:rPr lang="de-DE" dirty="0"/>
              <a:t> </a:t>
            </a:r>
            <a:r>
              <a:rPr lang="de-DE" dirty="0" err="1"/>
              <a:t>than</a:t>
            </a:r>
            <a:r>
              <a:rPr lang="de-DE" dirty="0"/>
              <a:t> 16GB (</a:t>
            </a:r>
            <a:r>
              <a:rPr lang="de-DE" dirty="0" err="1"/>
              <a:t>only</a:t>
            </a:r>
            <a:r>
              <a:rPr lang="de-DE" dirty="0"/>
              <a:t> </a:t>
            </a:r>
            <a:r>
              <a:rPr lang="de-DE" dirty="0" err="1"/>
              <a:t>have</a:t>
            </a:r>
            <a:r>
              <a:rPr lang="de-DE" dirty="0"/>
              <a:t> 16GB RAM so </a:t>
            </a:r>
            <a:r>
              <a:rPr lang="de-DE" dirty="0" err="1"/>
              <a:t>no</a:t>
            </a:r>
            <a:r>
              <a:rPr lang="de-DE" dirty="0"/>
              <a:t> </a:t>
            </a:r>
            <a:r>
              <a:rPr lang="de-DE" dirty="0" err="1"/>
              <a:t>value</a:t>
            </a:r>
            <a:r>
              <a:rPr lang="de-DE" dirty="0"/>
              <a:t>)</a:t>
            </a:r>
          </a:p>
          <a:p>
            <a:endParaRPr lang="de-DE"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10</a:t>
            </a:fld>
            <a:endParaRPr lang="en-GB"/>
          </a:p>
        </p:txBody>
      </p:sp>
    </p:spTree>
    <p:extLst>
      <p:ext uri="{BB962C8B-B14F-4D97-AF65-F5344CB8AC3E}">
        <p14:creationId xmlns:p14="http://schemas.microsoft.com/office/powerpoint/2010/main" val="2667205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Own Implementation Performance-Benchmark (</a:t>
            </a:r>
            <a:r>
              <a:rPr lang="de-DE" dirty="0" err="1"/>
              <a:t>search</a:t>
            </a:r>
            <a:r>
              <a:rPr lang="de-DE" dirty="0"/>
              <a:t>):</a:t>
            </a:r>
          </a:p>
          <a:p>
            <a:r>
              <a:rPr lang="de-DE" dirty="0"/>
              <a:t>(Hash-Table Performance </a:t>
            </a:r>
            <a:r>
              <a:rPr lang="de-DE" dirty="0" err="1"/>
              <a:t>better</a:t>
            </a:r>
            <a:r>
              <a:rPr lang="de-DE" dirty="0"/>
              <a:t> </a:t>
            </a:r>
            <a:r>
              <a:rPr lang="de-DE" dirty="0" err="1"/>
              <a:t>than</a:t>
            </a:r>
            <a:r>
              <a:rPr lang="de-DE" dirty="0"/>
              <a:t> in ART </a:t>
            </a:r>
            <a:r>
              <a:rPr lang="de-DE" dirty="0" err="1"/>
              <a:t>paper</a:t>
            </a:r>
            <a:r>
              <a:rPr lang="de-DE" dirty="0"/>
              <a:t>? Remove </a:t>
            </a:r>
            <a:r>
              <a:rPr lang="de-DE" dirty="0" err="1"/>
              <a:t>for</a:t>
            </a:r>
            <a:r>
              <a:rPr lang="de-DE" dirty="0"/>
              <a:t> </a:t>
            </a:r>
            <a:r>
              <a:rPr lang="de-DE" dirty="0" err="1"/>
              <a:t>better</a:t>
            </a:r>
            <a:r>
              <a:rPr lang="de-DE" dirty="0"/>
              <a:t> </a:t>
            </a:r>
            <a:r>
              <a:rPr lang="de-DE" dirty="0" err="1"/>
              <a:t>scale</a:t>
            </a:r>
            <a:r>
              <a:rPr lang="de-DE" dirty="0"/>
              <a:t>?)</a:t>
            </a:r>
          </a:p>
          <a:p>
            <a:endParaRPr lang="de-DE"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de-DE" dirty="0"/>
              <a:t>Trie </a:t>
            </a:r>
            <a:r>
              <a:rPr lang="de-DE" dirty="0" err="1"/>
              <a:t>implementation</a:t>
            </a:r>
            <a:r>
              <a:rPr lang="de-DE" dirty="0"/>
              <a:t> </a:t>
            </a:r>
            <a:r>
              <a:rPr lang="de-DE" dirty="0" err="1"/>
              <a:t>with</a:t>
            </a:r>
            <a:r>
              <a:rPr lang="de-DE" dirty="0"/>
              <a:t> </a:t>
            </a:r>
            <a:r>
              <a:rPr lang="de-DE" dirty="0" err="1"/>
              <a:t>sparse</a:t>
            </a:r>
            <a:r>
              <a:rPr lang="de-DE" dirty="0"/>
              <a:t> 16M </a:t>
            </a:r>
            <a:r>
              <a:rPr lang="de-DE" dirty="0" err="1"/>
              <a:t>takes</a:t>
            </a:r>
            <a:r>
              <a:rPr lang="de-DE" dirty="0"/>
              <a:t> </a:t>
            </a:r>
            <a:r>
              <a:rPr lang="de-DE" dirty="0" err="1"/>
              <a:t>more</a:t>
            </a:r>
            <a:r>
              <a:rPr lang="de-DE" dirty="0"/>
              <a:t> </a:t>
            </a:r>
            <a:r>
              <a:rPr lang="de-DE" dirty="0" err="1"/>
              <a:t>than</a:t>
            </a:r>
            <a:r>
              <a:rPr lang="de-DE" dirty="0"/>
              <a:t> 16GB (</a:t>
            </a:r>
            <a:r>
              <a:rPr lang="de-DE" dirty="0" err="1"/>
              <a:t>only</a:t>
            </a:r>
            <a:r>
              <a:rPr lang="de-DE" dirty="0"/>
              <a:t> </a:t>
            </a:r>
            <a:r>
              <a:rPr lang="de-DE" dirty="0" err="1"/>
              <a:t>have</a:t>
            </a:r>
            <a:r>
              <a:rPr lang="de-DE" dirty="0"/>
              <a:t> 16GB RAM so </a:t>
            </a:r>
            <a:r>
              <a:rPr lang="de-DE" dirty="0" err="1"/>
              <a:t>no</a:t>
            </a:r>
            <a:r>
              <a:rPr lang="de-DE" dirty="0"/>
              <a:t> </a:t>
            </a:r>
            <a:r>
              <a:rPr lang="de-DE" dirty="0" err="1"/>
              <a:t>value</a:t>
            </a:r>
            <a:r>
              <a:rPr lang="de-DE" dirty="0"/>
              <a:t>)</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11</a:t>
            </a:fld>
            <a:endParaRPr lang="en-GB"/>
          </a:p>
        </p:txBody>
      </p:sp>
    </p:spTree>
    <p:extLst>
      <p:ext uri="{BB962C8B-B14F-4D97-AF65-F5344CB8AC3E}">
        <p14:creationId xmlns:p14="http://schemas.microsoft.com/office/powerpoint/2010/main" val="324259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General </a:t>
            </a:r>
            <a:r>
              <a:rPr lang="de-DE" dirty="0" err="1"/>
              <a:t>Overview</a:t>
            </a:r>
            <a:r>
              <a:rPr lang="de-DE" dirty="0"/>
              <a:t>:</a:t>
            </a:r>
          </a:p>
          <a:p>
            <a:pPr marL="171450" indent="-171450">
              <a:buFontTx/>
              <a:buChar char="-"/>
            </a:pPr>
            <a:r>
              <a:rPr lang="de-DE" dirty="0"/>
              <a:t>Quick </a:t>
            </a:r>
            <a:r>
              <a:rPr lang="de-DE" dirty="0" err="1"/>
              <a:t>introduction</a:t>
            </a:r>
            <a:r>
              <a:rPr lang="de-DE" dirty="0"/>
              <a:t> </a:t>
            </a:r>
            <a:r>
              <a:rPr lang="de-DE" dirty="0" err="1"/>
              <a:t>of</a:t>
            </a:r>
            <a:r>
              <a:rPr lang="de-DE" dirty="0"/>
              <a:t> „</a:t>
            </a:r>
            <a:r>
              <a:rPr lang="de-DE" dirty="0" err="1"/>
              <a:t>current</a:t>
            </a:r>
            <a:r>
              <a:rPr lang="de-DE" dirty="0"/>
              <a:t>“ (</a:t>
            </a:r>
            <a:r>
              <a:rPr lang="de-DE" dirty="0" err="1"/>
              <a:t>over</a:t>
            </a:r>
            <a:r>
              <a:rPr lang="de-DE" dirty="0"/>
              <a:t> last </a:t>
            </a:r>
            <a:r>
              <a:rPr lang="de-DE" dirty="0" err="1"/>
              <a:t>decade</a:t>
            </a:r>
            <a:r>
              <a:rPr lang="de-DE" dirty="0"/>
              <a:t>) </a:t>
            </a:r>
            <a:r>
              <a:rPr lang="de-DE" dirty="0" err="1"/>
              <a:t>trend</a:t>
            </a:r>
            <a:r>
              <a:rPr lang="de-DE" dirty="0"/>
              <a:t> </a:t>
            </a:r>
            <a:r>
              <a:rPr lang="de-DE" dirty="0" err="1"/>
              <a:t>from</a:t>
            </a:r>
            <a:r>
              <a:rPr lang="de-DE" dirty="0"/>
              <a:t> disk-</a:t>
            </a:r>
            <a:r>
              <a:rPr lang="de-DE" dirty="0" err="1"/>
              <a:t>oriented</a:t>
            </a:r>
            <a:r>
              <a:rPr lang="de-DE" dirty="0"/>
              <a:t> </a:t>
            </a:r>
            <a:r>
              <a:rPr lang="de-DE" dirty="0" err="1"/>
              <a:t>to</a:t>
            </a:r>
            <a:r>
              <a:rPr lang="de-DE" dirty="0"/>
              <a:t> main-memory DBMS</a:t>
            </a:r>
          </a:p>
          <a:p>
            <a:pPr marL="171450" indent="-171450">
              <a:buFontTx/>
              <a:buChar char="-"/>
            </a:pPr>
            <a:r>
              <a:rPr lang="de-DE" dirty="0"/>
              <a:t>Quick </a:t>
            </a:r>
            <a:r>
              <a:rPr lang="de-DE" dirty="0" err="1"/>
              <a:t>recap</a:t>
            </a:r>
            <a:r>
              <a:rPr lang="de-DE" dirty="0"/>
              <a:t> on </a:t>
            </a:r>
            <a:r>
              <a:rPr lang="de-DE" dirty="0" err="1"/>
              <a:t>usage</a:t>
            </a:r>
            <a:r>
              <a:rPr lang="de-DE" dirty="0"/>
              <a:t> </a:t>
            </a:r>
            <a:r>
              <a:rPr lang="de-DE" dirty="0" err="1"/>
              <a:t>of</a:t>
            </a:r>
            <a:r>
              <a:rPr lang="de-DE" dirty="0"/>
              <a:t> index-</a:t>
            </a:r>
            <a:r>
              <a:rPr lang="de-DE" dirty="0" err="1"/>
              <a:t>structures</a:t>
            </a:r>
            <a:r>
              <a:rPr lang="de-DE" dirty="0"/>
              <a:t> in DBMS</a:t>
            </a:r>
          </a:p>
          <a:p>
            <a:pPr marL="171450" indent="-171450">
              <a:buFontTx/>
              <a:buChar char="-"/>
            </a:pPr>
            <a:r>
              <a:rPr lang="de-DE" dirty="0" err="1"/>
              <a:t>Introduction</a:t>
            </a:r>
            <a:r>
              <a:rPr lang="de-DE" dirty="0"/>
              <a:t> </a:t>
            </a:r>
            <a:r>
              <a:rPr lang="de-DE" dirty="0" err="1"/>
              <a:t>of</a:t>
            </a:r>
            <a:r>
              <a:rPr lang="de-DE" dirty="0"/>
              <a:t> Tries, Radix-</a:t>
            </a:r>
            <a:r>
              <a:rPr lang="de-DE" dirty="0" err="1"/>
              <a:t>Trees</a:t>
            </a:r>
            <a:r>
              <a:rPr lang="de-DE" dirty="0"/>
              <a:t>, (Judy-Arrays </a:t>
            </a:r>
            <a:r>
              <a:rPr lang="de-DE" dirty="0" err="1"/>
              <a:t>as</a:t>
            </a:r>
            <a:r>
              <a:rPr lang="de-DE" dirty="0"/>
              <a:t> </a:t>
            </a:r>
            <a:r>
              <a:rPr lang="de-DE" dirty="0" err="1"/>
              <a:t>first</a:t>
            </a:r>
            <a:r>
              <a:rPr lang="de-DE" dirty="0"/>
              <a:t> adaptive </a:t>
            </a:r>
            <a:r>
              <a:rPr lang="de-DE" dirty="0" err="1"/>
              <a:t>radix</a:t>
            </a:r>
            <a:r>
              <a:rPr lang="de-DE" dirty="0"/>
              <a:t> </a:t>
            </a:r>
            <a:r>
              <a:rPr lang="de-DE" dirty="0" err="1"/>
              <a:t>tree</a:t>
            </a:r>
            <a:r>
              <a:rPr lang="de-DE" dirty="0"/>
              <a:t>) and ART </a:t>
            </a:r>
            <a:r>
              <a:rPr lang="de-DE" dirty="0" err="1"/>
              <a:t>datastructure</a:t>
            </a:r>
            <a:r>
              <a:rPr lang="de-DE" dirty="0"/>
              <a:t>:</a:t>
            </a:r>
          </a:p>
          <a:p>
            <a:pPr marL="354013" lvl="1" indent="-171450">
              <a:buFontTx/>
              <a:buChar char="-"/>
            </a:pPr>
            <a:r>
              <a:rPr lang="de-DE" dirty="0" err="1"/>
              <a:t>Structure</a:t>
            </a:r>
            <a:r>
              <a:rPr lang="de-DE" dirty="0"/>
              <a:t> </a:t>
            </a:r>
            <a:r>
              <a:rPr lang="de-DE" dirty="0" err="1"/>
              <a:t>of</a:t>
            </a:r>
            <a:r>
              <a:rPr lang="de-DE" dirty="0"/>
              <a:t> </a:t>
            </a:r>
            <a:r>
              <a:rPr lang="de-DE" dirty="0" err="1"/>
              <a:t>inner</a:t>
            </a:r>
            <a:r>
              <a:rPr lang="de-DE" dirty="0"/>
              <a:t> </a:t>
            </a:r>
            <a:r>
              <a:rPr lang="de-DE" dirty="0" err="1"/>
              <a:t>nodes</a:t>
            </a:r>
            <a:endParaRPr lang="de-DE" dirty="0"/>
          </a:p>
          <a:p>
            <a:pPr marL="354013" lvl="1" indent="-171450">
              <a:buFontTx/>
              <a:buChar char="-"/>
            </a:pPr>
            <a:r>
              <a:rPr lang="de-DE" dirty="0" err="1"/>
              <a:t>Structure</a:t>
            </a:r>
            <a:r>
              <a:rPr lang="de-DE" dirty="0"/>
              <a:t> </a:t>
            </a:r>
            <a:r>
              <a:rPr lang="de-DE" dirty="0" err="1"/>
              <a:t>of</a:t>
            </a:r>
            <a:r>
              <a:rPr lang="de-DE" dirty="0"/>
              <a:t> </a:t>
            </a:r>
            <a:r>
              <a:rPr lang="de-DE" dirty="0" err="1"/>
              <a:t>leaf</a:t>
            </a:r>
            <a:r>
              <a:rPr lang="de-DE" dirty="0"/>
              <a:t> </a:t>
            </a:r>
            <a:r>
              <a:rPr lang="de-DE" dirty="0" err="1"/>
              <a:t>nodes</a:t>
            </a:r>
            <a:endParaRPr lang="de-DE" dirty="0"/>
          </a:p>
          <a:p>
            <a:pPr marL="354013" lvl="1" indent="-171450">
              <a:buFontTx/>
              <a:buChar char="-"/>
            </a:pPr>
            <a:r>
              <a:rPr lang="de-DE" dirty="0" err="1"/>
              <a:t>Vertical</a:t>
            </a:r>
            <a:r>
              <a:rPr lang="de-DE" dirty="0"/>
              <a:t> </a:t>
            </a:r>
            <a:r>
              <a:rPr lang="de-DE" dirty="0" err="1"/>
              <a:t>compression</a:t>
            </a:r>
            <a:r>
              <a:rPr lang="de-DE" dirty="0"/>
              <a:t> (</a:t>
            </a:r>
            <a:r>
              <a:rPr lang="de-DE" dirty="0" err="1"/>
              <a:t>path</a:t>
            </a:r>
            <a:r>
              <a:rPr lang="de-DE" dirty="0"/>
              <a:t> </a:t>
            </a:r>
            <a:r>
              <a:rPr lang="de-DE" dirty="0" err="1"/>
              <a:t>compression</a:t>
            </a:r>
            <a:r>
              <a:rPr lang="de-DE" dirty="0"/>
              <a:t> &amp; </a:t>
            </a:r>
            <a:r>
              <a:rPr lang="de-DE" dirty="0" err="1"/>
              <a:t>lazy</a:t>
            </a:r>
            <a:r>
              <a:rPr lang="de-DE" dirty="0"/>
              <a:t> </a:t>
            </a:r>
            <a:r>
              <a:rPr lang="de-DE" dirty="0" err="1"/>
              <a:t>expansion</a:t>
            </a:r>
            <a:r>
              <a:rPr lang="de-DE" dirty="0"/>
              <a:t>)</a:t>
            </a:r>
          </a:p>
          <a:p>
            <a:pPr marL="354013" lvl="1" indent="-171450">
              <a:buFontTx/>
              <a:buChar char="-"/>
            </a:pPr>
            <a:r>
              <a:rPr lang="de-DE" dirty="0"/>
              <a:t>(</a:t>
            </a:r>
            <a:r>
              <a:rPr lang="de-DE" dirty="0" err="1"/>
              <a:t>Algorithms</a:t>
            </a:r>
            <a:r>
              <a:rPr lang="de-DE" dirty="0"/>
              <a:t>)</a:t>
            </a:r>
          </a:p>
          <a:p>
            <a:pPr marL="354013" lvl="1" indent="-171450">
              <a:buFontTx/>
              <a:buChar char="-"/>
            </a:pPr>
            <a:r>
              <a:rPr lang="de-DE" dirty="0"/>
              <a:t>Space </a:t>
            </a:r>
            <a:r>
              <a:rPr lang="de-DE" dirty="0" err="1"/>
              <a:t>Consumption</a:t>
            </a:r>
            <a:r>
              <a:rPr lang="de-DE" dirty="0"/>
              <a:t> Proof</a:t>
            </a:r>
          </a:p>
          <a:p>
            <a:pPr marL="354013" lvl="1" indent="-171450">
              <a:buFontTx/>
              <a:buChar char="-"/>
            </a:pPr>
            <a:endParaRPr lang="de-DE"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2</a:t>
            </a:fld>
            <a:endParaRPr lang="en-GB"/>
          </a:p>
        </p:txBody>
      </p:sp>
    </p:spTree>
    <p:extLst>
      <p:ext uri="{BB962C8B-B14F-4D97-AF65-F5344CB8AC3E}">
        <p14:creationId xmlns:p14="http://schemas.microsoft.com/office/powerpoint/2010/main" val="3150565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Note: </a:t>
            </a:r>
            <a:r>
              <a:rPr lang="de-DE" dirty="0" err="1"/>
              <a:t>characters</a:t>
            </a:r>
            <a:r>
              <a:rPr lang="de-DE" dirty="0"/>
              <a:t> </a:t>
            </a:r>
            <a:r>
              <a:rPr lang="de-DE" dirty="0" err="1"/>
              <a:t>represented</a:t>
            </a:r>
            <a:r>
              <a:rPr lang="de-DE" dirty="0"/>
              <a:t> </a:t>
            </a:r>
            <a:r>
              <a:rPr lang="de-DE" dirty="0" err="1"/>
              <a:t>normally</a:t>
            </a:r>
            <a:r>
              <a:rPr lang="de-DE" dirty="0"/>
              <a:t> on </a:t>
            </a:r>
            <a:r>
              <a:rPr lang="de-DE" dirty="0" err="1"/>
              <a:t>edges</a:t>
            </a:r>
            <a:endParaRPr lang="de-DE"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3</a:t>
            </a:fld>
            <a:endParaRPr lang="en-GB"/>
          </a:p>
        </p:txBody>
      </p:sp>
    </p:spTree>
    <p:extLst>
      <p:ext uri="{BB962C8B-B14F-4D97-AF65-F5344CB8AC3E}">
        <p14:creationId xmlns:p14="http://schemas.microsoft.com/office/powerpoint/2010/main" val="2313404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Note: </a:t>
            </a:r>
            <a:r>
              <a:rPr lang="de-DE" dirty="0" err="1"/>
              <a:t>as</a:t>
            </a:r>
            <a:r>
              <a:rPr lang="de-DE" dirty="0"/>
              <a:t> Index-</a:t>
            </a:r>
            <a:r>
              <a:rPr lang="de-DE" dirty="0" err="1"/>
              <a:t>Structure</a:t>
            </a:r>
            <a:r>
              <a:rPr lang="de-DE" dirty="0"/>
              <a:t> </a:t>
            </a:r>
            <a:r>
              <a:rPr lang="de-DE" dirty="0" err="1"/>
              <a:t>leaf</a:t>
            </a:r>
            <a:r>
              <a:rPr lang="de-DE" dirty="0"/>
              <a:t> </a:t>
            </a:r>
            <a:r>
              <a:rPr lang="de-DE" dirty="0" err="1"/>
              <a:t>nodes</a:t>
            </a:r>
            <a:r>
              <a:rPr lang="de-DE" dirty="0"/>
              <a:t> </a:t>
            </a:r>
            <a:r>
              <a:rPr lang="de-DE" dirty="0" err="1"/>
              <a:t>store</a:t>
            </a:r>
            <a:r>
              <a:rPr lang="de-DE" dirty="0"/>
              <a:t> </a:t>
            </a:r>
            <a:r>
              <a:rPr lang="de-DE" dirty="0" err="1"/>
              <a:t>pointer</a:t>
            </a:r>
            <a:r>
              <a:rPr lang="de-DE" dirty="0"/>
              <a:t> </a:t>
            </a:r>
            <a:r>
              <a:rPr lang="de-DE" dirty="0" err="1"/>
              <a:t>to</a:t>
            </a:r>
            <a:r>
              <a:rPr lang="de-DE" dirty="0"/>
              <a:t> </a:t>
            </a:r>
            <a:r>
              <a:rPr lang="de-DE" dirty="0" err="1"/>
              <a:t>table</a:t>
            </a:r>
            <a:r>
              <a:rPr lang="de-DE" dirty="0"/>
              <a:t> </a:t>
            </a:r>
            <a:r>
              <a:rPr lang="de-DE" dirty="0" err="1"/>
              <a:t>entry</a:t>
            </a:r>
            <a:r>
              <a:rPr lang="de-DE" dirty="0"/>
              <a:t> </a:t>
            </a:r>
            <a:r>
              <a:rPr lang="de-DE" dirty="0" err="1"/>
              <a:t>or</a:t>
            </a:r>
            <a:r>
              <a:rPr lang="de-DE" dirty="0"/>
              <a:t> TID etc.</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4</a:t>
            </a:fld>
            <a:endParaRPr lang="en-GB"/>
          </a:p>
        </p:txBody>
      </p:sp>
    </p:spTree>
    <p:extLst>
      <p:ext uri="{BB962C8B-B14F-4D97-AF65-F5344CB8AC3E}">
        <p14:creationId xmlns:p14="http://schemas.microsoft.com/office/powerpoint/2010/main" val="2348311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a:t>Excessive</a:t>
            </a:r>
            <a:r>
              <a:rPr lang="de-DE" dirty="0"/>
              <a:t> </a:t>
            </a:r>
            <a:r>
              <a:rPr lang="de-DE" dirty="0" err="1"/>
              <a:t>memory</a:t>
            </a:r>
            <a:r>
              <a:rPr lang="de-DE" dirty="0"/>
              <a:t> </a:t>
            </a:r>
            <a:r>
              <a:rPr lang="de-DE" dirty="0" err="1"/>
              <a:t>usage</a:t>
            </a:r>
            <a:r>
              <a:rPr lang="de-DE" dirty="0"/>
              <a:t> due </a:t>
            </a:r>
            <a:r>
              <a:rPr lang="de-DE" dirty="0" err="1"/>
              <a:t>to</a:t>
            </a:r>
            <a:r>
              <a:rPr lang="de-DE" dirty="0"/>
              <a:t> a </a:t>
            </a:r>
            <a:r>
              <a:rPr lang="de-DE" dirty="0" err="1"/>
              <a:t>lot</a:t>
            </a:r>
            <a:r>
              <a:rPr lang="de-DE" dirty="0"/>
              <a:t> </a:t>
            </a:r>
            <a:r>
              <a:rPr lang="de-DE" dirty="0" err="1"/>
              <a:t>of</a:t>
            </a:r>
            <a:r>
              <a:rPr lang="de-DE" dirty="0"/>
              <a:t> null </a:t>
            </a:r>
            <a:r>
              <a:rPr lang="de-DE" dirty="0" err="1"/>
              <a:t>pointers</a:t>
            </a:r>
            <a:r>
              <a:rPr lang="de-DE" dirty="0"/>
              <a:t> </a:t>
            </a:r>
            <a:r>
              <a:rPr lang="de-DE" dirty="0" err="1"/>
              <a:t>allocating</a:t>
            </a:r>
            <a:r>
              <a:rPr lang="de-DE" dirty="0"/>
              <a:t> </a:t>
            </a:r>
            <a:r>
              <a:rPr lang="de-DE" dirty="0" err="1"/>
              <a:t>space</a:t>
            </a:r>
            <a:r>
              <a:rPr lang="de-DE" dirty="0"/>
              <a:t>.</a:t>
            </a:r>
          </a:p>
          <a:p>
            <a:endParaRPr lang="de-DE" dirty="0"/>
          </a:p>
          <a:p>
            <a:r>
              <a:rPr lang="de-DE" dirty="0" err="1"/>
              <a:t>One</a:t>
            </a:r>
            <a:r>
              <a:rPr lang="de-DE" dirty="0"/>
              <a:t> possible </a:t>
            </a:r>
            <a:r>
              <a:rPr lang="de-DE" dirty="0" err="1"/>
              <a:t>optimization</a:t>
            </a:r>
            <a:r>
              <a:rPr lang="de-DE" dirty="0"/>
              <a:t>: Use </a:t>
            </a:r>
            <a:r>
              <a:rPr lang="de-DE" dirty="0" err="1"/>
              <a:t>map</a:t>
            </a:r>
            <a:r>
              <a:rPr lang="de-DE" dirty="0"/>
              <a:t> </a:t>
            </a:r>
            <a:r>
              <a:rPr lang="de-DE" dirty="0" err="1"/>
              <a:t>instead</a:t>
            </a:r>
            <a:r>
              <a:rPr lang="de-DE" dirty="0"/>
              <a:t> </a:t>
            </a:r>
            <a:r>
              <a:rPr lang="de-DE" dirty="0" err="1"/>
              <a:t>of</a:t>
            </a:r>
            <a:r>
              <a:rPr lang="de-DE" dirty="0"/>
              <a:t> </a:t>
            </a:r>
            <a:r>
              <a:rPr lang="de-DE" dirty="0" err="1"/>
              <a:t>array</a:t>
            </a:r>
            <a:r>
              <a:rPr lang="de-DE" dirty="0"/>
              <a:t> (</a:t>
            </a:r>
            <a:r>
              <a:rPr lang="de-DE" dirty="0" err="1"/>
              <a:t>less</a:t>
            </a:r>
            <a:r>
              <a:rPr lang="de-DE" dirty="0"/>
              <a:t> </a:t>
            </a:r>
            <a:r>
              <a:rPr lang="de-DE" dirty="0" err="1"/>
              <a:t>memory</a:t>
            </a:r>
            <a:r>
              <a:rPr lang="de-DE" dirty="0"/>
              <a:t> but also </a:t>
            </a:r>
            <a:r>
              <a:rPr lang="de-DE" dirty="0" err="1"/>
              <a:t>less</a:t>
            </a:r>
            <a:r>
              <a:rPr lang="de-DE" dirty="0"/>
              <a:t> </a:t>
            </a:r>
            <a:r>
              <a:rPr lang="de-DE" dirty="0" err="1"/>
              <a:t>performance</a:t>
            </a:r>
            <a:r>
              <a:rPr lang="de-DE" dirty="0"/>
              <a:t> due </a:t>
            </a:r>
            <a:r>
              <a:rPr lang="de-DE" dirty="0" err="1"/>
              <a:t>to</a:t>
            </a:r>
            <a:r>
              <a:rPr lang="de-DE" dirty="0"/>
              <a:t> </a:t>
            </a:r>
            <a:r>
              <a:rPr lang="de-DE" dirty="0" err="1"/>
              <a:t>missing</a:t>
            </a:r>
            <a:r>
              <a:rPr lang="de-DE" dirty="0"/>
              <a:t> </a:t>
            </a:r>
            <a:r>
              <a:rPr lang="de-DE" dirty="0" err="1"/>
              <a:t>cache</a:t>
            </a:r>
            <a:r>
              <a:rPr lang="de-DE" dirty="0"/>
              <a:t> </a:t>
            </a:r>
            <a:r>
              <a:rPr lang="de-DE" dirty="0" err="1"/>
              <a:t>locality</a:t>
            </a:r>
            <a:r>
              <a:rPr lang="de-DE" dirty="0"/>
              <a:t> etc.)</a:t>
            </a:r>
          </a:p>
          <a:p>
            <a:r>
              <a:rPr lang="de-DE" dirty="0"/>
              <a:t>(</a:t>
            </a:r>
            <a:r>
              <a:rPr lang="de-DE" dirty="0" err="1"/>
              <a:t>Or</a:t>
            </a:r>
            <a:r>
              <a:rPr lang="de-DE" dirty="0"/>
              <a:t>: Bitmap + Pointer List etc.)</a:t>
            </a:r>
          </a:p>
          <a:p>
            <a:endParaRPr lang="de-DE" dirty="0"/>
          </a:p>
          <a:p>
            <a:r>
              <a:rPr lang="de-DE" dirty="0"/>
              <a:t>Lots </a:t>
            </a:r>
            <a:r>
              <a:rPr lang="de-DE" dirty="0" err="1"/>
              <a:t>of</a:t>
            </a:r>
            <a:r>
              <a:rPr lang="de-DE" dirty="0"/>
              <a:t> </a:t>
            </a:r>
            <a:r>
              <a:rPr lang="de-DE" dirty="0" err="1"/>
              <a:t>other</a:t>
            </a:r>
            <a:r>
              <a:rPr lang="de-DE" dirty="0"/>
              <a:t> </a:t>
            </a:r>
            <a:r>
              <a:rPr lang="de-DE" dirty="0" err="1"/>
              <a:t>optimizations</a:t>
            </a:r>
            <a:r>
              <a:rPr lang="de-DE" dirty="0"/>
              <a:t> possible. e.g. General </a:t>
            </a:r>
            <a:r>
              <a:rPr lang="de-DE" dirty="0" err="1"/>
              <a:t>Prefix</a:t>
            </a:r>
            <a:r>
              <a:rPr lang="de-DE" dirty="0"/>
              <a:t> Tree (GPT)</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5</a:t>
            </a:fld>
            <a:endParaRPr lang="en-GB"/>
          </a:p>
        </p:txBody>
      </p:sp>
    </p:spTree>
    <p:extLst>
      <p:ext uri="{BB962C8B-B14F-4D97-AF65-F5344CB8AC3E}">
        <p14:creationId xmlns:p14="http://schemas.microsoft.com/office/powerpoint/2010/main" val="9692991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GPT: 4 </a:t>
            </a:r>
            <a:r>
              <a:rPr lang="de-DE" dirty="0" err="1"/>
              <a:t>bit</a:t>
            </a:r>
            <a:r>
              <a:rPr lang="de-DE" dirty="0"/>
              <a:t> span</a:t>
            </a:r>
          </a:p>
          <a:p>
            <a:endParaRPr lang="de-DE" dirty="0"/>
          </a:p>
          <a:p>
            <a:r>
              <a:rPr lang="de-DE" dirty="0" err="1"/>
              <a:t>For</a:t>
            </a:r>
            <a:r>
              <a:rPr lang="de-DE" dirty="0"/>
              <a:t> </a:t>
            </a:r>
            <a:r>
              <a:rPr lang="de-DE" dirty="0" err="1"/>
              <a:t>alphabet</a:t>
            </a:r>
            <a:r>
              <a:rPr lang="de-DE" dirty="0"/>
              <a:t> </a:t>
            </a:r>
            <a:r>
              <a:rPr lang="de-DE" dirty="0" err="1"/>
              <a:t>only</a:t>
            </a:r>
            <a:r>
              <a:rPr lang="de-DE" dirty="0"/>
              <a:t> </a:t>
            </a:r>
            <a:r>
              <a:rPr lang="de-DE" dirty="0" err="1"/>
              <a:t>fanout</a:t>
            </a:r>
            <a:r>
              <a:rPr lang="de-DE" dirty="0"/>
              <a:t> </a:t>
            </a:r>
            <a:r>
              <a:rPr lang="de-DE" dirty="0" err="1"/>
              <a:t>of</a:t>
            </a:r>
            <a:r>
              <a:rPr lang="de-DE" dirty="0"/>
              <a:t> 26 </a:t>
            </a:r>
            <a:r>
              <a:rPr lang="de-DE" dirty="0" err="1"/>
              <a:t>as</a:t>
            </a:r>
            <a:r>
              <a:rPr lang="de-DE" dirty="0"/>
              <a:t> </a:t>
            </a:r>
            <a:r>
              <a:rPr lang="de-DE" dirty="0" err="1"/>
              <a:t>only</a:t>
            </a:r>
            <a:r>
              <a:rPr lang="de-DE" dirty="0"/>
              <a:t> 26 different </a:t>
            </a:r>
            <a:r>
              <a:rPr lang="de-DE" dirty="0" err="1"/>
              <a:t>character</a:t>
            </a:r>
            <a:r>
              <a:rPr lang="de-DE" dirty="0"/>
              <a:t> </a:t>
            </a:r>
            <a:r>
              <a:rPr lang="de-DE" dirty="0" err="1"/>
              <a:t>words</a:t>
            </a:r>
            <a:r>
              <a:rPr lang="de-DE" dirty="0"/>
              <a:t> (a,…,z) </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6</a:t>
            </a:fld>
            <a:endParaRPr lang="en-GB"/>
          </a:p>
        </p:txBody>
      </p:sp>
    </p:spTree>
    <p:extLst>
      <p:ext uri="{BB962C8B-B14F-4D97-AF65-F5344CB8AC3E}">
        <p14:creationId xmlns:p14="http://schemas.microsoft.com/office/powerpoint/2010/main" val="39467331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Also </a:t>
            </a:r>
            <a:r>
              <a:rPr lang="de-DE" dirty="0" err="1"/>
              <a:t>called</a:t>
            </a:r>
            <a:r>
              <a:rPr lang="de-DE" dirty="0"/>
              <a:t> Patricia-</a:t>
            </a:r>
            <a:r>
              <a:rPr lang="de-DE" dirty="0" err="1"/>
              <a:t>Trees</a:t>
            </a:r>
            <a:r>
              <a:rPr lang="de-DE" dirty="0"/>
              <a:t>.</a:t>
            </a:r>
          </a:p>
          <a:p>
            <a:endParaRPr lang="de-DE" dirty="0"/>
          </a:p>
          <a:p>
            <a:r>
              <a:rPr lang="de-DE" dirty="0"/>
              <a:t>Nodes </a:t>
            </a:r>
            <a:r>
              <a:rPr lang="de-DE" dirty="0" err="1"/>
              <a:t>with</a:t>
            </a:r>
            <a:r>
              <a:rPr lang="de-DE" dirty="0"/>
              <a:t> </a:t>
            </a:r>
            <a:r>
              <a:rPr lang="de-DE" dirty="0" err="1"/>
              <a:t>only</a:t>
            </a:r>
            <a:r>
              <a:rPr lang="de-DE" dirty="0"/>
              <a:t> 1 </a:t>
            </a:r>
            <a:r>
              <a:rPr lang="de-DE" dirty="0" err="1"/>
              <a:t>child</a:t>
            </a:r>
            <a:r>
              <a:rPr lang="de-DE" dirty="0"/>
              <a:t> </a:t>
            </a:r>
            <a:r>
              <a:rPr lang="de-DE" dirty="0" err="1"/>
              <a:t>get</a:t>
            </a:r>
            <a:r>
              <a:rPr lang="de-DE" dirty="0"/>
              <a:t> </a:t>
            </a:r>
            <a:r>
              <a:rPr lang="de-DE" dirty="0" err="1"/>
              <a:t>merged</a:t>
            </a:r>
            <a:r>
              <a:rPr lang="de-DE" dirty="0"/>
              <a:t> </a:t>
            </a:r>
            <a:r>
              <a:rPr lang="de-DE" dirty="0" err="1"/>
              <a:t>with</a:t>
            </a:r>
            <a:r>
              <a:rPr lang="de-DE" dirty="0"/>
              <a:t> </a:t>
            </a:r>
            <a:r>
              <a:rPr lang="de-DE" dirty="0" err="1"/>
              <a:t>parent</a:t>
            </a:r>
            <a:r>
              <a:rPr lang="de-DE" dirty="0"/>
              <a:t>. (</a:t>
            </a:r>
            <a:r>
              <a:rPr lang="de-DE" dirty="0" err="1"/>
              <a:t>Vertical</a:t>
            </a:r>
            <a:r>
              <a:rPr lang="de-DE" dirty="0"/>
              <a:t> </a:t>
            </a:r>
            <a:r>
              <a:rPr lang="de-DE" dirty="0" err="1"/>
              <a:t>Compression</a:t>
            </a:r>
            <a:r>
              <a:rPr lang="de-DE" dirty="0"/>
              <a:t>)</a:t>
            </a:r>
          </a:p>
          <a:p>
            <a:endParaRPr lang="de-DE" dirty="0"/>
          </a:p>
          <a:p>
            <a:r>
              <a:rPr lang="de-DE" dirty="0"/>
              <a:t>„</a:t>
            </a:r>
            <a:r>
              <a:rPr lang="de-DE" dirty="0" err="1"/>
              <a:t>Merging</a:t>
            </a:r>
            <a:r>
              <a:rPr lang="de-DE" dirty="0"/>
              <a:t>“ </a:t>
            </a:r>
            <a:r>
              <a:rPr lang="de-DE" dirty="0" err="1"/>
              <a:t>is</a:t>
            </a:r>
            <a:r>
              <a:rPr lang="de-DE" dirty="0"/>
              <a:t> </a:t>
            </a:r>
            <a:r>
              <a:rPr lang="de-DE" dirty="0" err="1"/>
              <a:t>implementation</a:t>
            </a:r>
            <a:r>
              <a:rPr lang="de-DE" dirty="0"/>
              <a:t> </a:t>
            </a:r>
            <a:r>
              <a:rPr lang="de-DE" dirty="0" err="1"/>
              <a:t>specific</a:t>
            </a:r>
            <a:r>
              <a:rPr lang="de-DE" dirty="0"/>
              <a:t>:</a:t>
            </a:r>
          </a:p>
          <a:p>
            <a:pPr marL="171450" indent="-171450">
              <a:buFontTx/>
              <a:buChar char="-"/>
            </a:pPr>
            <a:r>
              <a:rPr lang="de-DE" dirty="0"/>
              <a:t>Store </a:t>
            </a:r>
            <a:r>
              <a:rPr lang="de-DE" dirty="0" err="1"/>
              <a:t>edge</a:t>
            </a:r>
            <a:r>
              <a:rPr lang="de-DE" dirty="0"/>
              <a:t> </a:t>
            </a:r>
            <a:r>
              <a:rPr lang="de-DE" dirty="0" err="1"/>
              <a:t>strings</a:t>
            </a:r>
            <a:r>
              <a:rPr lang="de-DE" dirty="0"/>
              <a:t> in </a:t>
            </a:r>
            <a:r>
              <a:rPr lang="de-DE" dirty="0" err="1"/>
              <a:t>constant</a:t>
            </a:r>
            <a:r>
              <a:rPr lang="de-DE" dirty="0"/>
              <a:t> </a:t>
            </a:r>
            <a:r>
              <a:rPr lang="de-DE" dirty="0" err="1"/>
              <a:t>space</a:t>
            </a:r>
            <a:r>
              <a:rPr lang="de-DE" dirty="0"/>
              <a:t> </a:t>
            </a:r>
            <a:r>
              <a:rPr lang="de-DE" dirty="0" err="1"/>
              <a:t>with</a:t>
            </a:r>
            <a:r>
              <a:rPr lang="de-DE" dirty="0"/>
              <a:t> </a:t>
            </a:r>
            <a:r>
              <a:rPr lang="de-DE" dirty="0" err="1"/>
              <a:t>two</a:t>
            </a:r>
            <a:r>
              <a:rPr lang="de-DE" dirty="0"/>
              <a:t> </a:t>
            </a:r>
            <a:r>
              <a:rPr lang="de-DE" dirty="0" err="1"/>
              <a:t>pointers</a:t>
            </a:r>
            <a:r>
              <a:rPr lang="de-DE" dirty="0"/>
              <a:t> (</a:t>
            </a:r>
            <a:r>
              <a:rPr lang="de-DE" dirty="0" err="1"/>
              <a:t>start</a:t>
            </a:r>
            <a:r>
              <a:rPr lang="de-DE" dirty="0"/>
              <a:t> &amp; end </a:t>
            </a:r>
            <a:r>
              <a:rPr lang="de-DE" dirty="0" err="1"/>
              <a:t>string</a:t>
            </a:r>
            <a:r>
              <a:rPr lang="de-DE" dirty="0"/>
              <a:t>)</a:t>
            </a:r>
          </a:p>
          <a:p>
            <a:pPr marL="171450" indent="-171450">
              <a:buFontTx/>
              <a:buChar char="-"/>
            </a:pPr>
            <a:r>
              <a:rPr lang="de-DE" dirty="0"/>
              <a:t>Index </a:t>
            </a:r>
            <a:r>
              <a:rPr lang="de-DE" dirty="0" err="1"/>
              <a:t>Structure</a:t>
            </a:r>
            <a:r>
              <a:rPr lang="de-DE" dirty="0"/>
              <a:t>: Just </a:t>
            </a:r>
            <a:r>
              <a:rPr lang="de-DE" dirty="0" err="1"/>
              <a:t>omit</a:t>
            </a:r>
            <a:r>
              <a:rPr lang="de-DE" dirty="0"/>
              <a:t> intermediate </a:t>
            </a:r>
            <a:r>
              <a:rPr lang="de-DE" dirty="0" err="1"/>
              <a:t>nodes</a:t>
            </a:r>
            <a:r>
              <a:rPr lang="de-DE" dirty="0"/>
              <a:t> and just </a:t>
            </a:r>
            <a:r>
              <a:rPr lang="de-DE" dirty="0" err="1"/>
              <a:t>optimistally</a:t>
            </a:r>
            <a:r>
              <a:rPr lang="de-DE" dirty="0"/>
              <a:t> </a:t>
            </a:r>
            <a:r>
              <a:rPr lang="de-DE" dirty="0" err="1"/>
              <a:t>assume</a:t>
            </a:r>
            <a:r>
              <a:rPr lang="de-DE" dirty="0"/>
              <a:t> </a:t>
            </a:r>
            <a:r>
              <a:rPr lang="de-DE" dirty="0" err="1"/>
              <a:t>the</a:t>
            </a:r>
            <a:r>
              <a:rPr lang="de-DE" dirty="0"/>
              <a:t> </a:t>
            </a:r>
            <a:r>
              <a:rPr lang="de-DE" dirty="0" err="1"/>
              <a:t>rest</a:t>
            </a:r>
            <a:r>
              <a:rPr lang="de-DE" dirty="0"/>
              <a:t> </a:t>
            </a:r>
            <a:r>
              <a:rPr lang="de-DE" dirty="0" err="1"/>
              <a:t>of</a:t>
            </a:r>
            <a:r>
              <a:rPr lang="de-DE" dirty="0"/>
              <a:t> </a:t>
            </a:r>
            <a:r>
              <a:rPr lang="de-DE" dirty="0" err="1"/>
              <a:t>the</a:t>
            </a:r>
            <a:r>
              <a:rPr lang="de-DE" dirty="0"/>
              <a:t> </a:t>
            </a:r>
            <a:r>
              <a:rPr lang="de-DE" dirty="0" err="1"/>
              <a:t>key</a:t>
            </a:r>
            <a:r>
              <a:rPr lang="de-DE" dirty="0"/>
              <a:t> will match (check </a:t>
            </a:r>
            <a:r>
              <a:rPr lang="de-DE" dirty="0" err="1"/>
              <a:t>with</a:t>
            </a:r>
            <a:r>
              <a:rPr lang="de-DE" dirty="0"/>
              <a:t> </a:t>
            </a:r>
            <a:r>
              <a:rPr lang="de-DE" dirty="0" err="1"/>
              <a:t>tuple</a:t>
            </a:r>
            <a:r>
              <a:rPr lang="de-DE" dirty="0"/>
              <a:t> </a:t>
            </a:r>
            <a:r>
              <a:rPr lang="de-DE" dirty="0" err="1"/>
              <a:t>entry</a:t>
            </a:r>
            <a:r>
              <a:rPr lang="de-DE" dirty="0"/>
              <a:t>)</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7</a:t>
            </a:fld>
            <a:endParaRPr lang="en-GB"/>
          </a:p>
        </p:txBody>
      </p:sp>
    </p:spTree>
    <p:extLst>
      <p:ext uri="{BB962C8B-B14F-4D97-AF65-F5344CB8AC3E}">
        <p14:creationId xmlns:p14="http://schemas.microsoft.com/office/powerpoint/2010/main" val="3366828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Also </a:t>
            </a:r>
            <a:r>
              <a:rPr lang="de-DE" dirty="0" err="1"/>
              <a:t>called</a:t>
            </a:r>
            <a:r>
              <a:rPr lang="de-DE" dirty="0"/>
              <a:t> Patricia-</a:t>
            </a:r>
            <a:r>
              <a:rPr lang="de-DE" dirty="0" err="1"/>
              <a:t>Trees</a:t>
            </a:r>
            <a:r>
              <a:rPr lang="de-DE" dirty="0"/>
              <a:t>.</a:t>
            </a:r>
          </a:p>
          <a:p>
            <a:endParaRPr lang="de-DE" dirty="0"/>
          </a:p>
          <a:p>
            <a:r>
              <a:rPr lang="de-DE" dirty="0"/>
              <a:t>Nodes </a:t>
            </a:r>
            <a:r>
              <a:rPr lang="de-DE" dirty="0" err="1"/>
              <a:t>with</a:t>
            </a:r>
            <a:r>
              <a:rPr lang="de-DE" dirty="0"/>
              <a:t> </a:t>
            </a:r>
            <a:r>
              <a:rPr lang="de-DE" dirty="0" err="1"/>
              <a:t>only</a:t>
            </a:r>
            <a:r>
              <a:rPr lang="de-DE" dirty="0"/>
              <a:t> 1 </a:t>
            </a:r>
            <a:r>
              <a:rPr lang="de-DE" dirty="0" err="1"/>
              <a:t>child</a:t>
            </a:r>
            <a:r>
              <a:rPr lang="de-DE" dirty="0"/>
              <a:t> </a:t>
            </a:r>
            <a:r>
              <a:rPr lang="de-DE" dirty="0" err="1"/>
              <a:t>get</a:t>
            </a:r>
            <a:r>
              <a:rPr lang="de-DE" dirty="0"/>
              <a:t> </a:t>
            </a:r>
            <a:r>
              <a:rPr lang="de-DE" dirty="0" err="1"/>
              <a:t>merged</a:t>
            </a:r>
            <a:r>
              <a:rPr lang="de-DE" dirty="0"/>
              <a:t> </a:t>
            </a:r>
            <a:r>
              <a:rPr lang="de-DE" dirty="0" err="1"/>
              <a:t>with</a:t>
            </a:r>
            <a:r>
              <a:rPr lang="de-DE" dirty="0"/>
              <a:t> </a:t>
            </a:r>
            <a:r>
              <a:rPr lang="de-DE" dirty="0" err="1"/>
              <a:t>parent</a:t>
            </a:r>
            <a:r>
              <a:rPr lang="de-DE" dirty="0"/>
              <a:t>. (</a:t>
            </a:r>
            <a:r>
              <a:rPr lang="de-DE" dirty="0" err="1"/>
              <a:t>Vertical</a:t>
            </a:r>
            <a:r>
              <a:rPr lang="de-DE" dirty="0"/>
              <a:t> </a:t>
            </a:r>
            <a:r>
              <a:rPr lang="de-DE" dirty="0" err="1"/>
              <a:t>Compression</a:t>
            </a:r>
            <a:r>
              <a:rPr lang="de-DE" dirty="0"/>
              <a:t>)</a:t>
            </a:r>
          </a:p>
          <a:p>
            <a:endParaRPr lang="de-DE" dirty="0"/>
          </a:p>
          <a:p>
            <a:r>
              <a:rPr lang="de-DE" dirty="0"/>
              <a:t>„</a:t>
            </a:r>
            <a:r>
              <a:rPr lang="de-DE" dirty="0" err="1"/>
              <a:t>Merging</a:t>
            </a:r>
            <a:r>
              <a:rPr lang="de-DE" dirty="0"/>
              <a:t>“ </a:t>
            </a:r>
            <a:r>
              <a:rPr lang="de-DE" dirty="0" err="1"/>
              <a:t>is</a:t>
            </a:r>
            <a:r>
              <a:rPr lang="de-DE" dirty="0"/>
              <a:t> </a:t>
            </a:r>
            <a:r>
              <a:rPr lang="de-DE" dirty="0" err="1"/>
              <a:t>implementation</a:t>
            </a:r>
            <a:r>
              <a:rPr lang="de-DE" dirty="0"/>
              <a:t> </a:t>
            </a:r>
            <a:r>
              <a:rPr lang="de-DE" dirty="0" err="1"/>
              <a:t>specific</a:t>
            </a:r>
            <a:r>
              <a:rPr lang="de-DE" dirty="0"/>
              <a:t>:</a:t>
            </a:r>
          </a:p>
          <a:p>
            <a:pPr marL="171450" indent="-171450">
              <a:buFontTx/>
              <a:buChar char="-"/>
            </a:pPr>
            <a:r>
              <a:rPr lang="de-DE" dirty="0"/>
              <a:t>Store </a:t>
            </a:r>
            <a:r>
              <a:rPr lang="de-DE" dirty="0" err="1"/>
              <a:t>edge</a:t>
            </a:r>
            <a:r>
              <a:rPr lang="de-DE" dirty="0"/>
              <a:t> </a:t>
            </a:r>
            <a:r>
              <a:rPr lang="de-DE" dirty="0" err="1"/>
              <a:t>strings</a:t>
            </a:r>
            <a:r>
              <a:rPr lang="de-DE" dirty="0"/>
              <a:t> in </a:t>
            </a:r>
            <a:r>
              <a:rPr lang="de-DE" dirty="0" err="1"/>
              <a:t>constant</a:t>
            </a:r>
            <a:r>
              <a:rPr lang="de-DE" dirty="0"/>
              <a:t> </a:t>
            </a:r>
            <a:r>
              <a:rPr lang="de-DE" dirty="0" err="1"/>
              <a:t>space</a:t>
            </a:r>
            <a:r>
              <a:rPr lang="de-DE" dirty="0"/>
              <a:t> </a:t>
            </a:r>
            <a:r>
              <a:rPr lang="de-DE" dirty="0" err="1"/>
              <a:t>with</a:t>
            </a:r>
            <a:r>
              <a:rPr lang="de-DE" dirty="0"/>
              <a:t> </a:t>
            </a:r>
            <a:r>
              <a:rPr lang="de-DE" dirty="0" err="1"/>
              <a:t>two</a:t>
            </a:r>
            <a:r>
              <a:rPr lang="de-DE" dirty="0"/>
              <a:t> </a:t>
            </a:r>
            <a:r>
              <a:rPr lang="de-DE" dirty="0" err="1"/>
              <a:t>pointers</a:t>
            </a:r>
            <a:r>
              <a:rPr lang="de-DE" dirty="0"/>
              <a:t> (</a:t>
            </a:r>
            <a:r>
              <a:rPr lang="de-DE" dirty="0" err="1"/>
              <a:t>start</a:t>
            </a:r>
            <a:r>
              <a:rPr lang="de-DE" dirty="0"/>
              <a:t> &amp; end </a:t>
            </a:r>
            <a:r>
              <a:rPr lang="de-DE" dirty="0" err="1"/>
              <a:t>string</a:t>
            </a:r>
            <a:r>
              <a:rPr lang="de-DE" dirty="0"/>
              <a:t>)</a:t>
            </a:r>
          </a:p>
          <a:p>
            <a:pPr marL="171450" indent="-171450">
              <a:buFontTx/>
              <a:buChar char="-"/>
            </a:pPr>
            <a:r>
              <a:rPr lang="de-DE" dirty="0"/>
              <a:t>Index </a:t>
            </a:r>
            <a:r>
              <a:rPr lang="de-DE" dirty="0" err="1"/>
              <a:t>Structure</a:t>
            </a:r>
            <a:r>
              <a:rPr lang="de-DE" dirty="0"/>
              <a:t>: Just </a:t>
            </a:r>
            <a:r>
              <a:rPr lang="de-DE" dirty="0" err="1"/>
              <a:t>omit</a:t>
            </a:r>
            <a:r>
              <a:rPr lang="de-DE" dirty="0"/>
              <a:t> intermediate </a:t>
            </a:r>
            <a:r>
              <a:rPr lang="de-DE" dirty="0" err="1"/>
              <a:t>nodes</a:t>
            </a:r>
            <a:r>
              <a:rPr lang="de-DE" dirty="0"/>
              <a:t> and just </a:t>
            </a:r>
            <a:r>
              <a:rPr lang="de-DE" dirty="0" err="1"/>
              <a:t>optimistally</a:t>
            </a:r>
            <a:r>
              <a:rPr lang="de-DE" dirty="0"/>
              <a:t> </a:t>
            </a:r>
            <a:r>
              <a:rPr lang="de-DE" dirty="0" err="1"/>
              <a:t>assume</a:t>
            </a:r>
            <a:r>
              <a:rPr lang="de-DE" dirty="0"/>
              <a:t> </a:t>
            </a:r>
            <a:r>
              <a:rPr lang="de-DE" dirty="0" err="1"/>
              <a:t>the</a:t>
            </a:r>
            <a:r>
              <a:rPr lang="de-DE" dirty="0"/>
              <a:t> </a:t>
            </a:r>
            <a:r>
              <a:rPr lang="de-DE" dirty="0" err="1"/>
              <a:t>rest</a:t>
            </a:r>
            <a:r>
              <a:rPr lang="de-DE" dirty="0"/>
              <a:t> </a:t>
            </a:r>
            <a:r>
              <a:rPr lang="de-DE" dirty="0" err="1"/>
              <a:t>of</a:t>
            </a:r>
            <a:r>
              <a:rPr lang="de-DE" dirty="0"/>
              <a:t> </a:t>
            </a:r>
            <a:r>
              <a:rPr lang="de-DE" dirty="0" err="1"/>
              <a:t>the</a:t>
            </a:r>
            <a:r>
              <a:rPr lang="de-DE" dirty="0"/>
              <a:t> </a:t>
            </a:r>
            <a:r>
              <a:rPr lang="de-DE" dirty="0" err="1"/>
              <a:t>key</a:t>
            </a:r>
            <a:r>
              <a:rPr lang="de-DE" dirty="0"/>
              <a:t> will match (check </a:t>
            </a:r>
            <a:r>
              <a:rPr lang="de-DE" dirty="0" err="1"/>
              <a:t>with</a:t>
            </a:r>
            <a:r>
              <a:rPr lang="de-DE" dirty="0"/>
              <a:t> </a:t>
            </a:r>
            <a:r>
              <a:rPr lang="de-DE" dirty="0" err="1"/>
              <a:t>tuple</a:t>
            </a:r>
            <a:r>
              <a:rPr lang="de-DE" dirty="0"/>
              <a:t> </a:t>
            </a:r>
            <a:r>
              <a:rPr lang="de-DE" dirty="0" err="1"/>
              <a:t>entry</a:t>
            </a:r>
            <a:r>
              <a:rPr lang="de-DE" dirty="0"/>
              <a:t>)</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8</a:t>
            </a:fld>
            <a:endParaRPr lang="en-GB"/>
          </a:p>
        </p:txBody>
      </p:sp>
    </p:spTree>
    <p:extLst>
      <p:ext uri="{BB962C8B-B14F-4D97-AF65-F5344CB8AC3E}">
        <p14:creationId xmlns:p14="http://schemas.microsoft.com/office/powerpoint/2010/main" val="37583097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Own Implementation Memory-Benchmark:</a:t>
            </a:r>
          </a:p>
          <a:p>
            <a:endParaRPr lang="de-DE" dirty="0"/>
          </a:p>
          <a:p>
            <a:r>
              <a:rPr lang="de-DE" dirty="0"/>
              <a:t>Trie </a:t>
            </a:r>
            <a:r>
              <a:rPr lang="de-DE" dirty="0" err="1"/>
              <a:t>implementation</a:t>
            </a:r>
            <a:r>
              <a:rPr lang="de-DE" dirty="0"/>
              <a:t> </a:t>
            </a:r>
            <a:r>
              <a:rPr lang="de-DE" dirty="0" err="1"/>
              <a:t>with</a:t>
            </a:r>
            <a:r>
              <a:rPr lang="de-DE" dirty="0"/>
              <a:t> </a:t>
            </a:r>
            <a:r>
              <a:rPr lang="de-DE" dirty="0" err="1"/>
              <a:t>sparse</a:t>
            </a:r>
            <a:r>
              <a:rPr lang="de-DE" dirty="0"/>
              <a:t> 16M </a:t>
            </a:r>
            <a:r>
              <a:rPr lang="de-DE" dirty="0" err="1"/>
              <a:t>takes</a:t>
            </a:r>
            <a:r>
              <a:rPr lang="de-DE" dirty="0"/>
              <a:t> </a:t>
            </a:r>
            <a:r>
              <a:rPr lang="de-DE" dirty="0" err="1"/>
              <a:t>more</a:t>
            </a:r>
            <a:r>
              <a:rPr lang="de-DE" dirty="0"/>
              <a:t> </a:t>
            </a:r>
            <a:r>
              <a:rPr lang="de-DE" dirty="0" err="1"/>
              <a:t>than</a:t>
            </a:r>
            <a:r>
              <a:rPr lang="de-DE" dirty="0"/>
              <a:t> 16GB (</a:t>
            </a:r>
            <a:r>
              <a:rPr lang="de-DE" dirty="0" err="1"/>
              <a:t>only</a:t>
            </a:r>
            <a:r>
              <a:rPr lang="de-DE" dirty="0"/>
              <a:t> </a:t>
            </a:r>
            <a:r>
              <a:rPr lang="de-DE" dirty="0" err="1"/>
              <a:t>have</a:t>
            </a:r>
            <a:r>
              <a:rPr lang="de-DE" dirty="0"/>
              <a:t> 16GB RAM so </a:t>
            </a:r>
            <a:r>
              <a:rPr lang="de-DE" dirty="0" err="1"/>
              <a:t>no</a:t>
            </a:r>
            <a:r>
              <a:rPr lang="de-DE" dirty="0"/>
              <a:t> </a:t>
            </a:r>
            <a:r>
              <a:rPr lang="de-DE" dirty="0" err="1"/>
              <a:t>value</a:t>
            </a:r>
            <a:r>
              <a:rPr lang="de-DE" dirty="0"/>
              <a:t>)</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9</a:t>
            </a:fld>
            <a:endParaRPr lang="en-GB"/>
          </a:p>
        </p:txBody>
      </p:sp>
    </p:spTree>
    <p:extLst>
      <p:ext uri="{BB962C8B-B14F-4D97-AF65-F5344CB8AC3E}">
        <p14:creationId xmlns:p14="http://schemas.microsoft.com/office/powerpoint/2010/main" val="822838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2"/>
          </p:nvPr>
        </p:nvSpPr>
        <p:spPr/>
        <p:txBody>
          <a:bodyPr/>
          <a:lstStyle/>
          <a:p>
            <a:fld id="{CE58CB1E-F828-4F11-99E0-327109AF9DA4}" type="slidenum">
              <a:rPr lang="de-DE" smtClean="0"/>
              <a:pPr/>
              <a:t>‹#›</a:t>
            </a:fld>
            <a:endParaRPr lang="de-DE" dirty="0"/>
          </a:p>
        </p:txBody>
      </p:sp>
      <p:sp>
        <p:nvSpPr>
          <p:cNvPr id="7" name="Fußzeilenplatzhalter 6"/>
          <p:cNvSpPr>
            <a:spLocks noGrp="1"/>
          </p:cNvSpPr>
          <p:nvPr>
            <p:ph type="ftr" sz="quarter" idx="13"/>
          </p:nvPr>
        </p:nvSpPr>
        <p:spPr/>
        <p:txBody>
          <a:bodyPr/>
          <a:lstStyle/>
          <a:p>
            <a:r>
              <a:rPr lang="de-DE"/>
              <a:t>Dr. rer. nat. Erika Mustermann (TUM) | kann beliebig erweitert werden | Infos mit Strich trennen</a:t>
            </a:r>
            <a:endParaRPr lang="en-US" dirty="0"/>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1855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große Bilder">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9" name="Bildplatzhalter 8"/>
          <p:cNvSpPr>
            <a:spLocks noGrp="1"/>
          </p:cNvSpPr>
          <p:nvPr>
            <p:ph type="pic" sz="quarter" idx="17"/>
          </p:nvPr>
        </p:nvSpPr>
        <p:spPr>
          <a:xfrm>
            <a:off x="0" y="2476500"/>
            <a:ext cx="9144000" cy="4381500"/>
          </a:xfrm>
          <a:prstGeom prst="rect">
            <a:avLst/>
          </a:prstGeom>
        </p:spPr>
        <p:txBody>
          <a:bodyPr/>
          <a:lstStyle/>
          <a:p>
            <a:endParaRPr lang="de-DE"/>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4123532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91640"/>
            <a:ext cx="9144000" cy="5166360"/>
          </a:xfrm>
          <a:prstGeom prst="rect">
            <a:avLst/>
          </a:prstGeom>
        </p:spPr>
        <p:txBody>
          <a:bodyPr/>
          <a:lstStyle>
            <a:lvl1pPr>
              <a:lnSpc>
                <a:spcPct val="114000"/>
              </a:lnSpc>
              <a:defRPr/>
            </a:lvl1pPr>
          </a:lstStyle>
          <a:p>
            <a:endParaRPr lang="de-DE" dirty="0"/>
          </a:p>
        </p:txBody>
      </p:sp>
      <p:sp>
        <p:nvSpPr>
          <p:cNvPr id="6" name="Foliennummernplatzhalter 5"/>
          <p:cNvSpPr>
            <a:spLocks noGrp="1"/>
          </p:cNvSpPr>
          <p:nvPr>
            <p:ph type="sldNum" sz="quarter" idx="15"/>
          </p:nvPr>
        </p:nvSpPr>
        <p:spPr/>
        <p:txBody>
          <a:bodyPr/>
          <a:lstStyle/>
          <a:p>
            <a:fld id="{CE58CB1E-F828-4F11-99E0-327109AF9DA4}" type="slidenum">
              <a:rPr lang="de-DE" smtClean="0"/>
              <a:pPr/>
              <a:t>‹#›</a:t>
            </a:fld>
            <a:endParaRPr lang="de-DE" dirty="0"/>
          </a:p>
        </p:txBody>
      </p:sp>
      <p:sp>
        <p:nvSpPr>
          <p:cNvPr id="10" name="Fußzeilenplatzhalter 9"/>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4352564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2477139"/>
            <a:ext cx="9144000" cy="4380861"/>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baseline="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906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8" name="Foliennummernplatzhalter 7"/>
          <p:cNvSpPr>
            <a:spLocks noGrp="1"/>
          </p:cNvSpPr>
          <p:nvPr>
            <p:ph type="sldNum" sz="quarter" idx="12"/>
          </p:nvPr>
        </p:nvSpPr>
        <p:spPr/>
        <p:txBody>
          <a:bodyPr/>
          <a:lstStyle/>
          <a:p>
            <a:fld id="{CE58CB1E-F828-4F11-99E0-327109AF9DA4}" type="slidenum">
              <a:rPr lang="de-DE" smtClean="0"/>
              <a:pPr/>
              <a:t>‹#›</a:t>
            </a:fld>
            <a:endParaRPr lang="de-DE" dirty="0"/>
          </a:p>
        </p:txBody>
      </p:sp>
      <p:sp>
        <p:nvSpPr>
          <p:cNvPr id="10" name="Fußzeilenplatzhalter 9"/>
          <p:cNvSpPr>
            <a:spLocks noGrp="1"/>
          </p:cNvSpPr>
          <p:nvPr>
            <p:ph type="ftr" sz="quarter" idx="13"/>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18550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762188"/>
            <a:ext cx="8508999"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a:t>
            </a:fld>
            <a:endParaRPr lang="de-DE" dirty="0"/>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6"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1839487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2499360"/>
            <a:ext cx="8508999" cy="3962400"/>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dirty="0"/>
          </a:p>
        </p:txBody>
      </p:sp>
      <p:sp useBgFill="1">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 useBgFill="1">
        <p:nvSpPr>
          <p:cNvPr id="6" name="Textplatzhalter 7"/>
          <p:cNvSpPr>
            <a:spLocks noGrp="1"/>
          </p:cNvSpPr>
          <p:nvPr>
            <p:ph type="body" sz="quarter" idx="13" hasCustomPrompt="1"/>
          </p:nvPr>
        </p:nvSpPr>
        <p:spPr>
          <a:xfrm>
            <a:off x="319089" y="1762188"/>
            <a:ext cx="8508999" cy="714951"/>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1839487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baseline="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13" name="Inhaltsplatzhalter 2"/>
          <p:cNvSpPr>
            <a:spLocks noGrp="1"/>
          </p:cNvSpPr>
          <p:nvPr>
            <p:ph idx="15" hasCustomPrompt="1"/>
          </p:nvPr>
        </p:nvSpPr>
        <p:spPr>
          <a:xfrm>
            <a:off x="4647179"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6" name="Foliennummernplatzhalter 5"/>
          <p:cNvSpPr>
            <a:spLocks noGrp="1"/>
          </p:cNvSpPr>
          <p:nvPr>
            <p:ph type="sldNum" sz="quarter" idx="16"/>
          </p:nvPr>
        </p:nvSpPr>
        <p:spPr/>
        <p:txBody>
          <a:bodyPr/>
          <a:lstStyle/>
          <a:p>
            <a:fld id="{CE58CB1E-F828-4F11-99E0-327109AF9DA4}" type="slidenum">
              <a:rPr lang="de-DE" smtClean="0"/>
              <a:pPr/>
              <a:t>‹#›</a:t>
            </a:fld>
            <a:endParaRPr lang="de-DE" dirty="0"/>
          </a:p>
        </p:txBody>
      </p:sp>
      <p:sp>
        <p:nvSpPr>
          <p:cNvPr id="8" name="Fußzeilenplatzhalter 7"/>
          <p:cNvSpPr>
            <a:spLocks noGrp="1"/>
          </p:cNvSpPr>
          <p:nvPr>
            <p:ph type="ftr" sz="quarter" idx="17"/>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34629014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2477139"/>
            <a:ext cx="9144000" cy="4380861"/>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baseline="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oße Bilder">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9" name="Bildplatzhalter 8"/>
          <p:cNvSpPr>
            <a:spLocks noGrp="1"/>
          </p:cNvSpPr>
          <p:nvPr>
            <p:ph type="pic" sz="quarter" idx="17"/>
          </p:nvPr>
        </p:nvSpPr>
        <p:spPr>
          <a:xfrm>
            <a:off x="0" y="2476500"/>
            <a:ext cx="9144000" cy="4381500"/>
          </a:xfrm>
          <a:prstGeom prst="rect">
            <a:avLst/>
          </a:prstGeom>
        </p:spPr>
        <p:txBody>
          <a:bodyPr/>
          <a:lstStyle/>
          <a:p>
            <a:endParaRPr lang="de-DE"/>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762188"/>
            <a:ext cx="8508999"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a:t>
            </a:fld>
            <a:endParaRPr lang="de-DE" dirty="0"/>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6"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39396487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91640"/>
            <a:ext cx="9144000" cy="5166360"/>
          </a:xfrm>
          <a:prstGeom prst="rect">
            <a:avLst/>
          </a:prstGeom>
        </p:spPr>
        <p:txBody>
          <a:bodyPr/>
          <a:lstStyle>
            <a:lvl1pPr>
              <a:lnSpc>
                <a:spcPct val="114000"/>
              </a:lnSpc>
              <a:defRPr/>
            </a:lvl1pPr>
          </a:lstStyle>
          <a:p>
            <a:endParaRPr lang="de-DE" dirty="0"/>
          </a:p>
        </p:txBody>
      </p:sp>
      <p:sp>
        <p:nvSpPr>
          <p:cNvPr id="6" name="Foliennummernplatzhalter 5"/>
          <p:cNvSpPr>
            <a:spLocks noGrp="1"/>
          </p:cNvSpPr>
          <p:nvPr>
            <p:ph type="sldNum" sz="quarter" idx="15"/>
          </p:nvPr>
        </p:nvSpPr>
        <p:spPr/>
        <p:txBody>
          <a:bodyPr/>
          <a:lstStyle/>
          <a:p>
            <a:fld id="{CE58CB1E-F828-4F11-99E0-327109AF9DA4}" type="slidenum">
              <a:rPr lang="de-DE" smtClean="0"/>
              <a:pPr/>
              <a:t>‹#›</a:t>
            </a:fld>
            <a:endParaRPr lang="de-DE" dirty="0"/>
          </a:p>
        </p:txBody>
      </p:sp>
      <p:sp>
        <p:nvSpPr>
          <p:cNvPr id="10" name="Fußzeilenplatzhalter 9"/>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42579873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94334"/>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baseline="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dirty="0"/>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6" name="Foliennummernplatzhalter 5"/>
          <p:cNvSpPr>
            <a:spLocks noGrp="1"/>
          </p:cNvSpPr>
          <p:nvPr>
            <p:ph type="sldNum" sz="quarter" idx="11"/>
          </p:nvPr>
        </p:nvSpPr>
        <p:spPr/>
        <p:txBody>
          <a:bodyPr/>
          <a:lstStyle>
            <a:lvl1pPr>
              <a:defRPr>
                <a:solidFill>
                  <a:schemeClr val="bg1"/>
                </a:solidFill>
              </a:defRPr>
            </a:lvl1pPr>
          </a:lstStyle>
          <a:p>
            <a:fld id="{CE58CB1E-F828-4F11-99E0-327109AF9DA4}" type="slidenum">
              <a:rPr lang="de-DE" smtClean="0"/>
              <a:pPr/>
              <a:t>‹#›</a:t>
            </a:fld>
            <a:endParaRPr lang="de-DE" dirty="0"/>
          </a:p>
        </p:txBody>
      </p:sp>
      <p:sp>
        <p:nvSpPr>
          <p:cNvPr id="8" name="Fußzeilenplatzhalter 7"/>
          <p:cNvSpPr>
            <a:spLocks noGrp="1"/>
          </p:cNvSpPr>
          <p:nvPr>
            <p:ph type="ftr" sz="quarter" idx="12"/>
          </p:nvPr>
        </p:nvSpPr>
        <p:spPr/>
        <p:txBody>
          <a:bodyPr/>
          <a:lstStyle>
            <a:lvl1pPr>
              <a:defRPr>
                <a:solidFill>
                  <a:schemeClr val="bg1"/>
                </a:solidFill>
              </a:defRPr>
            </a:lvl1pPr>
          </a:lstStyle>
          <a:p>
            <a:r>
              <a:rPr lang="de-DE"/>
              <a:t>Dr. rer. nat. Erika Mustermann (TUM) | kann beliebig erweitert werden | Infos mit Strich trennen</a:t>
            </a:r>
            <a:endParaRPr lang="en-US" dirty="0"/>
          </a:p>
        </p:txBody>
      </p:sp>
      <p:sp>
        <p:nvSpPr>
          <p:cNvPr id="5" name="Titel 1"/>
          <p:cNvSpPr>
            <a:spLocks noGrp="1"/>
          </p:cNvSpPr>
          <p:nvPr>
            <p:ph type="title" hasCustomPrompt="1"/>
          </p:nvPr>
        </p:nvSpPr>
        <p:spPr>
          <a:xfrm>
            <a:off x="319090" y="994334"/>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baseline="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Tree>
    <p:extLst>
      <p:ext uri="{BB962C8B-B14F-4D97-AF65-F5344CB8AC3E}">
        <p14:creationId xmlns:p14="http://schemas.microsoft.com/office/powerpoint/2010/main" val="171855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2499360"/>
            <a:ext cx="8508999" cy="3962400"/>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dirty="0"/>
          </a:p>
        </p:txBody>
      </p:sp>
      <p:sp useBgFill="1">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 useBgFill="1">
        <p:nvSpPr>
          <p:cNvPr id="6" name="Textplatzhalter 7"/>
          <p:cNvSpPr>
            <a:spLocks noGrp="1"/>
          </p:cNvSpPr>
          <p:nvPr>
            <p:ph type="body" sz="quarter" idx="13" hasCustomPrompt="1"/>
          </p:nvPr>
        </p:nvSpPr>
        <p:spPr>
          <a:xfrm>
            <a:off x="319089" y="1762188"/>
            <a:ext cx="8508999" cy="714951"/>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62316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94334"/>
            <a:ext cx="8508999" cy="5016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3000" noProof="0" dirty="0">
                <a:solidFill>
                  <a:schemeClr val="bg1"/>
                </a:solidFill>
              </a:defRPr>
            </a:lvl1pPr>
          </a:lstStyle>
          <a:p>
            <a:pPr lvl="0"/>
            <a:r>
              <a:rPr lang="de-DE" noProof="0" dirty="0"/>
              <a:t>Titel der Präsentation durch Klicken bearbeiten</a:t>
            </a:r>
          </a:p>
        </p:txBody>
      </p:sp>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chemeClr val="bg1"/>
                </a:solidFill>
              </a:defRPr>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5" name="Foliennummernplatzhalter 4"/>
          <p:cNvSpPr>
            <a:spLocks noGrp="1"/>
          </p:cNvSpPr>
          <p:nvPr>
            <p:ph type="sldNum" sz="quarter" idx="12"/>
          </p:nvPr>
        </p:nvSpPr>
        <p:spPr/>
        <p:txBody>
          <a:bodyPr/>
          <a:lstStyle>
            <a:lvl1pPr>
              <a:defRPr>
                <a:solidFill>
                  <a:schemeClr val="bg1"/>
                </a:solidFill>
              </a:defRPr>
            </a:lvl1pPr>
          </a:lstStyle>
          <a:p>
            <a:fld id="{CE58CB1E-F828-4F11-99E0-327109AF9DA4}" type="slidenum">
              <a:rPr lang="de-DE" smtClean="0"/>
              <a:pPr/>
              <a:t>‹#›</a:t>
            </a:fld>
            <a:endParaRPr lang="de-DE" dirty="0"/>
          </a:p>
        </p:txBody>
      </p:sp>
      <p:sp>
        <p:nvSpPr>
          <p:cNvPr id="7" name="Fußzeilenplatzhalter 6"/>
          <p:cNvSpPr>
            <a:spLocks noGrp="1"/>
          </p:cNvSpPr>
          <p:nvPr>
            <p:ph type="ftr" sz="quarter" idx="13"/>
          </p:nvPr>
        </p:nvSpPr>
        <p:spPr/>
        <p:txBody>
          <a:bodyPr/>
          <a:lstStyle>
            <a:lvl1pPr>
              <a:defRPr>
                <a:solidFill>
                  <a:schemeClr val="bg1"/>
                </a:solidFill>
              </a:defRPr>
            </a:lvl1p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rgbClr val="000000"/>
                </a:solidFill>
              </a:defRPr>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1"/>
          </p:nvPr>
        </p:nvSpPr>
        <p:spPr/>
        <p:txBody>
          <a:bodyPr/>
          <a:lstStyle/>
          <a:p>
            <a:fld id="{CE58CB1E-F828-4F11-99E0-327109AF9DA4}" type="slidenum">
              <a:rPr lang="de-DE" smtClean="0"/>
              <a:pPr/>
              <a:t>‹#›</a:t>
            </a:fld>
            <a:endParaRPr lang="de-DE" dirty="0"/>
          </a:p>
        </p:txBody>
      </p:sp>
      <p:sp>
        <p:nvSpPr>
          <p:cNvPr id="8" name="Fußzeilenplatzhalter 7"/>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1855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762188"/>
            <a:ext cx="8508999"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a:t>
            </a:fld>
            <a:endParaRPr lang="de-DE" dirty="0"/>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6"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675893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3747977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baseline="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13" name="Inhaltsplatzhalter 2"/>
          <p:cNvSpPr>
            <a:spLocks noGrp="1"/>
          </p:cNvSpPr>
          <p:nvPr>
            <p:ph idx="15" hasCustomPrompt="1"/>
          </p:nvPr>
        </p:nvSpPr>
        <p:spPr>
          <a:xfrm>
            <a:off x="4647179"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6" name="Foliennummernplatzhalter 5"/>
          <p:cNvSpPr>
            <a:spLocks noGrp="1"/>
          </p:cNvSpPr>
          <p:nvPr>
            <p:ph type="sldNum" sz="quarter" idx="16"/>
          </p:nvPr>
        </p:nvSpPr>
        <p:spPr/>
        <p:txBody>
          <a:bodyPr/>
          <a:lstStyle/>
          <a:p>
            <a:fld id="{CE58CB1E-F828-4F11-99E0-327109AF9DA4}" type="slidenum">
              <a:rPr lang="de-DE" smtClean="0"/>
              <a:pPr/>
              <a:t>‹#›</a:t>
            </a:fld>
            <a:endParaRPr lang="de-DE" dirty="0"/>
          </a:p>
        </p:txBody>
      </p:sp>
      <p:sp>
        <p:nvSpPr>
          <p:cNvPr id="8" name="Fußzeilenplatzhalter 7"/>
          <p:cNvSpPr>
            <a:spLocks noGrp="1"/>
          </p:cNvSpPr>
          <p:nvPr>
            <p:ph type="ftr" sz="quarter" idx="17"/>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494489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2499360"/>
            <a:ext cx="8508999" cy="3962400"/>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dirty="0"/>
          </a:p>
        </p:txBody>
      </p:sp>
      <p:sp useBgFill="1">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 useBgFill="1">
        <p:nvSpPr>
          <p:cNvPr id="6" name="Textplatzhalter 7"/>
          <p:cNvSpPr>
            <a:spLocks noGrp="1"/>
          </p:cNvSpPr>
          <p:nvPr>
            <p:ph type="body" sz="quarter" idx="13" hasCustomPrompt="1"/>
          </p:nvPr>
        </p:nvSpPr>
        <p:spPr>
          <a:xfrm>
            <a:off x="319089" y="1762188"/>
            <a:ext cx="8508999" cy="714951"/>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3642604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wmf"/><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4.xml"/><Relationship Id="rId4" Type="http://schemas.openxmlformats.org/officeDocument/2006/relationships/image" Target="../media/image3.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10" Type="http://schemas.openxmlformats.org/officeDocument/2006/relationships/image" Target="../media/image1.wmf"/><Relationship Id="rId4" Type="http://schemas.openxmlformats.org/officeDocument/2006/relationships/slideLayout" Target="../slideLayouts/slideLayout8.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image" Target="../media/image1.wmf"/><Relationship Id="rId4" Type="http://schemas.openxmlformats.org/officeDocument/2006/relationships/slideLayout" Target="../slideLayouts/slideLayout16.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5.xml"/><Relationship Id="rId1" Type="http://schemas.openxmlformats.org/officeDocument/2006/relationships/slideLayout" Target="../slideLayouts/slideLayout21.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6.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Bild 8" descr="20150416 tum logo blau png final.png"/>
          <p:cNvPicPr>
            <a:picLocks noChangeAspect="1"/>
          </p:cNvPicPr>
          <p:nvPr/>
        </p:nvPicPr>
        <p:blipFill>
          <a:blip r:embed="rId5"/>
          <a:stretch>
            <a:fillRect/>
          </a:stretch>
        </p:blipFill>
        <p:spPr>
          <a:xfrm>
            <a:off x="8218411" y="324685"/>
            <a:ext cx="608352" cy="320400"/>
          </a:xfrm>
          <a:prstGeom prst="rect">
            <a:avLst/>
          </a:prstGeom>
        </p:spPr>
      </p:pic>
      <p:sp>
        <p:nvSpPr>
          <p:cNvPr id="10" name="Fußzeilenplatzhalter 3"/>
          <p:cNvSpPr>
            <a:spLocks noGrp="1"/>
          </p:cNvSpPr>
          <p:nvPr>
            <p:ph type="ftr" sz="quarter" idx="3"/>
          </p:nvPr>
        </p:nvSpPr>
        <p:spPr>
          <a:xfrm>
            <a:off x="311162" y="6473313"/>
            <a:ext cx="7829538" cy="384687"/>
          </a:xfrm>
          <a:prstGeom prst="rect">
            <a:avLst/>
          </a:prstGeom>
        </p:spPr>
        <p:txBody>
          <a:bodyPr vert="horz" lIns="0" tIns="45720" rIns="0" bIns="45720" rtlCol="0" anchor="ctr"/>
          <a:lstStyle>
            <a:lvl1pPr algn="l">
              <a:defRPr sz="1200">
                <a:solidFill>
                  <a:schemeClr val="tx1"/>
                </a:solidFill>
              </a:defRPr>
            </a:lvl1pPr>
          </a:lstStyle>
          <a:p>
            <a:r>
              <a:rPr lang="de-DE"/>
              <a:t>Dr. rer. nat. Erika Mustermann (TUM) | kann beliebig erweitert werden | Infos mit Strich trennen</a:t>
            </a:r>
            <a:endParaRPr lang="en-US" dirty="0"/>
          </a:p>
        </p:txBody>
      </p:sp>
      <p:sp>
        <p:nvSpPr>
          <p:cNvPr id="11"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a:t>
            </a:fld>
            <a:endParaRPr lang="de-DE" dirty="0"/>
          </a:p>
        </p:txBody>
      </p:sp>
    </p:spTree>
  </p:cSld>
  <p:clrMap bg1="lt1" tx1="dk1" bg2="lt2" tx2="dk2" accent1="accent1" accent2="accent2" accent3="accent3" accent4="accent4" accent5="accent5" accent6="accent6" hlink="hlink" folHlink="folHlink"/>
  <p:sldLayoutIdLst>
    <p:sldLayoutId id="2147483664" r:id="rId1"/>
    <p:sldLayoutId id="2147483719" r:id="rId2"/>
    <p:sldLayoutId id="2147483720" r:id="rId3"/>
  </p:sldLayoutIdLst>
  <p:hf hdr="0" dt="0"/>
  <p:txStyles>
    <p:titleStyle>
      <a:lvl1pPr algn="l" rtl="0" eaLnBrk="1" fontAlgn="base" hangingPunct="1">
        <a:lnSpc>
          <a:spcPct val="125000"/>
        </a:lnSpc>
        <a:spcBef>
          <a:spcPct val="0"/>
        </a:spcBef>
        <a:spcAft>
          <a:spcPct val="0"/>
        </a:spcAft>
        <a:defRPr sz="2200" b="0" kern="1200">
          <a:solidFill>
            <a:schemeClr val="tx1"/>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cs typeface="Arial" charset="0"/>
        </a:defRPr>
      </a:lvl2pPr>
      <a:lvl3pPr algn="l" rtl="0" eaLnBrk="1" fontAlgn="base" hangingPunct="1">
        <a:spcBef>
          <a:spcPct val="0"/>
        </a:spcBef>
        <a:spcAft>
          <a:spcPct val="0"/>
        </a:spcAft>
        <a:defRPr sz="2000" b="1">
          <a:solidFill>
            <a:schemeClr val="tx2"/>
          </a:solidFill>
          <a:latin typeface="Arial" charset="0"/>
          <a:cs typeface="Arial" charset="0"/>
        </a:defRPr>
      </a:lvl3pPr>
      <a:lvl4pPr algn="l" rtl="0" eaLnBrk="1" fontAlgn="base" hangingPunct="1">
        <a:spcBef>
          <a:spcPct val="0"/>
        </a:spcBef>
        <a:spcAft>
          <a:spcPct val="0"/>
        </a:spcAft>
        <a:defRPr sz="2000" b="1">
          <a:solidFill>
            <a:schemeClr val="tx2"/>
          </a:solidFill>
          <a:latin typeface="Arial" charset="0"/>
          <a:cs typeface="Arial" charset="0"/>
        </a:defRPr>
      </a:lvl4pPr>
      <a:lvl5pPr algn="l" rtl="0" eaLnBrk="1" fontAlgn="base" hangingPunct="1">
        <a:spcBef>
          <a:spcPct val="0"/>
        </a:spcBef>
        <a:spcAft>
          <a:spcPct val="0"/>
        </a:spcAft>
        <a:defRPr sz="2000" b="1">
          <a:solidFill>
            <a:schemeClr val="tx2"/>
          </a:solidFill>
          <a:latin typeface="Arial" charset="0"/>
          <a:cs typeface="Arial" charset="0"/>
        </a:defRPr>
      </a:lvl5pPr>
      <a:lvl6pPr marL="457200" algn="l" rtl="0" eaLnBrk="1" fontAlgn="base" hangingPunct="1">
        <a:spcBef>
          <a:spcPct val="0"/>
        </a:spcBef>
        <a:spcAft>
          <a:spcPct val="0"/>
        </a:spcAft>
        <a:defRPr sz="2000" b="1">
          <a:solidFill>
            <a:schemeClr val="tx2"/>
          </a:solidFill>
          <a:latin typeface="Arial" charset="0"/>
          <a:cs typeface="Arial" charset="0"/>
        </a:defRPr>
      </a:lvl6pPr>
      <a:lvl7pPr marL="914400" algn="l" rtl="0" eaLnBrk="1" fontAlgn="base" hangingPunct="1">
        <a:spcBef>
          <a:spcPct val="0"/>
        </a:spcBef>
        <a:spcAft>
          <a:spcPct val="0"/>
        </a:spcAft>
        <a:defRPr sz="2000" b="1">
          <a:solidFill>
            <a:schemeClr val="tx2"/>
          </a:solidFill>
          <a:latin typeface="Arial" charset="0"/>
          <a:cs typeface="Arial" charset="0"/>
        </a:defRPr>
      </a:lvl7pPr>
      <a:lvl8pPr marL="1371600" algn="l" rtl="0" eaLnBrk="1" fontAlgn="base" hangingPunct="1">
        <a:spcBef>
          <a:spcPct val="0"/>
        </a:spcBef>
        <a:spcAft>
          <a:spcPct val="0"/>
        </a:spcAft>
        <a:defRPr sz="2000" b="1">
          <a:solidFill>
            <a:schemeClr val="tx2"/>
          </a:solidFill>
          <a:latin typeface="Arial" charset="0"/>
          <a:cs typeface="Arial" charset="0"/>
        </a:defRPr>
      </a:lvl8pPr>
      <a:lvl9pPr marL="1828800" algn="l" rtl="0" eaLnBrk="1" fontAlgn="base" hangingPunct="1">
        <a:spcBef>
          <a:spcPct val="0"/>
        </a:spcBef>
        <a:spcAft>
          <a:spcPct val="0"/>
        </a:spcAft>
        <a:defRPr sz="2000"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1600" kern="120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3" name="Textfeld 22"/>
          <p:cNvSpPr txBox="1"/>
          <p:nvPr/>
        </p:nvSpPr>
        <p:spPr>
          <a:xfrm>
            <a:off x="7713330" y="6563283"/>
            <a:ext cx="1115376" cy="193002"/>
          </a:xfrm>
          <a:prstGeom prst="rect">
            <a:avLst/>
          </a:prstGeom>
        </p:spPr>
        <p:txBody>
          <a:bodyPr wrap="square" lIns="0" tIns="0" rIns="0" bIns="0" rtlCol="0" anchor="b" anchorCtr="0">
            <a:spAutoFit/>
          </a:bodyPr>
          <a:lstStyle/>
          <a:p>
            <a:pPr algn="r">
              <a:lnSpc>
                <a:spcPct val="114000"/>
              </a:lnSpc>
            </a:pPr>
            <a:fld id="{C51078C5-4710-4254-8001-F1C0900803FD}" type="slidenum">
              <a:rPr lang="de-DE" sz="1200" smtClean="0">
                <a:latin typeface="+mn-lt"/>
                <a:cs typeface="Arial" pitchFamily="34" charset="0"/>
              </a:rPr>
              <a:pPr algn="r">
                <a:lnSpc>
                  <a:spcPct val="114000"/>
                </a:lnSpc>
              </a:pPr>
              <a:t>‹#›</a:t>
            </a:fld>
            <a:endParaRPr lang="de-DE" sz="1200" dirty="0">
              <a:latin typeface="+mn-lt"/>
              <a:cs typeface="Arial" pitchFamily="34" charset="0"/>
            </a:endParaRPr>
          </a:p>
        </p:txBody>
      </p:sp>
      <p:pic>
        <p:nvPicPr>
          <p:cNvPr id="5" name="Bild 4" descr="Fahnen_HG.jpg"/>
          <p:cNvPicPr>
            <a:picLocks noChangeAspect="1"/>
          </p:cNvPicPr>
          <p:nvPr/>
        </p:nvPicPr>
        <p:blipFill>
          <a:blip r:embed="rId3" cstate="screen"/>
          <a:srcRect/>
          <a:stretch>
            <a:fillRect/>
          </a:stretch>
        </p:blipFill>
        <p:spPr>
          <a:xfrm>
            <a:off x="-42532" y="0"/>
            <a:ext cx="9185031" cy="6858000"/>
          </a:xfrm>
          <a:prstGeom prst="rect">
            <a:avLst/>
          </a:prstGeom>
        </p:spPr>
      </p:pic>
      <p:pic>
        <p:nvPicPr>
          <p:cNvPr id="7" name="Bild 6" descr="20150416 tum logo blau png final.png"/>
          <p:cNvPicPr>
            <a:picLocks noChangeAspect="1"/>
          </p:cNvPicPr>
          <p:nvPr/>
        </p:nvPicPr>
        <p:blipFill>
          <a:blip r:embed="rId4"/>
          <a:stretch>
            <a:fillRect/>
          </a:stretch>
        </p:blipFill>
        <p:spPr>
          <a:xfrm>
            <a:off x="8222627" y="324650"/>
            <a:ext cx="599722" cy="320400"/>
          </a:xfrm>
          <a:prstGeom prst="rect">
            <a:avLst/>
          </a:prstGeom>
        </p:spPr>
      </p:pic>
      <p:sp>
        <p:nvSpPr>
          <p:cNvPr id="8"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noProof="0" smtClean="0"/>
              <a:pPr/>
              <a:t>‹#›</a:t>
            </a:fld>
            <a:endParaRPr lang="de-DE" noProof="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69"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a:t>
            </a:fld>
            <a:endParaRPr lang="de-DE" dirty="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tx1"/>
                </a:solidFill>
              </a:defRPr>
            </a:lvl1pPr>
          </a:lstStyle>
          <a:p>
            <a:r>
              <a:rPr lang="de-DE"/>
              <a:t>Dr. rer. nat. Erika Mustermann (TUM) | kann beliebig erweitert werden | Infos mit Strich trennen</a:t>
            </a:r>
            <a:endParaRPr lang="en-US" dirty="0"/>
          </a:p>
        </p:txBody>
      </p:sp>
      <p:pic>
        <p:nvPicPr>
          <p:cNvPr id="7" name="Bild 6" descr="20150416 tum logo blau png final.png"/>
          <p:cNvPicPr>
            <a:picLocks noChangeAspect="1"/>
          </p:cNvPicPr>
          <p:nvPr/>
        </p:nvPicPr>
        <p:blipFill>
          <a:blip r:embed="rId10"/>
          <a:stretch>
            <a:fillRect/>
          </a:stretch>
        </p:blipFill>
        <p:spPr>
          <a:xfrm>
            <a:off x="8218411" y="324685"/>
            <a:ext cx="608352" cy="320400"/>
          </a:xfrm>
          <a:prstGeom prst="rect">
            <a:avLst/>
          </a:prstGeom>
        </p:spPr>
      </p:pic>
      <p:sp>
        <p:nvSpPr>
          <p:cNvPr id="11" name="Textfeld 10"/>
          <p:cNvSpPr txBox="1"/>
          <p:nvPr userDrawn="1"/>
        </p:nvSpPr>
        <p:spPr>
          <a:xfrm>
            <a:off x="320401" y="314325"/>
            <a:ext cx="7699650" cy="348403"/>
          </a:xfrm>
          <a:prstGeom prst="rect">
            <a:avLst/>
          </a:prstGeom>
          <a:noFill/>
        </p:spPr>
        <p:txBody>
          <a:bodyPr wrap="square" lIns="0" tIns="0" rIns="0" bIns="0" rtlCol="0">
            <a:spAutoFit/>
          </a:bodyPr>
          <a:lstStyle/>
          <a:p>
            <a:pPr>
              <a:lnSpc>
                <a:spcPct val="94000"/>
              </a:lnSpc>
              <a:tabLst/>
            </a:pPr>
            <a:r>
              <a:rPr lang="de-DE" sz="800" dirty="0">
                <a:solidFill>
                  <a:schemeClr val="tx2"/>
                </a:solidFill>
                <a:latin typeface="+mn-lt"/>
              </a:rPr>
              <a:t>Lehrstuhl für Musterverfahren</a:t>
            </a:r>
          </a:p>
          <a:p>
            <a:pPr>
              <a:lnSpc>
                <a:spcPct val="94000"/>
              </a:lnSpc>
              <a:tabLst/>
            </a:pPr>
            <a:r>
              <a:rPr lang="de-DE" sz="800" dirty="0">
                <a:solidFill>
                  <a:schemeClr val="tx2"/>
                </a:solidFill>
                <a:latin typeface="+mn-lt"/>
              </a:rPr>
              <a:t>TUM School </a:t>
            </a:r>
            <a:r>
              <a:rPr lang="de-DE" sz="800" dirty="0" err="1">
                <a:solidFill>
                  <a:schemeClr val="tx2"/>
                </a:solidFill>
                <a:latin typeface="+mn-lt"/>
              </a:rPr>
              <a:t>of</a:t>
            </a:r>
            <a:r>
              <a:rPr lang="de-DE" sz="800" dirty="0">
                <a:solidFill>
                  <a:schemeClr val="tx2"/>
                </a:solidFill>
                <a:latin typeface="+mn-lt"/>
              </a:rPr>
              <a:t> Mustertechnik</a:t>
            </a:r>
          </a:p>
          <a:p>
            <a:pPr>
              <a:lnSpc>
                <a:spcPct val="94000"/>
              </a:lnSpc>
              <a:tabLst/>
            </a:pPr>
            <a:r>
              <a:rPr lang="de-DE" sz="800" dirty="0">
                <a:solidFill>
                  <a:schemeClr val="tx2"/>
                </a:solidFill>
                <a:latin typeface="+mn-lt"/>
              </a:rPr>
              <a:t>Technische Universität</a:t>
            </a:r>
            <a:r>
              <a:rPr lang="de-DE" sz="800" baseline="0" dirty="0">
                <a:solidFill>
                  <a:schemeClr val="tx2"/>
                </a:solidFill>
                <a:latin typeface="+mn-lt"/>
              </a:rPr>
              <a:t> München</a:t>
            </a:r>
            <a:endParaRPr lang="de-DE" sz="800" dirty="0">
              <a:solidFill>
                <a:schemeClr val="tx2"/>
              </a:solidFill>
              <a:latin typeface="+mn-lt"/>
            </a:endParaRPr>
          </a:p>
        </p:txBody>
      </p:sp>
    </p:spTree>
  </p:cSld>
  <p:clrMap bg1="lt1" tx1="dk1" bg2="lt2" tx2="dk2" accent1="accent1" accent2="accent2" accent3="accent3" accent4="accent4" accent5="accent5" accent6="accent6" hlink="hlink" folHlink="folHlink"/>
  <p:sldLayoutIdLst>
    <p:sldLayoutId id="2147483675" r:id="rId1"/>
    <p:sldLayoutId id="2147483712" r:id="rId2"/>
    <p:sldLayoutId id="2147483713" r:id="rId3"/>
    <p:sldLayoutId id="2147483714" r:id="rId4"/>
    <p:sldLayoutId id="2147483715" r:id="rId5"/>
    <p:sldLayoutId id="2147483716" r:id="rId6"/>
    <p:sldLayoutId id="2147483717" r:id="rId7"/>
    <p:sldLayoutId id="2147483718" r:id="rId8"/>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Bild 2" descr="20150416 tum logo blau png final.png"/>
          <p:cNvPicPr>
            <a:picLocks noChangeAspect="1"/>
          </p:cNvPicPr>
          <p:nvPr/>
        </p:nvPicPr>
        <p:blipFill>
          <a:blip r:embed="rId10"/>
          <a:stretch>
            <a:fillRect/>
          </a:stretch>
        </p:blipFill>
        <p:spPr>
          <a:xfrm>
            <a:off x="8218411" y="324685"/>
            <a:ext cx="608352" cy="320400"/>
          </a:xfrm>
          <a:prstGeom prst="rect">
            <a:avLst/>
          </a:prstGeom>
        </p:spPr>
      </p:pic>
      <p:sp>
        <p:nvSpPr>
          <p:cNvPr id="5" name="Foliennummernplatzhalter 4"/>
          <p:cNvSpPr>
            <a:spLocks noGrp="1"/>
          </p:cNvSpPr>
          <p:nvPr>
            <p:ph type="sldNum" sz="quarter" idx="4"/>
          </p:nvPr>
        </p:nvSpPr>
        <p:spPr>
          <a:xfrm>
            <a:off x="6774934" y="6473313"/>
            <a:ext cx="2052074"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a:t>
            </a:fld>
            <a:endParaRPr lang="de-DE" dirty="0"/>
          </a:p>
        </p:txBody>
      </p:sp>
      <p:sp>
        <p:nvSpPr>
          <p:cNvPr id="6"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tx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62" r:id="rId1"/>
    <p:sldLayoutId id="2147483654" r:id="rId2"/>
    <p:sldLayoutId id="2147483704" r:id="rId3"/>
    <p:sldLayoutId id="2147483657" r:id="rId4"/>
    <p:sldLayoutId id="2147483711" r:id="rId5"/>
    <p:sldLayoutId id="2147483703" r:id="rId6"/>
    <p:sldLayoutId id="2147483653" r:id="rId7"/>
    <p:sldLayoutId id="2147483656" r:id="rId8"/>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hteck 5"/>
          <p:cNvSpPr/>
          <p:nvPr/>
        </p:nvSpPr>
        <p:spPr bwMode="hidden">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pic>
        <p:nvPicPr>
          <p:cNvPr id="4" name="Bild 3" descr="20150416 tum logo blau png final.png"/>
          <p:cNvPicPr>
            <a:picLocks noChangeAspect="1"/>
          </p:cNvPicPr>
          <p:nvPr/>
        </p:nvPicPr>
        <p:blipFill>
          <a:blip r:embed="rId3"/>
          <a:stretch>
            <a:fillRect/>
          </a:stretch>
        </p:blipFill>
        <p:spPr bwMode="black">
          <a:xfrm>
            <a:off x="8222628" y="324650"/>
            <a:ext cx="599723" cy="320400"/>
          </a:xfrm>
          <a:prstGeom prst="rect">
            <a:avLst/>
          </a:prstGeom>
        </p:spPr>
      </p:pic>
      <p:sp>
        <p:nvSpPr>
          <p:cNvPr id="7"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bg1"/>
                </a:solidFill>
              </a:defRPr>
            </a:lvl1pPr>
          </a:lstStyle>
          <a:p>
            <a:fld id="{CE58CB1E-F828-4F11-99E0-327109AF9DA4}" type="slidenum">
              <a:rPr lang="de-DE" smtClean="0"/>
              <a:pPr/>
              <a:t>‹#›</a:t>
            </a:fld>
            <a:endParaRPr lang="de-DE" dirty="0"/>
          </a:p>
        </p:txBody>
      </p:sp>
      <p:sp>
        <p:nvSpPr>
          <p:cNvPr id="8"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85"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eck 6"/>
          <p:cNvSpPr/>
          <p:nvPr/>
        </p:nvSpPr>
        <p:spPr bwMode="hidden">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bg1"/>
              </a:solidFill>
            </a:endParaRPr>
          </a:p>
        </p:txBody>
      </p:sp>
      <p:pic>
        <p:nvPicPr>
          <p:cNvPr id="4" name="Bild 3" descr="20150416 tum logo blau png final.png"/>
          <p:cNvPicPr>
            <a:picLocks noChangeAspect="1"/>
          </p:cNvPicPr>
          <p:nvPr/>
        </p:nvPicPr>
        <p:blipFill>
          <a:blip r:embed="rId3"/>
          <a:stretch>
            <a:fillRect/>
          </a:stretch>
        </p:blipFill>
        <p:spPr bwMode="black">
          <a:xfrm>
            <a:off x="8222627" y="324650"/>
            <a:ext cx="599722" cy="320400"/>
          </a:xfrm>
          <a:prstGeom prst="rect">
            <a:avLst/>
          </a:prstGeom>
        </p:spPr>
      </p:pic>
      <p:sp>
        <p:nvSpPr>
          <p:cNvPr id="9"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bg1"/>
                </a:solidFill>
              </a:defRPr>
            </a:lvl1pPr>
          </a:lstStyle>
          <a:p>
            <a:fld id="{CE58CB1E-F828-4F11-99E0-327109AF9DA4}" type="slidenum">
              <a:rPr lang="de-DE" smtClean="0"/>
              <a:pPr/>
              <a:t>‹#›</a:t>
            </a:fld>
            <a:endParaRPr lang="de-DE" dirty="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98"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1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chart" Target="../charts/char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0"/>
          </p:nvPr>
        </p:nvSpPr>
        <p:spPr/>
        <p:txBody>
          <a:bodyPr/>
          <a:lstStyle/>
          <a:p>
            <a:r>
              <a:rPr lang="de-DE" dirty="0"/>
              <a:t>Jonas Fritsch</a:t>
            </a:r>
          </a:p>
          <a:p>
            <a:r>
              <a:rPr lang="de-DE" dirty="0"/>
              <a:t>Technische Universität München</a:t>
            </a:r>
          </a:p>
          <a:p>
            <a:r>
              <a:rPr lang="de-DE" dirty="0"/>
              <a:t>TUM Department </a:t>
            </a:r>
            <a:r>
              <a:rPr lang="en-US" dirty="0"/>
              <a:t>of</a:t>
            </a:r>
            <a:r>
              <a:rPr lang="de-DE" dirty="0"/>
              <a:t> </a:t>
            </a:r>
            <a:r>
              <a:rPr lang="de-DE" dirty="0" err="1"/>
              <a:t>Informatics</a:t>
            </a:r>
            <a:endParaRPr lang="de-DE" dirty="0"/>
          </a:p>
          <a:p>
            <a:r>
              <a:rPr lang="de-DE" dirty="0"/>
              <a:t>Chair </a:t>
            </a:r>
            <a:r>
              <a:rPr lang="de-DE" dirty="0" err="1"/>
              <a:t>for</a:t>
            </a:r>
            <a:r>
              <a:rPr lang="de-DE" dirty="0"/>
              <a:t> </a:t>
            </a:r>
            <a:r>
              <a:rPr lang="de-DE" dirty="0" err="1"/>
              <a:t>database</a:t>
            </a:r>
            <a:r>
              <a:rPr lang="de-DE" dirty="0"/>
              <a:t> </a:t>
            </a:r>
            <a:r>
              <a:rPr lang="de-DE" dirty="0" err="1"/>
              <a:t>systems</a:t>
            </a:r>
            <a:endParaRPr lang="de-DE" dirty="0"/>
          </a:p>
          <a:p>
            <a:r>
              <a:rPr lang="de-DE" dirty="0"/>
              <a:t>Munich, 11. </a:t>
            </a:r>
            <a:r>
              <a:rPr lang="de-DE" dirty="0" err="1"/>
              <a:t>July</a:t>
            </a:r>
            <a:r>
              <a:rPr lang="de-DE" dirty="0"/>
              <a:t> 2022</a:t>
            </a:r>
            <a:endParaRPr dirty="0"/>
          </a:p>
        </p:txBody>
      </p:sp>
      <p:sp>
        <p:nvSpPr>
          <p:cNvPr id="7" name="Titel 6"/>
          <p:cNvSpPr>
            <a:spLocks noGrp="1"/>
          </p:cNvSpPr>
          <p:nvPr>
            <p:ph type="title"/>
          </p:nvPr>
        </p:nvSpPr>
        <p:spPr>
          <a:xfrm>
            <a:off x="319090" y="994334"/>
            <a:ext cx="8508999" cy="820738"/>
          </a:xfrm>
        </p:spPr>
        <p:txBody>
          <a:bodyPr/>
          <a:lstStyle/>
          <a:p>
            <a:r>
              <a:rPr lang="de-DE" dirty="0"/>
              <a:t>The Adaptive Radix Tree:</a:t>
            </a:r>
            <a:br>
              <a:rPr lang="de-DE" dirty="0"/>
            </a:br>
            <a:r>
              <a:rPr lang="de-DE" dirty="0" err="1"/>
              <a:t>ARTful</a:t>
            </a:r>
            <a:r>
              <a:rPr lang="de-DE" dirty="0"/>
              <a:t> </a:t>
            </a:r>
            <a:r>
              <a:rPr lang="de-DE" dirty="0" err="1"/>
              <a:t>Indexing</a:t>
            </a:r>
            <a:r>
              <a:rPr lang="de-DE" dirty="0"/>
              <a:t> </a:t>
            </a:r>
            <a:r>
              <a:rPr lang="de-DE" dirty="0" err="1"/>
              <a:t>for</a:t>
            </a:r>
            <a:r>
              <a:rPr lang="de-DE" dirty="0"/>
              <a:t> Main-Memory Databases</a:t>
            </a:r>
          </a:p>
        </p:txBody>
      </p:sp>
      <p:pic>
        <p:nvPicPr>
          <p:cNvPr id="5" name="Bild 4" descr="TUM_Glockenturm.tif"/>
          <p:cNvPicPr>
            <a:picLocks noChangeAspect="1"/>
          </p:cNvPicPr>
          <p:nvPr/>
        </p:nvPicPr>
        <p:blipFill>
          <a:blip r:embed="rId3"/>
          <a:stretch>
            <a:fillRect/>
          </a:stretch>
        </p:blipFill>
        <p:spPr>
          <a:xfrm>
            <a:off x="4927101" y="3051360"/>
            <a:ext cx="3892489" cy="33974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Inhaltsplatzhalter 5">
            <a:extLst>
              <a:ext uri="{FF2B5EF4-FFF2-40B4-BE49-F238E27FC236}">
                <a16:creationId xmlns:a16="http://schemas.microsoft.com/office/drawing/2014/main" id="{E0ADE26F-FE0B-74C4-ECC8-E87C466C7B24}"/>
              </a:ext>
            </a:extLst>
          </p:cNvPr>
          <p:cNvGraphicFramePr>
            <a:graphicFrameLocks/>
          </p:cNvGraphicFramePr>
          <p:nvPr>
            <p:extLst>
              <p:ext uri="{D42A27DB-BD31-4B8C-83A1-F6EECF244321}">
                <p14:modId xmlns:p14="http://schemas.microsoft.com/office/powerpoint/2010/main" val="1460315604"/>
              </p:ext>
            </p:extLst>
          </p:nvPr>
        </p:nvGraphicFramePr>
        <p:xfrm>
          <a:off x="4611688" y="1762125"/>
          <a:ext cx="4214813" cy="4699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Inhaltsplatzhalter 5"/>
          <p:cNvGraphicFramePr>
            <a:graphicFrameLocks noGrp="1"/>
          </p:cNvGraphicFramePr>
          <p:nvPr>
            <p:ph idx="1"/>
            <p:extLst>
              <p:ext uri="{D42A27DB-BD31-4B8C-83A1-F6EECF244321}">
                <p14:modId xmlns:p14="http://schemas.microsoft.com/office/powerpoint/2010/main" val="1548245075"/>
              </p:ext>
            </p:extLst>
          </p:nvPr>
        </p:nvGraphicFramePr>
        <p:xfrm>
          <a:off x="319088" y="1762125"/>
          <a:ext cx="4214813" cy="4699000"/>
        </p:xfrm>
        <a:graphic>
          <a:graphicData uri="http://schemas.openxmlformats.org/drawingml/2006/chart">
            <c:chart xmlns:c="http://schemas.openxmlformats.org/drawingml/2006/chart" xmlns:r="http://schemas.openxmlformats.org/officeDocument/2006/relationships" r:id="rId4"/>
          </a:graphicData>
        </a:graphic>
      </p:graphicFrame>
      <p:sp>
        <p:nvSpPr>
          <p:cNvPr id="4" name="Foliennummernplatzhalter 3"/>
          <p:cNvSpPr>
            <a:spLocks noGrp="1"/>
          </p:cNvSpPr>
          <p:nvPr>
            <p:ph type="sldNum" sz="quarter" idx="11"/>
          </p:nvPr>
        </p:nvSpPr>
        <p:spPr>
          <a:xfrm>
            <a:off x="6774934" y="6473313"/>
            <a:ext cx="2052000" cy="365125"/>
          </a:xfrm>
        </p:spPr>
        <p:txBody>
          <a:bodyPr anchor="ctr">
            <a:normAutofit/>
          </a:bodyPr>
          <a:lstStyle/>
          <a:p>
            <a:pPr>
              <a:spcAft>
                <a:spcPts val="600"/>
              </a:spcAft>
            </a:pPr>
            <a:fld id="{CE58CB1E-F828-4F11-99E0-327109AF9DA4}" type="slidenum">
              <a:rPr lang="de-DE" smtClean="0"/>
              <a:pPr>
                <a:spcAft>
                  <a:spcPts val="600"/>
                </a:spcAft>
              </a:pPr>
              <a:t>10</a:t>
            </a:fld>
            <a:endParaRPr lang="de-DE"/>
          </a:p>
        </p:txBody>
      </p:sp>
      <p:sp>
        <p:nvSpPr>
          <p:cNvPr id="7" name="Fußzeilenplatzhalter 4"/>
          <p:cNvSpPr>
            <a:spLocks noGrp="1"/>
          </p:cNvSpPr>
          <p:nvPr>
            <p:ph type="ftr" sz="quarter" idx="12"/>
          </p:nvPr>
        </p:nvSpPr>
        <p:spPr>
          <a:xfrm>
            <a:off x="311162" y="6473313"/>
            <a:ext cx="7829538" cy="384687"/>
          </a:xfrm>
        </p:spPr>
        <p:txBody>
          <a:bodyPr anchor="ctr">
            <a:normAutofit/>
          </a:bodyPr>
          <a:lstStyle/>
          <a:p>
            <a:pPr>
              <a:spcAft>
                <a:spcPts val="600"/>
              </a:spcAft>
            </a:pPr>
            <a:r>
              <a:rPr lang="de-DE"/>
              <a:t>Jonas Fritsch | The Adaptive Radix Tree</a:t>
            </a:r>
            <a:endParaRPr lang="en-US"/>
          </a:p>
        </p:txBody>
      </p:sp>
      <p:sp>
        <p:nvSpPr>
          <p:cNvPr id="3" name="Titel 2"/>
          <p:cNvSpPr>
            <a:spLocks noGrp="1"/>
          </p:cNvSpPr>
          <p:nvPr>
            <p:ph type="title"/>
          </p:nvPr>
        </p:nvSpPr>
        <p:spPr>
          <a:xfrm>
            <a:off x="319090" y="994334"/>
            <a:ext cx="8508999" cy="410369"/>
          </a:xfrm>
        </p:spPr>
        <p:txBody>
          <a:bodyPr wrap="square" anchor="t">
            <a:normAutofit/>
          </a:bodyPr>
          <a:lstStyle/>
          <a:p>
            <a:r>
              <a:rPr lang="de-DE" dirty="0"/>
              <a:t>Performance-Benchmark (</a:t>
            </a:r>
            <a:r>
              <a:rPr lang="de-DE" dirty="0" err="1"/>
              <a:t>insert</a:t>
            </a:r>
            <a:r>
              <a:rPr lang="de-DE" dirty="0"/>
              <a:t>)</a:t>
            </a:r>
          </a:p>
        </p:txBody>
      </p:sp>
    </p:spTree>
    <p:extLst>
      <p:ext uri="{BB962C8B-B14F-4D97-AF65-F5344CB8AC3E}">
        <p14:creationId xmlns:p14="http://schemas.microsoft.com/office/powerpoint/2010/main" val="2050750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Inhaltsplatzhalter 5">
            <a:extLst>
              <a:ext uri="{FF2B5EF4-FFF2-40B4-BE49-F238E27FC236}">
                <a16:creationId xmlns:a16="http://schemas.microsoft.com/office/drawing/2014/main" id="{E0ADE26F-FE0B-74C4-ECC8-E87C466C7B24}"/>
              </a:ext>
            </a:extLst>
          </p:cNvPr>
          <p:cNvGraphicFramePr>
            <a:graphicFrameLocks/>
          </p:cNvGraphicFramePr>
          <p:nvPr>
            <p:extLst>
              <p:ext uri="{D42A27DB-BD31-4B8C-83A1-F6EECF244321}">
                <p14:modId xmlns:p14="http://schemas.microsoft.com/office/powerpoint/2010/main" val="1736706946"/>
              </p:ext>
            </p:extLst>
          </p:nvPr>
        </p:nvGraphicFramePr>
        <p:xfrm>
          <a:off x="4611688" y="1762125"/>
          <a:ext cx="4214813" cy="4699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Inhaltsplatzhalter 5"/>
          <p:cNvGraphicFramePr>
            <a:graphicFrameLocks noGrp="1"/>
          </p:cNvGraphicFramePr>
          <p:nvPr>
            <p:ph idx="1"/>
            <p:extLst>
              <p:ext uri="{D42A27DB-BD31-4B8C-83A1-F6EECF244321}">
                <p14:modId xmlns:p14="http://schemas.microsoft.com/office/powerpoint/2010/main" val="83631427"/>
              </p:ext>
            </p:extLst>
          </p:nvPr>
        </p:nvGraphicFramePr>
        <p:xfrm>
          <a:off x="319088" y="1762125"/>
          <a:ext cx="4214813" cy="4699000"/>
        </p:xfrm>
        <a:graphic>
          <a:graphicData uri="http://schemas.openxmlformats.org/drawingml/2006/chart">
            <c:chart xmlns:c="http://schemas.openxmlformats.org/drawingml/2006/chart" xmlns:r="http://schemas.openxmlformats.org/officeDocument/2006/relationships" r:id="rId4"/>
          </a:graphicData>
        </a:graphic>
      </p:graphicFrame>
      <p:sp>
        <p:nvSpPr>
          <p:cNvPr id="4" name="Foliennummernplatzhalter 3"/>
          <p:cNvSpPr>
            <a:spLocks noGrp="1"/>
          </p:cNvSpPr>
          <p:nvPr>
            <p:ph type="sldNum" sz="quarter" idx="11"/>
          </p:nvPr>
        </p:nvSpPr>
        <p:spPr>
          <a:xfrm>
            <a:off x="6774934" y="6473313"/>
            <a:ext cx="2052000" cy="365125"/>
          </a:xfrm>
        </p:spPr>
        <p:txBody>
          <a:bodyPr anchor="ctr">
            <a:normAutofit/>
          </a:bodyPr>
          <a:lstStyle/>
          <a:p>
            <a:pPr>
              <a:spcAft>
                <a:spcPts val="600"/>
              </a:spcAft>
            </a:pPr>
            <a:fld id="{CE58CB1E-F828-4F11-99E0-327109AF9DA4}" type="slidenum">
              <a:rPr lang="de-DE" smtClean="0"/>
              <a:pPr>
                <a:spcAft>
                  <a:spcPts val="600"/>
                </a:spcAft>
              </a:pPr>
              <a:t>11</a:t>
            </a:fld>
            <a:endParaRPr lang="de-DE"/>
          </a:p>
        </p:txBody>
      </p:sp>
      <p:sp>
        <p:nvSpPr>
          <p:cNvPr id="7" name="Fußzeilenplatzhalter 4"/>
          <p:cNvSpPr>
            <a:spLocks noGrp="1"/>
          </p:cNvSpPr>
          <p:nvPr>
            <p:ph type="ftr" sz="quarter" idx="12"/>
          </p:nvPr>
        </p:nvSpPr>
        <p:spPr>
          <a:xfrm>
            <a:off x="311162" y="6473313"/>
            <a:ext cx="7829538" cy="384687"/>
          </a:xfrm>
        </p:spPr>
        <p:txBody>
          <a:bodyPr anchor="ctr">
            <a:normAutofit/>
          </a:bodyPr>
          <a:lstStyle/>
          <a:p>
            <a:pPr>
              <a:spcAft>
                <a:spcPts val="600"/>
              </a:spcAft>
            </a:pPr>
            <a:r>
              <a:rPr lang="de-DE"/>
              <a:t>Jonas Fritsch | The Adaptive Radix Tree</a:t>
            </a:r>
            <a:endParaRPr lang="en-US"/>
          </a:p>
        </p:txBody>
      </p:sp>
      <p:sp>
        <p:nvSpPr>
          <p:cNvPr id="3" name="Titel 2"/>
          <p:cNvSpPr>
            <a:spLocks noGrp="1"/>
          </p:cNvSpPr>
          <p:nvPr>
            <p:ph type="title"/>
          </p:nvPr>
        </p:nvSpPr>
        <p:spPr>
          <a:xfrm>
            <a:off x="319090" y="994334"/>
            <a:ext cx="8508999" cy="410369"/>
          </a:xfrm>
        </p:spPr>
        <p:txBody>
          <a:bodyPr wrap="square" anchor="t">
            <a:normAutofit/>
          </a:bodyPr>
          <a:lstStyle/>
          <a:p>
            <a:r>
              <a:rPr lang="de-DE" dirty="0"/>
              <a:t>Performance-Benchmark (</a:t>
            </a:r>
            <a:r>
              <a:rPr lang="de-DE" dirty="0" err="1"/>
              <a:t>search</a:t>
            </a:r>
            <a:r>
              <a:rPr lang="de-DE" dirty="0"/>
              <a:t>)</a:t>
            </a:r>
          </a:p>
        </p:txBody>
      </p:sp>
    </p:spTree>
    <p:extLst>
      <p:ext uri="{BB962C8B-B14F-4D97-AF65-F5344CB8AC3E}">
        <p14:creationId xmlns:p14="http://schemas.microsoft.com/office/powerpoint/2010/main" val="2563244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Inhaltsplatzhalter 6"/>
          <p:cNvGraphicFramePr>
            <a:graphicFrameLocks noGrp="1"/>
          </p:cNvGraphicFramePr>
          <p:nvPr>
            <p:ph idx="1"/>
            <p:extLst>
              <p:ext uri="{D42A27DB-BD31-4B8C-83A1-F6EECF244321}">
                <p14:modId xmlns:p14="http://schemas.microsoft.com/office/powerpoint/2010/main" val="1637307687"/>
              </p:ext>
            </p:extLst>
          </p:nvPr>
        </p:nvGraphicFramePr>
        <p:xfrm>
          <a:off x="319088" y="2498725"/>
          <a:ext cx="8509505" cy="2347800"/>
        </p:xfrm>
        <a:graphic>
          <a:graphicData uri="http://schemas.openxmlformats.org/drawingml/2006/table">
            <a:tbl>
              <a:tblPr bandRow="1">
                <a:tableStyleId>{5940675A-B579-460E-94D1-54222C63F5DA}</a:tableStyleId>
              </a:tblPr>
              <a:tblGrid>
                <a:gridCol w="1262133">
                  <a:extLst>
                    <a:ext uri="{9D8B030D-6E8A-4147-A177-3AD203B41FA5}">
                      <a16:colId xmlns:a16="http://schemas.microsoft.com/office/drawing/2014/main" val="20000"/>
                    </a:ext>
                  </a:extLst>
                </a:gridCol>
                <a:gridCol w="1811843">
                  <a:extLst>
                    <a:ext uri="{9D8B030D-6E8A-4147-A177-3AD203B41FA5}">
                      <a16:colId xmlns:a16="http://schemas.microsoft.com/office/drawing/2014/main" val="20001"/>
                    </a:ext>
                  </a:extLst>
                </a:gridCol>
                <a:gridCol w="1811843">
                  <a:extLst>
                    <a:ext uri="{9D8B030D-6E8A-4147-A177-3AD203B41FA5}">
                      <a16:colId xmlns:a16="http://schemas.microsoft.com/office/drawing/2014/main" val="3346723987"/>
                    </a:ext>
                  </a:extLst>
                </a:gridCol>
                <a:gridCol w="1811843">
                  <a:extLst>
                    <a:ext uri="{9D8B030D-6E8A-4147-A177-3AD203B41FA5}">
                      <a16:colId xmlns:a16="http://schemas.microsoft.com/office/drawing/2014/main" val="3102066495"/>
                    </a:ext>
                  </a:extLst>
                </a:gridCol>
                <a:gridCol w="1811843">
                  <a:extLst>
                    <a:ext uri="{9D8B030D-6E8A-4147-A177-3AD203B41FA5}">
                      <a16:colId xmlns:a16="http://schemas.microsoft.com/office/drawing/2014/main" val="2195857599"/>
                    </a:ext>
                  </a:extLst>
                </a:gridCol>
              </a:tblGrid>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600" dirty="0">
                        <a:latin typeface="+mn-lt"/>
                      </a:endParaRPr>
                    </a:p>
                  </a:txBody>
                  <a:tcPr marL="54000" marR="0" marT="18000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a:latin typeface="+mn-lt"/>
                        </a:rPr>
                        <a:t>Range</a:t>
                      </a:r>
                    </a:p>
                  </a:txBody>
                  <a:tcPr marL="54000" marR="0" marT="180000" marB="0"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a:latin typeface="+mn-lt"/>
                        </a:rPr>
                        <a:t>Memory Efficiency</a:t>
                      </a:r>
                    </a:p>
                  </a:txBody>
                  <a:tcPr marL="54000" marR="0" marT="180000" marB="0"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a:latin typeface="+mn-lt"/>
                        </a:rPr>
                        <a:t>Performance</a:t>
                      </a:r>
                    </a:p>
                  </a:txBody>
                  <a:tcPr marL="54000" marR="0" marT="180000" marB="0"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err="1">
                          <a:latin typeface="+mn-lt"/>
                        </a:rPr>
                        <a:t>Researched</a:t>
                      </a:r>
                      <a:endParaRPr lang="de-DE" sz="1600" dirty="0">
                        <a:latin typeface="+mn-lt"/>
                      </a:endParaRPr>
                    </a:p>
                  </a:txBody>
                  <a:tcPr marL="54000" marR="0" marT="180000" marB="0" anchor="ctr" anchorCtr="1"/>
                </a:tc>
                <a:extLst>
                  <a:ext uri="{0D108BD9-81ED-4DB2-BD59-A6C34878D82A}">
                    <a16:rowId xmlns:a16="http://schemas.microsoft.com/office/drawing/2014/main" val="2079161605"/>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B+-Tree</a:t>
                      </a:r>
                      <a:endParaRPr lang="de-DE" sz="1600" dirty="0">
                        <a:latin typeface="+mn-lt"/>
                      </a:endParaRPr>
                    </a:p>
                  </a:txBody>
                  <a:tcPr marL="54000" marR="0" marT="18000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800" b="0" dirty="0">
                          <a:latin typeface="+mn-lt"/>
                        </a:rPr>
                        <a:t>+</a:t>
                      </a:r>
                    </a:p>
                  </a:txBody>
                  <a:tcPr marL="54000" marR="0" marT="18000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800" b="0" kern="1200" dirty="0">
                          <a:solidFill>
                            <a:schemeClr val="tx1"/>
                          </a:solidFill>
                          <a:latin typeface="+mn-lt"/>
                          <a:ea typeface="+mn-ea"/>
                          <a:cs typeface="+mn-cs"/>
                        </a:rPr>
                        <a:t>−</a:t>
                      </a:r>
                    </a:p>
                  </a:txBody>
                  <a:tcPr marL="54000" marR="0" marT="180000" marB="0" anchor="ctr"/>
                </a:tc>
                <a:tc>
                  <a:txBody>
                    <a:bodyPr/>
                    <a:lstStyle/>
                    <a:p>
                      <a:pPr marL="0" marR="0" lvl="0" indent="0" algn="ctr" defTabSz="914400" rtl="0" eaLnBrk="1" fontAlgn="auto" latinLnBrk="0" hangingPunct="1">
                        <a:lnSpc>
                          <a:spcPts val="1500"/>
                        </a:lnSpc>
                        <a:spcBef>
                          <a:spcPts val="0"/>
                        </a:spcBef>
                        <a:spcAft>
                          <a:spcPts val="0"/>
                        </a:spcAft>
                        <a:buClrTx/>
                        <a:buSzTx/>
                        <a:buFontTx/>
                        <a:buNone/>
                        <a:tabLst/>
                        <a:defRPr/>
                      </a:pPr>
                      <a:r>
                        <a:rPr lang="de-DE" sz="1800" b="0" kern="1200" dirty="0">
                          <a:solidFill>
                            <a:schemeClr val="tx1"/>
                          </a:solidFill>
                          <a:latin typeface="+mn-lt"/>
                          <a:ea typeface="+mn-ea"/>
                          <a:cs typeface="+mn-cs"/>
                        </a:rPr>
                        <a:t>−−</a:t>
                      </a:r>
                    </a:p>
                    <a:p>
                      <a:pPr marL="0" marR="0" indent="0" algn="ctr" defTabSz="914400" rtl="0" eaLnBrk="1" fontAlgn="auto" latinLnBrk="0" hangingPunct="1">
                        <a:lnSpc>
                          <a:spcPts val="1500"/>
                        </a:lnSpc>
                        <a:spcBef>
                          <a:spcPts val="0"/>
                        </a:spcBef>
                        <a:spcAft>
                          <a:spcPts val="0"/>
                        </a:spcAft>
                        <a:buClrTx/>
                        <a:buSzTx/>
                        <a:buFontTx/>
                        <a:buNone/>
                        <a:tabLst/>
                        <a:defRPr/>
                      </a:pPr>
                      <a:r>
                        <a:rPr lang="de-DE" sz="1600" b="0" dirty="0">
                          <a:latin typeface="+mn-lt"/>
                        </a:rPr>
                        <a:t>(</a:t>
                      </a:r>
                      <a:r>
                        <a:rPr lang="de-DE" sz="1600" b="0" dirty="0" err="1">
                          <a:latin typeface="+mn-lt"/>
                        </a:rPr>
                        <a:t>best</a:t>
                      </a:r>
                      <a:r>
                        <a:rPr lang="de-DE" sz="1600" b="0" dirty="0">
                          <a:latin typeface="+mn-lt"/>
                        </a:rPr>
                        <a:t> </a:t>
                      </a:r>
                      <a:r>
                        <a:rPr lang="de-DE" sz="1600" b="0" dirty="0" err="1">
                          <a:latin typeface="+mn-lt"/>
                        </a:rPr>
                        <a:t>for</a:t>
                      </a:r>
                      <a:r>
                        <a:rPr lang="de-DE" sz="1600" b="0" dirty="0">
                          <a:latin typeface="+mn-lt"/>
                        </a:rPr>
                        <a:t> </a:t>
                      </a:r>
                      <a:r>
                        <a:rPr lang="de-DE" sz="1600" b="0" dirty="0" err="1">
                          <a:latin typeface="+mn-lt"/>
                        </a:rPr>
                        <a:t>range</a:t>
                      </a:r>
                      <a:r>
                        <a:rPr lang="de-DE" sz="1600" b="0" dirty="0">
                          <a:latin typeface="+mn-lt"/>
                        </a:rPr>
                        <a:t>)</a:t>
                      </a:r>
                      <a:endParaRPr lang="de-DE" sz="1800" b="0" dirty="0">
                        <a:latin typeface="+mn-lt"/>
                      </a:endParaRPr>
                    </a:p>
                  </a:txBody>
                  <a:tcPr marL="54000" marR="0" marT="18000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800" b="0" dirty="0">
                          <a:latin typeface="+mn-lt"/>
                        </a:rPr>
                        <a:t>+</a:t>
                      </a:r>
                    </a:p>
                  </a:txBody>
                  <a:tcPr marL="54000" marR="0" marT="180000" marB="0" anchor="ctr"/>
                </a:tc>
                <a:extLst>
                  <a:ext uri="{0D108BD9-81ED-4DB2-BD59-A6C34878D82A}">
                    <a16:rowId xmlns:a16="http://schemas.microsoft.com/office/drawing/2014/main" val="10000"/>
                  </a:ext>
                </a:extLst>
              </a:tr>
              <a:tr h="423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t>ART</a:t>
                      </a:r>
                      <a:endParaRPr lang="de-DE" sz="1600" dirty="0">
                        <a:latin typeface="+mn-lt"/>
                      </a:endParaRPr>
                    </a:p>
                  </a:txBody>
                  <a:tcPr marL="54000" marR="0" marT="18000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800" b="0" dirty="0">
                          <a:latin typeface="+mn-lt"/>
                        </a:rPr>
                        <a:t>+</a:t>
                      </a:r>
                    </a:p>
                  </a:txBody>
                  <a:tcPr marL="54000" marR="0" marT="18000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800" b="1" kern="1200" dirty="0">
                          <a:solidFill>
                            <a:schemeClr val="tx1"/>
                          </a:solidFill>
                          <a:latin typeface="+mn-lt"/>
                          <a:ea typeface="+mn-ea"/>
                          <a:cs typeface="+mn-cs"/>
                        </a:rPr>
                        <a:t>∼</a:t>
                      </a:r>
                    </a:p>
                  </a:txBody>
                  <a:tcPr marL="54000" marR="0" marT="18000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800" b="1" kern="1200" dirty="0">
                          <a:solidFill>
                            <a:schemeClr val="tx1"/>
                          </a:solidFill>
                          <a:latin typeface="+mn-lt"/>
                          <a:ea typeface="+mn-ea"/>
                          <a:cs typeface="+mn-cs"/>
                        </a:rPr>
                        <a:t>∼</a:t>
                      </a:r>
                    </a:p>
                  </a:txBody>
                  <a:tcPr marL="54000" marR="0" marT="18000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800" b="1" kern="1200" dirty="0">
                          <a:solidFill>
                            <a:schemeClr val="tx1"/>
                          </a:solidFill>
                          <a:latin typeface="+mn-lt"/>
                          <a:ea typeface="+mn-ea"/>
                          <a:cs typeface="+mn-cs"/>
                        </a:rPr>
                        <a:t>∼</a:t>
                      </a:r>
                    </a:p>
                  </a:txBody>
                  <a:tcPr marL="54000" marR="0" marT="180000" marB="0" anchor="ctr"/>
                </a:tc>
                <a:extLst>
                  <a:ext uri="{0D108BD9-81ED-4DB2-BD59-A6C34878D82A}">
                    <a16:rowId xmlns:a16="http://schemas.microsoft.com/office/drawing/2014/main" val="10001"/>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Judy-Array</a:t>
                      </a:r>
                      <a:endParaRPr lang="de-DE" sz="1600" dirty="0">
                        <a:latin typeface="+mn-lt"/>
                      </a:endParaRPr>
                    </a:p>
                  </a:txBody>
                  <a:tcPr marL="54000" marR="0" marT="18000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800" b="0" dirty="0">
                          <a:latin typeface="+mn-lt"/>
                        </a:rPr>
                        <a:t>+</a:t>
                      </a:r>
                    </a:p>
                  </a:txBody>
                  <a:tcPr marL="54000" marR="0" marT="18000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800" b="0" dirty="0">
                          <a:latin typeface="+mn-lt"/>
                        </a:rPr>
                        <a:t>+</a:t>
                      </a:r>
                    </a:p>
                  </a:txBody>
                  <a:tcPr marL="54000" marR="0" marT="18000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800" b="0" kern="1200" dirty="0">
                          <a:solidFill>
                            <a:schemeClr val="tx1"/>
                          </a:solidFill>
                          <a:latin typeface="+mn-lt"/>
                          <a:ea typeface="+mn-ea"/>
                          <a:cs typeface="+mn-cs"/>
                        </a:rPr>
                        <a:t>−</a:t>
                      </a:r>
                    </a:p>
                  </a:txBody>
                  <a:tcPr marL="54000" marR="0" marT="18000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800" b="0" kern="1200" dirty="0">
                          <a:solidFill>
                            <a:schemeClr val="tx1"/>
                          </a:solidFill>
                          <a:latin typeface="+mn-lt"/>
                          <a:ea typeface="+mn-ea"/>
                          <a:cs typeface="+mn-cs"/>
                        </a:rPr>
                        <a:t>−</a:t>
                      </a:r>
                    </a:p>
                  </a:txBody>
                  <a:tcPr marL="54000" marR="0" marT="180000" marB="0" anchor="ctr"/>
                </a:tc>
                <a:extLst>
                  <a:ext uri="{0D108BD9-81ED-4DB2-BD59-A6C34878D82A}">
                    <a16:rowId xmlns:a16="http://schemas.microsoft.com/office/drawing/2014/main" val="10002"/>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Hash-Table</a:t>
                      </a:r>
                      <a:endParaRPr lang="de-DE" sz="1600" dirty="0">
                        <a:latin typeface="+mn-lt"/>
                      </a:endParaRPr>
                    </a:p>
                  </a:txBody>
                  <a:tcPr marL="54000" marR="0" marT="18000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800" b="0" kern="1200" dirty="0">
                          <a:solidFill>
                            <a:schemeClr val="tx1"/>
                          </a:solidFill>
                          <a:latin typeface="+mn-lt"/>
                          <a:ea typeface="+mn-ea"/>
                          <a:cs typeface="+mn-cs"/>
                        </a:rPr>
                        <a:t>−</a:t>
                      </a:r>
                    </a:p>
                  </a:txBody>
                  <a:tcPr marL="54000" marR="0" marT="18000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800" b="0" dirty="0">
                          <a:latin typeface="+mn-lt"/>
                        </a:rPr>
                        <a:t>+</a:t>
                      </a:r>
                    </a:p>
                  </a:txBody>
                  <a:tcPr marL="54000" marR="0" marT="18000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800" b="0" dirty="0">
                          <a:latin typeface="+mn-lt"/>
                        </a:rPr>
                        <a:t>+</a:t>
                      </a:r>
                    </a:p>
                  </a:txBody>
                  <a:tcPr marL="54000" marR="0" marT="18000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800" b="1" kern="1200" dirty="0">
                          <a:solidFill>
                            <a:schemeClr val="tx1"/>
                          </a:solidFill>
                          <a:latin typeface="+mn-lt"/>
                          <a:ea typeface="+mn-ea"/>
                          <a:cs typeface="+mn-cs"/>
                        </a:rPr>
                        <a:t>∼</a:t>
                      </a:r>
                    </a:p>
                  </a:txBody>
                  <a:tcPr marL="54000" marR="0" marT="180000" marB="0" anchor="ctr"/>
                </a:tc>
                <a:extLst>
                  <a:ext uri="{0D108BD9-81ED-4DB2-BD59-A6C34878D82A}">
                    <a16:rowId xmlns:a16="http://schemas.microsoft.com/office/drawing/2014/main" val="10003"/>
                  </a:ext>
                </a:extLst>
              </a:tr>
            </a:tbl>
          </a:graphicData>
        </a:graphic>
      </p:graphicFrame>
      <p:sp>
        <p:nvSpPr>
          <p:cNvPr id="4" name="Foliennummernplatzhalter 3"/>
          <p:cNvSpPr>
            <a:spLocks noGrp="1"/>
          </p:cNvSpPr>
          <p:nvPr>
            <p:ph type="sldNum" sz="quarter" idx="11"/>
          </p:nvPr>
        </p:nvSpPr>
        <p:spPr/>
        <p:txBody>
          <a:bodyPr/>
          <a:lstStyle/>
          <a:p>
            <a:fld id="{CE58CB1E-F828-4F11-99E0-327109AF9DA4}" type="slidenum">
              <a:rPr lang="de-DE" smtClean="0"/>
              <a:pPr/>
              <a:t>12</a:t>
            </a:fld>
            <a:endParaRPr lang="de-DE" dirty="0"/>
          </a:p>
        </p:txBody>
      </p:sp>
      <p:sp>
        <p:nvSpPr>
          <p:cNvPr id="10"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2" name="Textplatzhalter 1"/>
          <p:cNvSpPr>
            <a:spLocks noGrp="1"/>
          </p:cNvSpPr>
          <p:nvPr>
            <p:ph type="body" sz="quarter" idx="13"/>
          </p:nvPr>
        </p:nvSpPr>
        <p:spPr/>
        <p:txBody>
          <a:bodyPr/>
          <a:lstStyle/>
          <a:p>
            <a:r>
              <a:rPr lang="de-DE" dirty="0"/>
              <a:t>Advantages &amp; </a:t>
            </a:r>
            <a:r>
              <a:rPr lang="de-DE" dirty="0" err="1"/>
              <a:t>Disadvantages</a:t>
            </a:r>
            <a:r>
              <a:rPr lang="de-DE" dirty="0"/>
              <a:t> </a:t>
            </a:r>
            <a:r>
              <a:rPr lang="de-DE" dirty="0" err="1"/>
              <a:t>of</a:t>
            </a:r>
            <a:r>
              <a:rPr lang="de-DE" dirty="0"/>
              <a:t> different index-</a:t>
            </a:r>
            <a:r>
              <a:rPr lang="de-DE" dirty="0" err="1"/>
              <a:t>structures</a:t>
            </a:r>
            <a:r>
              <a:rPr lang="de-DE" dirty="0"/>
              <a:t>:</a:t>
            </a:r>
          </a:p>
        </p:txBody>
      </p:sp>
      <p:sp>
        <p:nvSpPr>
          <p:cNvPr id="3" name="Titel 2"/>
          <p:cNvSpPr>
            <a:spLocks noGrp="1"/>
          </p:cNvSpPr>
          <p:nvPr>
            <p:ph type="title"/>
          </p:nvPr>
        </p:nvSpPr>
        <p:spPr/>
        <p:txBody>
          <a:bodyPr/>
          <a:lstStyle/>
          <a:p>
            <a:r>
              <a:rPr lang="de-DE" dirty="0"/>
              <a:t>Summary &amp; </a:t>
            </a:r>
            <a:r>
              <a:rPr lang="de-DE" dirty="0" err="1"/>
              <a:t>Conclusion</a:t>
            </a:r>
            <a:endParaRPr lang="de-DE" dirty="0"/>
          </a:p>
        </p:txBody>
      </p:sp>
    </p:spTree>
    <p:extLst>
      <p:ext uri="{BB962C8B-B14F-4D97-AF65-F5344CB8AC3E}">
        <p14:creationId xmlns:p14="http://schemas.microsoft.com/office/powerpoint/2010/main" val="2950190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e-DE" dirty="0"/>
              <a:t>F O L I E N</a:t>
            </a:r>
          </a:p>
        </p:txBody>
      </p:sp>
      <p:sp>
        <p:nvSpPr>
          <p:cNvPr id="3" name="Inhaltsplatzhalter 2"/>
          <p:cNvSpPr>
            <a:spLocks noGrp="1"/>
          </p:cNvSpPr>
          <p:nvPr>
            <p:ph idx="10"/>
          </p:nvPr>
        </p:nvSpPr>
        <p:spPr/>
        <p:txBody>
          <a:bodyPr/>
          <a:lstStyle/>
          <a:p>
            <a:r>
              <a:rPr lang="de-DE"/>
              <a:t>Dr. rer. nat. Erika Mustermann</a:t>
            </a:r>
          </a:p>
          <a:p>
            <a:r>
              <a:rPr lang="de-DE"/>
              <a:t>München, 27. März 2015</a:t>
            </a:r>
            <a:endParaRPr lang="de-DE"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0"/>
          </p:nvPr>
        </p:nvSpPr>
        <p:spPr/>
        <p:txBody>
          <a:bodyPr/>
          <a:lstStyle/>
          <a:p>
            <a:r>
              <a:rPr dirty="0"/>
              <a:t>Dr. rer. nat. Erika Mustermann</a:t>
            </a:r>
          </a:p>
          <a:p>
            <a:r>
              <a:rPr dirty="0"/>
              <a:t>München, 27. März 2015</a:t>
            </a:r>
          </a:p>
        </p:txBody>
      </p:sp>
      <p:sp>
        <p:nvSpPr>
          <p:cNvPr id="7" name="Titel 6"/>
          <p:cNvSpPr>
            <a:spLocks noGrp="1"/>
          </p:cNvSpPr>
          <p:nvPr>
            <p:ph type="title"/>
          </p:nvPr>
        </p:nvSpPr>
        <p:spPr/>
        <p:txBody>
          <a:bodyPr/>
          <a:lstStyle/>
          <a:p>
            <a:endParaRPr lang="de-DE"/>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endParaRPr lang="de-DE"/>
          </a:p>
        </p:txBody>
      </p:sp>
      <p:sp>
        <p:nvSpPr>
          <p:cNvPr id="3" name="Inhaltsplatzhalter 2"/>
          <p:cNvSpPr>
            <a:spLocks noGrp="1"/>
          </p:cNvSpPr>
          <p:nvPr>
            <p:ph idx="10"/>
          </p:nvPr>
        </p:nvSpPr>
        <p:spPr/>
        <p:txBody>
          <a:bodyPr/>
          <a:lstStyle/>
          <a:p>
            <a:r>
              <a:rPr lang="de-DE"/>
              <a:t>Dr. rer. nat. Erika Mustermann</a:t>
            </a:r>
          </a:p>
          <a:p>
            <a:r>
              <a:rPr lang="de-DE"/>
              <a:t>München, 27. März 2015</a:t>
            </a:r>
            <a:endParaRPr lang="de-DE" dirty="0"/>
          </a:p>
        </p:txBody>
      </p:sp>
    </p:spTree>
    <p:extLst>
      <p:ext uri="{BB962C8B-B14F-4D97-AF65-F5344CB8AC3E}">
        <p14:creationId xmlns:p14="http://schemas.microsoft.com/office/powerpoint/2010/main" val="977802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dirty="0" err="1"/>
              <a:t>Dieser</a:t>
            </a:r>
            <a:r>
              <a:rPr dirty="0"/>
              <a:t> Folienmaster gilt bei offiziellen Präsentationen im Rahmen der TUM.</a:t>
            </a:r>
            <a:br>
              <a:rPr dirty="0"/>
            </a:br>
            <a:r>
              <a:rPr dirty="0"/>
              <a:t>Es ist darauf zu achten, dass wir uns in einem durchgängigen Layout </a:t>
            </a:r>
            <a:r>
              <a:rPr dirty="0" err="1"/>
              <a:t>präsentieren</a:t>
            </a:r>
            <a:r>
              <a:rPr dirty="0"/>
              <a:t>.</a:t>
            </a:r>
          </a:p>
          <a:p>
            <a:r>
              <a:rPr lang="de-DE" dirty="0"/>
              <a:t>Abweichungen vom vorgegebenen Layout bitte auf ein Minimum reduzieren.</a:t>
            </a:r>
          </a:p>
          <a:p>
            <a:endParaRPr dirty="0"/>
          </a:p>
          <a:p>
            <a:endParaRPr sz="2200"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16</a:t>
            </a:fld>
            <a:endParaRPr lang="de-DE" dirty="0"/>
          </a:p>
        </p:txBody>
      </p:sp>
      <p:sp>
        <p:nvSpPr>
          <p:cNvPr id="7" name="Fußzeilenplatzhalter 4"/>
          <p:cNvSpPr>
            <a:spLocks noGrp="1"/>
          </p:cNvSpPr>
          <p:nvPr>
            <p:ph type="ftr" sz="quarter" idx="12"/>
          </p:nvPr>
        </p:nvSpPr>
        <p:spPr/>
        <p:txBody>
          <a:bodyPr/>
          <a:lstStyle/>
          <a:p>
            <a:r>
              <a:rPr lang="de-DE" dirty="0"/>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sz="3000" dirty="0"/>
              <a:t>Gültigkeit der Masterfolien</a:t>
            </a:r>
            <a:endParaRPr lang="de-DE" sz="3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dirty="0"/>
              <a:t>Als Grundlage dient der Corporate Design Style Guide der TUM.</a:t>
            </a:r>
            <a:br>
              <a:rPr dirty="0"/>
            </a:br>
            <a:r>
              <a:rPr dirty="0"/>
              <a:t>Die Präsentationsvorlage ist auf gute Lesbarkeit und klare Darstellung von Informationen optimiert.</a:t>
            </a:r>
          </a:p>
        </p:txBody>
      </p:sp>
      <p:sp>
        <p:nvSpPr>
          <p:cNvPr id="4" name="Foliennummernplatzhalter 3"/>
          <p:cNvSpPr>
            <a:spLocks noGrp="1"/>
          </p:cNvSpPr>
          <p:nvPr>
            <p:ph type="sldNum" sz="quarter" idx="11"/>
          </p:nvPr>
        </p:nvSpPr>
        <p:spPr/>
        <p:txBody>
          <a:bodyPr/>
          <a:lstStyle/>
          <a:p>
            <a:fld id="{CE58CB1E-F828-4F11-99E0-327109AF9DA4}" type="slidenum">
              <a:rPr lang="de-DE" smtClean="0"/>
              <a:pPr/>
              <a:t>17</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sz="3000" dirty="0"/>
              <a:t>Grundlage der Masterfolien</a:t>
            </a:r>
            <a:endParaRPr lang="de-DE" sz="3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2105024"/>
            <a:ext cx="8508999" cy="4356735"/>
          </a:xfrm>
        </p:spPr>
        <p:txBody>
          <a:bodyPr/>
          <a:lstStyle/>
          <a:p>
            <a:r>
              <a:rPr dirty="0"/>
              <a:t>Als Grundlage dient der Corporate Design Style Guide der TUM.</a:t>
            </a:r>
            <a:br>
              <a:rPr dirty="0"/>
            </a:br>
            <a:r>
              <a:rPr dirty="0"/>
              <a:t>Die Präsentationsvorlage ist auf gute Lesbarkeit und klare Darstellung von Informationen optimiert.</a:t>
            </a:r>
          </a:p>
        </p:txBody>
      </p:sp>
      <p:sp>
        <p:nvSpPr>
          <p:cNvPr id="4" name="Foliennummernplatzhalter 3"/>
          <p:cNvSpPr>
            <a:spLocks noGrp="1"/>
          </p:cNvSpPr>
          <p:nvPr>
            <p:ph type="sldNum" sz="quarter" idx="11"/>
          </p:nvPr>
        </p:nvSpPr>
        <p:spPr/>
        <p:txBody>
          <a:bodyPr/>
          <a:lstStyle/>
          <a:p>
            <a:fld id="{CE58CB1E-F828-4F11-99E0-327109AF9DA4}" type="slidenum">
              <a:rPr lang="de-DE" smtClean="0"/>
              <a:pPr/>
              <a:t>18</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xfrm>
            <a:off x="319090" y="994334"/>
            <a:ext cx="8508999" cy="820738"/>
          </a:xfrm>
          <a:prstGeom prst="rect">
            <a:avLst/>
          </a:prstGeom>
        </p:spPr>
        <p:txBody>
          <a:bodyPr/>
          <a:lstStyle/>
          <a:p>
            <a:r>
              <a:rPr lang="de-DE" dirty="0"/>
              <a:t>Hier steht eine Überschrift</a:t>
            </a:r>
            <a:br>
              <a:rPr lang="de-DE" dirty="0"/>
            </a:br>
            <a:r>
              <a:rPr lang="de-DE" dirty="0"/>
              <a:t>max. 2-zeilig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dirty="0"/>
              <a:t>Das Grundprinzip ist, Informationen bestmöglich zu transportieren. Dazu muss vor allem die Schrift einheitlich und für alle im Raum lesbar sein. </a:t>
            </a:r>
          </a:p>
          <a:p>
            <a:endParaRPr dirty="0"/>
          </a:p>
          <a:p>
            <a:r>
              <a:rPr dirty="0" err="1"/>
              <a:t>Schriftart</a:t>
            </a:r>
            <a:r>
              <a:rPr dirty="0"/>
              <a:t>: Arial</a:t>
            </a:r>
          </a:p>
          <a:p>
            <a:endParaRPr dirty="0"/>
          </a:p>
          <a:p>
            <a:r>
              <a:rPr dirty="0" err="1"/>
              <a:t>Schriftgr</a:t>
            </a:r>
            <a:r>
              <a:rPr lang="de-DE" dirty="0" err="1"/>
              <a:t>ößen</a:t>
            </a:r>
            <a:r>
              <a:rPr dirty="0"/>
              <a:t>:</a:t>
            </a:r>
            <a:r>
              <a:rPr lang="de-DE" dirty="0"/>
              <a:t>30 | 22 | 16 | 12</a:t>
            </a:r>
            <a:endParaRPr dirty="0"/>
          </a:p>
          <a:p>
            <a:endParaRPr dirty="0"/>
          </a:p>
          <a:p>
            <a:r>
              <a:rPr dirty="0" err="1"/>
              <a:t>Zeilenabstand</a:t>
            </a:r>
            <a:r>
              <a:rPr dirty="0"/>
              <a:t>: 1,15mm</a:t>
            </a:r>
          </a:p>
          <a:p>
            <a:endParaRPr dirty="0"/>
          </a:p>
          <a:p>
            <a:r>
              <a:rPr dirty="0"/>
              <a:t>Die Einstellungen sind in den Textfeldern und Textfeldvorlagen dieses ppt-Masters als Standard eingestellt. Bei Diagrammen und Tabellen muss die Schriftgröße ggf. angepasst werden.</a:t>
            </a:r>
            <a:r>
              <a:rPr lang="de-DE" dirty="0"/>
              <a:t> Für Auszeichnungen im Fließtext kann auch </a:t>
            </a:r>
            <a:r>
              <a:rPr lang="de-DE" b="1" dirty="0"/>
              <a:t>fett </a:t>
            </a:r>
            <a:r>
              <a:rPr lang="de-DE" dirty="0"/>
              <a:t>markiert werden.</a:t>
            </a:r>
            <a:endParaRPr dirty="0"/>
          </a:p>
          <a:p>
            <a:r>
              <a:rPr dirty="0"/>
              <a:t>Bei großer Distanz bzw. </a:t>
            </a:r>
            <a:r>
              <a:rPr dirty="0" err="1"/>
              <a:t>kleinem</a:t>
            </a:r>
            <a:r>
              <a:rPr dirty="0"/>
              <a:t> </a:t>
            </a:r>
            <a:r>
              <a:rPr dirty="0" err="1"/>
              <a:t>Präsentationsmedium</a:t>
            </a:r>
            <a:r>
              <a:rPr dirty="0"/>
              <a:t> kann der Schriftgrad notfalls proportional erhöht werden.</a:t>
            </a:r>
          </a:p>
        </p:txBody>
      </p:sp>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19</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sz="3000" dirty="0"/>
              <a:t>Schrift</a:t>
            </a:r>
            <a:endParaRPr lang="de-DE" sz="3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285750" indent="-285750">
              <a:buFont typeface="Arial" panose="020B0604020202020204" pitchFamily="34" charset="0"/>
              <a:buChar char="•"/>
            </a:pPr>
            <a:r>
              <a:rPr lang="de-DE" dirty="0"/>
              <a:t>Trend </a:t>
            </a:r>
            <a:r>
              <a:rPr lang="de-DE" dirty="0" err="1"/>
              <a:t>of</a:t>
            </a:r>
            <a:r>
              <a:rPr lang="de-DE" dirty="0"/>
              <a:t> Main-Memory DBMS</a:t>
            </a:r>
          </a:p>
          <a:p>
            <a:pPr marL="285750" indent="-285750">
              <a:buFont typeface="Arial" panose="020B0604020202020204" pitchFamily="34" charset="0"/>
              <a:buChar char="•"/>
            </a:pPr>
            <a:r>
              <a:rPr lang="de-DE" dirty="0"/>
              <a:t>Index-</a:t>
            </a:r>
            <a:r>
              <a:rPr lang="de-DE" dirty="0" err="1"/>
              <a:t>Structures</a:t>
            </a:r>
            <a:r>
              <a:rPr lang="de-DE" dirty="0"/>
              <a:t> in DBMS</a:t>
            </a:r>
          </a:p>
          <a:p>
            <a:pPr marL="285750" indent="-285750">
              <a:buFont typeface="Arial" panose="020B0604020202020204" pitchFamily="34" charset="0"/>
              <a:buChar char="•"/>
            </a:pPr>
            <a:r>
              <a:rPr lang="de-DE" dirty="0" err="1"/>
              <a:t>From</a:t>
            </a:r>
            <a:r>
              <a:rPr lang="de-DE" dirty="0"/>
              <a:t> Tries </a:t>
            </a:r>
            <a:r>
              <a:rPr lang="de-DE" dirty="0" err="1"/>
              <a:t>to</a:t>
            </a:r>
            <a:r>
              <a:rPr lang="de-DE" dirty="0"/>
              <a:t> ART</a:t>
            </a:r>
          </a:p>
          <a:p>
            <a:pPr marL="285750" indent="-285750">
              <a:buFont typeface="Arial" panose="020B0604020202020204" pitchFamily="34" charset="0"/>
              <a:buChar char="•"/>
            </a:pPr>
            <a:r>
              <a:rPr lang="de-DE" dirty="0"/>
              <a:t>Benchmarks</a:t>
            </a:r>
          </a:p>
          <a:p>
            <a:pPr marL="285750" indent="-285750">
              <a:buFont typeface="Arial" panose="020B0604020202020204" pitchFamily="34" charset="0"/>
              <a:buChar char="•"/>
            </a:pPr>
            <a:r>
              <a:rPr lang="de-DE" dirty="0"/>
              <a:t>Summary &amp; </a:t>
            </a:r>
            <a:r>
              <a:rPr lang="en-GB" dirty="0"/>
              <a:t>Conclusion</a:t>
            </a:r>
          </a:p>
        </p:txBody>
      </p:sp>
      <p:sp>
        <p:nvSpPr>
          <p:cNvPr id="4" name="Foliennummernplatzhalter 3"/>
          <p:cNvSpPr>
            <a:spLocks noGrp="1"/>
          </p:cNvSpPr>
          <p:nvPr>
            <p:ph type="sldNum" sz="quarter" idx="11"/>
          </p:nvPr>
        </p:nvSpPr>
        <p:spPr/>
        <p:txBody>
          <a:bodyPr/>
          <a:lstStyle/>
          <a:p>
            <a:fld id="{CE58CB1E-F828-4F11-99E0-327109AF9DA4}" type="slidenum">
              <a:rPr lang="de-DE" smtClean="0"/>
              <a:pPr/>
              <a:t>2</a:t>
            </a:fld>
            <a:endParaRPr lang="de-DE" dirty="0"/>
          </a:p>
        </p:txBody>
      </p:sp>
      <p:sp>
        <p:nvSpPr>
          <p:cNvPr id="5" name="Fußzeilenplatzhalter 4"/>
          <p:cNvSpPr>
            <a:spLocks noGrp="1"/>
          </p:cNvSpPr>
          <p:nvPr>
            <p:ph type="ftr" sz="quarter" idx="12"/>
          </p:nvPr>
        </p:nvSpPr>
        <p:spPr/>
        <p:txBody>
          <a:bodyPr/>
          <a:lstStyle/>
          <a:p>
            <a:r>
              <a:rPr lang="de-DE" dirty="0"/>
              <a:t>Jonas Fritsch | The Adaptive Radix Tree</a:t>
            </a:r>
            <a:endParaRPr lang="en-US" dirty="0"/>
          </a:p>
        </p:txBody>
      </p:sp>
      <p:sp>
        <p:nvSpPr>
          <p:cNvPr id="3" name="Titel 2"/>
          <p:cNvSpPr>
            <a:spLocks noGrp="1"/>
          </p:cNvSpPr>
          <p:nvPr>
            <p:ph type="title"/>
          </p:nvPr>
        </p:nvSpPr>
        <p:spPr/>
        <p:txBody>
          <a:bodyPr/>
          <a:lstStyle/>
          <a:p>
            <a:r>
              <a:rPr lang="de-DE" dirty="0" err="1"/>
              <a:t>Overview</a:t>
            </a:r>
            <a:endParaRPr lang="de-DE" dirty="0"/>
          </a:p>
        </p:txBody>
      </p:sp>
    </p:spTree>
    <p:extLst>
      <p:ext uri="{BB962C8B-B14F-4D97-AF65-F5344CB8AC3E}">
        <p14:creationId xmlns:p14="http://schemas.microsoft.com/office/powerpoint/2010/main" val="22629962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dirty="0"/>
              <a:t>Als erstes soll mit schwarz und weiß gearbeitet werden.</a:t>
            </a:r>
            <a:br>
              <a:rPr dirty="0"/>
            </a:br>
            <a:r>
              <a:rPr dirty="0"/>
              <a:t>Für Aufwändigere Darstellungen sind Farben mit Bedacht und in möglichst geringem Umfang einzusetzen.</a:t>
            </a:r>
            <a:br>
              <a:rPr dirty="0"/>
            </a:br>
            <a:endParaRPr dirty="0"/>
          </a:p>
          <a:p>
            <a:r>
              <a:rPr dirty="0"/>
              <a:t>In diesem Folienmaster ist die Farbpalette festgelegt.</a:t>
            </a:r>
          </a:p>
          <a:p>
            <a:endParaRPr dirty="0"/>
          </a:p>
          <a:p>
            <a:r>
              <a:rPr dirty="0"/>
              <a:t>Zuerst mit </a:t>
            </a:r>
            <a:r>
              <a:rPr lang="de-DE" dirty="0"/>
              <a:t>den Primärfarben </a:t>
            </a:r>
            <a:r>
              <a:rPr dirty="0"/>
              <a:t>arbeiten</a:t>
            </a:r>
            <a:r>
              <a:rPr lang="de-DE" dirty="0"/>
              <a:t>.</a:t>
            </a:r>
          </a:p>
          <a:p>
            <a:endParaRPr lang="de-DE" dirty="0"/>
          </a:p>
          <a:p>
            <a:endParaRPr lang="de-DE" dirty="0"/>
          </a:p>
          <a:p>
            <a:r>
              <a:rPr dirty="0"/>
              <a:t>Für z.B. komplexe Diagramme stehen noch</a:t>
            </a:r>
            <a:r>
              <a:rPr lang="de-DE" dirty="0"/>
              <a:t>Sekundärfarben </a:t>
            </a:r>
            <a:r>
              <a:rPr dirty="0"/>
              <a:t>zur Verfügung.</a:t>
            </a:r>
          </a:p>
          <a:p>
            <a:endParaRPr dirty="0"/>
          </a:p>
          <a:p>
            <a:endParaRPr dirty="0"/>
          </a:p>
          <a:p>
            <a:r>
              <a:rPr lang="de-DE" dirty="0"/>
              <a:t>Gering im Einsatz sind die Akzentfarben.</a:t>
            </a:r>
            <a:endParaRPr dirty="0"/>
          </a:p>
          <a:p>
            <a:endParaRPr dirty="0"/>
          </a:p>
        </p:txBody>
      </p:sp>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20</a:t>
            </a:fld>
            <a:endParaRPr lang="de-DE" dirty="0"/>
          </a:p>
        </p:txBody>
      </p:sp>
      <p:sp>
        <p:nvSpPr>
          <p:cNvPr id="19"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sz="3000" dirty="0"/>
              <a:t>Farben</a:t>
            </a:r>
            <a:endParaRPr lang="de-DE" sz="3000" dirty="0"/>
          </a:p>
        </p:txBody>
      </p:sp>
      <p:sp>
        <p:nvSpPr>
          <p:cNvPr id="14" name="Rechteck 13"/>
          <p:cNvSpPr/>
          <p:nvPr/>
        </p:nvSpPr>
        <p:spPr>
          <a:xfrm>
            <a:off x="321735" y="3843868"/>
            <a:ext cx="855132" cy="2455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accent1"/>
              </a:solidFill>
            </a:endParaRPr>
          </a:p>
        </p:txBody>
      </p:sp>
      <p:sp>
        <p:nvSpPr>
          <p:cNvPr id="24" name="Rechteck 23"/>
          <p:cNvSpPr/>
          <p:nvPr/>
        </p:nvSpPr>
        <p:spPr>
          <a:xfrm>
            <a:off x="1295402" y="3843868"/>
            <a:ext cx="855132" cy="2455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tx1"/>
              </a:solidFill>
            </a:endParaRPr>
          </a:p>
        </p:txBody>
      </p:sp>
      <p:sp>
        <p:nvSpPr>
          <p:cNvPr id="25" name="Rechteck 24"/>
          <p:cNvSpPr/>
          <p:nvPr/>
        </p:nvSpPr>
        <p:spPr>
          <a:xfrm>
            <a:off x="2260602" y="3843868"/>
            <a:ext cx="855132" cy="245531"/>
          </a:xfrm>
          <a:prstGeom prst="rect">
            <a:avLst/>
          </a:prstGeom>
          <a:solidFill>
            <a:schemeClr val="bg1"/>
          </a:solidFill>
          <a:ln w="6350" cap="flat" cmpd="sng" algn="ctr">
            <a:solidFill>
              <a:schemeClr val="tx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6" name="Rechteck 25"/>
          <p:cNvSpPr/>
          <p:nvPr/>
        </p:nvSpPr>
        <p:spPr>
          <a:xfrm>
            <a:off x="321735" y="4665135"/>
            <a:ext cx="855132" cy="2455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7" name="Rechteck 26"/>
          <p:cNvSpPr/>
          <p:nvPr/>
        </p:nvSpPr>
        <p:spPr>
          <a:xfrm>
            <a:off x="1295402" y="4665135"/>
            <a:ext cx="855132" cy="2455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8" name="Rechteck 27"/>
          <p:cNvSpPr/>
          <p:nvPr/>
        </p:nvSpPr>
        <p:spPr>
          <a:xfrm>
            <a:off x="2260602" y="4665135"/>
            <a:ext cx="855132" cy="24553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9" name="Rechteck 28"/>
          <p:cNvSpPr/>
          <p:nvPr/>
        </p:nvSpPr>
        <p:spPr>
          <a:xfrm>
            <a:off x="3225802" y="4665135"/>
            <a:ext cx="855132" cy="245531"/>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36" name="Rechteck 35"/>
          <p:cNvSpPr/>
          <p:nvPr/>
        </p:nvSpPr>
        <p:spPr>
          <a:xfrm>
            <a:off x="321735" y="5529793"/>
            <a:ext cx="855132" cy="24553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37" name="Rechteck 36"/>
          <p:cNvSpPr/>
          <p:nvPr/>
        </p:nvSpPr>
        <p:spPr>
          <a:xfrm>
            <a:off x="1295402" y="5529793"/>
            <a:ext cx="855132" cy="24553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38" name="Rechteck 37"/>
          <p:cNvSpPr/>
          <p:nvPr/>
        </p:nvSpPr>
        <p:spPr>
          <a:xfrm>
            <a:off x="2260602" y="5529793"/>
            <a:ext cx="855132" cy="24553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t>Kurze und knappe Texte, Fließtexte linksbündig, kein Blocksatz</a:t>
            </a:r>
          </a:p>
          <a:p>
            <a:endParaRPr/>
          </a:p>
          <a:p>
            <a:r>
              <a:t>Beispiel:</a:t>
            </a:r>
          </a:p>
          <a:p>
            <a:r>
              <a:t>Tem soluptam, nisi as verum ereprehendam at acculpa quidisq uissit volupta tusdant utem as etur, odi odis es doluptiae dem nimaion con nossinctenis pora quam voloria consenimus blabore everfer epeliquo maio etur.</a:t>
            </a:r>
          </a:p>
        </p:txBody>
      </p:sp>
      <p:sp>
        <p:nvSpPr>
          <p:cNvPr id="4" name="Foliennummernplatzhalter 3"/>
          <p:cNvSpPr>
            <a:spLocks noGrp="1"/>
          </p:cNvSpPr>
          <p:nvPr>
            <p:ph type="sldNum" sz="quarter" idx="11"/>
          </p:nvPr>
        </p:nvSpPr>
        <p:spPr/>
        <p:txBody>
          <a:bodyPr/>
          <a:lstStyle/>
          <a:p>
            <a:fld id="{CE58CB1E-F828-4F11-99E0-327109AF9DA4}" type="slidenum">
              <a:rPr lang="de-DE" smtClean="0"/>
              <a:pPr/>
              <a:t>21</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dirty="0"/>
              <a:t>Texte</a:t>
            </a:r>
            <a:endParaRPr lang="de-DE"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Bei kleinen Aufzählungen auf Aufzählungszeichen verzichten und ggf. zusätzliche Leerzeile</a:t>
            </a:r>
          </a:p>
          <a:p>
            <a:r>
              <a:rPr lang="de-DE" dirty="0"/>
              <a:t>Nur die wesentlichen Punkte nennen und Themen auf verschiedene Seiten splitten.</a:t>
            </a:r>
          </a:p>
          <a:p>
            <a:endParaRPr lang="de-DE" dirty="0"/>
          </a:p>
          <a:p>
            <a:r>
              <a:rPr lang="de-DE" dirty="0"/>
              <a:t>Punkt 1</a:t>
            </a:r>
          </a:p>
          <a:p>
            <a:endParaRPr lang="de-DE" dirty="0"/>
          </a:p>
          <a:p>
            <a:r>
              <a:rPr lang="de-DE" dirty="0"/>
              <a:t>Punkt 2</a:t>
            </a:r>
          </a:p>
          <a:p>
            <a:endParaRPr lang="de-DE" dirty="0"/>
          </a:p>
          <a:p>
            <a:r>
              <a:rPr lang="de-DE" dirty="0"/>
              <a:t>Wenn Unterpunkte in einer Aufzählung nötig sind ist ein Einrücken mit – möglich</a:t>
            </a:r>
          </a:p>
          <a:p>
            <a:pPr lvl="1"/>
            <a:r>
              <a:rPr lang="de-DE" dirty="0"/>
              <a:t>Unterpunkt 1</a:t>
            </a:r>
          </a:p>
          <a:p>
            <a:pPr lvl="2"/>
            <a:r>
              <a:rPr lang="de-DE" dirty="0"/>
              <a:t>Unterpunkt 1</a:t>
            </a:r>
          </a:p>
          <a:p>
            <a:pPr lvl="2"/>
            <a:r>
              <a:rPr lang="de-DE" dirty="0"/>
              <a:t>Unterpunkt 2</a:t>
            </a:r>
          </a:p>
          <a:p>
            <a:endParaRPr lang="de-DE" dirty="0"/>
          </a:p>
          <a:p>
            <a:r>
              <a:rPr lang="de-DE" dirty="0"/>
              <a:t>Bei größeren Listen die Standardeinstellung • verwenden</a:t>
            </a:r>
          </a:p>
          <a:p>
            <a:pPr lvl="1"/>
            <a:r>
              <a:rPr lang="de-DE" dirty="0"/>
              <a:t>Unterpunkt 1</a:t>
            </a:r>
          </a:p>
          <a:p>
            <a:pPr lvl="1"/>
            <a:r>
              <a:rPr lang="de-DE" dirty="0"/>
              <a:t>Unterpunkt 2</a:t>
            </a:r>
          </a:p>
          <a:p>
            <a:pPr lvl="1"/>
            <a:r>
              <a:rPr lang="de-DE" dirty="0"/>
              <a:t>Unterpunkt 3</a:t>
            </a:r>
          </a:p>
        </p:txBody>
      </p:sp>
      <p:sp>
        <p:nvSpPr>
          <p:cNvPr id="4" name="Foliennummernplatzhalter 3"/>
          <p:cNvSpPr>
            <a:spLocks noGrp="1"/>
          </p:cNvSpPr>
          <p:nvPr>
            <p:ph type="sldNum" sz="quarter" idx="11"/>
          </p:nvPr>
        </p:nvSpPr>
        <p:spPr/>
        <p:txBody>
          <a:bodyPr/>
          <a:lstStyle/>
          <a:p>
            <a:fld id="{CE58CB1E-F828-4F11-99E0-327109AF9DA4}" type="slidenum">
              <a:rPr lang="de-DE" smtClean="0"/>
              <a:pPr/>
              <a:t>22</a:t>
            </a:fld>
            <a:endParaRPr lang="de-DE" dirty="0"/>
          </a:p>
        </p:txBody>
      </p:sp>
      <p:sp>
        <p:nvSpPr>
          <p:cNvPr id="5"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p:txBody>
          <a:bodyPr/>
          <a:lstStyle/>
          <a:p>
            <a:r>
              <a:rPr lang="de-DE"/>
              <a:t>Aufzählung</a:t>
            </a:r>
            <a:endParaRPr lang="de-DE"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t>schlichte Darstellung von Informationen</a:t>
            </a:r>
          </a:p>
          <a:p>
            <a:endParaRPr/>
          </a:p>
          <a:p>
            <a:r>
              <a:t>reduzierte Farben</a:t>
            </a:r>
          </a:p>
          <a:p>
            <a:endParaRPr/>
          </a:p>
          <a:p>
            <a:r>
              <a:t>Rahmen und Überlagerungen nach Möglichkeit vermeiden</a:t>
            </a:r>
          </a:p>
          <a:p>
            <a:endParaRPr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23</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sz="3000"/>
              <a:t>Bilder - Allgemein</a:t>
            </a:r>
            <a:endParaRPr lang="de-DE" sz="3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p:txBody>
          <a:bodyPr/>
          <a:lstStyle/>
          <a:p>
            <a:r>
              <a:rPr lang="de-DE"/>
              <a:t>Bildbeschreibung</a:t>
            </a:r>
            <a:br>
              <a:rPr lang="de-DE"/>
            </a:br>
            <a:r>
              <a:rPr lang="de-DE"/>
              <a:t>oberer Bildrand: Begrenzung durch Text</a:t>
            </a:r>
          </a:p>
        </p:txBody>
      </p:sp>
      <p:sp>
        <p:nvSpPr>
          <p:cNvPr id="5" name="Foliennummernplatzhalter 4"/>
          <p:cNvSpPr>
            <a:spLocks noGrp="1"/>
          </p:cNvSpPr>
          <p:nvPr>
            <p:ph type="sldNum" sz="quarter" idx="15"/>
          </p:nvPr>
        </p:nvSpPr>
        <p:spPr/>
        <p:txBody>
          <a:bodyPr/>
          <a:lstStyle/>
          <a:p>
            <a:fld id="{CE58CB1E-F828-4F11-99E0-327109AF9DA4}" type="slidenum">
              <a:rPr lang="de-DE" smtClean="0"/>
              <a:pPr/>
              <a:t>24</a:t>
            </a:fld>
            <a:endParaRPr lang="de-DE" dirty="0"/>
          </a:p>
        </p:txBody>
      </p:sp>
      <p:sp>
        <p:nvSpPr>
          <p:cNvPr id="10" name="Fußzeilenplatzhalter 4"/>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22" name="Inhaltsplatzhalter 21"/>
          <p:cNvSpPr>
            <a:spLocks noGrp="1"/>
          </p:cNvSpPr>
          <p:nvPr>
            <p:ph sz="quarter" idx="18"/>
          </p:nvPr>
        </p:nvSpPr>
        <p:spPr/>
        <p:txBody>
          <a:bodyPr/>
          <a:lstStyle/>
          <a:p>
            <a:endParaRPr lang="de-DE"/>
          </a:p>
        </p:txBody>
      </p:sp>
      <p:sp>
        <p:nvSpPr>
          <p:cNvPr id="21" name="Bildplatzhalter 20"/>
          <p:cNvSpPr>
            <a:spLocks noGrp="1"/>
          </p:cNvSpPr>
          <p:nvPr>
            <p:ph type="pic" sz="quarter" idx="14"/>
          </p:nvPr>
        </p:nvSpPr>
        <p:spPr/>
      </p:sp>
      <p:sp>
        <p:nvSpPr>
          <p:cNvPr id="4" name="Titel 3"/>
          <p:cNvSpPr>
            <a:spLocks noGrp="1"/>
          </p:cNvSpPr>
          <p:nvPr>
            <p:ph type="title"/>
          </p:nvPr>
        </p:nvSpPr>
        <p:spPr/>
        <p:txBody>
          <a:bodyPr/>
          <a:lstStyle/>
          <a:p>
            <a:r>
              <a:rPr lang="de-DE"/>
              <a:t>Bilder</a:t>
            </a:r>
            <a:endParaRPr lang="de-DE"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idx="14"/>
          </p:nvPr>
        </p:nvSpPr>
        <p:spPr/>
        <p:txBody>
          <a:bodyPr/>
          <a:lstStyle/>
          <a:p>
            <a:r>
              <a:rPr lang="de-DE" dirty="0"/>
              <a:t>Überschrift 2</a:t>
            </a:r>
          </a:p>
          <a:p>
            <a:r>
              <a:rPr lang="de-DE" dirty="0"/>
              <a:t>Hier steht ein einleitender oder beschreibender Fließtext und nach Wunsch eine Aufzählung</a:t>
            </a:r>
          </a:p>
          <a:p>
            <a:endParaRPr lang="de-DE" dirty="0"/>
          </a:p>
          <a:p>
            <a:r>
              <a:rPr lang="de-DE" dirty="0"/>
              <a:t>Punkt 1</a:t>
            </a:r>
          </a:p>
          <a:p>
            <a:endParaRPr lang="de-DE" dirty="0"/>
          </a:p>
          <a:p>
            <a:r>
              <a:rPr lang="de-DE" dirty="0"/>
              <a:t>Punkt 2</a:t>
            </a:r>
          </a:p>
          <a:p>
            <a:endParaRPr lang="de-DE" dirty="0"/>
          </a:p>
          <a:p>
            <a:r>
              <a:rPr lang="de-DE" dirty="0"/>
              <a:t>Punkt 3</a:t>
            </a:r>
          </a:p>
          <a:p>
            <a:endParaRPr lang="de-DE" dirty="0"/>
          </a:p>
          <a:p>
            <a:r>
              <a:rPr lang="de-DE" dirty="0"/>
              <a:t>Punkt 4</a:t>
            </a:r>
          </a:p>
          <a:p>
            <a:endParaRPr lang="de-DE" dirty="0"/>
          </a:p>
          <a:p>
            <a:endParaRPr lang="de-DE" dirty="0"/>
          </a:p>
        </p:txBody>
      </p:sp>
      <p:sp>
        <p:nvSpPr>
          <p:cNvPr id="18" name="Inhaltsplatzhalter 17"/>
          <p:cNvSpPr>
            <a:spLocks noGrp="1"/>
          </p:cNvSpPr>
          <p:nvPr>
            <p:ph idx="15"/>
          </p:nvPr>
        </p:nvSpPr>
        <p:spPr/>
        <p:txBody>
          <a:bodyPr/>
          <a:lstStyle/>
          <a:p>
            <a:endParaRPr lang="de-DE"/>
          </a:p>
        </p:txBody>
      </p:sp>
      <p:sp>
        <p:nvSpPr>
          <p:cNvPr id="5" name="Foliennummernplatzhalter 4"/>
          <p:cNvSpPr>
            <a:spLocks noGrp="1"/>
          </p:cNvSpPr>
          <p:nvPr>
            <p:ph type="sldNum" sz="quarter" idx="16"/>
          </p:nvPr>
        </p:nvSpPr>
        <p:spPr/>
        <p:txBody>
          <a:bodyPr/>
          <a:lstStyle/>
          <a:p>
            <a:fld id="{CE58CB1E-F828-4F11-99E0-327109AF9DA4}" type="slidenum">
              <a:rPr lang="de-DE" smtClean="0"/>
              <a:pPr/>
              <a:t>25</a:t>
            </a:fld>
            <a:endParaRPr lang="de-DE" dirty="0"/>
          </a:p>
        </p:txBody>
      </p:sp>
      <p:sp>
        <p:nvSpPr>
          <p:cNvPr id="7" name="Fußzeilenplatzhalter 4"/>
          <p:cNvSpPr>
            <a:spLocks noGrp="1"/>
          </p:cNvSpPr>
          <p:nvPr>
            <p:ph type="ftr" sz="quarter" idx="17"/>
          </p:nvPr>
        </p:nvSpPr>
        <p:spPr/>
        <p:txBody>
          <a:bodyPr/>
          <a:lstStyle/>
          <a:p>
            <a:r>
              <a:rPr lang="de-DE"/>
              <a:t>Dr. rer. nat. Erika Mustermann (TUM) | kann beliebig erweitert werden | Infos mit Strich trennen</a:t>
            </a:r>
            <a:endParaRPr lang="en-US" dirty="0"/>
          </a:p>
        </p:txBody>
      </p:sp>
      <p:sp>
        <p:nvSpPr>
          <p:cNvPr id="4" name="Titel 3"/>
          <p:cNvSpPr>
            <a:spLocks noGrp="1"/>
          </p:cNvSpPr>
          <p:nvPr>
            <p:ph type="title"/>
          </p:nvPr>
        </p:nvSpPr>
        <p:spPr/>
        <p:txBody>
          <a:bodyPr/>
          <a:lstStyle/>
          <a:p>
            <a:r>
              <a:rPr lang="de-DE"/>
              <a:t>Bilder</a:t>
            </a:r>
            <a:endParaRPr lang="de-DE"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Inhaltsplatzhalter 17"/>
          <p:cNvSpPr>
            <a:spLocks noGrp="1"/>
          </p:cNvSpPr>
          <p:nvPr>
            <p:ph idx="1"/>
          </p:nvPr>
        </p:nvSpPr>
        <p:spPr/>
        <p:txBody>
          <a:bodyPr/>
          <a:lstStyle/>
          <a:p>
            <a:endParaRPr lang="de-DE"/>
          </a:p>
        </p:txBody>
      </p:sp>
      <p:sp>
        <p:nvSpPr>
          <p:cNvPr id="5" name="Foliennummernplatzhalter 4"/>
          <p:cNvSpPr>
            <a:spLocks noGrp="1"/>
          </p:cNvSpPr>
          <p:nvPr>
            <p:ph type="sldNum" sz="quarter" idx="11"/>
          </p:nvPr>
        </p:nvSpPr>
        <p:spPr/>
        <p:txBody>
          <a:bodyPr/>
          <a:lstStyle/>
          <a:p>
            <a:fld id="{CE58CB1E-F828-4F11-99E0-327109AF9DA4}" type="slidenum">
              <a:rPr lang="de-DE" smtClean="0"/>
              <a:pPr/>
              <a:t>26</a:t>
            </a:fld>
            <a:endParaRPr lang="de-DE" dirty="0"/>
          </a:p>
        </p:txBody>
      </p:sp>
      <p:sp>
        <p:nvSpPr>
          <p:cNvPr id="8"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extplatzhalter 2"/>
          <p:cNvSpPr>
            <a:spLocks noGrp="1"/>
          </p:cNvSpPr>
          <p:nvPr>
            <p:ph type="body" sz="quarter" idx="13"/>
          </p:nvPr>
        </p:nvSpPr>
        <p:spPr/>
        <p:txBody>
          <a:bodyPr/>
          <a:lstStyle/>
          <a:p>
            <a:r>
              <a:rPr lang="de-DE"/>
              <a:t>Bildbeschreibung</a:t>
            </a:r>
            <a:br>
              <a:rPr lang="de-DE"/>
            </a:br>
            <a:r>
              <a:rPr lang="de-DE"/>
              <a:t>oberer Bildrand: Begrenzung durch Text</a:t>
            </a:r>
          </a:p>
        </p:txBody>
      </p:sp>
      <p:sp>
        <p:nvSpPr>
          <p:cNvPr id="4" name="Titel 3"/>
          <p:cNvSpPr>
            <a:spLocks noGrp="1"/>
          </p:cNvSpPr>
          <p:nvPr>
            <p:ph type="title"/>
          </p:nvPr>
        </p:nvSpPr>
        <p:spPr/>
        <p:txBody>
          <a:bodyPr/>
          <a:lstStyle/>
          <a:p>
            <a:r>
              <a:rPr lang="de-DE"/>
              <a:t>Bilder</a:t>
            </a:r>
            <a:endParaRPr lang="de-DE"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p:txBody>
          <a:bodyPr/>
          <a:lstStyle/>
          <a:p>
            <a:r>
              <a:rPr lang="de-DE"/>
              <a:t>Bildbeschreibung</a:t>
            </a:r>
            <a:br>
              <a:rPr lang="de-DE"/>
            </a:br>
            <a:r>
              <a:rPr lang="de-DE"/>
              <a:t>oberer Bildrand: Begrenzung durch Text</a:t>
            </a:r>
          </a:p>
        </p:txBody>
      </p:sp>
      <p:sp>
        <p:nvSpPr>
          <p:cNvPr id="5" name="Foliennummernplatzhalter 4"/>
          <p:cNvSpPr>
            <a:spLocks noGrp="1"/>
          </p:cNvSpPr>
          <p:nvPr>
            <p:ph type="sldNum" sz="quarter" idx="15"/>
          </p:nvPr>
        </p:nvSpPr>
        <p:spPr/>
        <p:txBody>
          <a:bodyPr/>
          <a:lstStyle/>
          <a:p>
            <a:fld id="{CE58CB1E-F828-4F11-99E0-327109AF9DA4}" type="slidenum">
              <a:rPr lang="de-DE" smtClean="0"/>
              <a:pPr/>
              <a:t>27</a:t>
            </a:fld>
            <a:endParaRPr lang="de-DE" dirty="0"/>
          </a:p>
        </p:txBody>
      </p:sp>
      <p:sp>
        <p:nvSpPr>
          <p:cNvPr id="6" name="Fußzeilenplatzhalter 5"/>
          <p:cNvSpPr>
            <a:spLocks noGrp="1"/>
          </p:cNvSpPr>
          <p:nvPr>
            <p:ph type="ftr" sz="quarter" idx="16"/>
          </p:nvPr>
        </p:nvSpPr>
        <p:spPr/>
        <p:txBody>
          <a:bodyPr/>
          <a:lstStyle/>
          <a:p>
            <a:r>
              <a:rPr lang="de-DE" noProof="0"/>
              <a:t>Dr. rer. nat. Erika Mustermann (TUM) | kann beliebig erweitert werden | Infos mit Strich trennen</a:t>
            </a:r>
          </a:p>
        </p:txBody>
      </p:sp>
      <p:sp>
        <p:nvSpPr>
          <p:cNvPr id="17" name="Bildplatzhalter 16"/>
          <p:cNvSpPr>
            <a:spLocks noGrp="1"/>
          </p:cNvSpPr>
          <p:nvPr>
            <p:ph type="pic" sz="quarter" idx="17"/>
          </p:nvPr>
        </p:nvSpPr>
        <p:spPr/>
      </p:sp>
      <p:sp>
        <p:nvSpPr>
          <p:cNvPr id="4" name="Titel 3"/>
          <p:cNvSpPr>
            <a:spLocks noGrp="1"/>
          </p:cNvSpPr>
          <p:nvPr>
            <p:ph type="title"/>
          </p:nvPr>
        </p:nvSpPr>
        <p:spPr/>
        <p:txBody>
          <a:bodyPr/>
          <a:lstStyle/>
          <a:p>
            <a:r>
              <a:rPr lang="de-DE"/>
              <a:t>Bilder</a:t>
            </a:r>
            <a:endParaRPr lang="de-DE"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p:txBody>
          <a:bodyPr/>
          <a:lstStyle/>
          <a:p>
            <a:r>
              <a:rPr lang="de-DE"/>
              <a:t>Weißer bzw. transparenter Hintergrund</a:t>
            </a:r>
            <a:br>
              <a:rPr lang="de-DE"/>
            </a:br>
            <a:r>
              <a:rPr lang="de-DE"/>
              <a:t>mit genug Freiraum anordnen</a:t>
            </a:r>
            <a:endParaRPr lang="de-DE" dirty="0"/>
          </a:p>
        </p:txBody>
      </p:sp>
      <p:sp>
        <p:nvSpPr>
          <p:cNvPr id="5" name="Foliennummernplatzhalter 4"/>
          <p:cNvSpPr>
            <a:spLocks noGrp="1"/>
          </p:cNvSpPr>
          <p:nvPr>
            <p:ph type="sldNum" sz="quarter" idx="15"/>
          </p:nvPr>
        </p:nvSpPr>
        <p:spPr/>
        <p:txBody>
          <a:bodyPr/>
          <a:lstStyle/>
          <a:p>
            <a:fld id="{CE58CB1E-F828-4F11-99E0-327109AF9DA4}" type="slidenum">
              <a:rPr lang="de-DE" smtClean="0"/>
              <a:pPr/>
              <a:t>28</a:t>
            </a:fld>
            <a:endParaRPr lang="de-DE" dirty="0"/>
          </a:p>
        </p:txBody>
      </p:sp>
      <p:sp>
        <p:nvSpPr>
          <p:cNvPr id="10" name="Fußzeilenplatzhalter 4"/>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18" name="Bildplatzhalter 17"/>
          <p:cNvSpPr>
            <a:spLocks noGrp="1"/>
          </p:cNvSpPr>
          <p:nvPr>
            <p:ph type="pic" sz="quarter" idx="17"/>
          </p:nvPr>
        </p:nvSpPr>
        <p:spPr/>
      </p:sp>
      <p:sp>
        <p:nvSpPr>
          <p:cNvPr id="4" name="Titel 3"/>
          <p:cNvSpPr>
            <a:spLocks noGrp="1"/>
          </p:cNvSpPr>
          <p:nvPr>
            <p:ph type="title"/>
          </p:nvPr>
        </p:nvSpPr>
        <p:spPr/>
        <p:txBody>
          <a:bodyPr/>
          <a:lstStyle/>
          <a:p>
            <a:r>
              <a:rPr lang="de-DE"/>
              <a:t>Nicht formatfüllende Bilder</a:t>
            </a:r>
            <a:endParaRPr lang="de-DE"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Bildplatzhalter 13"/>
          <p:cNvSpPr>
            <a:spLocks noGrp="1"/>
          </p:cNvSpPr>
          <p:nvPr>
            <p:ph type="pic" sz="quarter" idx="14"/>
          </p:nvPr>
        </p:nvSpPr>
        <p:spPr/>
      </p:sp>
      <p:sp>
        <p:nvSpPr>
          <p:cNvPr id="4" name="Foliennummernplatzhalter 3"/>
          <p:cNvSpPr>
            <a:spLocks noGrp="1"/>
          </p:cNvSpPr>
          <p:nvPr>
            <p:ph type="sldNum" sz="quarter" idx="15"/>
          </p:nvPr>
        </p:nvSpPr>
        <p:spPr/>
        <p:txBody>
          <a:bodyPr/>
          <a:lstStyle/>
          <a:p>
            <a:fld id="{CE58CB1E-F828-4F11-99E0-327109AF9DA4}" type="slidenum">
              <a:rPr lang="de-DE" smtClean="0"/>
              <a:pPr/>
              <a:t>29</a:t>
            </a:fld>
            <a:endParaRPr lang="de-DE" dirty="0"/>
          </a:p>
        </p:txBody>
      </p:sp>
      <p:sp>
        <p:nvSpPr>
          <p:cNvPr id="5" name="Fußzeilenplatzhalter 4"/>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p:txBody>
          <a:bodyPr/>
          <a:lstStyle/>
          <a:p>
            <a:r>
              <a:rPr lang="de-DE"/>
              <a:t>Bilder Format füllend - maximale Bildgröße</a:t>
            </a:r>
            <a:endParaRPr lang="de-DE"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3</a:t>
            </a:fld>
            <a:endParaRPr lang="de-DE" dirty="0"/>
          </a:p>
        </p:txBody>
      </p:sp>
      <p:sp>
        <p:nvSpPr>
          <p:cNvPr id="6" name="Fußzeilenplatzhalter 4"/>
          <p:cNvSpPr>
            <a:spLocks noGrp="1"/>
          </p:cNvSpPr>
          <p:nvPr>
            <p:ph type="ftr" sz="quarter" idx="12"/>
          </p:nvPr>
        </p:nvSpPr>
        <p:spPr/>
        <p:txBody>
          <a:bodyPr/>
          <a:lstStyle/>
          <a:p>
            <a:r>
              <a:rPr lang="de-DE" dirty="0"/>
              <a:t>Jonas Fritsch | The Adaptive Radix Tree</a:t>
            </a:r>
            <a:endParaRPr lang="en-US" dirty="0"/>
          </a:p>
        </p:txBody>
      </p:sp>
      <p:sp>
        <p:nvSpPr>
          <p:cNvPr id="3" name="Titel 2"/>
          <p:cNvSpPr>
            <a:spLocks noGrp="1"/>
          </p:cNvSpPr>
          <p:nvPr>
            <p:ph type="title"/>
          </p:nvPr>
        </p:nvSpPr>
        <p:spPr>
          <a:prstGeom prst="rect">
            <a:avLst/>
          </a:prstGeom>
        </p:spPr>
        <p:txBody>
          <a:bodyPr/>
          <a:lstStyle/>
          <a:p>
            <a:r>
              <a:rPr sz="3000" dirty="0"/>
              <a:t>Tries</a:t>
            </a:r>
            <a:endParaRPr lang="de-DE" sz="3000" dirty="0"/>
          </a:p>
        </p:txBody>
      </p:sp>
      <p:sp>
        <p:nvSpPr>
          <p:cNvPr id="5" name="Rectangle 4">
            <a:extLst>
              <a:ext uri="{FF2B5EF4-FFF2-40B4-BE49-F238E27FC236}">
                <a16:creationId xmlns:a16="http://schemas.microsoft.com/office/drawing/2014/main" id="{A1C74294-BEB8-251A-AC8C-10D4D211BE63}"/>
              </a:ext>
            </a:extLst>
          </p:cNvPr>
          <p:cNvSpPr/>
          <p:nvPr/>
        </p:nvSpPr>
        <p:spPr>
          <a:xfrm>
            <a:off x="3397403" y="1762188"/>
            <a:ext cx="546411"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H</a:t>
            </a:r>
          </a:p>
        </p:txBody>
      </p:sp>
      <p:sp>
        <p:nvSpPr>
          <p:cNvPr id="7" name="Rectangle 6">
            <a:extLst>
              <a:ext uri="{FF2B5EF4-FFF2-40B4-BE49-F238E27FC236}">
                <a16:creationId xmlns:a16="http://schemas.microsoft.com/office/drawing/2014/main" id="{6B3AF17C-1D1E-4D03-69E6-7E26292656A4}"/>
              </a:ext>
            </a:extLst>
          </p:cNvPr>
          <p:cNvSpPr/>
          <p:nvPr/>
        </p:nvSpPr>
        <p:spPr>
          <a:xfrm>
            <a:off x="2750630" y="2662316"/>
            <a:ext cx="546411"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A</a:t>
            </a:r>
          </a:p>
        </p:txBody>
      </p:sp>
      <p:sp>
        <p:nvSpPr>
          <p:cNvPr id="8" name="Rectangle 7">
            <a:extLst>
              <a:ext uri="{FF2B5EF4-FFF2-40B4-BE49-F238E27FC236}">
                <a16:creationId xmlns:a16="http://schemas.microsoft.com/office/drawing/2014/main" id="{0A99FB4C-349B-9C93-2DD7-0BD0612FDB50}"/>
              </a:ext>
            </a:extLst>
          </p:cNvPr>
          <p:cNvSpPr/>
          <p:nvPr/>
        </p:nvSpPr>
        <p:spPr>
          <a:xfrm>
            <a:off x="3330494" y="2662316"/>
            <a:ext cx="546411"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E</a:t>
            </a:r>
          </a:p>
        </p:txBody>
      </p:sp>
      <p:sp>
        <p:nvSpPr>
          <p:cNvPr id="9" name="Rectangle 8">
            <a:extLst>
              <a:ext uri="{FF2B5EF4-FFF2-40B4-BE49-F238E27FC236}">
                <a16:creationId xmlns:a16="http://schemas.microsoft.com/office/drawing/2014/main" id="{0C1F2F21-95C1-4E47-0055-58A875A13733}"/>
              </a:ext>
            </a:extLst>
          </p:cNvPr>
          <p:cNvSpPr/>
          <p:nvPr/>
        </p:nvSpPr>
        <p:spPr>
          <a:xfrm>
            <a:off x="1921719" y="3562444"/>
            <a:ext cx="546411" cy="410370"/>
          </a:xfrm>
          <a:prstGeom prst="rect">
            <a:avLst/>
          </a:prstGeom>
          <a:solidFill>
            <a:schemeClr val="accent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T</a:t>
            </a:r>
          </a:p>
        </p:txBody>
      </p:sp>
      <p:sp>
        <p:nvSpPr>
          <p:cNvPr id="10" name="Rectangle 9">
            <a:extLst>
              <a:ext uri="{FF2B5EF4-FFF2-40B4-BE49-F238E27FC236}">
                <a16:creationId xmlns:a16="http://schemas.microsoft.com/office/drawing/2014/main" id="{FCA6C8AC-A1B9-BC8A-FCB2-644A667A0199}"/>
              </a:ext>
            </a:extLst>
          </p:cNvPr>
          <p:cNvSpPr/>
          <p:nvPr/>
        </p:nvSpPr>
        <p:spPr>
          <a:xfrm>
            <a:off x="2501583" y="3562444"/>
            <a:ext cx="546411"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V</a:t>
            </a:r>
          </a:p>
        </p:txBody>
      </p:sp>
      <p:sp>
        <p:nvSpPr>
          <p:cNvPr id="11" name="Rectangle 10">
            <a:extLst>
              <a:ext uri="{FF2B5EF4-FFF2-40B4-BE49-F238E27FC236}">
                <a16:creationId xmlns:a16="http://schemas.microsoft.com/office/drawing/2014/main" id="{C7A9CAF1-F879-4058-C48B-05E1B9FF4CA7}"/>
              </a:ext>
            </a:extLst>
          </p:cNvPr>
          <p:cNvSpPr/>
          <p:nvPr/>
        </p:nvSpPr>
        <p:spPr>
          <a:xfrm>
            <a:off x="2501583" y="4462572"/>
            <a:ext cx="546411" cy="410370"/>
          </a:xfrm>
          <a:prstGeom prst="rect">
            <a:avLst/>
          </a:prstGeom>
          <a:solidFill>
            <a:schemeClr val="accent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E</a:t>
            </a:r>
          </a:p>
        </p:txBody>
      </p:sp>
      <p:sp>
        <p:nvSpPr>
          <p:cNvPr id="12" name="Rectangle 11">
            <a:extLst>
              <a:ext uri="{FF2B5EF4-FFF2-40B4-BE49-F238E27FC236}">
                <a16:creationId xmlns:a16="http://schemas.microsoft.com/office/drawing/2014/main" id="{747F7734-5FFE-3034-584C-BF7F9EC91F8F}"/>
              </a:ext>
            </a:extLst>
          </p:cNvPr>
          <p:cNvSpPr/>
          <p:nvPr/>
        </p:nvSpPr>
        <p:spPr>
          <a:xfrm>
            <a:off x="3724502" y="3562444"/>
            <a:ext cx="546411"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L</a:t>
            </a:r>
          </a:p>
        </p:txBody>
      </p:sp>
      <p:sp>
        <p:nvSpPr>
          <p:cNvPr id="13" name="Rectangle 12">
            <a:extLst>
              <a:ext uri="{FF2B5EF4-FFF2-40B4-BE49-F238E27FC236}">
                <a16:creationId xmlns:a16="http://schemas.microsoft.com/office/drawing/2014/main" id="{1E3029C1-F37F-ED83-9734-52963DAFC649}"/>
              </a:ext>
            </a:extLst>
          </p:cNvPr>
          <p:cNvSpPr/>
          <p:nvPr/>
        </p:nvSpPr>
        <p:spPr>
          <a:xfrm>
            <a:off x="3724502" y="4462572"/>
            <a:ext cx="546411"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L</a:t>
            </a:r>
          </a:p>
        </p:txBody>
      </p:sp>
      <p:sp>
        <p:nvSpPr>
          <p:cNvPr id="14" name="Rectangle 13">
            <a:extLst>
              <a:ext uri="{FF2B5EF4-FFF2-40B4-BE49-F238E27FC236}">
                <a16:creationId xmlns:a16="http://schemas.microsoft.com/office/drawing/2014/main" id="{A79EBC9B-A043-DEE5-DD2A-6A7684BB6ECB}"/>
              </a:ext>
            </a:extLst>
          </p:cNvPr>
          <p:cNvSpPr/>
          <p:nvPr/>
        </p:nvSpPr>
        <p:spPr>
          <a:xfrm>
            <a:off x="3724502" y="5357400"/>
            <a:ext cx="546411" cy="410370"/>
          </a:xfrm>
          <a:prstGeom prst="rect">
            <a:avLst/>
          </a:prstGeom>
          <a:solidFill>
            <a:schemeClr val="accent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O</a:t>
            </a:r>
          </a:p>
        </p:txBody>
      </p:sp>
      <p:cxnSp>
        <p:nvCxnSpPr>
          <p:cNvPr id="16" name="Straight Arrow Connector 15">
            <a:extLst>
              <a:ext uri="{FF2B5EF4-FFF2-40B4-BE49-F238E27FC236}">
                <a16:creationId xmlns:a16="http://schemas.microsoft.com/office/drawing/2014/main" id="{C6A23FB2-2A37-C5A8-1C59-72C88E53A598}"/>
              </a:ext>
            </a:extLst>
          </p:cNvPr>
          <p:cNvCxnSpPr>
            <a:cxnSpLocks/>
            <a:stCxn id="5" idx="2"/>
          </p:cNvCxnSpPr>
          <p:nvPr/>
        </p:nvCxnSpPr>
        <p:spPr>
          <a:xfrm flipH="1">
            <a:off x="3297041" y="2172558"/>
            <a:ext cx="373568" cy="489758"/>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96E2A1C-94C5-6837-7224-DB98C668D3D2}"/>
              </a:ext>
            </a:extLst>
          </p:cNvPr>
          <p:cNvCxnSpPr>
            <a:cxnSpLocks/>
            <a:stCxn id="7" idx="2"/>
          </p:cNvCxnSpPr>
          <p:nvPr/>
        </p:nvCxnSpPr>
        <p:spPr>
          <a:xfrm flipH="1">
            <a:off x="2501583" y="3072686"/>
            <a:ext cx="522253" cy="489758"/>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885874B-00B3-316C-BEE2-C91D0EBCDB20}"/>
              </a:ext>
            </a:extLst>
          </p:cNvPr>
          <p:cNvCxnSpPr>
            <a:cxnSpLocks/>
            <a:stCxn id="10" idx="2"/>
            <a:endCxn id="11" idx="0"/>
          </p:cNvCxnSpPr>
          <p:nvPr/>
        </p:nvCxnSpPr>
        <p:spPr>
          <a:xfrm>
            <a:off x="2774789" y="3972814"/>
            <a:ext cx="0" cy="489758"/>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BD7A323-E617-54CA-6075-40299936F6B5}"/>
              </a:ext>
            </a:extLst>
          </p:cNvPr>
          <p:cNvCxnSpPr>
            <a:cxnSpLocks/>
            <a:stCxn id="8" idx="2"/>
            <a:endCxn id="12" idx="0"/>
          </p:cNvCxnSpPr>
          <p:nvPr/>
        </p:nvCxnSpPr>
        <p:spPr>
          <a:xfrm>
            <a:off x="3603700" y="3072686"/>
            <a:ext cx="394008" cy="489758"/>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5785AAF-D8A4-20F7-043E-712594C4037A}"/>
              </a:ext>
            </a:extLst>
          </p:cNvPr>
          <p:cNvCxnSpPr>
            <a:cxnSpLocks/>
            <a:stCxn id="12" idx="2"/>
            <a:endCxn id="13" idx="0"/>
          </p:cNvCxnSpPr>
          <p:nvPr/>
        </p:nvCxnSpPr>
        <p:spPr>
          <a:xfrm>
            <a:off x="3997708" y="3972814"/>
            <a:ext cx="0" cy="489758"/>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2DC62F5-C06E-B99B-90DE-40B54282E133}"/>
              </a:ext>
            </a:extLst>
          </p:cNvPr>
          <p:cNvCxnSpPr>
            <a:cxnSpLocks/>
            <a:stCxn id="13" idx="2"/>
            <a:endCxn id="14" idx="0"/>
          </p:cNvCxnSpPr>
          <p:nvPr/>
        </p:nvCxnSpPr>
        <p:spPr>
          <a:xfrm>
            <a:off x="3997708" y="4872942"/>
            <a:ext cx="0" cy="484458"/>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4" name="Inhaltsplatzhalter 1">
            <a:extLst>
              <a:ext uri="{FF2B5EF4-FFF2-40B4-BE49-F238E27FC236}">
                <a16:creationId xmlns:a16="http://schemas.microsoft.com/office/drawing/2014/main" id="{AFBD4F7E-D557-E99E-4FC8-07EF8ED2E628}"/>
              </a:ext>
            </a:extLst>
          </p:cNvPr>
          <p:cNvSpPr txBox="1">
            <a:spLocks/>
          </p:cNvSpPr>
          <p:nvPr/>
        </p:nvSpPr>
        <p:spPr>
          <a:xfrm>
            <a:off x="1219171" y="1762188"/>
            <a:ext cx="1791669"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1" fontAlgn="base" hangingPunct="1">
              <a:lnSpc>
                <a:spcPct val="114000"/>
              </a:lnSpc>
              <a:spcBef>
                <a:spcPct val="0"/>
              </a:spcBef>
              <a:spcAft>
                <a:spcPct val="0"/>
              </a:spcAft>
              <a:defRPr lang="de-DE" sz="1600" kern="1200" noProof="0" dirty="0" smtClean="0">
                <a:solidFill>
                  <a:schemeClr val="tx1"/>
                </a:solidFill>
                <a:latin typeface="+mn-lt"/>
                <a:ea typeface="+mn-ea"/>
                <a:cs typeface="+mn-cs"/>
              </a:defRPr>
            </a:lvl1pPr>
            <a:lvl2pPr marL="176213" indent="-176213" algn="l" rtl="0" eaLnBrk="1" fontAlgn="base" hangingPunct="1">
              <a:lnSpc>
                <a:spcPct val="114000"/>
              </a:lnSpc>
              <a:spcBef>
                <a:spcPct val="0"/>
              </a:spcBef>
              <a:spcAft>
                <a:spcPct val="0"/>
              </a:spcAft>
              <a:buFont typeface="Arial" charset="0"/>
              <a:buChar char="•"/>
              <a:defRPr lang="de-DE" sz="1600" kern="1200" noProof="0" dirty="0" smtClean="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6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b="1"/>
              <a:t>Keys:</a:t>
            </a:r>
          </a:p>
          <a:p>
            <a:r>
              <a:rPr lang="de-DE"/>
              <a:t>HELLO,</a:t>
            </a:r>
          </a:p>
          <a:p>
            <a:r>
              <a:rPr lang="de-DE"/>
              <a:t>HAT,</a:t>
            </a:r>
          </a:p>
          <a:p>
            <a:r>
              <a:rPr lang="de-DE"/>
              <a:t>HAVE</a:t>
            </a:r>
          </a:p>
        </p:txBody>
      </p:sp>
    </p:spTree>
    <p:extLst>
      <p:ext uri="{BB962C8B-B14F-4D97-AF65-F5344CB8AC3E}">
        <p14:creationId xmlns:p14="http://schemas.microsoft.com/office/powerpoint/2010/main" val="13472401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r>
              <a:rPr lang="de-DE"/>
              <a:t>Alternativ mit formatfüllendem Hintergrund: 5 % schwarz</a:t>
            </a:r>
          </a:p>
          <a:p>
            <a:r>
              <a:rPr lang="de-DE"/>
              <a:t>Beschriftungen können zusätzlich neben den Bildern angebracht werden</a:t>
            </a:r>
          </a:p>
        </p:txBody>
      </p:sp>
      <p:sp>
        <p:nvSpPr>
          <p:cNvPr id="4" name="Foliennummernplatzhalter 3"/>
          <p:cNvSpPr>
            <a:spLocks noGrp="1"/>
          </p:cNvSpPr>
          <p:nvPr>
            <p:ph type="sldNum" sz="quarter" idx="15"/>
          </p:nvPr>
        </p:nvSpPr>
        <p:spPr/>
        <p:txBody>
          <a:bodyPr/>
          <a:lstStyle/>
          <a:p>
            <a:fld id="{CE58CB1E-F828-4F11-99E0-327109AF9DA4}" type="slidenum">
              <a:rPr lang="de-DE" smtClean="0"/>
              <a:pPr/>
              <a:t>30</a:t>
            </a:fld>
            <a:endParaRPr lang="de-DE" dirty="0"/>
          </a:p>
        </p:txBody>
      </p:sp>
      <p:sp>
        <p:nvSpPr>
          <p:cNvPr id="11" name="Fußzeilenplatzhalter 4"/>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7" name="Inhaltsplatzhalter 6"/>
          <p:cNvSpPr>
            <a:spLocks noGrp="1"/>
          </p:cNvSpPr>
          <p:nvPr>
            <p:ph sz="quarter" idx="18"/>
          </p:nvPr>
        </p:nvSpPr>
        <p:spPr/>
        <p:txBody>
          <a:bodyPr/>
          <a:lstStyle/>
          <a:p>
            <a:r>
              <a:rPr lang="de-DE"/>
              <a:t>Bilderklärung</a:t>
            </a:r>
            <a:endParaRPr lang="de-DE" dirty="0"/>
          </a:p>
        </p:txBody>
      </p:sp>
      <p:sp>
        <p:nvSpPr>
          <p:cNvPr id="21" name="Bildplatzhalter 20"/>
          <p:cNvSpPr>
            <a:spLocks noGrp="1"/>
          </p:cNvSpPr>
          <p:nvPr>
            <p:ph type="pic" sz="quarter" idx="14"/>
          </p:nvPr>
        </p:nvSpPr>
        <p:spPr/>
      </p:sp>
      <p:sp>
        <p:nvSpPr>
          <p:cNvPr id="3" name="Titel 2"/>
          <p:cNvSpPr>
            <a:spLocks noGrp="1"/>
          </p:cNvSpPr>
          <p:nvPr>
            <p:ph type="title"/>
          </p:nvPr>
        </p:nvSpPr>
        <p:spPr/>
        <p:txBody>
          <a:bodyPr/>
          <a:lstStyle/>
          <a:p>
            <a:r>
              <a:rPr lang="de-DE"/>
              <a:t>Nicht Format füllende Bilder</a:t>
            </a:r>
            <a:endParaRPr lang="de-DE"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Inhaltsplatzhalter 6"/>
          <p:cNvGraphicFramePr>
            <a:graphicFrameLocks noGrp="1"/>
          </p:cNvGraphicFramePr>
          <p:nvPr>
            <p:ph idx="1"/>
          </p:nvPr>
        </p:nvGraphicFramePr>
        <p:xfrm>
          <a:off x="319088" y="2498725"/>
          <a:ext cx="8509507" cy="2119200"/>
        </p:xfrm>
        <a:graphic>
          <a:graphicData uri="http://schemas.openxmlformats.org/drawingml/2006/table">
            <a:tbl>
              <a:tblPr bandRow="1">
                <a:tableStyleId>{5940675A-B579-460E-94D1-54222C63F5DA}</a:tableStyleId>
              </a:tblPr>
              <a:tblGrid>
                <a:gridCol w="3493889">
                  <a:extLst>
                    <a:ext uri="{9D8B030D-6E8A-4147-A177-3AD203B41FA5}">
                      <a16:colId xmlns:a16="http://schemas.microsoft.com/office/drawing/2014/main" val="20000"/>
                    </a:ext>
                  </a:extLst>
                </a:gridCol>
                <a:gridCol w="5015618">
                  <a:extLst>
                    <a:ext uri="{9D8B030D-6E8A-4147-A177-3AD203B41FA5}">
                      <a16:colId xmlns:a16="http://schemas.microsoft.com/office/drawing/2014/main" val="20001"/>
                    </a:ext>
                  </a:extLst>
                </a:gridCol>
              </a:tblGrid>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Ø - Strecke</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39 km/Tag (14.360 km/Jahr)</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23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t>Ø - Geschwindigkeit</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25 km/h</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Ø - Verfügbare Ladezeit</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22 h/Tag</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Kosten</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t>Kleinwagen mit Verbrennungsmotor</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Einsatzgebiet</a:t>
                      </a:r>
                      <a:endParaRPr lang="de-DE" sz="1600" b="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Stadt und Umland</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4" name="Foliennummernplatzhalter 3"/>
          <p:cNvSpPr>
            <a:spLocks noGrp="1"/>
          </p:cNvSpPr>
          <p:nvPr>
            <p:ph type="sldNum" sz="quarter" idx="11"/>
          </p:nvPr>
        </p:nvSpPr>
        <p:spPr/>
        <p:txBody>
          <a:bodyPr/>
          <a:lstStyle/>
          <a:p>
            <a:fld id="{CE58CB1E-F828-4F11-99E0-327109AF9DA4}" type="slidenum">
              <a:rPr lang="de-DE" smtClean="0"/>
              <a:pPr/>
              <a:t>31</a:t>
            </a:fld>
            <a:endParaRPr lang="de-DE" dirty="0"/>
          </a:p>
        </p:txBody>
      </p:sp>
      <p:sp>
        <p:nvSpPr>
          <p:cNvPr id="10"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2" name="Textplatzhalter 1"/>
          <p:cNvSpPr>
            <a:spLocks noGrp="1"/>
          </p:cNvSpPr>
          <p:nvPr>
            <p:ph type="body" sz="quarter" idx="13"/>
          </p:nvPr>
        </p:nvSpPr>
        <p:spPr/>
        <p:txBody>
          <a:bodyPr/>
          <a:lstStyle/>
          <a:p>
            <a:r>
              <a:rPr lang="de-DE"/>
              <a:t>Tabelle ohne Farbe und kein Rand</a:t>
            </a:r>
            <a:br>
              <a:rPr lang="de-DE"/>
            </a:br>
            <a:r>
              <a:rPr lang="de-DE"/>
              <a:t>innerer Seitenrand links 0 cm, oben z.B. 0,5 cm (für genug Zeilenabstand innerhalb) </a:t>
            </a:r>
            <a:endParaRPr lang="de-DE" dirty="0"/>
          </a:p>
        </p:txBody>
      </p:sp>
      <p:sp>
        <p:nvSpPr>
          <p:cNvPr id="3" name="Titel 2"/>
          <p:cNvSpPr>
            <a:spLocks noGrp="1"/>
          </p:cNvSpPr>
          <p:nvPr>
            <p:ph type="title"/>
          </p:nvPr>
        </p:nvSpPr>
        <p:spPr/>
        <p:txBody>
          <a:bodyPr/>
          <a:lstStyle/>
          <a:p>
            <a:r>
              <a:rPr lang="de-DE"/>
              <a:t>Tabelle – Beispiel 1</a:t>
            </a:r>
            <a:endParaRPr lang="de-DE"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Inhaltsplatzhalter 6"/>
          <p:cNvGraphicFramePr>
            <a:graphicFrameLocks noGrp="1"/>
          </p:cNvGraphicFramePr>
          <p:nvPr>
            <p:ph idx="1"/>
          </p:nvPr>
        </p:nvGraphicFramePr>
        <p:xfrm>
          <a:off x="319088" y="2498725"/>
          <a:ext cx="8509507" cy="2119200"/>
        </p:xfrm>
        <a:graphic>
          <a:graphicData uri="http://schemas.openxmlformats.org/drawingml/2006/table">
            <a:tbl>
              <a:tblPr bandRow="1">
                <a:tableStyleId>{5940675A-B579-460E-94D1-54222C63F5DA}</a:tableStyleId>
              </a:tblPr>
              <a:tblGrid>
                <a:gridCol w="3493889">
                  <a:extLst>
                    <a:ext uri="{9D8B030D-6E8A-4147-A177-3AD203B41FA5}">
                      <a16:colId xmlns:a16="http://schemas.microsoft.com/office/drawing/2014/main" val="20000"/>
                    </a:ext>
                  </a:extLst>
                </a:gridCol>
                <a:gridCol w="5015618">
                  <a:extLst>
                    <a:ext uri="{9D8B030D-6E8A-4147-A177-3AD203B41FA5}">
                      <a16:colId xmlns:a16="http://schemas.microsoft.com/office/drawing/2014/main" val="20001"/>
                    </a:ext>
                  </a:extLst>
                </a:gridCol>
              </a:tblGrid>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Ø - Strecke</a:t>
                      </a: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39 km/Tag (14.360 km/Jahr)</a:t>
                      </a:r>
                      <a:endParaRPr lang="de-DE" sz="1600" dirty="0">
                        <a:latin typeface="+mn-lt"/>
                      </a:endParaRPr>
                    </a:p>
                  </a:txBody>
                  <a:tcPr marL="54000" marR="0" marT="180000" marB="0" anchor="ctr"/>
                </a:tc>
                <a:extLst>
                  <a:ext uri="{0D108BD9-81ED-4DB2-BD59-A6C34878D82A}">
                    <a16:rowId xmlns:a16="http://schemas.microsoft.com/office/drawing/2014/main" val="10000"/>
                  </a:ext>
                </a:extLst>
              </a:tr>
              <a:tr h="423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t>Ø - Geschwindigkeit</a:t>
                      </a: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25 km/h</a:t>
                      </a:r>
                      <a:endParaRPr lang="de-DE" sz="1600" dirty="0">
                        <a:latin typeface="+mn-lt"/>
                      </a:endParaRPr>
                    </a:p>
                  </a:txBody>
                  <a:tcPr marL="54000" marR="0" marT="180000" marB="0" anchor="ctr"/>
                </a:tc>
                <a:extLst>
                  <a:ext uri="{0D108BD9-81ED-4DB2-BD59-A6C34878D82A}">
                    <a16:rowId xmlns:a16="http://schemas.microsoft.com/office/drawing/2014/main" val="10001"/>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Ø - Verfügbare Ladezeit</a:t>
                      </a: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22 h/Tag</a:t>
                      </a:r>
                      <a:endParaRPr lang="de-DE" sz="1600" dirty="0">
                        <a:latin typeface="+mn-lt"/>
                      </a:endParaRPr>
                    </a:p>
                  </a:txBody>
                  <a:tcPr marL="54000" marR="0" marT="180000" marB="0" anchor="ctr"/>
                </a:tc>
                <a:extLst>
                  <a:ext uri="{0D108BD9-81ED-4DB2-BD59-A6C34878D82A}">
                    <a16:rowId xmlns:a16="http://schemas.microsoft.com/office/drawing/2014/main" val="10002"/>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Kosten</a:t>
                      </a:r>
                      <a:endParaRPr lang="de-DE" sz="1600" dirty="0">
                        <a:latin typeface="+mn-lt"/>
                      </a:endParaRPr>
                    </a:p>
                  </a:txBody>
                  <a:tcPr marL="54000" marR="0" marT="18000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t>Kleinwagen mit Verbrennungsmotor</a:t>
                      </a:r>
                      <a:endParaRPr lang="de-DE" sz="1600" dirty="0">
                        <a:latin typeface="+mn-lt"/>
                      </a:endParaRPr>
                    </a:p>
                  </a:txBody>
                  <a:tcPr marL="54000" marR="0" marT="180000" marB="0" anchor="ctr"/>
                </a:tc>
                <a:extLst>
                  <a:ext uri="{0D108BD9-81ED-4DB2-BD59-A6C34878D82A}">
                    <a16:rowId xmlns:a16="http://schemas.microsoft.com/office/drawing/2014/main" val="10003"/>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Einsatzgebiet</a:t>
                      </a:r>
                      <a:endParaRPr lang="de-DE" sz="1600" b="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Stadt und Umland</a:t>
                      </a:r>
                      <a:endParaRPr lang="de-DE" sz="1600" dirty="0">
                        <a:latin typeface="+mn-lt"/>
                      </a:endParaRPr>
                    </a:p>
                  </a:txBody>
                  <a:tcPr marL="54000" marR="0" marT="180000" marB="0" anchor="ctr"/>
                </a:tc>
                <a:extLst>
                  <a:ext uri="{0D108BD9-81ED-4DB2-BD59-A6C34878D82A}">
                    <a16:rowId xmlns:a16="http://schemas.microsoft.com/office/drawing/2014/main" val="10004"/>
                  </a:ext>
                </a:extLst>
              </a:tr>
            </a:tbl>
          </a:graphicData>
        </a:graphic>
      </p:graphicFrame>
      <p:sp>
        <p:nvSpPr>
          <p:cNvPr id="4" name="Foliennummernplatzhalter 3"/>
          <p:cNvSpPr>
            <a:spLocks noGrp="1"/>
          </p:cNvSpPr>
          <p:nvPr>
            <p:ph type="sldNum" sz="quarter" idx="11"/>
          </p:nvPr>
        </p:nvSpPr>
        <p:spPr/>
        <p:txBody>
          <a:bodyPr/>
          <a:lstStyle/>
          <a:p>
            <a:fld id="{CE58CB1E-F828-4F11-99E0-327109AF9DA4}" type="slidenum">
              <a:rPr lang="de-DE" smtClean="0"/>
              <a:pPr/>
              <a:t>32</a:t>
            </a:fld>
            <a:endParaRPr lang="de-DE" dirty="0"/>
          </a:p>
        </p:txBody>
      </p:sp>
      <p:sp>
        <p:nvSpPr>
          <p:cNvPr id="10"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2" name="Textplatzhalter 1"/>
          <p:cNvSpPr>
            <a:spLocks noGrp="1"/>
          </p:cNvSpPr>
          <p:nvPr>
            <p:ph type="body" sz="quarter" idx="13"/>
          </p:nvPr>
        </p:nvSpPr>
        <p:spPr/>
        <p:txBody>
          <a:bodyPr/>
          <a:lstStyle/>
          <a:p>
            <a:r>
              <a:rPr lang="de-DE"/>
              <a:t>Tabelle mit schwarzem Rand</a:t>
            </a:r>
            <a:br>
              <a:rPr lang="de-DE"/>
            </a:br>
            <a:r>
              <a:rPr lang="de-DE"/>
              <a:t>innerer Seitenrand links 0,15 cm, oben z.B. 0,5 cm (für genug Zeilenabstand innerhalb) </a:t>
            </a:r>
            <a:endParaRPr lang="de-DE" dirty="0"/>
          </a:p>
        </p:txBody>
      </p:sp>
      <p:sp>
        <p:nvSpPr>
          <p:cNvPr id="3" name="Titel 2"/>
          <p:cNvSpPr>
            <a:spLocks noGrp="1"/>
          </p:cNvSpPr>
          <p:nvPr>
            <p:ph type="title"/>
          </p:nvPr>
        </p:nvSpPr>
        <p:spPr/>
        <p:txBody>
          <a:bodyPr/>
          <a:lstStyle/>
          <a:p>
            <a:r>
              <a:rPr lang="de-DE"/>
              <a:t>Tabelle – Beispiel 2</a:t>
            </a:r>
            <a:endParaRPr lang="de-DE"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1"/>
          </p:nvPr>
        </p:nvSpPr>
        <p:spPr/>
        <p:txBody>
          <a:bodyPr/>
          <a:lstStyle/>
          <a:p>
            <a:fld id="{CE58CB1E-F828-4F11-99E0-327109AF9DA4}" type="slidenum">
              <a:rPr lang="de-DE" smtClean="0"/>
              <a:pPr/>
              <a:t>33</a:t>
            </a:fld>
            <a:endParaRPr lang="de-DE" dirty="0"/>
          </a:p>
        </p:txBody>
      </p:sp>
      <p:sp>
        <p:nvSpPr>
          <p:cNvPr id="9"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extplatzhalter 2"/>
          <p:cNvSpPr>
            <a:spLocks noGrp="1"/>
          </p:cNvSpPr>
          <p:nvPr>
            <p:ph type="body" sz="quarter" idx="13"/>
          </p:nvPr>
        </p:nvSpPr>
        <p:spPr/>
        <p:txBody>
          <a:bodyPr/>
          <a:lstStyle/>
          <a:p>
            <a:r>
              <a:rPr lang="de-DE" dirty="0"/>
              <a:t>Nach Möglichkeit linksbündig bleiben</a:t>
            </a:r>
            <a:br>
              <a:rPr lang="de-DE" dirty="0"/>
            </a:br>
            <a:r>
              <a:rPr lang="de-DE" dirty="0"/>
              <a:t>Unnötige Striche und Balken vermeiden</a:t>
            </a:r>
          </a:p>
        </p:txBody>
      </p:sp>
      <p:sp>
        <p:nvSpPr>
          <p:cNvPr id="4" name="Titel 3"/>
          <p:cNvSpPr>
            <a:spLocks noGrp="1"/>
          </p:cNvSpPr>
          <p:nvPr>
            <p:ph type="title"/>
          </p:nvPr>
        </p:nvSpPr>
        <p:spPr/>
        <p:txBody>
          <a:bodyPr/>
          <a:lstStyle/>
          <a:p>
            <a:r>
              <a:rPr lang="de-DE"/>
              <a:t>Diagramme – Beispiel 1</a:t>
            </a:r>
            <a:endParaRPr lang="de-DE" dirty="0"/>
          </a:p>
        </p:txBody>
      </p:sp>
      <p:graphicFrame>
        <p:nvGraphicFramePr>
          <p:cNvPr id="14" name="Diagramm 13"/>
          <p:cNvGraphicFramePr/>
          <p:nvPr/>
        </p:nvGraphicFramePr>
        <p:xfrm>
          <a:off x="209868" y="2388199"/>
          <a:ext cx="8515032" cy="420786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Inhaltsplatzhalter 5"/>
          <p:cNvGraphicFramePr>
            <a:graphicFrameLocks noGrp="1"/>
          </p:cNvGraphicFramePr>
          <p:nvPr>
            <p:ph idx="1"/>
            <p:extLst>
              <p:ext uri="{D42A27DB-BD31-4B8C-83A1-F6EECF244321}">
                <p14:modId xmlns:p14="http://schemas.microsoft.com/office/powerpoint/2010/main" val="2021366215"/>
              </p:ext>
            </p:extLst>
          </p:nvPr>
        </p:nvGraphicFramePr>
        <p:xfrm>
          <a:off x="319088" y="1762125"/>
          <a:ext cx="8509000" cy="4699000"/>
        </p:xfrm>
        <a:graphic>
          <a:graphicData uri="http://schemas.openxmlformats.org/drawingml/2006/chart">
            <c:chart xmlns:c="http://schemas.openxmlformats.org/drawingml/2006/chart" xmlns:r="http://schemas.openxmlformats.org/officeDocument/2006/relationships" r:id="rId2"/>
          </a:graphicData>
        </a:graphic>
      </p:graphicFrame>
      <p:sp>
        <p:nvSpPr>
          <p:cNvPr id="4" name="Foliennummernplatzhalter 3"/>
          <p:cNvSpPr>
            <a:spLocks noGrp="1"/>
          </p:cNvSpPr>
          <p:nvPr>
            <p:ph type="sldNum" sz="quarter" idx="11"/>
          </p:nvPr>
        </p:nvSpPr>
        <p:spPr/>
        <p:txBody>
          <a:bodyPr/>
          <a:lstStyle/>
          <a:p>
            <a:fld id="{CE58CB1E-F828-4F11-99E0-327109AF9DA4}" type="slidenum">
              <a:rPr lang="de-DE" smtClean="0"/>
              <a:pPr/>
              <a:t>34</a:t>
            </a:fld>
            <a:endParaRPr lang="de-DE" dirty="0"/>
          </a:p>
        </p:txBody>
      </p:sp>
      <p:sp>
        <p:nvSpPr>
          <p:cNvPr id="7"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p:txBody>
          <a:bodyPr/>
          <a:lstStyle/>
          <a:p>
            <a:r>
              <a:rPr lang="de-DE"/>
              <a:t>Diagramme</a:t>
            </a:r>
            <a:endParaRPr lang="de-DE"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5480802" y="1762188"/>
            <a:ext cx="3347288" cy="4699572"/>
          </a:xfrm>
        </p:spPr>
        <p:txBody>
          <a:bodyPr/>
          <a:lstStyle/>
          <a:p>
            <a:r>
              <a:rPr lang="de-DE" b="1" dirty="0"/>
              <a:t>Properties:</a:t>
            </a:r>
          </a:p>
          <a:p>
            <a:pPr marL="285750" indent="-285750">
              <a:buFontTx/>
              <a:buChar char="-"/>
            </a:pPr>
            <a:r>
              <a:rPr lang="de-DE" dirty="0"/>
              <a:t>Height/</a:t>
            </a:r>
            <a:r>
              <a:rPr lang="de-DE" dirty="0" err="1"/>
              <a:t>complexity</a:t>
            </a:r>
            <a:r>
              <a:rPr lang="de-DE" dirty="0"/>
              <a:t> </a:t>
            </a:r>
            <a:r>
              <a:rPr lang="de-DE" dirty="0" err="1"/>
              <a:t>depends</a:t>
            </a:r>
            <a:r>
              <a:rPr lang="de-DE" dirty="0"/>
              <a:t> on </a:t>
            </a:r>
            <a:r>
              <a:rPr lang="de-DE" dirty="0" err="1"/>
              <a:t>key</a:t>
            </a:r>
            <a:r>
              <a:rPr lang="de-DE" dirty="0"/>
              <a:t> </a:t>
            </a:r>
            <a:r>
              <a:rPr lang="de-DE" dirty="0" err="1"/>
              <a:t>length</a:t>
            </a:r>
            <a:r>
              <a:rPr lang="de-DE" dirty="0"/>
              <a:t> </a:t>
            </a:r>
            <a:r>
              <a:rPr lang="de-DE" i="1" dirty="0"/>
              <a:t>k</a:t>
            </a:r>
            <a:r>
              <a:rPr lang="de-DE" dirty="0"/>
              <a:t> </a:t>
            </a:r>
            <a:r>
              <a:rPr lang="de-DE" dirty="0" err="1"/>
              <a:t>instead</a:t>
            </a:r>
            <a:r>
              <a:rPr lang="de-DE" dirty="0"/>
              <a:t> </a:t>
            </a:r>
            <a:r>
              <a:rPr lang="de-DE" dirty="0" err="1"/>
              <a:t>of</a:t>
            </a:r>
            <a:r>
              <a:rPr lang="de-DE" dirty="0"/>
              <a:t> </a:t>
            </a:r>
            <a:r>
              <a:rPr lang="de-DE" dirty="0" err="1"/>
              <a:t>number</a:t>
            </a:r>
            <a:r>
              <a:rPr lang="de-DE" dirty="0"/>
              <a:t> </a:t>
            </a:r>
            <a:r>
              <a:rPr lang="de-DE" dirty="0" err="1"/>
              <a:t>of</a:t>
            </a:r>
            <a:r>
              <a:rPr lang="de-DE" dirty="0"/>
              <a:t> </a:t>
            </a:r>
            <a:r>
              <a:rPr lang="de-DE" dirty="0" err="1"/>
              <a:t>elements</a:t>
            </a:r>
            <a:endParaRPr lang="de-DE" dirty="0"/>
          </a:p>
          <a:p>
            <a:pPr marL="285750" indent="-285750">
              <a:buFontTx/>
              <a:buChar char="-"/>
            </a:pPr>
            <a:r>
              <a:rPr lang="de-DE" dirty="0" err="1"/>
              <a:t>Require</a:t>
            </a:r>
            <a:r>
              <a:rPr lang="de-DE" dirty="0"/>
              <a:t> </a:t>
            </a:r>
            <a:r>
              <a:rPr lang="de-DE" dirty="0" err="1"/>
              <a:t>no</a:t>
            </a:r>
            <a:r>
              <a:rPr lang="de-DE" dirty="0"/>
              <a:t> </a:t>
            </a:r>
            <a:r>
              <a:rPr lang="de-DE" dirty="0" err="1"/>
              <a:t>rebalancing</a:t>
            </a:r>
            <a:endParaRPr lang="de-DE" dirty="0"/>
          </a:p>
          <a:p>
            <a:pPr marL="285750" indent="-285750">
              <a:buFontTx/>
              <a:buChar char="-"/>
            </a:pPr>
            <a:r>
              <a:rPr lang="de-DE" dirty="0"/>
              <a:t>All </a:t>
            </a:r>
            <a:r>
              <a:rPr lang="de-DE" dirty="0" err="1"/>
              <a:t>insertion</a:t>
            </a:r>
            <a:r>
              <a:rPr lang="de-DE" dirty="0"/>
              <a:t> </a:t>
            </a:r>
            <a:r>
              <a:rPr lang="de-DE" dirty="0" err="1"/>
              <a:t>orders</a:t>
            </a:r>
            <a:r>
              <a:rPr lang="de-DE" dirty="0"/>
              <a:t> </a:t>
            </a:r>
            <a:r>
              <a:rPr lang="de-DE" dirty="0" err="1"/>
              <a:t>results</a:t>
            </a:r>
            <a:r>
              <a:rPr lang="de-DE" dirty="0"/>
              <a:t> in same </a:t>
            </a:r>
            <a:r>
              <a:rPr lang="de-DE" dirty="0" err="1"/>
              <a:t>tree</a:t>
            </a:r>
            <a:endParaRPr lang="de-DE" dirty="0"/>
          </a:p>
          <a:p>
            <a:pPr marL="285750" indent="-285750">
              <a:buFontTx/>
              <a:buChar char="-"/>
            </a:pPr>
            <a:r>
              <a:rPr lang="de-DE" dirty="0"/>
              <a:t>Keys </a:t>
            </a:r>
            <a:r>
              <a:rPr lang="de-DE" dirty="0" err="1"/>
              <a:t>stored</a:t>
            </a:r>
            <a:r>
              <a:rPr lang="de-DE" dirty="0"/>
              <a:t> in </a:t>
            </a:r>
            <a:r>
              <a:rPr lang="de-DE" dirty="0" err="1"/>
              <a:t>lexicographic</a:t>
            </a:r>
            <a:r>
              <a:rPr lang="de-DE" dirty="0"/>
              <a:t> </a:t>
            </a:r>
            <a:r>
              <a:rPr lang="de-DE" dirty="0" err="1"/>
              <a:t>order</a:t>
            </a:r>
            <a:endParaRPr lang="de-DE" dirty="0"/>
          </a:p>
          <a:p>
            <a:pPr marL="285750" indent="-285750">
              <a:buFontTx/>
              <a:buChar char="-"/>
            </a:pPr>
            <a:r>
              <a:rPr lang="de-DE" dirty="0"/>
              <a:t>Keys </a:t>
            </a:r>
            <a:r>
              <a:rPr lang="de-DE" dirty="0" err="1"/>
              <a:t>are</a:t>
            </a:r>
            <a:r>
              <a:rPr lang="de-DE" dirty="0"/>
              <a:t> </a:t>
            </a:r>
            <a:r>
              <a:rPr lang="de-DE" dirty="0" err="1"/>
              <a:t>stored</a:t>
            </a:r>
            <a:r>
              <a:rPr lang="de-DE" dirty="0"/>
              <a:t> </a:t>
            </a:r>
            <a:r>
              <a:rPr lang="de-DE" dirty="0" err="1"/>
              <a:t>implicitly</a:t>
            </a:r>
            <a:r>
              <a:rPr lang="de-DE" dirty="0"/>
              <a:t> </a:t>
            </a:r>
            <a:r>
              <a:rPr lang="de-DE" dirty="0" err="1"/>
              <a:t>along</a:t>
            </a:r>
            <a:r>
              <a:rPr lang="de-DE" dirty="0"/>
              <a:t> </a:t>
            </a:r>
            <a:r>
              <a:rPr lang="de-DE" dirty="0" err="1"/>
              <a:t>paths</a:t>
            </a:r>
            <a:endParaRPr lang="de-DE" dirty="0"/>
          </a:p>
          <a:p>
            <a:pPr marL="285750" indent="-285750">
              <a:buFontTx/>
              <a:buChar char="-"/>
            </a:pPr>
            <a:endParaRPr lang="de-DE" dirty="0"/>
          </a:p>
          <a:p>
            <a:pPr marL="285750" indent="-285750">
              <a:buFontTx/>
              <a:buChar char="-"/>
            </a:pPr>
            <a:endParaRPr dirty="0"/>
          </a:p>
        </p:txBody>
      </p:sp>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4</a:t>
            </a:fld>
            <a:endParaRPr lang="de-DE" dirty="0"/>
          </a:p>
        </p:txBody>
      </p:sp>
      <p:sp>
        <p:nvSpPr>
          <p:cNvPr id="6" name="Fußzeilenplatzhalter 4"/>
          <p:cNvSpPr>
            <a:spLocks noGrp="1"/>
          </p:cNvSpPr>
          <p:nvPr>
            <p:ph type="ftr" sz="quarter" idx="12"/>
          </p:nvPr>
        </p:nvSpPr>
        <p:spPr/>
        <p:txBody>
          <a:bodyPr/>
          <a:lstStyle/>
          <a:p>
            <a:r>
              <a:rPr lang="de-DE" dirty="0"/>
              <a:t>Jonas Fritsch | The Adaptive Radix Tree</a:t>
            </a:r>
            <a:endParaRPr lang="en-US" dirty="0"/>
          </a:p>
        </p:txBody>
      </p:sp>
      <p:sp>
        <p:nvSpPr>
          <p:cNvPr id="3" name="Titel 2"/>
          <p:cNvSpPr>
            <a:spLocks noGrp="1"/>
          </p:cNvSpPr>
          <p:nvPr>
            <p:ph type="title"/>
          </p:nvPr>
        </p:nvSpPr>
        <p:spPr>
          <a:prstGeom prst="rect">
            <a:avLst/>
          </a:prstGeom>
        </p:spPr>
        <p:txBody>
          <a:bodyPr/>
          <a:lstStyle/>
          <a:p>
            <a:r>
              <a:rPr sz="3000" dirty="0"/>
              <a:t>Tries </a:t>
            </a:r>
            <a:r>
              <a:rPr lang="de-DE" sz="3000" dirty="0"/>
              <a:t>–</a:t>
            </a:r>
            <a:r>
              <a:rPr sz="3000" dirty="0"/>
              <a:t> Properties</a:t>
            </a:r>
            <a:endParaRPr lang="de-DE" sz="3000" dirty="0"/>
          </a:p>
        </p:txBody>
      </p:sp>
      <p:sp>
        <p:nvSpPr>
          <p:cNvPr id="5" name="Rectangle 4">
            <a:extLst>
              <a:ext uri="{FF2B5EF4-FFF2-40B4-BE49-F238E27FC236}">
                <a16:creationId xmlns:a16="http://schemas.microsoft.com/office/drawing/2014/main" id="{A1C74294-BEB8-251A-AC8C-10D4D211BE63}"/>
              </a:ext>
            </a:extLst>
          </p:cNvPr>
          <p:cNvSpPr/>
          <p:nvPr/>
        </p:nvSpPr>
        <p:spPr>
          <a:xfrm>
            <a:off x="3397403" y="1762188"/>
            <a:ext cx="546411"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H</a:t>
            </a:r>
          </a:p>
        </p:txBody>
      </p:sp>
      <p:sp>
        <p:nvSpPr>
          <p:cNvPr id="7" name="Rectangle 6">
            <a:extLst>
              <a:ext uri="{FF2B5EF4-FFF2-40B4-BE49-F238E27FC236}">
                <a16:creationId xmlns:a16="http://schemas.microsoft.com/office/drawing/2014/main" id="{6B3AF17C-1D1E-4D03-69E6-7E26292656A4}"/>
              </a:ext>
            </a:extLst>
          </p:cNvPr>
          <p:cNvSpPr/>
          <p:nvPr/>
        </p:nvSpPr>
        <p:spPr>
          <a:xfrm>
            <a:off x="2750630" y="2662316"/>
            <a:ext cx="546411"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A</a:t>
            </a:r>
          </a:p>
        </p:txBody>
      </p:sp>
      <p:sp>
        <p:nvSpPr>
          <p:cNvPr id="8" name="Rectangle 7">
            <a:extLst>
              <a:ext uri="{FF2B5EF4-FFF2-40B4-BE49-F238E27FC236}">
                <a16:creationId xmlns:a16="http://schemas.microsoft.com/office/drawing/2014/main" id="{0A99FB4C-349B-9C93-2DD7-0BD0612FDB50}"/>
              </a:ext>
            </a:extLst>
          </p:cNvPr>
          <p:cNvSpPr/>
          <p:nvPr/>
        </p:nvSpPr>
        <p:spPr>
          <a:xfrm>
            <a:off x="3330494" y="2662316"/>
            <a:ext cx="546411"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E</a:t>
            </a:r>
          </a:p>
        </p:txBody>
      </p:sp>
      <p:sp>
        <p:nvSpPr>
          <p:cNvPr id="9" name="Rectangle 8">
            <a:extLst>
              <a:ext uri="{FF2B5EF4-FFF2-40B4-BE49-F238E27FC236}">
                <a16:creationId xmlns:a16="http://schemas.microsoft.com/office/drawing/2014/main" id="{0C1F2F21-95C1-4E47-0055-58A875A13733}"/>
              </a:ext>
            </a:extLst>
          </p:cNvPr>
          <p:cNvSpPr/>
          <p:nvPr/>
        </p:nvSpPr>
        <p:spPr>
          <a:xfrm>
            <a:off x="1921719" y="3562444"/>
            <a:ext cx="546411" cy="410370"/>
          </a:xfrm>
          <a:prstGeom prst="rect">
            <a:avLst/>
          </a:prstGeom>
          <a:solidFill>
            <a:schemeClr val="accent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T</a:t>
            </a:r>
          </a:p>
        </p:txBody>
      </p:sp>
      <p:sp>
        <p:nvSpPr>
          <p:cNvPr id="10" name="Rectangle 9">
            <a:extLst>
              <a:ext uri="{FF2B5EF4-FFF2-40B4-BE49-F238E27FC236}">
                <a16:creationId xmlns:a16="http://schemas.microsoft.com/office/drawing/2014/main" id="{FCA6C8AC-A1B9-BC8A-FCB2-644A667A0199}"/>
              </a:ext>
            </a:extLst>
          </p:cNvPr>
          <p:cNvSpPr/>
          <p:nvPr/>
        </p:nvSpPr>
        <p:spPr>
          <a:xfrm>
            <a:off x="2501583" y="3562444"/>
            <a:ext cx="546411"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V</a:t>
            </a:r>
          </a:p>
        </p:txBody>
      </p:sp>
      <p:sp>
        <p:nvSpPr>
          <p:cNvPr id="11" name="Rectangle 10">
            <a:extLst>
              <a:ext uri="{FF2B5EF4-FFF2-40B4-BE49-F238E27FC236}">
                <a16:creationId xmlns:a16="http://schemas.microsoft.com/office/drawing/2014/main" id="{C7A9CAF1-F879-4058-C48B-05E1B9FF4CA7}"/>
              </a:ext>
            </a:extLst>
          </p:cNvPr>
          <p:cNvSpPr/>
          <p:nvPr/>
        </p:nvSpPr>
        <p:spPr>
          <a:xfrm>
            <a:off x="2501583" y="4462572"/>
            <a:ext cx="546411" cy="410370"/>
          </a:xfrm>
          <a:prstGeom prst="rect">
            <a:avLst/>
          </a:prstGeom>
          <a:solidFill>
            <a:schemeClr val="accent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E</a:t>
            </a:r>
          </a:p>
        </p:txBody>
      </p:sp>
      <p:sp>
        <p:nvSpPr>
          <p:cNvPr id="12" name="Rectangle 11">
            <a:extLst>
              <a:ext uri="{FF2B5EF4-FFF2-40B4-BE49-F238E27FC236}">
                <a16:creationId xmlns:a16="http://schemas.microsoft.com/office/drawing/2014/main" id="{747F7734-5FFE-3034-584C-BF7F9EC91F8F}"/>
              </a:ext>
            </a:extLst>
          </p:cNvPr>
          <p:cNvSpPr/>
          <p:nvPr/>
        </p:nvSpPr>
        <p:spPr>
          <a:xfrm>
            <a:off x="3724502" y="3562444"/>
            <a:ext cx="546411"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L</a:t>
            </a:r>
          </a:p>
        </p:txBody>
      </p:sp>
      <p:sp>
        <p:nvSpPr>
          <p:cNvPr id="13" name="Rectangle 12">
            <a:extLst>
              <a:ext uri="{FF2B5EF4-FFF2-40B4-BE49-F238E27FC236}">
                <a16:creationId xmlns:a16="http://schemas.microsoft.com/office/drawing/2014/main" id="{1E3029C1-F37F-ED83-9734-52963DAFC649}"/>
              </a:ext>
            </a:extLst>
          </p:cNvPr>
          <p:cNvSpPr/>
          <p:nvPr/>
        </p:nvSpPr>
        <p:spPr>
          <a:xfrm>
            <a:off x="3724502" y="4462572"/>
            <a:ext cx="546411"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L</a:t>
            </a:r>
          </a:p>
        </p:txBody>
      </p:sp>
      <p:sp>
        <p:nvSpPr>
          <p:cNvPr id="14" name="Rectangle 13">
            <a:extLst>
              <a:ext uri="{FF2B5EF4-FFF2-40B4-BE49-F238E27FC236}">
                <a16:creationId xmlns:a16="http://schemas.microsoft.com/office/drawing/2014/main" id="{A79EBC9B-A043-DEE5-DD2A-6A7684BB6ECB}"/>
              </a:ext>
            </a:extLst>
          </p:cNvPr>
          <p:cNvSpPr/>
          <p:nvPr/>
        </p:nvSpPr>
        <p:spPr>
          <a:xfrm>
            <a:off x="3724502" y="5357400"/>
            <a:ext cx="546411" cy="410370"/>
          </a:xfrm>
          <a:prstGeom prst="rect">
            <a:avLst/>
          </a:prstGeom>
          <a:solidFill>
            <a:schemeClr val="accent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O</a:t>
            </a:r>
          </a:p>
        </p:txBody>
      </p:sp>
      <p:cxnSp>
        <p:nvCxnSpPr>
          <p:cNvPr id="16" name="Straight Arrow Connector 15">
            <a:extLst>
              <a:ext uri="{FF2B5EF4-FFF2-40B4-BE49-F238E27FC236}">
                <a16:creationId xmlns:a16="http://schemas.microsoft.com/office/drawing/2014/main" id="{C6A23FB2-2A37-C5A8-1C59-72C88E53A598}"/>
              </a:ext>
            </a:extLst>
          </p:cNvPr>
          <p:cNvCxnSpPr>
            <a:cxnSpLocks/>
            <a:stCxn id="5" idx="2"/>
          </p:cNvCxnSpPr>
          <p:nvPr/>
        </p:nvCxnSpPr>
        <p:spPr>
          <a:xfrm flipH="1">
            <a:off x="3297041" y="2172558"/>
            <a:ext cx="373568" cy="489758"/>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96E2A1C-94C5-6837-7224-DB98C668D3D2}"/>
              </a:ext>
            </a:extLst>
          </p:cNvPr>
          <p:cNvCxnSpPr>
            <a:cxnSpLocks/>
            <a:stCxn id="7" idx="2"/>
          </p:cNvCxnSpPr>
          <p:nvPr/>
        </p:nvCxnSpPr>
        <p:spPr>
          <a:xfrm flipH="1">
            <a:off x="2501583" y="3072686"/>
            <a:ext cx="522253" cy="489758"/>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885874B-00B3-316C-BEE2-C91D0EBCDB20}"/>
              </a:ext>
            </a:extLst>
          </p:cNvPr>
          <p:cNvCxnSpPr>
            <a:cxnSpLocks/>
            <a:stCxn id="10" idx="2"/>
            <a:endCxn id="11" idx="0"/>
          </p:cNvCxnSpPr>
          <p:nvPr/>
        </p:nvCxnSpPr>
        <p:spPr>
          <a:xfrm>
            <a:off x="2774789" y="3972814"/>
            <a:ext cx="0" cy="489758"/>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BD7A323-E617-54CA-6075-40299936F6B5}"/>
              </a:ext>
            </a:extLst>
          </p:cNvPr>
          <p:cNvCxnSpPr>
            <a:cxnSpLocks/>
            <a:stCxn id="8" idx="2"/>
            <a:endCxn id="12" idx="0"/>
          </p:cNvCxnSpPr>
          <p:nvPr/>
        </p:nvCxnSpPr>
        <p:spPr>
          <a:xfrm>
            <a:off x="3603700" y="3072686"/>
            <a:ext cx="394008" cy="489758"/>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5785AAF-D8A4-20F7-043E-712594C4037A}"/>
              </a:ext>
            </a:extLst>
          </p:cNvPr>
          <p:cNvCxnSpPr>
            <a:cxnSpLocks/>
            <a:stCxn id="12" idx="2"/>
            <a:endCxn id="13" idx="0"/>
          </p:cNvCxnSpPr>
          <p:nvPr/>
        </p:nvCxnSpPr>
        <p:spPr>
          <a:xfrm>
            <a:off x="3997708" y="3972814"/>
            <a:ext cx="0" cy="489758"/>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2DC62F5-C06E-B99B-90DE-40B54282E133}"/>
              </a:ext>
            </a:extLst>
          </p:cNvPr>
          <p:cNvCxnSpPr>
            <a:cxnSpLocks/>
            <a:stCxn id="13" idx="2"/>
            <a:endCxn id="14" idx="0"/>
          </p:cNvCxnSpPr>
          <p:nvPr/>
        </p:nvCxnSpPr>
        <p:spPr>
          <a:xfrm>
            <a:off x="3997708" y="4872942"/>
            <a:ext cx="0" cy="484458"/>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4" name="Inhaltsplatzhalter 1">
            <a:extLst>
              <a:ext uri="{FF2B5EF4-FFF2-40B4-BE49-F238E27FC236}">
                <a16:creationId xmlns:a16="http://schemas.microsoft.com/office/drawing/2014/main" id="{AFBD4F7E-D557-E99E-4FC8-07EF8ED2E628}"/>
              </a:ext>
            </a:extLst>
          </p:cNvPr>
          <p:cNvSpPr txBox="1">
            <a:spLocks/>
          </p:cNvSpPr>
          <p:nvPr/>
        </p:nvSpPr>
        <p:spPr>
          <a:xfrm>
            <a:off x="1219171" y="1762188"/>
            <a:ext cx="1791669"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1" fontAlgn="base" hangingPunct="1">
              <a:lnSpc>
                <a:spcPct val="114000"/>
              </a:lnSpc>
              <a:spcBef>
                <a:spcPct val="0"/>
              </a:spcBef>
              <a:spcAft>
                <a:spcPct val="0"/>
              </a:spcAft>
              <a:defRPr lang="de-DE" sz="1600" kern="1200" noProof="0" dirty="0" smtClean="0">
                <a:solidFill>
                  <a:schemeClr val="tx1"/>
                </a:solidFill>
                <a:latin typeface="+mn-lt"/>
                <a:ea typeface="+mn-ea"/>
                <a:cs typeface="+mn-cs"/>
              </a:defRPr>
            </a:lvl1pPr>
            <a:lvl2pPr marL="176213" indent="-176213" algn="l" rtl="0" eaLnBrk="1" fontAlgn="base" hangingPunct="1">
              <a:lnSpc>
                <a:spcPct val="114000"/>
              </a:lnSpc>
              <a:spcBef>
                <a:spcPct val="0"/>
              </a:spcBef>
              <a:spcAft>
                <a:spcPct val="0"/>
              </a:spcAft>
              <a:buFont typeface="Arial" charset="0"/>
              <a:buChar char="•"/>
              <a:defRPr lang="de-DE" sz="1600" kern="1200" noProof="0" dirty="0" smtClean="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6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b="1"/>
              <a:t>Keys:</a:t>
            </a:r>
          </a:p>
          <a:p>
            <a:r>
              <a:rPr lang="de-DE"/>
              <a:t>HELLO,</a:t>
            </a:r>
          </a:p>
          <a:p>
            <a:r>
              <a:rPr lang="de-DE"/>
              <a:t>HAT,</a:t>
            </a:r>
          </a:p>
          <a:p>
            <a:r>
              <a:rPr lang="de-DE"/>
              <a:t>HAVE</a:t>
            </a:r>
          </a:p>
        </p:txBody>
      </p:sp>
    </p:spTree>
    <p:extLst>
      <p:ext uri="{BB962C8B-B14F-4D97-AF65-F5344CB8AC3E}">
        <p14:creationId xmlns:p14="http://schemas.microsoft.com/office/powerpoint/2010/main" val="227996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5480802" y="1762188"/>
            <a:ext cx="3347288" cy="1177054"/>
          </a:xfrm>
        </p:spPr>
        <p:txBody>
          <a:bodyPr/>
          <a:lstStyle/>
          <a:p>
            <a:r>
              <a:rPr lang="de-DE" dirty="0" err="1">
                <a:latin typeface="Cascadia Code" panose="020B0609020000020004" pitchFamily="49" charset="0"/>
                <a:cs typeface="Cascadia Code" panose="020B0609020000020004" pitchFamily="49" charset="0"/>
              </a:rPr>
              <a:t>class</a:t>
            </a:r>
            <a:r>
              <a:rPr lang="de-DE" dirty="0">
                <a:latin typeface="Cascadia Code" panose="020B0609020000020004" pitchFamily="49" charset="0"/>
                <a:cs typeface="Cascadia Code" panose="020B0609020000020004" pitchFamily="49" charset="0"/>
              </a:rPr>
              <a:t> </a:t>
            </a:r>
            <a:r>
              <a:rPr lang="de-DE" dirty="0" err="1">
                <a:latin typeface="Cascadia Code" panose="020B0609020000020004" pitchFamily="49" charset="0"/>
                <a:cs typeface="Cascadia Code" panose="020B0609020000020004" pitchFamily="49" charset="0"/>
              </a:rPr>
              <a:t>Node</a:t>
            </a:r>
            <a:r>
              <a:rPr lang="de-DE" dirty="0">
                <a:latin typeface="Cascadia Code" panose="020B0609020000020004" pitchFamily="49" charset="0"/>
                <a:cs typeface="Cascadia Code" panose="020B0609020000020004" pitchFamily="49" charset="0"/>
              </a:rPr>
              <a:t> {</a:t>
            </a:r>
          </a:p>
          <a:p>
            <a:r>
              <a:rPr lang="de-DE" dirty="0">
                <a:latin typeface="Cascadia Code" panose="020B0609020000020004" pitchFamily="49" charset="0"/>
                <a:cs typeface="Cascadia Code" panose="020B0609020000020004" pitchFamily="49" charset="0"/>
              </a:rPr>
              <a:t>    </a:t>
            </a:r>
            <a:r>
              <a:rPr lang="de-DE" dirty="0" err="1">
                <a:latin typeface="Cascadia Code" panose="020B0609020000020004" pitchFamily="49" charset="0"/>
                <a:cs typeface="Cascadia Code" panose="020B0609020000020004" pitchFamily="49" charset="0"/>
              </a:rPr>
              <a:t>bool</a:t>
            </a:r>
            <a:r>
              <a:rPr lang="de-DE" dirty="0">
                <a:latin typeface="Cascadia Code" panose="020B0609020000020004" pitchFamily="49" charset="0"/>
                <a:cs typeface="Cascadia Code" panose="020B0609020000020004" pitchFamily="49" charset="0"/>
              </a:rPr>
              <a:t> </a:t>
            </a:r>
            <a:r>
              <a:rPr lang="de-DE" dirty="0" err="1">
                <a:latin typeface="Cascadia Code" panose="020B0609020000020004" pitchFamily="49" charset="0"/>
                <a:cs typeface="Cascadia Code" panose="020B0609020000020004" pitchFamily="49" charset="0"/>
              </a:rPr>
              <a:t>is_leaf</a:t>
            </a:r>
            <a:r>
              <a:rPr lang="de-DE" dirty="0">
                <a:latin typeface="Cascadia Code" panose="020B0609020000020004" pitchFamily="49" charset="0"/>
                <a:cs typeface="Cascadia Code" panose="020B0609020000020004" pitchFamily="49" charset="0"/>
              </a:rPr>
              <a:t>;</a:t>
            </a:r>
          </a:p>
          <a:p>
            <a:r>
              <a:rPr lang="de-DE" dirty="0">
                <a:latin typeface="Cascadia Code" panose="020B0609020000020004" pitchFamily="49" charset="0"/>
                <a:cs typeface="Cascadia Code" panose="020B0609020000020004" pitchFamily="49" charset="0"/>
              </a:rPr>
              <a:t>    </a:t>
            </a:r>
            <a:r>
              <a:rPr lang="de-DE" dirty="0" err="1">
                <a:latin typeface="Cascadia Code" panose="020B0609020000020004" pitchFamily="49" charset="0"/>
                <a:cs typeface="Cascadia Code" panose="020B0609020000020004" pitchFamily="49" charset="0"/>
              </a:rPr>
              <a:t>Node</a:t>
            </a:r>
            <a:r>
              <a:rPr lang="de-DE" dirty="0">
                <a:latin typeface="Cascadia Code" panose="020B0609020000020004" pitchFamily="49" charset="0"/>
                <a:cs typeface="Cascadia Code" panose="020B0609020000020004" pitchFamily="49" charset="0"/>
              </a:rPr>
              <a:t>* </a:t>
            </a:r>
            <a:r>
              <a:rPr lang="de-DE" dirty="0" err="1">
                <a:latin typeface="Cascadia Code" panose="020B0609020000020004" pitchFamily="49" charset="0"/>
                <a:cs typeface="Cascadia Code" panose="020B0609020000020004" pitchFamily="49" charset="0"/>
              </a:rPr>
              <a:t>children</a:t>
            </a:r>
            <a:r>
              <a:rPr lang="de-DE" dirty="0">
                <a:latin typeface="Cascadia Code" panose="020B0609020000020004" pitchFamily="49" charset="0"/>
                <a:cs typeface="Cascadia Code" panose="020B0609020000020004" pitchFamily="49" charset="0"/>
              </a:rPr>
              <a:t>[26];</a:t>
            </a:r>
          </a:p>
          <a:p>
            <a:r>
              <a:rPr lang="de-DE" dirty="0">
                <a:latin typeface="Cascadia Code" panose="020B0609020000020004" pitchFamily="49" charset="0"/>
                <a:cs typeface="Cascadia Code" panose="020B0609020000020004" pitchFamily="49" charset="0"/>
              </a:rPr>
              <a:t>}</a:t>
            </a:r>
            <a:endParaRPr dirty="0">
              <a:latin typeface="Cascadia Code" panose="020B0609020000020004" pitchFamily="49" charset="0"/>
              <a:cs typeface="Cascadia Code" panose="020B0609020000020004" pitchFamily="49" charset="0"/>
            </a:endParaRPr>
          </a:p>
        </p:txBody>
      </p:sp>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5</a:t>
            </a:fld>
            <a:endParaRPr lang="de-DE" dirty="0"/>
          </a:p>
        </p:txBody>
      </p:sp>
      <p:sp>
        <p:nvSpPr>
          <p:cNvPr id="6" name="Fußzeilenplatzhalter 4"/>
          <p:cNvSpPr>
            <a:spLocks noGrp="1"/>
          </p:cNvSpPr>
          <p:nvPr>
            <p:ph type="ftr" sz="quarter" idx="12"/>
          </p:nvPr>
        </p:nvSpPr>
        <p:spPr/>
        <p:txBody>
          <a:bodyPr/>
          <a:lstStyle/>
          <a:p>
            <a:r>
              <a:rPr lang="de-DE" dirty="0"/>
              <a:t>Jonas Fritsch | The Adaptive Radix Tree</a:t>
            </a:r>
            <a:endParaRPr lang="en-US" dirty="0"/>
          </a:p>
        </p:txBody>
      </p:sp>
      <p:sp>
        <p:nvSpPr>
          <p:cNvPr id="3" name="Titel 2"/>
          <p:cNvSpPr>
            <a:spLocks noGrp="1"/>
          </p:cNvSpPr>
          <p:nvPr>
            <p:ph type="title"/>
          </p:nvPr>
        </p:nvSpPr>
        <p:spPr>
          <a:prstGeom prst="rect">
            <a:avLst/>
          </a:prstGeom>
        </p:spPr>
        <p:txBody>
          <a:bodyPr/>
          <a:lstStyle/>
          <a:p>
            <a:r>
              <a:rPr sz="3000" dirty="0"/>
              <a:t>Tries </a:t>
            </a:r>
            <a:r>
              <a:rPr lang="de-DE" sz="3000" dirty="0"/>
              <a:t>–</a:t>
            </a:r>
            <a:r>
              <a:rPr sz="3000" dirty="0"/>
              <a:t> Implementation</a:t>
            </a:r>
            <a:endParaRPr lang="de-DE" sz="3000" dirty="0"/>
          </a:p>
        </p:txBody>
      </p:sp>
      <p:sp>
        <p:nvSpPr>
          <p:cNvPr id="5" name="Rectangle 4">
            <a:extLst>
              <a:ext uri="{FF2B5EF4-FFF2-40B4-BE49-F238E27FC236}">
                <a16:creationId xmlns:a16="http://schemas.microsoft.com/office/drawing/2014/main" id="{A1C74294-BEB8-251A-AC8C-10D4D211BE63}"/>
              </a:ext>
            </a:extLst>
          </p:cNvPr>
          <p:cNvSpPr/>
          <p:nvPr/>
        </p:nvSpPr>
        <p:spPr>
          <a:xfrm>
            <a:off x="3397403" y="1762188"/>
            <a:ext cx="546411"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H</a:t>
            </a:r>
          </a:p>
        </p:txBody>
      </p:sp>
      <p:sp>
        <p:nvSpPr>
          <p:cNvPr id="7" name="Rectangle 6">
            <a:extLst>
              <a:ext uri="{FF2B5EF4-FFF2-40B4-BE49-F238E27FC236}">
                <a16:creationId xmlns:a16="http://schemas.microsoft.com/office/drawing/2014/main" id="{6B3AF17C-1D1E-4D03-69E6-7E26292656A4}"/>
              </a:ext>
            </a:extLst>
          </p:cNvPr>
          <p:cNvSpPr/>
          <p:nvPr/>
        </p:nvSpPr>
        <p:spPr>
          <a:xfrm>
            <a:off x="2750630" y="2662316"/>
            <a:ext cx="546411"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A</a:t>
            </a:r>
          </a:p>
        </p:txBody>
      </p:sp>
      <p:sp>
        <p:nvSpPr>
          <p:cNvPr id="8" name="Rectangle 7">
            <a:extLst>
              <a:ext uri="{FF2B5EF4-FFF2-40B4-BE49-F238E27FC236}">
                <a16:creationId xmlns:a16="http://schemas.microsoft.com/office/drawing/2014/main" id="{0A99FB4C-349B-9C93-2DD7-0BD0612FDB50}"/>
              </a:ext>
            </a:extLst>
          </p:cNvPr>
          <p:cNvSpPr/>
          <p:nvPr/>
        </p:nvSpPr>
        <p:spPr>
          <a:xfrm>
            <a:off x="3330494" y="2662316"/>
            <a:ext cx="546411"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E</a:t>
            </a:r>
          </a:p>
        </p:txBody>
      </p:sp>
      <p:sp>
        <p:nvSpPr>
          <p:cNvPr id="9" name="Rectangle 8">
            <a:extLst>
              <a:ext uri="{FF2B5EF4-FFF2-40B4-BE49-F238E27FC236}">
                <a16:creationId xmlns:a16="http://schemas.microsoft.com/office/drawing/2014/main" id="{0C1F2F21-95C1-4E47-0055-58A875A13733}"/>
              </a:ext>
            </a:extLst>
          </p:cNvPr>
          <p:cNvSpPr/>
          <p:nvPr/>
        </p:nvSpPr>
        <p:spPr>
          <a:xfrm>
            <a:off x="1921719" y="3562444"/>
            <a:ext cx="546411" cy="410370"/>
          </a:xfrm>
          <a:prstGeom prst="rect">
            <a:avLst/>
          </a:prstGeom>
          <a:solidFill>
            <a:schemeClr val="accent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T</a:t>
            </a:r>
          </a:p>
        </p:txBody>
      </p:sp>
      <p:sp>
        <p:nvSpPr>
          <p:cNvPr id="10" name="Rectangle 9">
            <a:extLst>
              <a:ext uri="{FF2B5EF4-FFF2-40B4-BE49-F238E27FC236}">
                <a16:creationId xmlns:a16="http://schemas.microsoft.com/office/drawing/2014/main" id="{FCA6C8AC-A1B9-BC8A-FCB2-644A667A0199}"/>
              </a:ext>
            </a:extLst>
          </p:cNvPr>
          <p:cNvSpPr/>
          <p:nvPr/>
        </p:nvSpPr>
        <p:spPr>
          <a:xfrm>
            <a:off x="2501583" y="3562444"/>
            <a:ext cx="546411"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V</a:t>
            </a:r>
          </a:p>
        </p:txBody>
      </p:sp>
      <p:sp>
        <p:nvSpPr>
          <p:cNvPr id="11" name="Rectangle 10">
            <a:extLst>
              <a:ext uri="{FF2B5EF4-FFF2-40B4-BE49-F238E27FC236}">
                <a16:creationId xmlns:a16="http://schemas.microsoft.com/office/drawing/2014/main" id="{C7A9CAF1-F879-4058-C48B-05E1B9FF4CA7}"/>
              </a:ext>
            </a:extLst>
          </p:cNvPr>
          <p:cNvSpPr/>
          <p:nvPr/>
        </p:nvSpPr>
        <p:spPr>
          <a:xfrm>
            <a:off x="2501583" y="4462572"/>
            <a:ext cx="546411" cy="410370"/>
          </a:xfrm>
          <a:prstGeom prst="rect">
            <a:avLst/>
          </a:prstGeom>
          <a:solidFill>
            <a:schemeClr val="accent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E</a:t>
            </a:r>
          </a:p>
        </p:txBody>
      </p:sp>
      <p:sp>
        <p:nvSpPr>
          <p:cNvPr id="12" name="Rectangle 11">
            <a:extLst>
              <a:ext uri="{FF2B5EF4-FFF2-40B4-BE49-F238E27FC236}">
                <a16:creationId xmlns:a16="http://schemas.microsoft.com/office/drawing/2014/main" id="{747F7734-5FFE-3034-584C-BF7F9EC91F8F}"/>
              </a:ext>
            </a:extLst>
          </p:cNvPr>
          <p:cNvSpPr/>
          <p:nvPr/>
        </p:nvSpPr>
        <p:spPr>
          <a:xfrm>
            <a:off x="3724502" y="3562444"/>
            <a:ext cx="546411"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L</a:t>
            </a:r>
          </a:p>
        </p:txBody>
      </p:sp>
      <p:sp>
        <p:nvSpPr>
          <p:cNvPr id="13" name="Rectangle 12">
            <a:extLst>
              <a:ext uri="{FF2B5EF4-FFF2-40B4-BE49-F238E27FC236}">
                <a16:creationId xmlns:a16="http://schemas.microsoft.com/office/drawing/2014/main" id="{1E3029C1-F37F-ED83-9734-52963DAFC649}"/>
              </a:ext>
            </a:extLst>
          </p:cNvPr>
          <p:cNvSpPr/>
          <p:nvPr/>
        </p:nvSpPr>
        <p:spPr>
          <a:xfrm>
            <a:off x="3724502" y="4462572"/>
            <a:ext cx="546411"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L</a:t>
            </a:r>
          </a:p>
        </p:txBody>
      </p:sp>
      <p:sp>
        <p:nvSpPr>
          <p:cNvPr id="14" name="Rectangle 13">
            <a:extLst>
              <a:ext uri="{FF2B5EF4-FFF2-40B4-BE49-F238E27FC236}">
                <a16:creationId xmlns:a16="http://schemas.microsoft.com/office/drawing/2014/main" id="{A79EBC9B-A043-DEE5-DD2A-6A7684BB6ECB}"/>
              </a:ext>
            </a:extLst>
          </p:cNvPr>
          <p:cNvSpPr/>
          <p:nvPr/>
        </p:nvSpPr>
        <p:spPr>
          <a:xfrm>
            <a:off x="3724502" y="5357400"/>
            <a:ext cx="546411" cy="410370"/>
          </a:xfrm>
          <a:prstGeom prst="rect">
            <a:avLst/>
          </a:prstGeom>
          <a:solidFill>
            <a:schemeClr val="accent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O</a:t>
            </a:r>
          </a:p>
        </p:txBody>
      </p:sp>
      <p:cxnSp>
        <p:nvCxnSpPr>
          <p:cNvPr id="16" name="Straight Arrow Connector 15">
            <a:extLst>
              <a:ext uri="{FF2B5EF4-FFF2-40B4-BE49-F238E27FC236}">
                <a16:creationId xmlns:a16="http://schemas.microsoft.com/office/drawing/2014/main" id="{C6A23FB2-2A37-C5A8-1C59-72C88E53A598}"/>
              </a:ext>
            </a:extLst>
          </p:cNvPr>
          <p:cNvCxnSpPr>
            <a:cxnSpLocks/>
            <a:stCxn id="5" idx="2"/>
          </p:cNvCxnSpPr>
          <p:nvPr/>
        </p:nvCxnSpPr>
        <p:spPr>
          <a:xfrm flipH="1">
            <a:off x="3297041" y="2172558"/>
            <a:ext cx="373568" cy="489758"/>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96E2A1C-94C5-6837-7224-DB98C668D3D2}"/>
              </a:ext>
            </a:extLst>
          </p:cNvPr>
          <p:cNvCxnSpPr>
            <a:cxnSpLocks/>
            <a:stCxn id="7" idx="2"/>
          </p:cNvCxnSpPr>
          <p:nvPr/>
        </p:nvCxnSpPr>
        <p:spPr>
          <a:xfrm flipH="1">
            <a:off x="2501583" y="3072686"/>
            <a:ext cx="522253" cy="489758"/>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885874B-00B3-316C-BEE2-C91D0EBCDB20}"/>
              </a:ext>
            </a:extLst>
          </p:cNvPr>
          <p:cNvCxnSpPr>
            <a:cxnSpLocks/>
            <a:stCxn id="10" idx="2"/>
            <a:endCxn id="11" idx="0"/>
          </p:cNvCxnSpPr>
          <p:nvPr/>
        </p:nvCxnSpPr>
        <p:spPr>
          <a:xfrm>
            <a:off x="2774789" y="3972814"/>
            <a:ext cx="0" cy="489758"/>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BD7A323-E617-54CA-6075-40299936F6B5}"/>
              </a:ext>
            </a:extLst>
          </p:cNvPr>
          <p:cNvCxnSpPr>
            <a:cxnSpLocks/>
            <a:stCxn id="8" idx="2"/>
            <a:endCxn id="12" idx="0"/>
          </p:cNvCxnSpPr>
          <p:nvPr/>
        </p:nvCxnSpPr>
        <p:spPr>
          <a:xfrm>
            <a:off x="3603700" y="3072686"/>
            <a:ext cx="394008" cy="489758"/>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5785AAF-D8A4-20F7-043E-712594C4037A}"/>
              </a:ext>
            </a:extLst>
          </p:cNvPr>
          <p:cNvCxnSpPr>
            <a:cxnSpLocks/>
            <a:stCxn id="12" idx="2"/>
            <a:endCxn id="13" idx="0"/>
          </p:cNvCxnSpPr>
          <p:nvPr/>
        </p:nvCxnSpPr>
        <p:spPr>
          <a:xfrm>
            <a:off x="3997708" y="3972814"/>
            <a:ext cx="0" cy="489758"/>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2DC62F5-C06E-B99B-90DE-40B54282E133}"/>
              </a:ext>
            </a:extLst>
          </p:cNvPr>
          <p:cNvCxnSpPr>
            <a:cxnSpLocks/>
            <a:stCxn id="13" idx="2"/>
            <a:endCxn id="14" idx="0"/>
          </p:cNvCxnSpPr>
          <p:nvPr/>
        </p:nvCxnSpPr>
        <p:spPr>
          <a:xfrm>
            <a:off x="3997708" y="4872942"/>
            <a:ext cx="0" cy="484458"/>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4" name="Inhaltsplatzhalter 1">
            <a:extLst>
              <a:ext uri="{FF2B5EF4-FFF2-40B4-BE49-F238E27FC236}">
                <a16:creationId xmlns:a16="http://schemas.microsoft.com/office/drawing/2014/main" id="{AFBD4F7E-D557-E99E-4FC8-07EF8ED2E628}"/>
              </a:ext>
            </a:extLst>
          </p:cNvPr>
          <p:cNvSpPr txBox="1">
            <a:spLocks/>
          </p:cNvSpPr>
          <p:nvPr/>
        </p:nvSpPr>
        <p:spPr>
          <a:xfrm>
            <a:off x="1219171" y="1762188"/>
            <a:ext cx="1791669"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1" fontAlgn="base" hangingPunct="1">
              <a:lnSpc>
                <a:spcPct val="114000"/>
              </a:lnSpc>
              <a:spcBef>
                <a:spcPct val="0"/>
              </a:spcBef>
              <a:spcAft>
                <a:spcPct val="0"/>
              </a:spcAft>
              <a:defRPr lang="de-DE" sz="1600" kern="1200" noProof="0" dirty="0" smtClean="0">
                <a:solidFill>
                  <a:schemeClr val="tx1"/>
                </a:solidFill>
                <a:latin typeface="+mn-lt"/>
                <a:ea typeface="+mn-ea"/>
                <a:cs typeface="+mn-cs"/>
              </a:defRPr>
            </a:lvl1pPr>
            <a:lvl2pPr marL="176213" indent="-176213" algn="l" rtl="0" eaLnBrk="1" fontAlgn="base" hangingPunct="1">
              <a:lnSpc>
                <a:spcPct val="114000"/>
              </a:lnSpc>
              <a:spcBef>
                <a:spcPct val="0"/>
              </a:spcBef>
              <a:spcAft>
                <a:spcPct val="0"/>
              </a:spcAft>
              <a:buFont typeface="Arial" charset="0"/>
              <a:buChar char="•"/>
              <a:defRPr lang="de-DE" sz="1600" kern="1200" noProof="0" dirty="0" smtClean="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6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b="1" dirty="0"/>
              <a:t>Keys:</a:t>
            </a:r>
          </a:p>
          <a:p>
            <a:r>
              <a:rPr lang="de-DE" dirty="0"/>
              <a:t>HELLO,</a:t>
            </a:r>
          </a:p>
          <a:p>
            <a:r>
              <a:rPr lang="de-DE" dirty="0"/>
              <a:t>HAT,</a:t>
            </a:r>
          </a:p>
          <a:p>
            <a:r>
              <a:rPr lang="de-DE" dirty="0"/>
              <a:t>HAVE</a:t>
            </a:r>
          </a:p>
        </p:txBody>
      </p:sp>
      <p:sp>
        <p:nvSpPr>
          <p:cNvPr id="28" name="Rectangle 27">
            <a:extLst>
              <a:ext uri="{FF2B5EF4-FFF2-40B4-BE49-F238E27FC236}">
                <a16:creationId xmlns:a16="http://schemas.microsoft.com/office/drawing/2014/main" id="{B7BE99BD-0B69-BC1F-F05A-BD56BA1AEDE1}"/>
              </a:ext>
            </a:extLst>
          </p:cNvPr>
          <p:cNvSpPr/>
          <p:nvPr/>
        </p:nvSpPr>
        <p:spPr>
          <a:xfrm>
            <a:off x="5917557" y="3225505"/>
            <a:ext cx="546411"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H</a:t>
            </a:r>
          </a:p>
        </p:txBody>
      </p:sp>
      <p:sp>
        <p:nvSpPr>
          <p:cNvPr id="29" name="Rectangle 28">
            <a:extLst>
              <a:ext uri="{FF2B5EF4-FFF2-40B4-BE49-F238E27FC236}">
                <a16:creationId xmlns:a16="http://schemas.microsoft.com/office/drawing/2014/main" id="{68BAB84F-8764-88B8-BDEA-46C736A2E7A2}"/>
              </a:ext>
            </a:extLst>
          </p:cNvPr>
          <p:cNvSpPr/>
          <p:nvPr/>
        </p:nvSpPr>
        <p:spPr>
          <a:xfrm>
            <a:off x="5058931" y="4047040"/>
            <a:ext cx="546411"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A</a:t>
            </a:r>
          </a:p>
        </p:txBody>
      </p:sp>
      <p:sp>
        <p:nvSpPr>
          <p:cNvPr id="31" name="Rectangle 30">
            <a:extLst>
              <a:ext uri="{FF2B5EF4-FFF2-40B4-BE49-F238E27FC236}">
                <a16:creationId xmlns:a16="http://schemas.microsoft.com/office/drawing/2014/main" id="{923C22F9-DEF1-BAE5-D01B-1320F216C649}"/>
              </a:ext>
            </a:extLst>
          </p:cNvPr>
          <p:cNvSpPr/>
          <p:nvPr/>
        </p:nvSpPr>
        <p:spPr>
          <a:xfrm>
            <a:off x="7383944" y="4042453"/>
            <a:ext cx="546411" cy="4201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E</a:t>
            </a:r>
          </a:p>
        </p:txBody>
      </p:sp>
      <p:cxnSp>
        <p:nvCxnSpPr>
          <p:cNvPr id="32" name="Straight Arrow Connector 31">
            <a:extLst>
              <a:ext uri="{FF2B5EF4-FFF2-40B4-BE49-F238E27FC236}">
                <a16:creationId xmlns:a16="http://schemas.microsoft.com/office/drawing/2014/main" id="{10DB55F4-A8DD-5BD5-EE30-E0C9E7C462BD}"/>
              </a:ext>
            </a:extLst>
          </p:cNvPr>
          <p:cNvCxnSpPr>
            <a:cxnSpLocks/>
            <a:stCxn id="28" idx="2"/>
          </p:cNvCxnSpPr>
          <p:nvPr/>
        </p:nvCxnSpPr>
        <p:spPr>
          <a:xfrm flipH="1">
            <a:off x="5605342" y="3635875"/>
            <a:ext cx="585421" cy="406578"/>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D3484B5-BDEB-7454-48FF-FAA7302C7F4F}"/>
              </a:ext>
            </a:extLst>
          </p:cNvPr>
          <p:cNvCxnSpPr>
            <a:cxnSpLocks/>
            <a:stCxn id="29" idx="2"/>
          </p:cNvCxnSpPr>
          <p:nvPr/>
        </p:nvCxnSpPr>
        <p:spPr>
          <a:xfrm flipH="1">
            <a:off x="5332135" y="4457410"/>
            <a:ext cx="2" cy="485171"/>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672D456-E1C8-0A41-A672-3532115DEF66}"/>
              </a:ext>
            </a:extLst>
          </p:cNvPr>
          <p:cNvCxnSpPr>
            <a:cxnSpLocks/>
            <a:stCxn id="31" idx="2"/>
          </p:cNvCxnSpPr>
          <p:nvPr/>
        </p:nvCxnSpPr>
        <p:spPr>
          <a:xfrm>
            <a:off x="7657150" y="4462571"/>
            <a:ext cx="0" cy="517737"/>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CD86C1CC-A9FF-ADE0-98AB-BFFC05D32928}"/>
              </a:ext>
            </a:extLst>
          </p:cNvPr>
          <p:cNvSpPr/>
          <p:nvPr/>
        </p:nvSpPr>
        <p:spPr>
          <a:xfrm>
            <a:off x="5638795" y="4047040"/>
            <a:ext cx="546411"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B</a:t>
            </a:r>
          </a:p>
        </p:txBody>
      </p:sp>
      <p:sp>
        <p:nvSpPr>
          <p:cNvPr id="37" name="Rectangle 36">
            <a:extLst>
              <a:ext uri="{FF2B5EF4-FFF2-40B4-BE49-F238E27FC236}">
                <a16:creationId xmlns:a16="http://schemas.microsoft.com/office/drawing/2014/main" id="{C075A226-D138-CC3C-D003-D3A81EE0A6B8}"/>
              </a:ext>
            </a:extLst>
          </p:cNvPr>
          <p:cNvSpPr/>
          <p:nvPr/>
        </p:nvSpPr>
        <p:spPr>
          <a:xfrm>
            <a:off x="6224216" y="4042452"/>
            <a:ext cx="546411" cy="4149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C</a:t>
            </a:r>
          </a:p>
        </p:txBody>
      </p:sp>
      <p:sp>
        <p:nvSpPr>
          <p:cNvPr id="38" name="Rectangle 37">
            <a:extLst>
              <a:ext uri="{FF2B5EF4-FFF2-40B4-BE49-F238E27FC236}">
                <a16:creationId xmlns:a16="http://schemas.microsoft.com/office/drawing/2014/main" id="{2693A811-4BF7-1C41-8DC9-5BA90C9EF9DB}"/>
              </a:ext>
            </a:extLst>
          </p:cNvPr>
          <p:cNvSpPr/>
          <p:nvPr/>
        </p:nvSpPr>
        <p:spPr>
          <a:xfrm>
            <a:off x="6804080" y="4042453"/>
            <a:ext cx="546411" cy="4201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D</a:t>
            </a:r>
          </a:p>
        </p:txBody>
      </p:sp>
      <p:sp>
        <p:nvSpPr>
          <p:cNvPr id="15" name="TextBox 14">
            <a:extLst>
              <a:ext uri="{FF2B5EF4-FFF2-40B4-BE49-F238E27FC236}">
                <a16:creationId xmlns:a16="http://schemas.microsoft.com/office/drawing/2014/main" id="{38855FEB-B639-6108-79DC-225D354A4B25}"/>
              </a:ext>
            </a:extLst>
          </p:cNvPr>
          <p:cNvSpPr txBox="1"/>
          <p:nvPr/>
        </p:nvSpPr>
        <p:spPr>
          <a:xfrm>
            <a:off x="7930355" y="3905798"/>
            <a:ext cx="524905" cy="450188"/>
          </a:xfrm>
          <a:prstGeom prst="rect">
            <a:avLst/>
          </a:prstGeom>
          <a:noFill/>
        </p:spPr>
        <p:txBody>
          <a:bodyPr wrap="square" lIns="0" tIns="0" rIns="0" bIns="0" rtlCol="0" anchor="ctr">
            <a:spAutoFit/>
          </a:bodyPr>
          <a:lstStyle/>
          <a:p>
            <a:pPr algn="ctr">
              <a:lnSpc>
                <a:spcPct val="114000"/>
              </a:lnSpc>
            </a:pPr>
            <a:r>
              <a:rPr lang="de-DE" sz="2800" b="1" dirty="0">
                <a:latin typeface="+mn-lt"/>
              </a:rPr>
              <a:t>…</a:t>
            </a:r>
          </a:p>
        </p:txBody>
      </p:sp>
      <p:sp>
        <p:nvSpPr>
          <p:cNvPr id="39" name="Rectangle 38">
            <a:extLst>
              <a:ext uri="{FF2B5EF4-FFF2-40B4-BE49-F238E27FC236}">
                <a16:creationId xmlns:a16="http://schemas.microsoft.com/office/drawing/2014/main" id="{85E079B9-A0C2-070A-21B6-9CCAEFC0EA39}"/>
              </a:ext>
            </a:extLst>
          </p:cNvPr>
          <p:cNvSpPr/>
          <p:nvPr/>
        </p:nvSpPr>
        <p:spPr>
          <a:xfrm>
            <a:off x="8471137" y="4042453"/>
            <a:ext cx="546411" cy="4201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Z</a:t>
            </a:r>
          </a:p>
        </p:txBody>
      </p:sp>
      <p:sp>
        <p:nvSpPr>
          <p:cNvPr id="43" name="TextBox 42">
            <a:extLst>
              <a:ext uri="{FF2B5EF4-FFF2-40B4-BE49-F238E27FC236}">
                <a16:creationId xmlns:a16="http://schemas.microsoft.com/office/drawing/2014/main" id="{6277D06B-A7F4-BBEC-3694-9661C7199C68}"/>
              </a:ext>
            </a:extLst>
          </p:cNvPr>
          <p:cNvSpPr txBox="1"/>
          <p:nvPr/>
        </p:nvSpPr>
        <p:spPr>
          <a:xfrm>
            <a:off x="5080437" y="4729040"/>
            <a:ext cx="524905" cy="450188"/>
          </a:xfrm>
          <a:prstGeom prst="rect">
            <a:avLst/>
          </a:prstGeom>
          <a:noFill/>
        </p:spPr>
        <p:txBody>
          <a:bodyPr wrap="square" lIns="0" tIns="0" rIns="0" bIns="0" rtlCol="0" anchor="ctr">
            <a:spAutoFit/>
          </a:bodyPr>
          <a:lstStyle/>
          <a:p>
            <a:pPr algn="ctr">
              <a:lnSpc>
                <a:spcPct val="114000"/>
              </a:lnSpc>
            </a:pPr>
            <a:r>
              <a:rPr lang="de-DE" sz="2800" b="1" dirty="0">
                <a:latin typeface="+mn-lt"/>
              </a:rPr>
              <a:t>…</a:t>
            </a:r>
          </a:p>
        </p:txBody>
      </p:sp>
      <p:sp>
        <p:nvSpPr>
          <p:cNvPr id="44" name="TextBox 43">
            <a:extLst>
              <a:ext uri="{FF2B5EF4-FFF2-40B4-BE49-F238E27FC236}">
                <a16:creationId xmlns:a16="http://schemas.microsoft.com/office/drawing/2014/main" id="{F138CD92-D3E0-E5AB-A9AD-07B42D27FE01}"/>
              </a:ext>
            </a:extLst>
          </p:cNvPr>
          <p:cNvSpPr txBox="1"/>
          <p:nvPr/>
        </p:nvSpPr>
        <p:spPr>
          <a:xfrm>
            <a:off x="7433999" y="4774999"/>
            <a:ext cx="524905" cy="450188"/>
          </a:xfrm>
          <a:prstGeom prst="rect">
            <a:avLst/>
          </a:prstGeom>
          <a:noFill/>
        </p:spPr>
        <p:txBody>
          <a:bodyPr wrap="square" lIns="0" tIns="0" rIns="0" bIns="0" rtlCol="0" anchor="ctr">
            <a:spAutoFit/>
          </a:bodyPr>
          <a:lstStyle/>
          <a:p>
            <a:pPr algn="ctr">
              <a:lnSpc>
                <a:spcPct val="114000"/>
              </a:lnSpc>
            </a:pPr>
            <a:r>
              <a:rPr lang="de-DE" sz="2800" b="1" dirty="0">
                <a:latin typeface="+mn-lt"/>
              </a:rPr>
              <a:t>…</a:t>
            </a:r>
          </a:p>
        </p:txBody>
      </p:sp>
      <p:sp>
        <p:nvSpPr>
          <p:cNvPr id="47" name="TextBox 46">
            <a:extLst>
              <a:ext uri="{FF2B5EF4-FFF2-40B4-BE49-F238E27FC236}">
                <a16:creationId xmlns:a16="http://schemas.microsoft.com/office/drawing/2014/main" id="{0A6E1EF5-14CA-1EBA-2D56-22FCF7278F47}"/>
              </a:ext>
            </a:extLst>
          </p:cNvPr>
          <p:cNvSpPr txBox="1"/>
          <p:nvPr/>
        </p:nvSpPr>
        <p:spPr>
          <a:xfrm>
            <a:off x="5452111" y="5011128"/>
            <a:ext cx="524905" cy="450188"/>
          </a:xfrm>
          <a:prstGeom prst="rect">
            <a:avLst/>
          </a:prstGeom>
          <a:noFill/>
        </p:spPr>
        <p:txBody>
          <a:bodyPr wrap="square" lIns="0" tIns="0" rIns="0" bIns="0" rtlCol="0" anchor="ctr">
            <a:spAutoFit/>
          </a:bodyPr>
          <a:lstStyle/>
          <a:p>
            <a:pPr algn="ctr">
              <a:lnSpc>
                <a:spcPct val="114000"/>
              </a:lnSpc>
            </a:pPr>
            <a:r>
              <a:rPr lang="de-DE" sz="2800" b="1" dirty="0">
                <a:latin typeface="+mn-lt"/>
              </a:rPr>
              <a:t>…</a:t>
            </a:r>
          </a:p>
        </p:txBody>
      </p:sp>
    </p:spTree>
    <p:extLst>
      <p:ext uri="{BB962C8B-B14F-4D97-AF65-F5344CB8AC3E}">
        <p14:creationId xmlns:p14="http://schemas.microsoft.com/office/powerpoint/2010/main" val="1780257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6</a:t>
            </a:fld>
            <a:endParaRPr lang="de-DE" dirty="0"/>
          </a:p>
        </p:txBody>
      </p:sp>
      <p:sp>
        <p:nvSpPr>
          <p:cNvPr id="6" name="Fußzeilenplatzhalter 4"/>
          <p:cNvSpPr>
            <a:spLocks noGrp="1"/>
          </p:cNvSpPr>
          <p:nvPr>
            <p:ph type="ftr" sz="quarter" idx="12"/>
          </p:nvPr>
        </p:nvSpPr>
        <p:spPr/>
        <p:txBody>
          <a:bodyPr/>
          <a:lstStyle/>
          <a:p>
            <a:r>
              <a:rPr lang="de-DE" dirty="0"/>
              <a:t>Jonas Fritsch | The Adaptive Radix Tree</a:t>
            </a:r>
            <a:endParaRPr lang="en-US" dirty="0"/>
          </a:p>
        </p:txBody>
      </p:sp>
      <p:sp>
        <p:nvSpPr>
          <p:cNvPr id="3" name="Titel 2"/>
          <p:cNvSpPr>
            <a:spLocks noGrp="1"/>
          </p:cNvSpPr>
          <p:nvPr>
            <p:ph type="title"/>
          </p:nvPr>
        </p:nvSpPr>
        <p:spPr>
          <a:prstGeom prst="rect">
            <a:avLst/>
          </a:prstGeom>
        </p:spPr>
        <p:txBody>
          <a:bodyPr/>
          <a:lstStyle/>
          <a:p>
            <a:r>
              <a:rPr sz="3000" dirty="0"/>
              <a:t>Tries </a:t>
            </a:r>
            <a:r>
              <a:rPr lang="de-DE" sz="3000" dirty="0"/>
              <a:t>–</a:t>
            </a:r>
            <a:r>
              <a:rPr sz="3000" dirty="0"/>
              <a:t> Key Span &amp; </a:t>
            </a:r>
            <a:r>
              <a:rPr sz="3000" dirty="0" err="1"/>
              <a:t>Fanout</a:t>
            </a:r>
            <a:endParaRPr lang="de-DE" sz="3000" dirty="0"/>
          </a:p>
        </p:txBody>
      </p:sp>
      <p:sp>
        <p:nvSpPr>
          <p:cNvPr id="5" name="Rectangle 4">
            <a:extLst>
              <a:ext uri="{FF2B5EF4-FFF2-40B4-BE49-F238E27FC236}">
                <a16:creationId xmlns:a16="http://schemas.microsoft.com/office/drawing/2014/main" id="{A1C74294-BEB8-251A-AC8C-10D4D211BE63}"/>
              </a:ext>
            </a:extLst>
          </p:cNvPr>
          <p:cNvSpPr/>
          <p:nvPr/>
        </p:nvSpPr>
        <p:spPr>
          <a:xfrm>
            <a:off x="3397403" y="1762188"/>
            <a:ext cx="546411"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H</a:t>
            </a:r>
          </a:p>
        </p:txBody>
      </p:sp>
      <p:sp>
        <p:nvSpPr>
          <p:cNvPr id="7" name="Rectangle 6">
            <a:extLst>
              <a:ext uri="{FF2B5EF4-FFF2-40B4-BE49-F238E27FC236}">
                <a16:creationId xmlns:a16="http://schemas.microsoft.com/office/drawing/2014/main" id="{6B3AF17C-1D1E-4D03-69E6-7E26292656A4}"/>
              </a:ext>
            </a:extLst>
          </p:cNvPr>
          <p:cNvSpPr/>
          <p:nvPr/>
        </p:nvSpPr>
        <p:spPr>
          <a:xfrm>
            <a:off x="2750630" y="2662316"/>
            <a:ext cx="546411"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A</a:t>
            </a:r>
          </a:p>
        </p:txBody>
      </p:sp>
      <p:sp>
        <p:nvSpPr>
          <p:cNvPr id="8" name="Rectangle 7">
            <a:extLst>
              <a:ext uri="{FF2B5EF4-FFF2-40B4-BE49-F238E27FC236}">
                <a16:creationId xmlns:a16="http://schemas.microsoft.com/office/drawing/2014/main" id="{0A99FB4C-349B-9C93-2DD7-0BD0612FDB50}"/>
              </a:ext>
            </a:extLst>
          </p:cNvPr>
          <p:cNvSpPr/>
          <p:nvPr/>
        </p:nvSpPr>
        <p:spPr>
          <a:xfrm>
            <a:off x="3330494" y="2662316"/>
            <a:ext cx="546411"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E</a:t>
            </a:r>
          </a:p>
        </p:txBody>
      </p:sp>
      <p:sp>
        <p:nvSpPr>
          <p:cNvPr id="9" name="Rectangle 8">
            <a:extLst>
              <a:ext uri="{FF2B5EF4-FFF2-40B4-BE49-F238E27FC236}">
                <a16:creationId xmlns:a16="http://schemas.microsoft.com/office/drawing/2014/main" id="{0C1F2F21-95C1-4E47-0055-58A875A13733}"/>
              </a:ext>
            </a:extLst>
          </p:cNvPr>
          <p:cNvSpPr/>
          <p:nvPr/>
        </p:nvSpPr>
        <p:spPr>
          <a:xfrm>
            <a:off x="1921719" y="3562444"/>
            <a:ext cx="546411" cy="410370"/>
          </a:xfrm>
          <a:prstGeom prst="rect">
            <a:avLst/>
          </a:prstGeom>
          <a:solidFill>
            <a:schemeClr val="accent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T</a:t>
            </a:r>
          </a:p>
        </p:txBody>
      </p:sp>
      <p:sp>
        <p:nvSpPr>
          <p:cNvPr id="10" name="Rectangle 9">
            <a:extLst>
              <a:ext uri="{FF2B5EF4-FFF2-40B4-BE49-F238E27FC236}">
                <a16:creationId xmlns:a16="http://schemas.microsoft.com/office/drawing/2014/main" id="{FCA6C8AC-A1B9-BC8A-FCB2-644A667A0199}"/>
              </a:ext>
            </a:extLst>
          </p:cNvPr>
          <p:cNvSpPr/>
          <p:nvPr/>
        </p:nvSpPr>
        <p:spPr>
          <a:xfrm>
            <a:off x="2501583" y="3562444"/>
            <a:ext cx="546411"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V</a:t>
            </a:r>
          </a:p>
        </p:txBody>
      </p:sp>
      <p:sp>
        <p:nvSpPr>
          <p:cNvPr id="11" name="Rectangle 10">
            <a:extLst>
              <a:ext uri="{FF2B5EF4-FFF2-40B4-BE49-F238E27FC236}">
                <a16:creationId xmlns:a16="http://schemas.microsoft.com/office/drawing/2014/main" id="{C7A9CAF1-F879-4058-C48B-05E1B9FF4CA7}"/>
              </a:ext>
            </a:extLst>
          </p:cNvPr>
          <p:cNvSpPr/>
          <p:nvPr/>
        </p:nvSpPr>
        <p:spPr>
          <a:xfrm>
            <a:off x="2501583" y="4462572"/>
            <a:ext cx="546411" cy="410370"/>
          </a:xfrm>
          <a:prstGeom prst="rect">
            <a:avLst/>
          </a:prstGeom>
          <a:solidFill>
            <a:schemeClr val="accent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E</a:t>
            </a:r>
          </a:p>
        </p:txBody>
      </p:sp>
      <p:sp>
        <p:nvSpPr>
          <p:cNvPr id="12" name="Rectangle 11">
            <a:extLst>
              <a:ext uri="{FF2B5EF4-FFF2-40B4-BE49-F238E27FC236}">
                <a16:creationId xmlns:a16="http://schemas.microsoft.com/office/drawing/2014/main" id="{747F7734-5FFE-3034-584C-BF7F9EC91F8F}"/>
              </a:ext>
            </a:extLst>
          </p:cNvPr>
          <p:cNvSpPr/>
          <p:nvPr/>
        </p:nvSpPr>
        <p:spPr>
          <a:xfrm>
            <a:off x="3724502" y="3562444"/>
            <a:ext cx="546411"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L</a:t>
            </a:r>
          </a:p>
        </p:txBody>
      </p:sp>
      <p:sp>
        <p:nvSpPr>
          <p:cNvPr id="13" name="Rectangle 12">
            <a:extLst>
              <a:ext uri="{FF2B5EF4-FFF2-40B4-BE49-F238E27FC236}">
                <a16:creationId xmlns:a16="http://schemas.microsoft.com/office/drawing/2014/main" id="{1E3029C1-F37F-ED83-9734-52963DAFC649}"/>
              </a:ext>
            </a:extLst>
          </p:cNvPr>
          <p:cNvSpPr/>
          <p:nvPr/>
        </p:nvSpPr>
        <p:spPr>
          <a:xfrm>
            <a:off x="3724502" y="4462572"/>
            <a:ext cx="546411"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L</a:t>
            </a:r>
          </a:p>
        </p:txBody>
      </p:sp>
      <p:sp>
        <p:nvSpPr>
          <p:cNvPr id="14" name="Rectangle 13">
            <a:extLst>
              <a:ext uri="{FF2B5EF4-FFF2-40B4-BE49-F238E27FC236}">
                <a16:creationId xmlns:a16="http://schemas.microsoft.com/office/drawing/2014/main" id="{A79EBC9B-A043-DEE5-DD2A-6A7684BB6ECB}"/>
              </a:ext>
            </a:extLst>
          </p:cNvPr>
          <p:cNvSpPr/>
          <p:nvPr/>
        </p:nvSpPr>
        <p:spPr>
          <a:xfrm>
            <a:off x="3724502" y="5357400"/>
            <a:ext cx="546411" cy="410370"/>
          </a:xfrm>
          <a:prstGeom prst="rect">
            <a:avLst/>
          </a:prstGeom>
          <a:solidFill>
            <a:schemeClr val="accent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O</a:t>
            </a:r>
          </a:p>
        </p:txBody>
      </p:sp>
      <p:cxnSp>
        <p:nvCxnSpPr>
          <p:cNvPr id="16" name="Straight Arrow Connector 15">
            <a:extLst>
              <a:ext uri="{FF2B5EF4-FFF2-40B4-BE49-F238E27FC236}">
                <a16:creationId xmlns:a16="http://schemas.microsoft.com/office/drawing/2014/main" id="{C6A23FB2-2A37-C5A8-1C59-72C88E53A598}"/>
              </a:ext>
            </a:extLst>
          </p:cNvPr>
          <p:cNvCxnSpPr>
            <a:cxnSpLocks/>
            <a:stCxn id="5" idx="2"/>
          </p:cNvCxnSpPr>
          <p:nvPr/>
        </p:nvCxnSpPr>
        <p:spPr>
          <a:xfrm flipH="1">
            <a:off x="3297041" y="2172558"/>
            <a:ext cx="373568" cy="489758"/>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96E2A1C-94C5-6837-7224-DB98C668D3D2}"/>
              </a:ext>
            </a:extLst>
          </p:cNvPr>
          <p:cNvCxnSpPr>
            <a:cxnSpLocks/>
            <a:stCxn id="7" idx="2"/>
          </p:cNvCxnSpPr>
          <p:nvPr/>
        </p:nvCxnSpPr>
        <p:spPr>
          <a:xfrm flipH="1">
            <a:off x="2501583" y="3072686"/>
            <a:ext cx="522253" cy="489758"/>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885874B-00B3-316C-BEE2-C91D0EBCDB20}"/>
              </a:ext>
            </a:extLst>
          </p:cNvPr>
          <p:cNvCxnSpPr>
            <a:cxnSpLocks/>
            <a:stCxn id="10" idx="2"/>
            <a:endCxn id="11" idx="0"/>
          </p:cNvCxnSpPr>
          <p:nvPr/>
        </p:nvCxnSpPr>
        <p:spPr>
          <a:xfrm>
            <a:off x="2774789" y="3972814"/>
            <a:ext cx="0" cy="489758"/>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BD7A323-E617-54CA-6075-40299936F6B5}"/>
              </a:ext>
            </a:extLst>
          </p:cNvPr>
          <p:cNvCxnSpPr>
            <a:cxnSpLocks/>
            <a:stCxn id="8" idx="2"/>
            <a:endCxn id="12" idx="0"/>
          </p:cNvCxnSpPr>
          <p:nvPr/>
        </p:nvCxnSpPr>
        <p:spPr>
          <a:xfrm>
            <a:off x="3603700" y="3072686"/>
            <a:ext cx="394008" cy="489758"/>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5785AAF-D8A4-20F7-043E-712594C4037A}"/>
              </a:ext>
            </a:extLst>
          </p:cNvPr>
          <p:cNvCxnSpPr>
            <a:cxnSpLocks/>
            <a:stCxn id="12" idx="2"/>
            <a:endCxn id="13" idx="0"/>
          </p:cNvCxnSpPr>
          <p:nvPr/>
        </p:nvCxnSpPr>
        <p:spPr>
          <a:xfrm>
            <a:off x="3997708" y="3972814"/>
            <a:ext cx="0" cy="489758"/>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2DC62F5-C06E-B99B-90DE-40B54282E133}"/>
              </a:ext>
            </a:extLst>
          </p:cNvPr>
          <p:cNvCxnSpPr>
            <a:cxnSpLocks/>
            <a:stCxn id="13" idx="2"/>
            <a:endCxn id="14" idx="0"/>
          </p:cNvCxnSpPr>
          <p:nvPr/>
        </p:nvCxnSpPr>
        <p:spPr>
          <a:xfrm>
            <a:off x="3997708" y="4872942"/>
            <a:ext cx="0" cy="484458"/>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4" name="Inhaltsplatzhalter 1">
            <a:extLst>
              <a:ext uri="{FF2B5EF4-FFF2-40B4-BE49-F238E27FC236}">
                <a16:creationId xmlns:a16="http://schemas.microsoft.com/office/drawing/2014/main" id="{AFBD4F7E-D557-E99E-4FC8-07EF8ED2E628}"/>
              </a:ext>
            </a:extLst>
          </p:cNvPr>
          <p:cNvSpPr txBox="1">
            <a:spLocks/>
          </p:cNvSpPr>
          <p:nvPr/>
        </p:nvSpPr>
        <p:spPr>
          <a:xfrm>
            <a:off x="1219171" y="1762188"/>
            <a:ext cx="1791669"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1" fontAlgn="base" hangingPunct="1">
              <a:lnSpc>
                <a:spcPct val="114000"/>
              </a:lnSpc>
              <a:spcBef>
                <a:spcPct val="0"/>
              </a:spcBef>
              <a:spcAft>
                <a:spcPct val="0"/>
              </a:spcAft>
              <a:defRPr lang="de-DE" sz="1600" kern="1200" noProof="0" dirty="0" smtClean="0">
                <a:solidFill>
                  <a:schemeClr val="tx1"/>
                </a:solidFill>
                <a:latin typeface="+mn-lt"/>
                <a:ea typeface="+mn-ea"/>
                <a:cs typeface="+mn-cs"/>
              </a:defRPr>
            </a:lvl1pPr>
            <a:lvl2pPr marL="176213" indent="-176213" algn="l" rtl="0" eaLnBrk="1" fontAlgn="base" hangingPunct="1">
              <a:lnSpc>
                <a:spcPct val="114000"/>
              </a:lnSpc>
              <a:spcBef>
                <a:spcPct val="0"/>
              </a:spcBef>
              <a:spcAft>
                <a:spcPct val="0"/>
              </a:spcAft>
              <a:buFont typeface="Arial" charset="0"/>
              <a:buChar char="•"/>
              <a:defRPr lang="de-DE" sz="1600" kern="1200" noProof="0" dirty="0" smtClean="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6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b="1" dirty="0"/>
              <a:t>Keys:</a:t>
            </a:r>
          </a:p>
          <a:p>
            <a:r>
              <a:rPr lang="de-DE" dirty="0"/>
              <a:t>HELLO,</a:t>
            </a:r>
          </a:p>
          <a:p>
            <a:r>
              <a:rPr lang="de-DE" dirty="0"/>
              <a:t>HAT,</a:t>
            </a:r>
          </a:p>
          <a:p>
            <a:r>
              <a:rPr lang="de-DE" dirty="0"/>
              <a:t>HAVE</a:t>
            </a:r>
          </a:p>
        </p:txBody>
      </p:sp>
      <p:sp>
        <p:nvSpPr>
          <p:cNvPr id="40" name="Inhaltsplatzhalter 1">
            <a:extLst>
              <a:ext uri="{FF2B5EF4-FFF2-40B4-BE49-F238E27FC236}">
                <a16:creationId xmlns:a16="http://schemas.microsoft.com/office/drawing/2014/main" id="{495B17E8-14A5-FC39-E2AC-4FCB2EAC3DD3}"/>
              </a:ext>
            </a:extLst>
          </p:cNvPr>
          <p:cNvSpPr>
            <a:spLocks noGrp="1"/>
          </p:cNvSpPr>
          <p:nvPr>
            <p:ph idx="1"/>
          </p:nvPr>
        </p:nvSpPr>
        <p:spPr>
          <a:xfrm>
            <a:off x="5480802" y="1762188"/>
            <a:ext cx="3347288" cy="4699572"/>
          </a:xfrm>
        </p:spPr>
        <p:txBody>
          <a:bodyPr/>
          <a:lstStyle/>
          <a:p>
            <a:r>
              <a:rPr lang="de-DE" b="1" dirty="0"/>
              <a:t>Key Span:</a:t>
            </a:r>
          </a:p>
          <a:p>
            <a:r>
              <a:rPr lang="de-DE" dirty="0" err="1"/>
              <a:t>Number</a:t>
            </a:r>
            <a:r>
              <a:rPr lang="de-DE" dirty="0"/>
              <a:t> </a:t>
            </a:r>
            <a:r>
              <a:rPr lang="de-DE" dirty="0" err="1"/>
              <a:t>of</a:t>
            </a:r>
            <a:r>
              <a:rPr lang="de-DE" dirty="0"/>
              <a:t> </a:t>
            </a:r>
            <a:r>
              <a:rPr lang="de-DE" dirty="0" err="1"/>
              <a:t>bits</a:t>
            </a:r>
            <a:r>
              <a:rPr lang="de-DE" dirty="0"/>
              <a:t> </a:t>
            </a:r>
            <a:r>
              <a:rPr lang="de-DE" dirty="0" err="1"/>
              <a:t>each</a:t>
            </a:r>
            <a:r>
              <a:rPr lang="de-DE" dirty="0"/>
              <a:t> partial </a:t>
            </a:r>
            <a:r>
              <a:rPr lang="de-DE" dirty="0" err="1"/>
              <a:t>key</a:t>
            </a:r>
            <a:r>
              <a:rPr lang="de-DE" dirty="0"/>
              <a:t> </a:t>
            </a:r>
            <a:r>
              <a:rPr lang="de-DE" dirty="0" err="1"/>
              <a:t>represents</a:t>
            </a:r>
            <a:r>
              <a:rPr lang="de-DE" dirty="0"/>
              <a:t> (e.g. </a:t>
            </a:r>
            <a:r>
              <a:rPr lang="de-DE" dirty="0" err="1"/>
              <a:t>char</a:t>
            </a:r>
            <a:r>
              <a:rPr lang="de-DE" dirty="0"/>
              <a:t> </a:t>
            </a:r>
            <a:r>
              <a:rPr lang="de-DE" dirty="0" err="1"/>
              <a:t>is</a:t>
            </a:r>
            <a:r>
              <a:rPr lang="de-DE" dirty="0"/>
              <a:t> 8 </a:t>
            </a:r>
            <a:r>
              <a:rPr lang="de-DE" dirty="0" err="1"/>
              <a:t>bit</a:t>
            </a:r>
            <a:r>
              <a:rPr lang="de-DE" dirty="0"/>
              <a:t> span)</a:t>
            </a:r>
          </a:p>
          <a:p>
            <a:endParaRPr lang="de-DE" dirty="0"/>
          </a:p>
          <a:p>
            <a:endParaRPr lang="de-DE" dirty="0"/>
          </a:p>
          <a:p>
            <a:endParaRPr lang="de-DE" dirty="0"/>
          </a:p>
          <a:p>
            <a:r>
              <a:rPr lang="de-DE" b="1" dirty="0" err="1"/>
              <a:t>Fanout</a:t>
            </a:r>
            <a:r>
              <a:rPr lang="de-DE" b="1" dirty="0"/>
              <a:t>:</a:t>
            </a:r>
          </a:p>
          <a:p>
            <a:r>
              <a:rPr lang="de-DE" dirty="0"/>
              <a:t>Max. </a:t>
            </a:r>
            <a:r>
              <a:rPr lang="de-DE" dirty="0" err="1"/>
              <a:t>size</a:t>
            </a:r>
            <a:r>
              <a:rPr lang="de-DE" dirty="0"/>
              <a:t> </a:t>
            </a:r>
            <a:r>
              <a:rPr lang="de-DE" dirty="0" err="1"/>
              <a:t>of</a:t>
            </a:r>
            <a:r>
              <a:rPr lang="de-DE" dirty="0"/>
              <a:t> </a:t>
            </a:r>
            <a:r>
              <a:rPr lang="de-DE" dirty="0" err="1"/>
              <a:t>children</a:t>
            </a:r>
            <a:r>
              <a:rPr lang="de-DE" dirty="0"/>
              <a:t> </a:t>
            </a:r>
            <a:r>
              <a:rPr lang="de-DE" dirty="0" err="1"/>
              <a:t>for</a:t>
            </a:r>
            <a:r>
              <a:rPr lang="de-DE" dirty="0"/>
              <a:t> a </a:t>
            </a:r>
            <a:r>
              <a:rPr lang="de-DE" dirty="0" err="1"/>
              <a:t>node</a:t>
            </a:r>
            <a:endParaRPr lang="de-DE" dirty="0"/>
          </a:p>
          <a:p>
            <a:endParaRPr lang="de-DE" dirty="0"/>
          </a:p>
          <a:p>
            <a:r>
              <a:rPr lang="de-DE" dirty="0" err="1"/>
              <a:t>Determined</a:t>
            </a:r>
            <a:r>
              <a:rPr lang="de-DE" dirty="0"/>
              <a:t> </a:t>
            </a:r>
            <a:r>
              <a:rPr lang="de-DE" dirty="0" err="1"/>
              <a:t>by</a:t>
            </a:r>
            <a:r>
              <a:rPr lang="de-DE" dirty="0"/>
              <a:t> </a:t>
            </a:r>
            <a:r>
              <a:rPr lang="de-DE" dirty="0" err="1"/>
              <a:t>specific</a:t>
            </a:r>
            <a:r>
              <a:rPr lang="de-DE" dirty="0"/>
              <a:t> </a:t>
            </a:r>
            <a:r>
              <a:rPr lang="de-DE" dirty="0" err="1"/>
              <a:t>implementation</a:t>
            </a:r>
            <a:r>
              <a:rPr lang="de-DE" dirty="0"/>
              <a:t> but in </a:t>
            </a:r>
            <a:r>
              <a:rPr lang="de-DE" dirty="0" err="1"/>
              <a:t>general</a:t>
            </a:r>
            <a:r>
              <a:rPr lang="de-DE" dirty="0"/>
              <a:t> ≤ 2^Key Span</a:t>
            </a:r>
          </a:p>
          <a:p>
            <a:endParaRPr lang="de-DE" dirty="0"/>
          </a:p>
          <a:p>
            <a:pPr marL="285750" indent="-285750">
              <a:buFontTx/>
              <a:buChar char="-"/>
            </a:pPr>
            <a:endParaRPr dirty="0"/>
          </a:p>
        </p:txBody>
      </p:sp>
    </p:spTree>
    <p:extLst>
      <p:ext uri="{BB962C8B-B14F-4D97-AF65-F5344CB8AC3E}">
        <p14:creationId xmlns:p14="http://schemas.microsoft.com/office/powerpoint/2010/main" val="1432656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7</a:t>
            </a:fld>
            <a:endParaRPr lang="de-DE" dirty="0"/>
          </a:p>
        </p:txBody>
      </p:sp>
      <p:sp>
        <p:nvSpPr>
          <p:cNvPr id="6" name="Fußzeilenplatzhalter 4"/>
          <p:cNvSpPr>
            <a:spLocks noGrp="1"/>
          </p:cNvSpPr>
          <p:nvPr>
            <p:ph type="ftr" sz="quarter" idx="12"/>
          </p:nvPr>
        </p:nvSpPr>
        <p:spPr/>
        <p:txBody>
          <a:bodyPr/>
          <a:lstStyle/>
          <a:p>
            <a:r>
              <a:rPr lang="de-DE" dirty="0"/>
              <a:t>Jonas Fritsch | The Adaptive Radix Tree</a:t>
            </a:r>
            <a:endParaRPr lang="en-US" dirty="0"/>
          </a:p>
        </p:txBody>
      </p:sp>
      <p:sp>
        <p:nvSpPr>
          <p:cNvPr id="3" name="Titel 2"/>
          <p:cNvSpPr>
            <a:spLocks noGrp="1"/>
          </p:cNvSpPr>
          <p:nvPr>
            <p:ph type="title"/>
          </p:nvPr>
        </p:nvSpPr>
        <p:spPr>
          <a:prstGeom prst="rect">
            <a:avLst/>
          </a:prstGeom>
        </p:spPr>
        <p:txBody>
          <a:bodyPr/>
          <a:lstStyle/>
          <a:p>
            <a:r>
              <a:rPr sz="3000" dirty="0"/>
              <a:t>Radix </a:t>
            </a:r>
            <a:r>
              <a:rPr sz="3000" dirty="0" err="1"/>
              <a:t>Trees</a:t>
            </a:r>
            <a:endParaRPr lang="de-DE" sz="3000" dirty="0"/>
          </a:p>
        </p:txBody>
      </p:sp>
      <p:sp>
        <p:nvSpPr>
          <p:cNvPr id="5" name="Rectangle 4">
            <a:extLst>
              <a:ext uri="{FF2B5EF4-FFF2-40B4-BE49-F238E27FC236}">
                <a16:creationId xmlns:a16="http://schemas.microsoft.com/office/drawing/2014/main" id="{A1C74294-BEB8-251A-AC8C-10D4D211BE63}"/>
              </a:ext>
            </a:extLst>
          </p:cNvPr>
          <p:cNvSpPr/>
          <p:nvPr/>
        </p:nvSpPr>
        <p:spPr>
          <a:xfrm>
            <a:off x="3397403" y="1762188"/>
            <a:ext cx="546411"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H</a:t>
            </a:r>
          </a:p>
        </p:txBody>
      </p:sp>
      <p:sp>
        <p:nvSpPr>
          <p:cNvPr id="7" name="Rectangle 6">
            <a:extLst>
              <a:ext uri="{FF2B5EF4-FFF2-40B4-BE49-F238E27FC236}">
                <a16:creationId xmlns:a16="http://schemas.microsoft.com/office/drawing/2014/main" id="{6B3AF17C-1D1E-4D03-69E6-7E26292656A4}"/>
              </a:ext>
            </a:extLst>
          </p:cNvPr>
          <p:cNvSpPr/>
          <p:nvPr/>
        </p:nvSpPr>
        <p:spPr>
          <a:xfrm>
            <a:off x="3090745" y="2673869"/>
            <a:ext cx="546411"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A</a:t>
            </a:r>
          </a:p>
        </p:txBody>
      </p:sp>
      <p:sp>
        <p:nvSpPr>
          <p:cNvPr id="8" name="Rectangle 7">
            <a:extLst>
              <a:ext uri="{FF2B5EF4-FFF2-40B4-BE49-F238E27FC236}">
                <a16:creationId xmlns:a16="http://schemas.microsoft.com/office/drawing/2014/main" id="{0A99FB4C-349B-9C93-2DD7-0BD0612FDB50}"/>
              </a:ext>
            </a:extLst>
          </p:cNvPr>
          <p:cNvSpPr/>
          <p:nvPr/>
        </p:nvSpPr>
        <p:spPr>
          <a:xfrm>
            <a:off x="3681760" y="2673869"/>
            <a:ext cx="806608" cy="410370"/>
          </a:xfrm>
          <a:prstGeom prst="rect">
            <a:avLst/>
          </a:prstGeom>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ELLO</a:t>
            </a:r>
          </a:p>
        </p:txBody>
      </p:sp>
      <p:sp>
        <p:nvSpPr>
          <p:cNvPr id="9" name="Rectangle 8">
            <a:extLst>
              <a:ext uri="{FF2B5EF4-FFF2-40B4-BE49-F238E27FC236}">
                <a16:creationId xmlns:a16="http://schemas.microsoft.com/office/drawing/2014/main" id="{0C1F2F21-95C1-4E47-0055-58A875A13733}"/>
              </a:ext>
            </a:extLst>
          </p:cNvPr>
          <p:cNvSpPr/>
          <p:nvPr/>
        </p:nvSpPr>
        <p:spPr>
          <a:xfrm>
            <a:off x="2817539" y="3635356"/>
            <a:ext cx="546411" cy="410370"/>
          </a:xfrm>
          <a:prstGeom prst="rect">
            <a:avLst/>
          </a:prstGeom>
          <a:solidFill>
            <a:schemeClr val="accent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T</a:t>
            </a:r>
          </a:p>
        </p:txBody>
      </p:sp>
      <p:sp>
        <p:nvSpPr>
          <p:cNvPr id="10" name="Rectangle 9">
            <a:extLst>
              <a:ext uri="{FF2B5EF4-FFF2-40B4-BE49-F238E27FC236}">
                <a16:creationId xmlns:a16="http://schemas.microsoft.com/office/drawing/2014/main" id="{FCA6C8AC-A1B9-BC8A-FCB2-644A667A0199}"/>
              </a:ext>
            </a:extLst>
          </p:cNvPr>
          <p:cNvSpPr/>
          <p:nvPr/>
        </p:nvSpPr>
        <p:spPr>
          <a:xfrm>
            <a:off x="3430856" y="3635356"/>
            <a:ext cx="546411" cy="410370"/>
          </a:xfrm>
          <a:prstGeom prst="rect">
            <a:avLst/>
          </a:prstGeom>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VE</a:t>
            </a:r>
          </a:p>
        </p:txBody>
      </p:sp>
      <p:cxnSp>
        <p:nvCxnSpPr>
          <p:cNvPr id="16" name="Straight Arrow Connector 15">
            <a:extLst>
              <a:ext uri="{FF2B5EF4-FFF2-40B4-BE49-F238E27FC236}">
                <a16:creationId xmlns:a16="http://schemas.microsoft.com/office/drawing/2014/main" id="{C6A23FB2-2A37-C5A8-1C59-72C88E53A598}"/>
              </a:ext>
            </a:extLst>
          </p:cNvPr>
          <p:cNvCxnSpPr>
            <a:cxnSpLocks/>
            <a:stCxn id="5" idx="2"/>
          </p:cNvCxnSpPr>
          <p:nvPr/>
        </p:nvCxnSpPr>
        <p:spPr>
          <a:xfrm flipH="1">
            <a:off x="3637156" y="2172558"/>
            <a:ext cx="33453" cy="501311"/>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96E2A1C-94C5-6837-7224-DB98C668D3D2}"/>
              </a:ext>
            </a:extLst>
          </p:cNvPr>
          <p:cNvCxnSpPr>
            <a:cxnSpLocks/>
            <a:stCxn id="7" idx="2"/>
          </p:cNvCxnSpPr>
          <p:nvPr/>
        </p:nvCxnSpPr>
        <p:spPr>
          <a:xfrm>
            <a:off x="3363951" y="3084239"/>
            <a:ext cx="0" cy="551117"/>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4" name="Inhaltsplatzhalter 1">
            <a:extLst>
              <a:ext uri="{FF2B5EF4-FFF2-40B4-BE49-F238E27FC236}">
                <a16:creationId xmlns:a16="http://schemas.microsoft.com/office/drawing/2014/main" id="{AFBD4F7E-D557-E99E-4FC8-07EF8ED2E628}"/>
              </a:ext>
            </a:extLst>
          </p:cNvPr>
          <p:cNvSpPr txBox="1">
            <a:spLocks/>
          </p:cNvSpPr>
          <p:nvPr/>
        </p:nvSpPr>
        <p:spPr>
          <a:xfrm>
            <a:off x="1219171" y="1762188"/>
            <a:ext cx="999918"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1" fontAlgn="base" hangingPunct="1">
              <a:lnSpc>
                <a:spcPct val="114000"/>
              </a:lnSpc>
              <a:spcBef>
                <a:spcPct val="0"/>
              </a:spcBef>
              <a:spcAft>
                <a:spcPct val="0"/>
              </a:spcAft>
              <a:defRPr lang="de-DE" sz="1600" kern="1200" noProof="0" dirty="0" smtClean="0">
                <a:solidFill>
                  <a:schemeClr val="tx1"/>
                </a:solidFill>
                <a:latin typeface="+mn-lt"/>
                <a:ea typeface="+mn-ea"/>
                <a:cs typeface="+mn-cs"/>
              </a:defRPr>
            </a:lvl1pPr>
            <a:lvl2pPr marL="176213" indent="-176213" algn="l" rtl="0" eaLnBrk="1" fontAlgn="base" hangingPunct="1">
              <a:lnSpc>
                <a:spcPct val="114000"/>
              </a:lnSpc>
              <a:spcBef>
                <a:spcPct val="0"/>
              </a:spcBef>
              <a:spcAft>
                <a:spcPct val="0"/>
              </a:spcAft>
              <a:buFont typeface="Arial" charset="0"/>
              <a:buChar char="•"/>
              <a:defRPr lang="de-DE" sz="1600" kern="1200" noProof="0" dirty="0" smtClean="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6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b="1" dirty="0"/>
              <a:t>Keys:</a:t>
            </a:r>
          </a:p>
          <a:p>
            <a:r>
              <a:rPr lang="de-DE" dirty="0"/>
              <a:t>HELLO,</a:t>
            </a:r>
          </a:p>
          <a:p>
            <a:r>
              <a:rPr lang="de-DE" dirty="0"/>
              <a:t>HAT,</a:t>
            </a:r>
          </a:p>
          <a:p>
            <a:r>
              <a:rPr lang="de-DE" dirty="0"/>
              <a:t>HAVE</a:t>
            </a:r>
          </a:p>
        </p:txBody>
      </p:sp>
    </p:spTree>
    <p:extLst>
      <p:ext uri="{BB962C8B-B14F-4D97-AF65-F5344CB8AC3E}">
        <p14:creationId xmlns:p14="http://schemas.microsoft.com/office/powerpoint/2010/main" val="571032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8</a:t>
            </a:fld>
            <a:endParaRPr lang="de-DE" dirty="0"/>
          </a:p>
        </p:txBody>
      </p:sp>
      <p:sp>
        <p:nvSpPr>
          <p:cNvPr id="6" name="Fußzeilenplatzhalter 4"/>
          <p:cNvSpPr>
            <a:spLocks noGrp="1"/>
          </p:cNvSpPr>
          <p:nvPr>
            <p:ph type="ftr" sz="quarter" idx="12"/>
          </p:nvPr>
        </p:nvSpPr>
        <p:spPr/>
        <p:txBody>
          <a:bodyPr/>
          <a:lstStyle/>
          <a:p>
            <a:r>
              <a:rPr lang="de-DE" dirty="0"/>
              <a:t>Jonas Fritsch | The Adaptive Radix Tree</a:t>
            </a:r>
            <a:endParaRPr lang="en-US" dirty="0"/>
          </a:p>
        </p:txBody>
      </p:sp>
      <p:sp>
        <p:nvSpPr>
          <p:cNvPr id="3" name="Titel 2"/>
          <p:cNvSpPr>
            <a:spLocks noGrp="1"/>
          </p:cNvSpPr>
          <p:nvPr>
            <p:ph type="title"/>
          </p:nvPr>
        </p:nvSpPr>
        <p:spPr>
          <a:prstGeom prst="rect">
            <a:avLst/>
          </a:prstGeom>
        </p:spPr>
        <p:txBody>
          <a:bodyPr/>
          <a:lstStyle/>
          <a:p>
            <a:r>
              <a:rPr sz="3000" dirty="0"/>
              <a:t>Radix </a:t>
            </a:r>
            <a:r>
              <a:rPr sz="3000" dirty="0" err="1"/>
              <a:t>Trees</a:t>
            </a:r>
            <a:endParaRPr lang="de-DE" sz="3000" dirty="0"/>
          </a:p>
        </p:txBody>
      </p:sp>
      <p:sp>
        <p:nvSpPr>
          <p:cNvPr id="5" name="Rectangle 4">
            <a:extLst>
              <a:ext uri="{FF2B5EF4-FFF2-40B4-BE49-F238E27FC236}">
                <a16:creationId xmlns:a16="http://schemas.microsoft.com/office/drawing/2014/main" id="{A1C74294-BEB8-251A-AC8C-10D4D211BE63}"/>
              </a:ext>
            </a:extLst>
          </p:cNvPr>
          <p:cNvSpPr/>
          <p:nvPr/>
        </p:nvSpPr>
        <p:spPr>
          <a:xfrm>
            <a:off x="3397403" y="1762188"/>
            <a:ext cx="546411"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H</a:t>
            </a:r>
          </a:p>
        </p:txBody>
      </p:sp>
      <p:sp>
        <p:nvSpPr>
          <p:cNvPr id="7" name="Rectangle 6">
            <a:extLst>
              <a:ext uri="{FF2B5EF4-FFF2-40B4-BE49-F238E27FC236}">
                <a16:creationId xmlns:a16="http://schemas.microsoft.com/office/drawing/2014/main" id="{6B3AF17C-1D1E-4D03-69E6-7E26292656A4}"/>
              </a:ext>
            </a:extLst>
          </p:cNvPr>
          <p:cNvSpPr/>
          <p:nvPr/>
        </p:nvSpPr>
        <p:spPr>
          <a:xfrm>
            <a:off x="3090745" y="2673869"/>
            <a:ext cx="546411"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A</a:t>
            </a:r>
          </a:p>
        </p:txBody>
      </p:sp>
      <p:sp>
        <p:nvSpPr>
          <p:cNvPr id="8" name="Rectangle 7">
            <a:extLst>
              <a:ext uri="{FF2B5EF4-FFF2-40B4-BE49-F238E27FC236}">
                <a16:creationId xmlns:a16="http://schemas.microsoft.com/office/drawing/2014/main" id="{0A99FB4C-349B-9C93-2DD7-0BD0612FDB50}"/>
              </a:ext>
            </a:extLst>
          </p:cNvPr>
          <p:cNvSpPr/>
          <p:nvPr/>
        </p:nvSpPr>
        <p:spPr>
          <a:xfrm>
            <a:off x="3681760" y="2673869"/>
            <a:ext cx="546411" cy="410370"/>
          </a:xfrm>
          <a:prstGeom prst="rect">
            <a:avLst/>
          </a:prstGeom>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E</a:t>
            </a:r>
          </a:p>
        </p:txBody>
      </p:sp>
      <p:sp>
        <p:nvSpPr>
          <p:cNvPr id="9" name="Rectangle 8">
            <a:extLst>
              <a:ext uri="{FF2B5EF4-FFF2-40B4-BE49-F238E27FC236}">
                <a16:creationId xmlns:a16="http://schemas.microsoft.com/office/drawing/2014/main" id="{0C1F2F21-95C1-4E47-0055-58A875A13733}"/>
              </a:ext>
            </a:extLst>
          </p:cNvPr>
          <p:cNvSpPr/>
          <p:nvPr/>
        </p:nvSpPr>
        <p:spPr>
          <a:xfrm>
            <a:off x="2817539" y="3635356"/>
            <a:ext cx="546411" cy="410370"/>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T</a:t>
            </a:r>
          </a:p>
        </p:txBody>
      </p:sp>
      <p:sp>
        <p:nvSpPr>
          <p:cNvPr id="10" name="Rectangle 9">
            <a:extLst>
              <a:ext uri="{FF2B5EF4-FFF2-40B4-BE49-F238E27FC236}">
                <a16:creationId xmlns:a16="http://schemas.microsoft.com/office/drawing/2014/main" id="{FCA6C8AC-A1B9-BC8A-FCB2-644A667A0199}"/>
              </a:ext>
            </a:extLst>
          </p:cNvPr>
          <p:cNvSpPr/>
          <p:nvPr/>
        </p:nvSpPr>
        <p:spPr>
          <a:xfrm>
            <a:off x="3408554" y="3635356"/>
            <a:ext cx="546411" cy="410370"/>
          </a:xfrm>
          <a:prstGeom prst="rect">
            <a:avLst/>
          </a:prstGeom>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V</a:t>
            </a:r>
          </a:p>
        </p:txBody>
      </p:sp>
      <p:cxnSp>
        <p:nvCxnSpPr>
          <p:cNvPr id="16" name="Straight Arrow Connector 15">
            <a:extLst>
              <a:ext uri="{FF2B5EF4-FFF2-40B4-BE49-F238E27FC236}">
                <a16:creationId xmlns:a16="http://schemas.microsoft.com/office/drawing/2014/main" id="{C6A23FB2-2A37-C5A8-1C59-72C88E53A598}"/>
              </a:ext>
            </a:extLst>
          </p:cNvPr>
          <p:cNvCxnSpPr>
            <a:cxnSpLocks/>
            <a:stCxn id="5" idx="2"/>
          </p:cNvCxnSpPr>
          <p:nvPr/>
        </p:nvCxnSpPr>
        <p:spPr>
          <a:xfrm flipH="1">
            <a:off x="3637156" y="2172558"/>
            <a:ext cx="33453" cy="501311"/>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96E2A1C-94C5-6837-7224-DB98C668D3D2}"/>
              </a:ext>
            </a:extLst>
          </p:cNvPr>
          <p:cNvCxnSpPr>
            <a:cxnSpLocks/>
            <a:stCxn id="7" idx="2"/>
          </p:cNvCxnSpPr>
          <p:nvPr/>
        </p:nvCxnSpPr>
        <p:spPr>
          <a:xfrm>
            <a:off x="3363951" y="3084239"/>
            <a:ext cx="0" cy="551117"/>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4" name="Inhaltsplatzhalter 1">
            <a:extLst>
              <a:ext uri="{FF2B5EF4-FFF2-40B4-BE49-F238E27FC236}">
                <a16:creationId xmlns:a16="http://schemas.microsoft.com/office/drawing/2014/main" id="{AFBD4F7E-D557-E99E-4FC8-07EF8ED2E628}"/>
              </a:ext>
            </a:extLst>
          </p:cNvPr>
          <p:cNvSpPr txBox="1">
            <a:spLocks/>
          </p:cNvSpPr>
          <p:nvPr/>
        </p:nvSpPr>
        <p:spPr>
          <a:xfrm>
            <a:off x="1219171" y="1762188"/>
            <a:ext cx="999918"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1" fontAlgn="base" hangingPunct="1">
              <a:lnSpc>
                <a:spcPct val="114000"/>
              </a:lnSpc>
              <a:spcBef>
                <a:spcPct val="0"/>
              </a:spcBef>
              <a:spcAft>
                <a:spcPct val="0"/>
              </a:spcAft>
              <a:defRPr lang="de-DE" sz="1600" kern="1200" noProof="0" dirty="0" smtClean="0">
                <a:solidFill>
                  <a:schemeClr val="tx1"/>
                </a:solidFill>
                <a:latin typeface="+mn-lt"/>
                <a:ea typeface="+mn-ea"/>
                <a:cs typeface="+mn-cs"/>
              </a:defRPr>
            </a:lvl1pPr>
            <a:lvl2pPr marL="176213" indent="-176213" algn="l" rtl="0" eaLnBrk="1" fontAlgn="base" hangingPunct="1">
              <a:lnSpc>
                <a:spcPct val="114000"/>
              </a:lnSpc>
              <a:spcBef>
                <a:spcPct val="0"/>
              </a:spcBef>
              <a:spcAft>
                <a:spcPct val="0"/>
              </a:spcAft>
              <a:buFont typeface="Arial" charset="0"/>
              <a:buChar char="•"/>
              <a:defRPr lang="de-DE" sz="1600" kern="1200" noProof="0" dirty="0" smtClean="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6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b="1" dirty="0"/>
              <a:t>Keys:</a:t>
            </a:r>
          </a:p>
          <a:p>
            <a:r>
              <a:rPr lang="de-DE" dirty="0"/>
              <a:t>HELLO,</a:t>
            </a:r>
          </a:p>
          <a:p>
            <a:r>
              <a:rPr lang="de-DE" dirty="0"/>
              <a:t>HAT,</a:t>
            </a:r>
          </a:p>
          <a:p>
            <a:r>
              <a:rPr lang="de-DE" dirty="0"/>
              <a:t>HAVE</a:t>
            </a:r>
          </a:p>
        </p:txBody>
      </p:sp>
      <p:cxnSp>
        <p:nvCxnSpPr>
          <p:cNvPr id="11" name="Straight Arrow Connector 10">
            <a:extLst>
              <a:ext uri="{FF2B5EF4-FFF2-40B4-BE49-F238E27FC236}">
                <a16:creationId xmlns:a16="http://schemas.microsoft.com/office/drawing/2014/main" id="{D72231FC-03DE-6AC8-94B8-F07E21DA33B4}"/>
              </a:ext>
            </a:extLst>
          </p:cNvPr>
          <p:cNvCxnSpPr>
            <a:cxnSpLocks/>
            <a:stCxn id="8" idx="2"/>
          </p:cNvCxnSpPr>
          <p:nvPr/>
        </p:nvCxnSpPr>
        <p:spPr>
          <a:xfrm>
            <a:off x="3954966" y="3084239"/>
            <a:ext cx="317809" cy="410369"/>
          </a:xfrm>
          <a:prstGeom prst="straightConnector1">
            <a:avLst/>
          </a:prstGeom>
          <a:ln w="63500">
            <a:solidFill>
              <a:schemeClr val="accent5"/>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4955D9C-CF91-DCAD-F38A-F7183715D9A4}"/>
              </a:ext>
            </a:extLst>
          </p:cNvPr>
          <p:cNvCxnSpPr>
            <a:cxnSpLocks/>
            <a:stCxn id="9" idx="2"/>
          </p:cNvCxnSpPr>
          <p:nvPr/>
        </p:nvCxnSpPr>
        <p:spPr>
          <a:xfrm>
            <a:off x="3090745" y="4045726"/>
            <a:ext cx="0" cy="634583"/>
          </a:xfrm>
          <a:prstGeom prst="straightConnector1">
            <a:avLst/>
          </a:prstGeom>
          <a:ln w="63500">
            <a:solidFill>
              <a:schemeClr val="accent5"/>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11B7D10-425E-6008-EFDB-DC8695E8D765}"/>
              </a:ext>
            </a:extLst>
          </p:cNvPr>
          <p:cNvCxnSpPr>
            <a:cxnSpLocks/>
            <a:stCxn id="10" idx="2"/>
          </p:cNvCxnSpPr>
          <p:nvPr/>
        </p:nvCxnSpPr>
        <p:spPr>
          <a:xfrm>
            <a:off x="3681760" y="4045726"/>
            <a:ext cx="0" cy="634583"/>
          </a:xfrm>
          <a:prstGeom prst="straightConnector1">
            <a:avLst/>
          </a:prstGeom>
          <a:ln w="63500">
            <a:solidFill>
              <a:schemeClr val="accent5"/>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1822E45-D274-C59B-35FC-ABC2C04DAAB3}"/>
              </a:ext>
            </a:extLst>
          </p:cNvPr>
          <p:cNvCxnSpPr>
            <a:cxnSpLocks/>
          </p:cNvCxnSpPr>
          <p:nvPr/>
        </p:nvCxnSpPr>
        <p:spPr>
          <a:xfrm>
            <a:off x="6030950" y="3933554"/>
            <a:ext cx="648630" cy="0"/>
          </a:xfrm>
          <a:prstGeom prst="straightConnector1">
            <a:avLst/>
          </a:prstGeom>
          <a:ln w="63500">
            <a:solidFill>
              <a:schemeClr val="accent5"/>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2C91AAA6-0212-820D-3836-69DF7124055D}"/>
              </a:ext>
            </a:extLst>
          </p:cNvPr>
          <p:cNvSpPr txBox="1"/>
          <p:nvPr/>
        </p:nvSpPr>
        <p:spPr>
          <a:xfrm>
            <a:off x="6774934" y="3704692"/>
            <a:ext cx="914398" cy="537968"/>
          </a:xfrm>
          <a:prstGeom prst="rect">
            <a:avLst/>
          </a:prstGeom>
          <a:noFill/>
        </p:spPr>
        <p:txBody>
          <a:bodyPr wrap="square" lIns="0" tIns="0" rIns="0" bIns="0" rtlCol="0">
            <a:spAutoFit/>
          </a:bodyPr>
          <a:lstStyle/>
          <a:p>
            <a:pPr>
              <a:lnSpc>
                <a:spcPct val="114000"/>
              </a:lnSpc>
            </a:pPr>
            <a:r>
              <a:rPr lang="de-DE" sz="1600" dirty="0" err="1">
                <a:latin typeface="+mn-lt"/>
              </a:rPr>
              <a:t>Tuple</a:t>
            </a:r>
            <a:r>
              <a:rPr lang="de-DE" sz="1600" dirty="0">
                <a:latin typeface="+mn-lt"/>
              </a:rPr>
              <a:t> Pointer</a:t>
            </a:r>
          </a:p>
        </p:txBody>
      </p:sp>
    </p:spTree>
    <p:extLst>
      <p:ext uri="{BB962C8B-B14F-4D97-AF65-F5344CB8AC3E}">
        <p14:creationId xmlns:p14="http://schemas.microsoft.com/office/powerpoint/2010/main" val="3159392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Inhaltsplatzhalter 5"/>
          <p:cNvGraphicFramePr>
            <a:graphicFrameLocks noGrp="1"/>
          </p:cNvGraphicFramePr>
          <p:nvPr>
            <p:ph idx="1"/>
            <p:extLst>
              <p:ext uri="{D42A27DB-BD31-4B8C-83A1-F6EECF244321}">
                <p14:modId xmlns:p14="http://schemas.microsoft.com/office/powerpoint/2010/main" val="312361149"/>
              </p:ext>
            </p:extLst>
          </p:nvPr>
        </p:nvGraphicFramePr>
        <p:xfrm>
          <a:off x="319088" y="1762125"/>
          <a:ext cx="8509000" cy="4699000"/>
        </p:xfrm>
        <a:graphic>
          <a:graphicData uri="http://schemas.openxmlformats.org/drawingml/2006/chart">
            <c:chart xmlns:c="http://schemas.openxmlformats.org/drawingml/2006/chart" xmlns:r="http://schemas.openxmlformats.org/officeDocument/2006/relationships" r:id="rId3"/>
          </a:graphicData>
        </a:graphic>
      </p:graphicFrame>
      <p:sp>
        <p:nvSpPr>
          <p:cNvPr id="4" name="Foliennummernplatzhalter 3"/>
          <p:cNvSpPr>
            <a:spLocks noGrp="1"/>
          </p:cNvSpPr>
          <p:nvPr>
            <p:ph type="sldNum" sz="quarter" idx="11"/>
          </p:nvPr>
        </p:nvSpPr>
        <p:spPr/>
        <p:txBody>
          <a:bodyPr/>
          <a:lstStyle/>
          <a:p>
            <a:fld id="{CE58CB1E-F828-4F11-99E0-327109AF9DA4}" type="slidenum">
              <a:rPr lang="de-DE" smtClean="0"/>
              <a:pPr/>
              <a:t>9</a:t>
            </a:fld>
            <a:endParaRPr lang="de-DE" dirty="0"/>
          </a:p>
        </p:txBody>
      </p:sp>
      <p:sp>
        <p:nvSpPr>
          <p:cNvPr id="7" name="Fußzeilenplatzhalter 4"/>
          <p:cNvSpPr>
            <a:spLocks noGrp="1"/>
          </p:cNvSpPr>
          <p:nvPr>
            <p:ph type="ftr" sz="quarter" idx="12"/>
          </p:nvPr>
        </p:nvSpPr>
        <p:spPr/>
        <p:txBody>
          <a:bodyPr/>
          <a:lstStyle/>
          <a:p>
            <a:r>
              <a:rPr lang="de-DE" dirty="0"/>
              <a:t>Jonas Fritsch | The Adaptive Radix Tree</a:t>
            </a:r>
            <a:endParaRPr lang="en-US" dirty="0"/>
          </a:p>
        </p:txBody>
      </p:sp>
      <p:sp>
        <p:nvSpPr>
          <p:cNvPr id="3" name="Titel 2"/>
          <p:cNvSpPr>
            <a:spLocks noGrp="1"/>
          </p:cNvSpPr>
          <p:nvPr>
            <p:ph type="title"/>
          </p:nvPr>
        </p:nvSpPr>
        <p:spPr/>
        <p:txBody>
          <a:bodyPr/>
          <a:lstStyle/>
          <a:p>
            <a:r>
              <a:rPr lang="de-DE" dirty="0"/>
              <a:t>Memory-Benchmark</a:t>
            </a:r>
          </a:p>
        </p:txBody>
      </p:sp>
    </p:spTree>
    <p:extLst>
      <p:ext uri="{BB962C8B-B14F-4D97-AF65-F5344CB8AC3E}">
        <p14:creationId xmlns:p14="http://schemas.microsoft.com/office/powerpoint/2010/main" val="2923586155"/>
      </p:ext>
    </p:extLst>
  </p:cSld>
  <p:clrMapOvr>
    <a:masterClrMapping/>
  </p:clrMapOvr>
</p:sld>
</file>

<file path=ppt/theme/theme1.xml><?xml version="1.0" encoding="utf-8"?>
<a:theme xmlns:a="http://schemas.openxmlformats.org/drawingml/2006/main" name="160104_TUM_Praesentation_p_v1">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 id="{2E019856-8A39-4989-9AE1-7C5D0D17D45C}" vid="{3AA9884A-113D-4C11-9945-C6A08D921A6E}"/>
    </a:ext>
  </a:extLst>
</a:theme>
</file>

<file path=ppt/theme/theme2.xml><?xml version="1.0" encoding="utf-8"?>
<a:theme xmlns:a="http://schemas.openxmlformats.org/drawingml/2006/main" name="Titel 2">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 id="{2E019856-8A39-4989-9AE1-7C5D0D17D45C}" vid="{402C367E-F50E-423C-A37C-5A8CABF57FC5}"/>
    </a:ext>
  </a:extLst>
</a:theme>
</file>

<file path=ppt/theme/theme3.xml><?xml version="1.0" encoding="utf-8"?>
<a:theme xmlns:a="http://schemas.openxmlformats.org/drawingml/2006/main" name="Titel 3">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 id="{2E019856-8A39-4989-9AE1-7C5D0D17D45C}" vid="{5CCDF41C-F6E0-4FD6-99AE-3A51B2B147FF}"/>
    </a:ext>
  </a:extLst>
</a:theme>
</file>

<file path=ppt/theme/theme4.xml><?xml version="1.0" encoding="utf-8"?>
<a:theme xmlns:a="http://schemas.openxmlformats.org/drawingml/2006/main" name="Inhalt">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 id="{2E019856-8A39-4989-9AE1-7C5D0D17D45C}" vid="{1567C3F1-47A2-4B46-B4FE-8FF264F6166D}"/>
    </a:ext>
  </a:extLst>
</a:theme>
</file>

<file path=ppt/theme/theme5.xml><?xml version="1.0" encoding="utf-8"?>
<a:theme xmlns:a="http://schemas.openxmlformats.org/drawingml/2006/main" name="Kapiteltrenner blau">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 id="{2E019856-8A39-4989-9AE1-7C5D0D17D45C}" vid="{F07EE733-870D-406F-B5B6-25783610C7BF}"/>
    </a:ext>
  </a:extLst>
</a:theme>
</file>

<file path=ppt/theme/theme6.xml><?xml version="1.0" encoding="utf-8"?>
<a:theme xmlns:a="http://schemas.openxmlformats.org/drawingml/2006/main" name="Kapiteltrenner schwarz">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 id="{2E019856-8A39-4989-9AE1-7C5D0D17D45C}" vid="{B8BECA3F-AAB3-4A25-9CB6-CCBE808D17ED}"/>
    </a:ext>
  </a:extLst>
</a:theme>
</file>

<file path=ppt/theme/theme7.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Template>
  <TotalTime>0</TotalTime>
  <Words>1984</Words>
  <Application>Microsoft Office PowerPoint</Application>
  <PresentationFormat>On-screen Show (4:3)</PresentationFormat>
  <Paragraphs>390</Paragraphs>
  <Slides>34</Slides>
  <Notes>11</Notes>
  <HiddenSlides>0</HiddenSlides>
  <MMClips>0</MMClips>
  <ScaleCrop>false</ScaleCrop>
  <HeadingPairs>
    <vt:vector size="6" baseType="variant">
      <vt:variant>
        <vt:lpstr>Fonts Used</vt:lpstr>
      </vt:variant>
      <vt:variant>
        <vt:i4>6</vt:i4>
      </vt:variant>
      <vt:variant>
        <vt:lpstr>Theme</vt:lpstr>
      </vt:variant>
      <vt:variant>
        <vt:i4>6</vt:i4>
      </vt:variant>
      <vt:variant>
        <vt:lpstr>Slide Titles</vt:lpstr>
      </vt:variant>
      <vt:variant>
        <vt:i4>34</vt:i4>
      </vt:variant>
    </vt:vector>
  </HeadingPairs>
  <TitlesOfParts>
    <vt:vector size="46" baseType="lpstr">
      <vt:lpstr>Arial</vt:lpstr>
      <vt:lpstr>Calibri</vt:lpstr>
      <vt:lpstr>Cascadia Code</vt:lpstr>
      <vt:lpstr>Courier New</vt:lpstr>
      <vt:lpstr>Symbol</vt:lpstr>
      <vt:lpstr>Wingdings</vt:lpstr>
      <vt:lpstr>160104_TUM_Praesentation_p_v1</vt:lpstr>
      <vt:lpstr>Titel 2</vt:lpstr>
      <vt:lpstr>Titel 3</vt:lpstr>
      <vt:lpstr>Inhalt</vt:lpstr>
      <vt:lpstr>Kapiteltrenner blau</vt:lpstr>
      <vt:lpstr>Kapiteltrenner schwarz</vt:lpstr>
      <vt:lpstr>The Adaptive Radix Tree: ARTful Indexing for Main-Memory Databases</vt:lpstr>
      <vt:lpstr>Overview</vt:lpstr>
      <vt:lpstr>Tries</vt:lpstr>
      <vt:lpstr>Tries – Properties</vt:lpstr>
      <vt:lpstr>Tries – Implementation</vt:lpstr>
      <vt:lpstr>Tries – Key Span &amp; Fanout</vt:lpstr>
      <vt:lpstr>Radix Trees</vt:lpstr>
      <vt:lpstr>Radix Trees</vt:lpstr>
      <vt:lpstr>Memory-Benchmark</vt:lpstr>
      <vt:lpstr>Performance-Benchmark (insert)</vt:lpstr>
      <vt:lpstr>Performance-Benchmark (search)</vt:lpstr>
      <vt:lpstr>Summary &amp; Conclusion</vt:lpstr>
      <vt:lpstr>F O L I E N</vt:lpstr>
      <vt:lpstr>PowerPoint Presentation</vt:lpstr>
      <vt:lpstr>PowerPoint Presentation</vt:lpstr>
      <vt:lpstr>Gültigkeit der Masterfolien</vt:lpstr>
      <vt:lpstr>Grundlage der Masterfolien</vt:lpstr>
      <vt:lpstr>Hier steht eine Überschrift max. 2-zeilig</vt:lpstr>
      <vt:lpstr>Schrift</vt:lpstr>
      <vt:lpstr>Farben</vt:lpstr>
      <vt:lpstr>Texte</vt:lpstr>
      <vt:lpstr>Aufzählung</vt:lpstr>
      <vt:lpstr>Bilder - Allgemein</vt:lpstr>
      <vt:lpstr>Bilder</vt:lpstr>
      <vt:lpstr>Bilder</vt:lpstr>
      <vt:lpstr>Bilder</vt:lpstr>
      <vt:lpstr>Bilder</vt:lpstr>
      <vt:lpstr>Nicht formatfüllende Bilder</vt:lpstr>
      <vt:lpstr>Bilder Format füllend - maximale Bildgröße</vt:lpstr>
      <vt:lpstr>Nicht Format füllende Bilder</vt:lpstr>
      <vt:lpstr>Tabelle – Beispiel 1</vt:lpstr>
      <vt:lpstr>Tabelle – Beispiel 2</vt:lpstr>
      <vt:lpstr>Diagramme – Beispiel 1</vt:lpstr>
      <vt:lpstr>Diagramme</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Adaptive Radix Tree</dc:title>
  <dc:creator>Jonas Fritsch</dc:creator>
  <cp:lastModifiedBy>Jonas Fritsch</cp:lastModifiedBy>
  <cp:revision>10</cp:revision>
  <cp:lastPrinted>2015-07-30T14:04:45Z</cp:lastPrinted>
  <dcterms:created xsi:type="dcterms:W3CDTF">2022-07-03T13:34:47Z</dcterms:created>
  <dcterms:modified xsi:type="dcterms:W3CDTF">2022-07-04T09:57:19Z</dcterms:modified>
</cp:coreProperties>
</file>