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2.xml" ContentType="application/vnd.openxmlformats-officedocument.drawingml.chart+xml"/>
  <Override PartName="/ppt/notesSlides/notesSlide20.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1.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58"/>
  </p:notesMasterIdLst>
  <p:handoutMasterIdLst>
    <p:handoutMasterId r:id="rId59"/>
  </p:handoutMasterIdLst>
  <p:sldIdLst>
    <p:sldId id="355" r:id="rId7"/>
    <p:sldId id="397" r:id="rId8"/>
    <p:sldId id="415" r:id="rId9"/>
    <p:sldId id="416" r:id="rId10"/>
    <p:sldId id="404" r:id="rId11"/>
    <p:sldId id="403" r:id="rId12"/>
    <p:sldId id="405" r:id="rId13"/>
    <p:sldId id="408" r:id="rId14"/>
    <p:sldId id="406" r:id="rId15"/>
    <p:sldId id="409" r:id="rId16"/>
    <p:sldId id="410" r:id="rId17"/>
    <p:sldId id="411" r:id="rId18"/>
    <p:sldId id="412" r:id="rId19"/>
    <p:sldId id="414" r:id="rId20"/>
    <p:sldId id="413" r:id="rId21"/>
    <p:sldId id="418" r:id="rId22"/>
    <p:sldId id="419" r:id="rId23"/>
    <p:sldId id="425" r:id="rId24"/>
    <p:sldId id="398" r:id="rId25"/>
    <p:sldId id="399" r:id="rId26"/>
    <p:sldId id="400" r:id="rId27"/>
    <p:sldId id="426" r:id="rId28"/>
    <p:sldId id="401" r:id="rId29"/>
    <p:sldId id="417" r:id="rId30"/>
    <p:sldId id="420" r:id="rId31"/>
    <p:sldId id="421" r:id="rId32"/>
    <p:sldId id="422" r:id="rId33"/>
    <p:sldId id="423" r:id="rId34"/>
    <p:sldId id="424" r:id="rId35"/>
    <p:sldId id="356" r:id="rId36"/>
    <p:sldId id="357" r:id="rId37"/>
    <p:sldId id="396" r:id="rId38"/>
    <p:sldId id="369" r:id="rId39"/>
    <p:sldId id="370" r:id="rId40"/>
    <p:sldId id="392" r:id="rId41"/>
    <p:sldId id="371" r:id="rId42"/>
    <p:sldId id="372" r:id="rId43"/>
    <p:sldId id="373" r:id="rId44"/>
    <p:sldId id="394" r:id="rId45"/>
    <p:sldId id="375" r:id="rId46"/>
    <p:sldId id="376" r:id="rId47"/>
    <p:sldId id="393" r:id="rId48"/>
    <p:sldId id="391" r:id="rId49"/>
    <p:sldId id="390" r:id="rId50"/>
    <p:sldId id="378" r:id="rId51"/>
    <p:sldId id="377" r:id="rId52"/>
    <p:sldId id="389" r:id="rId53"/>
    <p:sldId id="379" r:id="rId54"/>
    <p:sldId id="395" r:id="rId55"/>
    <p:sldId id="380" r:id="rId56"/>
    <p:sldId id="381" r:id="rId57"/>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Title" id="{B9CF7173-84DF-4D6C-9D02-E42C2A5395CE}">
          <p14:sldIdLst>
            <p14:sldId id="355"/>
          </p14:sldIdLst>
        </p14:section>
        <p14:section name="Overview" id="{1F7C3B85-3E41-41EF-83E0-5081020A77A2}">
          <p14:sldIdLst>
            <p14:sldId id="397"/>
          </p14:sldIdLst>
        </p14:section>
        <p14:section name="Trend of Main-Memory DBMS" id="{D9CB3D0E-F98F-48F7-87A3-C1C42C716BD9}">
          <p14:sldIdLst>
            <p14:sldId id="415"/>
          </p14:sldIdLst>
        </p14:section>
        <p14:section name="Index-Structures in DBMS" id="{8508CF18-3027-44B9-84A9-B3B7348ECFF8}">
          <p14:sldIdLst>
            <p14:sldId id="416"/>
          </p14:sldIdLst>
        </p14:section>
        <p14:section name="From Tries to ART" id="{4E75B429-99B9-412E-9071-2A33483BB318}">
          <p14:sldIdLst>
            <p14:sldId id="404"/>
            <p14:sldId id="403"/>
            <p14:sldId id="405"/>
            <p14:sldId id="408"/>
            <p14:sldId id="406"/>
            <p14:sldId id="409"/>
            <p14:sldId id="410"/>
            <p14:sldId id="411"/>
            <p14:sldId id="412"/>
            <p14:sldId id="414"/>
            <p14:sldId id="413"/>
            <p14:sldId id="418"/>
          </p14:sldIdLst>
        </p14:section>
        <p14:section name="Key Transformations for Bitwise Comparisons" id="{76BA7E37-F561-41FB-97B3-87D0A3EBD8C2}">
          <p14:sldIdLst>
            <p14:sldId id="419"/>
            <p14:sldId id="425"/>
          </p14:sldIdLst>
        </p14:section>
        <p14:section name="Benchmarks" id="{AEDAD588-01D1-4983-A59D-E10D659187E4}">
          <p14:sldIdLst>
            <p14:sldId id="398"/>
            <p14:sldId id="399"/>
            <p14:sldId id="400"/>
            <p14:sldId id="426"/>
          </p14:sldIdLst>
        </p14:section>
        <p14:section name="Summary &amp; Conclusion" id="{665672B4-FFC6-4396-A481-C1AAB1DD22E4}">
          <p14:sldIdLst>
            <p14:sldId id="401"/>
          </p14:sldIdLst>
        </p14:section>
        <p14:section name="Extra Slides" id="{BC91BC9B-5C81-4211-A577-8F6AD2E1EBDC}">
          <p14:sldIdLst>
            <p14:sldId id="417"/>
            <p14:sldId id="420"/>
            <p14:sldId id="421"/>
            <p14:sldId id="422"/>
            <p14:sldId id="423"/>
            <p14:sldId id="424"/>
          </p14:sldIdLst>
        </p14:section>
        <p14:section name="Template Slides" id="{36931A97-09D3-4E0B-AB85-1446ACCA8E03}">
          <p14:sldIdLst>
            <p14:sldId id="356"/>
            <p14:sldId id="357"/>
            <p14:sldId id="396"/>
            <p14:sldId id="369"/>
            <p14:sldId id="370"/>
            <p14:sldId id="392"/>
            <p14:sldId id="371"/>
            <p14:sldId id="372"/>
            <p14:sldId id="373"/>
            <p14:sldId id="394"/>
            <p14:sldId id="375"/>
            <p14:sldId id="376"/>
            <p14:sldId id="393"/>
            <p14:sldId id="391"/>
            <p14:sldId id="390"/>
            <p14:sldId id="378"/>
            <p14:sldId id="377"/>
            <p14:sldId id="389"/>
            <p14:sldId id="379"/>
            <p14:sldId id="395"/>
            <p14:sldId id="380"/>
            <p14:sldId id="3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8273" autoAdjust="0"/>
  </p:normalViewPr>
  <p:slideViewPr>
    <p:cSldViewPr snapToGrid="0">
      <p:cViewPr varScale="1">
        <p:scale>
          <a:sx n="78" d="100"/>
          <a:sy n="78" d="100"/>
        </p:scale>
        <p:origin x="2610" y="7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viewProps" Target="viewProp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Disk-Based DBMS Overhead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Buffer Pool</c:v>
                </c:pt>
                <c:pt idx="1">
                  <c:v>Latching</c:v>
                </c:pt>
                <c:pt idx="2">
                  <c:v>Locking</c:v>
                </c:pt>
                <c:pt idx="3">
                  <c:v>Logging</c:v>
                </c:pt>
                <c:pt idx="4">
                  <c:v>B-Tree Keys</c:v>
                </c:pt>
                <c:pt idx="5">
                  <c:v>Real Work</c:v>
                </c:pt>
              </c:strCache>
            </c:strRef>
          </c:cat>
          <c:val>
            <c:numRef>
              <c:f>Sheet1!$B$2:$B$7</c:f>
              <c:numCache>
                <c:formatCode>General</c:formatCode>
                <c:ptCount val="6"/>
                <c:pt idx="0">
                  <c:v>34</c:v>
                </c:pt>
                <c:pt idx="1">
                  <c:v>14</c:v>
                </c:pt>
                <c:pt idx="2">
                  <c:v>16</c:v>
                </c:pt>
                <c:pt idx="3">
                  <c:v>12</c:v>
                </c:pt>
                <c:pt idx="4">
                  <c:v>16</c:v>
                </c:pt>
                <c:pt idx="5">
                  <c:v>7</c:v>
                </c:pt>
              </c:numCache>
            </c:numRef>
          </c:val>
          <c:extLst>
            <c:ext xmlns:c16="http://schemas.microsoft.com/office/drawing/2014/chart" uri="{C3380CC4-5D6E-409C-BE32-E72D297353CC}">
              <c16:uniqueId val="{00000000-7D99-4A45-AA1A-AA0BC842870D}"/>
            </c:ext>
          </c:extLst>
        </c:ser>
        <c:dLbls>
          <c:dLblPos val="bestFit"/>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de-DE" sz="1600" b="1" dirty="0"/>
              <a:t>16M </a:t>
            </a:r>
            <a:r>
              <a:rPr lang="de-DE" sz="1600" b="1" dirty="0" err="1"/>
              <a:t>random</a:t>
            </a:r>
            <a:r>
              <a:rPr lang="de-DE" sz="1600" b="1" dirty="0"/>
              <a:t> uint32_t</a:t>
            </a:r>
            <a:r>
              <a:rPr lang="de-DE" sz="1600" b="1" baseline="0" dirty="0"/>
              <a:t> </a:t>
            </a:r>
            <a:r>
              <a:rPr lang="de-DE" sz="1600" b="1" baseline="0" dirty="0" err="1"/>
              <a:t>keys</a:t>
            </a:r>
            <a:r>
              <a:rPr lang="de-DE" sz="1600" b="1" baseline="0" dirty="0"/>
              <a:t> </a:t>
            </a:r>
            <a:br>
              <a:rPr lang="de-DE" sz="1600" b="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mmm\-yy</c:formatCode>
                <c:ptCount val="6"/>
                <c:pt idx="0" formatCode="General">
                  <c:v>0</c:v>
                </c:pt>
                <c:pt idx="1">
                  <c:v>7.16</c:v>
                </c:pt>
                <c:pt idx="2" formatCode="d\-mmm">
                  <c:v>1.07</c:v>
                </c:pt>
                <c:pt idx="3" formatCode="General">
                  <c:v>0.06</c:v>
                </c:pt>
                <c:pt idx="4" formatCode="General">
                  <c:v>0.85</c:v>
                </c:pt>
                <c:pt idx="5" formatCode="General">
                  <c:v>1.04</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General</c:formatCode>
                <c:ptCount val="6"/>
                <c:pt idx="0">
                  <c:v>0</c:v>
                </c:pt>
                <c:pt idx="1">
                  <c:v>0</c:v>
                </c:pt>
                <c:pt idx="2">
                  <c:v>4.13</c:v>
                </c:pt>
                <c:pt idx="3">
                  <c:v>0.06</c:v>
                </c:pt>
                <c:pt idx="4">
                  <c:v>1.33</c:v>
                </c:pt>
                <c:pt idx="5">
                  <c:v>1.48</c:v>
                </c:pt>
              </c:numCache>
            </c:numRef>
          </c:val>
          <c:extLst>
            <c:ext xmlns:c16="http://schemas.microsoft.com/office/drawing/2014/chart" uri="{C3380CC4-5D6E-409C-BE32-E72D297353CC}">
              <c16:uniqueId val="{00000001-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de-DE" dirty="0"/>
                  <a:t>Memory in GB</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29792"/>
        <c:crosses val="autoZero"/>
        <c:crossBetween val="between"/>
      </c:valAx>
      <c:spPr>
        <a:noFill/>
        <a:ln>
          <a:noFill/>
        </a:ln>
        <a:effectLst/>
      </c:spPr>
    </c:plotArea>
    <c:legend>
      <c:legendPos val="b"/>
      <c:overlay val="0"/>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de-DE" sz="1600" dirty="0"/>
              <a:t>16M </a:t>
            </a:r>
            <a:r>
              <a:rPr lang="de-DE" sz="1600" dirty="0" err="1"/>
              <a:t>random</a:t>
            </a:r>
            <a:r>
              <a:rPr lang="de-DE" sz="1600" dirty="0"/>
              <a:t> uint32_t</a:t>
            </a:r>
            <a:r>
              <a:rPr lang="de-DE" sz="1600" baseline="0" dirty="0"/>
              <a:t> </a:t>
            </a:r>
            <a:r>
              <a:rPr lang="de-DE" sz="1600" baseline="0" dirty="0" err="1"/>
              <a:t>keys</a:t>
            </a:r>
            <a:r>
              <a:rPr lang="de-DE" sz="1600" baseline="0" dirty="0"/>
              <a:t> </a:t>
            </a:r>
            <a:br>
              <a:rPr lang="de-DE" sz="160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0.00</c:formatCode>
                <c:ptCount val="6"/>
                <c:pt idx="0">
                  <c:v>0</c:v>
                </c:pt>
                <c:pt idx="1">
                  <c:v>0.78</c:v>
                </c:pt>
                <c:pt idx="2">
                  <c:v>1.1299999999999999</c:v>
                </c:pt>
                <c:pt idx="3">
                  <c:v>11.31</c:v>
                </c:pt>
                <c:pt idx="4">
                  <c:v>0.93</c:v>
                </c:pt>
                <c:pt idx="5">
                  <c:v>4.21</c:v>
                </c:pt>
              </c:numCache>
            </c:numRef>
          </c:val>
          <c:extLst>
            <c:ext xmlns:c16="http://schemas.microsoft.com/office/drawing/2014/chart" uri="{C3380CC4-5D6E-409C-BE32-E72D297353CC}">
              <c16:uniqueId val="{00000000-2ACB-46F8-A66C-7FE56976672F}"/>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0.00</c:formatCode>
                <c:ptCount val="6"/>
                <c:pt idx="0">
                  <c:v>0</c:v>
                </c:pt>
                <c:pt idx="1">
                  <c:v>0</c:v>
                </c:pt>
                <c:pt idx="2">
                  <c:v>0.54</c:v>
                </c:pt>
                <c:pt idx="3">
                  <c:v>11.21</c:v>
                </c:pt>
                <c:pt idx="4">
                  <c:v>0.89</c:v>
                </c:pt>
                <c:pt idx="5">
                  <c:v>3.33</c:v>
                </c:pt>
              </c:numCache>
            </c:numRef>
          </c:val>
          <c:extLst>
            <c:ext xmlns:c16="http://schemas.microsoft.com/office/drawing/2014/chart" uri="{C3380CC4-5D6E-409C-BE32-E72D297353CC}">
              <c16:uniqueId val="{00000001-2ACB-46F8-A66C-7FE56976672F}"/>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de-DE" dirty="0"/>
                  <a:t>M </a:t>
                </a:r>
                <a:r>
                  <a:rPr lang="de-DE" dirty="0" err="1"/>
                  <a:t>inserts</a:t>
                </a:r>
                <a:r>
                  <a:rPr lang="de-DE" dirty="0"/>
                  <a:t>/</a:t>
                </a:r>
                <a:r>
                  <a:rPr lang="de-DE" dirty="0" err="1"/>
                  <a:t>second</a:t>
                </a:r>
                <a:endParaRPr lang="de-DE"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29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de-DE" sz="1600" b="1" dirty="0"/>
              <a:t>65K </a:t>
            </a:r>
            <a:r>
              <a:rPr lang="de-DE" sz="1600" b="1" dirty="0" err="1"/>
              <a:t>random</a:t>
            </a:r>
            <a:r>
              <a:rPr lang="de-DE" sz="1600" b="1" dirty="0"/>
              <a:t> uint32_t</a:t>
            </a:r>
            <a:r>
              <a:rPr lang="de-DE" sz="1600" b="1" baseline="0" dirty="0"/>
              <a:t> </a:t>
            </a:r>
            <a:r>
              <a:rPr lang="de-DE" sz="1600" b="1" baseline="0" dirty="0" err="1"/>
              <a:t>keys</a:t>
            </a:r>
            <a:r>
              <a:rPr lang="de-DE" sz="1600" b="1" baseline="0" dirty="0"/>
              <a:t> </a:t>
            </a:r>
            <a:br>
              <a:rPr lang="de-DE" sz="1600" b="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0.00</c:formatCode>
                <c:ptCount val="6"/>
                <c:pt idx="0">
                  <c:v>0</c:v>
                </c:pt>
                <c:pt idx="1">
                  <c:v>2.34</c:v>
                </c:pt>
                <c:pt idx="2">
                  <c:v>4.1100000000000003</c:v>
                </c:pt>
                <c:pt idx="3">
                  <c:v>17.100000000000001</c:v>
                </c:pt>
                <c:pt idx="4">
                  <c:v>5</c:v>
                </c:pt>
                <c:pt idx="5">
                  <c:v>13.83</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0.00</c:formatCode>
                <c:ptCount val="6"/>
                <c:pt idx="0">
                  <c:v>0</c:v>
                </c:pt>
                <c:pt idx="1">
                  <c:v>0.56000000000000005</c:v>
                </c:pt>
                <c:pt idx="2">
                  <c:v>1.03</c:v>
                </c:pt>
                <c:pt idx="3">
                  <c:v>16.25</c:v>
                </c:pt>
                <c:pt idx="4">
                  <c:v>4.1100000000000003</c:v>
                </c:pt>
                <c:pt idx="5">
                  <c:v>11.02</c:v>
                </c:pt>
              </c:numCache>
            </c:numRef>
          </c:val>
          <c:extLst>
            <c:ext xmlns:c16="http://schemas.microsoft.com/office/drawing/2014/chart" uri="{C3380CC4-5D6E-409C-BE32-E72D297353CC}">
              <c16:uniqueId val="{00000001-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0" sourceLinked="0"/>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de-DE" dirty="0"/>
                  <a:t>M </a:t>
                </a:r>
                <a:r>
                  <a:rPr lang="de-DE" dirty="0" err="1"/>
                  <a:t>inserts</a:t>
                </a:r>
                <a:r>
                  <a:rPr lang="de-DE" dirty="0"/>
                  <a:t>/</a:t>
                </a:r>
                <a:r>
                  <a:rPr lang="de-DE" dirty="0" err="1"/>
                  <a:t>second</a:t>
                </a:r>
                <a:endParaRPr lang="de-DE"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29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de-DE" sz="1600" dirty="0"/>
              <a:t>16M </a:t>
            </a:r>
            <a:r>
              <a:rPr lang="de-DE" sz="1600" dirty="0" err="1"/>
              <a:t>random</a:t>
            </a:r>
            <a:r>
              <a:rPr lang="de-DE" sz="1600" dirty="0"/>
              <a:t> uint32_t</a:t>
            </a:r>
            <a:r>
              <a:rPr lang="de-DE" sz="1600" baseline="0" dirty="0"/>
              <a:t> </a:t>
            </a:r>
            <a:r>
              <a:rPr lang="de-DE" sz="1600" baseline="0" dirty="0" err="1"/>
              <a:t>keys</a:t>
            </a:r>
            <a:r>
              <a:rPr lang="de-DE" sz="1600" baseline="0" dirty="0"/>
              <a:t> </a:t>
            </a:r>
            <a:br>
              <a:rPr lang="de-DE" sz="160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0.00</c:formatCode>
                <c:ptCount val="6"/>
                <c:pt idx="0">
                  <c:v>0</c:v>
                </c:pt>
                <c:pt idx="1">
                  <c:v>1.26</c:v>
                </c:pt>
                <c:pt idx="2">
                  <c:v>1.28</c:v>
                </c:pt>
                <c:pt idx="3">
                  <c:v>3.26</c:v>
                </c:pt>
                <c:pt idx="4">
                  <c:v>0.91</c:v>
                </c:pt>
                <c:pt idx="5">
                  <c:v>19.23</c:v>
                </c:pt>
              </c:numCache>
            </c:numRef>
          </c:val>
          <c:extLst>
            <c:ext xmlns:c16="http://schemas.microsoft.com/office/drawing/2014/chart" uri="{C3380CC4-5D6E-409C-BE32-E72D297353CC}">
              <c16:uniqueId val="{00000000-2ACB-46F8-A66C-7FE56976672F}"/>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0.00</c:formatCode>
                <c:ptCount val="6"/>
                <c:pt idx="0">
                  <c:v>0</c:v>
                </c:pt>
                <c:pt idx="1">
                  <c:v>0</c:v>
                </c:pt>
                <c:pt idx="2">
                  <c:v>0.77</c:v>
                </c:pt>
                <c:pt idx="3">
                  <c:v>3.24</c:v>
                </c:pt>
                <c:pt idx="4">
                  <c:v>0.84</c:v>
                </c:pt>
                <c:pt idx="5">
                  <c:v>14.95</c:v>
                </c:pt>
              </c:numCache>
            </c:numRef>
          </c:val>
          <c:extLst>
            <c:ext xmlns:c16="http://schemas.microsoft.com/office/drawing/2014/chart" uri="{C3380CC4-5D6E-409C-BE32-E72D297353CC}">
              <c16:uniqueId val="{00000001-2ACB-46F8-A66C-7FE56976672F}"/>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de-DE" dirty="0"/>
                  <a:t>M </a:t>
                </a:r>
                <a:r>
                  <a:rPr lang="de-DE" dirty="0" err="1"/>
                  <a:t>inserts</a:t>
                </a:r>
                <a:r>
                  <a:rPr lang="de-DE" dirty="0"/>
                  <a:t>/</a:t>
                </a:r>
                <a:r>
                  <a:rPr lang="de-DE" dirty="0" err="1"/>
                  <a:t>second</a:t>
                </a:r>
                <a:endParaRPr lang="de-DE"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29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de-DE" sz="1600" b="1" dirty="0"/>
              <a:t>65K </a:t>
            </a:r>
            <a:r>
              <a:rPr lang="de-DE" sz="1600" b="1" dirty="0" err="1"/>
              <a:t>random</a:t>
            </a:r>
            <a:r>
              <a:rPr lang="de-DE" sz="1600" b="1" dirty="0"/>
              <a:t> uint32_t</a:t>
            </a:r>
            <a:r>
              <a:rPr lang="de-DE" sz="1600" b="1" baseline="0" dirty="0"/>
              <a:t> </a:t>
            </a:r>
            <a:r>
              <a:rPr lang="de-DE" sz="1600" b="1" baseline="0" dirty="0" err="1"/>
              <a:t>keys</a:t>
            </a:r>
            <a:r>
              <a:rPr lang="de-DE" sz="1600" b="1" baseline="0" dirty="0"/>
              <a:t> </a:t>
            </a:r>
            <a:br>
              <a:rPr lang="de-DE" sz="1600" b="0" baseline="0" dirty="0"/>
            </a:br>
            <a:r>
              <a:rPr lang="de-DE" sz="1600" b="0" baseline="0" dirty="0"/>
              <a:t>(</a:t>
            </a:r>
            <a:r>
              <a:rPr lang="de-DE" sz="1600" b="0" baseline="0" dirty="0" err="1"/>
              <a:t>lower</a:t>
            </a:r>
            <a:r>
              <a:rPr lang="de-DE" sz="1600" b="0" baseline="0" dirty="0"/>
              <a:t> </a:t>
            </a:r>
            <a:r>
              <a:rPr lang="de-DE" sz="1600" b="0" baseline="0" dirty="0" err="1"/>
              <a:t>is</a:t>
            </a:r>
            <a:r>
              <a:rPr lang="de-DE" sz="1600" b="0" baseline="0" dirty="0"/>
              <a:t> </a:t>
            </a:r>
            <a:r>
              <a:rPr lang="de-DE" sz="1600" b="0" baseline="0" dirty="0" err="1"/>
              <a:t>better</a:t>
            </a:r>
            <a:r>
              <a:rPr lang="de-DE" sz="1600" b="0" baseline="0" dirty="0"/>
              <a:t>)</a:t>
            </a:r>
            <a:endParaRPr lang="de-DE" sz="1600" b="0"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Tabelle1!$B$1</c:f>
              <c:strCache>
                <c:ptCount val="1"/>
                <c:pt idx="0">
                  <c:v>Dense</c:v>
                </c:pt>
              </c:strCache>
            </c:strRef>
          </c:tx>
          <c:spPr>
            <a:solidFill>
              <a:schemeClr val="accent1"/>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Tabelle1!$B$2:$B$7</c:f>
              <c:numCache>
                <c:formatCode>0.00</c:formatCode>
                <c:ptCount val="6"/>
                <c:pt idx="0">
                  <c:v>0</c:v>
                </c:pt>
                <c:pt idx="1">
                  <c:v>6.99</c:v>
                </c:pt>
                <c:pt idx="2">
                  <c:v>6.07</c:v>
                </c:pt>
                <c:pt idx="3">
                  <c:v>12.5</c:v>
                </c:pt>
                <c:pt idx="4">
                  <c:v>6.19</c:v>
                </c:pt>
                <c:pt idx="5">
                  <c:v>65</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Sparse</c:v>
                </c:pt>
              </c:strCache>
            </c:strRef>
          </c:tx>
          <c:spPr>
            <a:solidFill>
              <a:schemeClr val="accent2"/>
            </a:solidFill>
            <a:ln>
              <a:noFill/>
            </a:ln>
            <a:effectLst/>
          </c:spPr>
          <c:invertIfNegative val="0"/>
          <c:cat>
            <c:strRef>
              <c:f>Tabelle1!$A$2:$A$7</c:f>
              <c:strCache>
                <c:ptCount val="6"/>
                <c:pt idx="0">
                  <c:v>ART</c:v>
                </c:pt>
                <c:pt idx="1">
                  <c:v>Trie</c:v>
                </c:pt>
                <c:pt idx="2">
                  <c:v>F-Trie</c:v>
                </c:pt>
                <c:pt idx="3">
                  <c:v>Sorted List</c:v>
                </c:pt>
                <c:pt idx="4">
                  <c:v>RB-Tree</c:v>
                </c:pt>
                <c:pt idx="5">
                  <c:v>Hash-Table</c:v>
                </c:pt>
              </c:strCache>
            </c:strRef>
          </c:cat>
          <c:val>
            <c:numRef>
              <c:f>Tabelle1!$C$2:$C$7</c:f>
              <c:numCache>
                <c:formatCode>0.00</c:formatCode>
                <c:ptCount val="6"/>
                <c:pt idx="0">
                  <c:v>0</c:v>
                </c:pt>
                <c:pt idx="1">
                  <c:v>1.67</c:v>
                </c:pt>
                <c:pt idx="2">
                  <c:v>1.86</c:v>
                </c:pt>
                <c:pt idx="3">
                  <c:v>12.5</c:v>
                </c:pt>
                <c:pt idx="4">
                  <c:v>5.28</c:v>
                </c:pt>
                <c:pt idx="5">
                  <c:v>32.5</c:v>
                </c:pt>
              </c:numCache>
            </c:numRef>
          </c:val>
          <c:extLst>
            <c:ext xmlns:c16="http://schemas.microsoft.com/office/drawing/2014/chart" uri="{C3380CC4-5D6E-409C-BE32-E72D297353CC}">
              <c16:uniqueId val="{00000001-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de-DE" dirty="0"/>
                  <a:t>M </a:t>
                </a:r>
                <a:r>
                  <a:rPr lang="de-DE" dirty="0" err="1"/>
                  <a:t>inserts</a:t>
                </a:r>
                <a:r>
                  <a:rPr lang="de-DE" dirty="0"/>
                  <a:t>/</a:t>
                </a:r>
                <a:r>
                  <a:rPr lang="de-DE" dirty="0" err="1"/>
                  <a:t>second</a:t>
                </a:r>
                <a:endParaRPr lang="de-DE" dirty="0"/>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9525" cap="flat" cmpd="sng" algn="ctr">
            <a:noFill/>
            <a:prstDash val="solid"/>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29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442-C244-89D2-262F246194FE}"/>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442-C244-89D2-262F246194FE}"/>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442-C244-89D2-262F246194FE}"/>
            </c:ext>
          </c:extLst>
        </c:ser>
        <c:dLbls>
          <c:showLegendKey val="0"/>
          <c:showVal val="0"/>
          <c:showCatName val="0"/>
          <c:showSerName val="0"/>
          <c:showPercent val="0"/>
          <c:showBubbleSize val="0"/>
        </c:dLbls>
        <c:gapWidth val="150"/>
        <c:axId val="49980160"/>
        <c:axId val="49981696"/>
      </c:barChart>
      <c:catAx>
        <c:axId val="49980160"/>
        <c:scaling>
          <c:orientation val="maxMin"/>
        </c:scaling>
        <c:delete val="0"/>
        <c:axPos val="l"/>
        <c:numFmt formatCode="General" sourceLinked="0"/>
        <c:majorTickMark val="out"/>
        <c:minorTickMark val="none"/>
        <c:tickLblPos val="nextTo"/>
        <c:spPr>
          <a:ln>
            <a:noFill/>
          </a:ln>
        </c:spPr>
        <c:crossAx val="49981696"/>
        <c:crosses val="autoZero"/>
        <c:auto val="1"/>
        <c:lblAlgn val="ctr"/>
        <c:lblOffset val="100"/>
        <c:noMultiLvlLbl val="0"/>
      </c:catAx>
      <c:valAx>
        <c:axId val="49981696"/>
        <c:scaling>
          <c:orientation val="minMax"/>
        </c:scaling>
        <c:delete val="1"/>
        <c:axPos val="t"/>
        <c:numFmt formatCode="General" sourceLinked="1"/>
        <c:majorTickMark val="out"/>
        <c:minorTickMark val="none"/>
        <c:tickLblPos val="none"/>
        <c:crossAx val="49980160"/>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64A-BE4E-BE37-093C989B9D1D}"/>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29792"/>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04/07/2022</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04/07/2022</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Utilize Radix Trees for vertical compression</a:t>
            </a:r>
          </a:p>
          <a:p>
            <a:endParaRPr lang="en-US" dirty="0"/>
          </a:p>
          <a:p>
            <a:r>
              <a:rPr lang="en-US" dirty="0"/>
              <a:t>What about horizontal compression? Size mostly dependent on fanout.</a:t>
            </a:r>
          </a:p>
          <a:p>
            <a:endParaRPr lang="en-US" dirty="0"/>
          </a:p>
          <a:p>
            <a:r>
              <a:rPr lang="en-US" dirty="0"/>
              <a:t>Graphic: Tree Height and space consumption for different values of the span parameter s when storing 1M uniformly distributed 32 bit integers.</a:t>
            </a:r>
          </a:p>
          <a:p>
            <a:endParaRPr lang="en-US" dirty="0"/>
          </a:p>
          <a:p>
            <a:r>
              <a:rPr lang="en-US" dirty="0"/>
              <a:t>General Prefix Tree (GPT): Span 4</a:t>
            </a:r>
          </a:p>
          <a:p>
            <a:r>
              <a:rPr lang="en-US" dirty="0"/>
              <a:t>Linux Radix Tree (used in Linux Kernel) (LRT): Span 6</a:t>
            </a:r>
          </a:p>
          <a:p>
            <a:r>
              <a:rPr lang="en-US" dirty="0"/>
              <a:t>ART: Span 8</a:t>
            </a:r>
          </a:p>
          <a:p>
            <a:endParaRPr lang="en-US" dirty="0"/>
          </a:p>
          <a:p>
            <a:r>
              <a:rPr lang="en-US" dirty="0"/>
              <a:t>How does ART manage to use so few memory with such a high span? -&gt; Adaptive Nodes (Horizontal Compression)</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932978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use of adaptive nodes (different fanouts) in Judy Arrays (associative array data-structure) (developed and patented in 2000 until January 2022)</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2743835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ART uses 4 different node types with different capacities.</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3630433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Node4:</a:t>
            </a:r>
          </a:p>
          <a:p>
            <a:pPr marL="171450" indent="-171450">
              <a:buFontTx/>
              <a:buChar char="-"/>
            </a:pPr>
            <a:r>
              <a:rPr lang="en-US" dirty="0"/>
              <a:t>Stores up to 4 child pointers in sorted array</a:t>
            </a:r>
          </a:p>
          <a:p>
            <a:pPr marL="171450" indent="-171450">
              <a:buFontTx/>
              <a:buChar char="-"/>
            </a:pPr>
            <a:r>
              <a:rPr lang="en-US" dirty="0"/>
              <a:t>Index is key array is index in pointer array</a:t>
            </a:r>
          </a:p>
          <a:p>
            <a:pPr marL="171450" indent="-171450">
              <a:buFontTx/>
              <a:buChar char="-"/>
            </a:pPr>
            <a:r>
              <a:rPr lang="en-US" dirty="0"/>
              <a:t>Keys are sorted</a:t>
            </a:r>
          </a:p>
          <a:p>
            <a:pPr marL="171450" indent="-171450">
              <a:buFontTx/>
              <a:buChar char="-"/>
            </a:pPr>
            <a:r>
              <a:rPr lang="en-US" dirty="0"/>
              <a:t>Size: 16+4+4*8 = 52 Byte (16 Byte Header (see later); Cache-Line 64 Byte)</a:t>
            </a:r>
          </a:p>
          <a:p>
            <a:pPr marL="171450" indent="-171450">
              <a:buFontTx/>
              <a:buChar char="-"/>
            </a:pPr>
            <a:endParaRPr lang="en-US" dirty="0"/>
          </a:p>
          <a:p>
            <a:pPr marL="0" indent="0">
              <a:buFontTx/>
              <a:buNone/>
            </a:pPr>
            <a:r>
              <a:rPr lang="en-US" dirty="0"/>
              <a:t>Node16:</a:t>
            </a:r>
          </a:p>
          <a:p>
            <a:pPr marL="171450" indent="-171450">
              <a:buFontTx/>
              <a:buChar char="-"/>
            </a:pPr>
            <a:r>
              <a:rPr lang="en-US" dirty="0"/>
              <a:t>Same as Node4 but for 5 – 16 children</a:t>
            </a:r>
          </a:p>
          <a:p>
            <a:pPr marL="171450" indent="-171450">
              <a:buFontTx/>
              <a:buChar char="-"/>
            </a:pPr>
            <a:r>
              <a:rPr lang="en-US" dirty="0"/>
              <a:t>Efficient key search with binary search or SIMD</a:t>
            </a:r>
          </a:p>
          <a:p>
            <a:pPr marL="171450" indent="-171450">
              <a:buFontTx/>
              <a:buChar char="-"/>
            </a:pPr>
            <a:r>
              <a:rPr lang="en-US" dirty="0"/>
              <a:t>Size: 16+16+16*8 = 160 Byte</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2976198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Node48:</a:t>
            </a:r>
          </a:p>
          <a:p>
            <a:pPr marL="171450" indent="-171450">
              <a:buFontTx/>
              <a:buChar char="-"/>
            </a:pPr>
            <a:r>
              <a:rPr lang="en-US" dirty="0"/>
              <a:t>Stores 17 – 48 children</a:t>
            </a:r>
          </a:p>
          <a:p>
            <a:pPr marL="171450" indent="-171450">
              <a:buFontTx/>
              <a:buChar char="-"/>
            </a:pPr>
            <a:r>
              <a:rPr lang="en-US" dirty="0"/>
              <a:t>Searching for key is too expensive</a:t>
            </a:r>
          </a:p>
          <a:p>
            <a:pPr marL="171450" indent="-171450">
              <a:buFontTx/>
              <a:buChar char="-"/>
            </a:pPr>
            <a:r>
              <a:rPr lang="en-US" dirty="0"/>
              <a:t>-&gt; Use partial key directly as index in index array</a:t>
            </a:r>
          </a:p>
          <a:p>
            <a:pPr marL="171450" indent="-171450">
              <a:buFontTx/>
              <a:buChar char="-"/>
            </a:pPr>
            <a:r>
              <a:rPr lang="en-US" dirty="0"/>
              <a:t>Index array holds index (size 1 byte) in pointer array</a:t>
            </a:r>
          </a:p>
          <a:p>
            <a:pPr marL="171450" indent="-171450">
              <a:buFontTx/>
              <a:buChar char="-"/>
            </a:pPr>
            <a:r>
              <a:rPr lang="en-US" dirty="0"/>
              <a:t>Size: 16+256+48*8 = 656 Byte</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2336550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Node256:</a:t>
            </a:r>
          </a:p>
          <a:p>
            <a:pPr marL="171450" indent="-171450">
              <a:buFontTx/>
              <a:buChar char="-"/>
            </a:pPr>
            <a:r>
              <a:rPr lang="en-US" dirty="0"/>
              <a:t>Stores 49 – 256 children</a:t>
            </a:r>
          </a:p>
          <a:p>
            <a:pPr marL="171450" indent="-171450">
              <a:buFontTx/>
              <a:buChar char="-"/>
            </a:pPr>
            <a:r>
              <a:rPr lang="en-US" dirty="0"/>
              <a:t>Partial key directly used as index in pointer array</a:t>
            </a:r>
          </a:p>
          <a:p>
            <a:pPr marL="171450" indent="-171450">
              <a:buFontTx/>
              <a:buChar char="-"/>
            </a:pPr>
            <a:r>
              <a:rPr lang="en-US" dirty="0"/>
              <a:t>Size: 16+256*8 = 2064 Byte</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3171063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Lazy expansion (insertion):</a:t>
            </a:r>
          </a:p>
          <a:p>
            <a:r>
              <a:rPr lang="en-US" dirty="0"/>
              <a:t>Only create inner nodes if required to distinguish at least 2 leaf nodes.</a:t>
            </a:r>
          </a:p>
          <a:p>
            <a:r>
              <a:rPr lang="en-US" dirty="0"/>
              <a:t>Need to be able to retrieve key. Either stored at leaf or from database entry</a:t>
            </a:r>
          </a:p>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1804246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data must be in sorted order we need transformations such that </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1863444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Applies to Tries in general.</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18</a:t>
            </a:fld>
            <a:endParaRPr lang="en-GB"/>
          </a:p>
        </p:txBody>
      </p:sp>
    </p:spTree>
    <p:extLst>
      <p:ext uri="{BB962C8B-B14F-4D97-AF65-F5344CB8AC3E}">
        <p14:creationId xmlns:p14="http://schemas.microsoft.com/office/powerpoint/2010/main" val="20464861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Own Implementation Memory-Benchmark:</a:t>
            </a:r>
          </a:p>
          <a:p>
            <a:endParaRPr lang="de-DE" dirty="0"/>
          </a:p>
          <a:p>
            <a:r>
              <a:rPr lang="de-DE" dirty="0"/>
              <a:t>Trie </a:t>
            </a:r>
            <a:r>
              <a:rPr lang="de-DE" dirty="0" err="1"/>
              <a:t>implementation</a:t>
            </a:r>
            <a:r>
              <a:rPr lang="de-DE" dirty="0"/>
              <a:t> </a:t>
            </a:r>
            <a:r>
              <a:rPr lang="de-DE" dirty="0" err="1"/>
              <a:t>with</a:t>
            </a:r>
            <a:r>
              <a:rPr lang="de-DE" dirty="0"/>
              <a:t> </a:t>
            </a:r>
            <a:r>
              <a:rPr lang="de-DE" dirty="0" err="1"/>
              <a:t>sparse</a:t>
            </a:r>
            <a:r>
              <a:rPr lang="de-DE" dirty="0"/>
              <a:t> 16M </a:t>
            </a:r>
            <a:r>
              <a:rPr lang="de-DE" dirty="0" err="1"/>
              <a:t>keys</a:t>
            </a:r>
            <a:r>
              <a:rPr lang="de-DE" dirty="0"/>
              <a:t> </a:t>
            </a:r>
            <a:r>
              <a:rPr lang="de-DE" dirty="0" err="1"/>
              <a:t>takes</a:t>
            </a:r>
            <a:r>
              <a:rPr lang="de-DE" dirty="0"/>
              <a:t> </a:t>
            </a:r>
            <a:r>
              <a:rPr lang="de-DE" dirty="0" err="1"/>
              <a:t>more</a:t>
            </a:r>
            <a:r>
              <a:rPr lang="de-DE" dirty="0"/>
              <a:t> </a:t>
            </a:r>
            <a:r>
              <a:rPr lang="de-DE" dirty="0" err="1"/>
              <a:t>than</a:t>
            </a:r>
            <a:r>
              <a:rPr lang="de-DE" dirty="0"/>
              <a:t> 16GB (</a:t>
            </a:r>
            <a:r>
              <a:rPr lang="de-DE" dirty="0" err="1"/>
              <a:t>only</a:t>
            </a:r>
            <a:r>
              <a:rPr lang="de-DE" dirty="0"/>
              <a:t> </a:t>
            </a:r>
            <a:r>
              <a:rPr lang="de-DE" dirty="0" err="1"/>
              <a:t>have</a:t>
            </a:r>
            <a:r>
              <a:rPr lang="de-DE" dirty="0"/>
              <a:t> 16GB RAM so </a:t>
            </a:r>
            <a:r>
              <a:rPr lang="de-DE" dirty="0" err="1"/>
              <a:t>no</a:t>
            </a:r>
            <a:r>
              <a:rPr lang="de-DE" dirty="0"/>
              <a:t> </a:t>
            </a:r>
            <a:r>
              <a:rPr lang="de-DE" dirty="0" err="1"/>
              <a:t>value</a:t>
            </a:r>
            <a:r>
              <a:rPr lang="de-DE" dirty="0"/>
              <a:t>)</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19</a:t>
            </a:fld>
            <a:endParaRPr lang="en-GB"/>
          </a:p>
        </p:txBody>
      </p:sp>
    </p:spTree>
    <p:extLst>
      <p:ext uri="{BB962C8B-B14F-4D97-AF65-F5344CB8AC3E}">
        <p14:creationId xmlns:p14="http://schemas.microsoft.com/office/powerpoint/2010/main" val="822838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General </a:t>
            </a:r>
            <a:r>
              <a:rPr lang="de-DE" dirty="0" err="1"/>
              <a:t>Overview</a:t>
            </a:r>
            <a:r>
              <a:rPr lang="de-DE" dirty="0"/>
              <a:t>:</a:t>
            </a:r>
          </a:p>
          <a:p>
            <a:pPr marL="171450" indent="-171450">
              <a:buFontTx/>
              <a:buChar char="-"/>
            </a:pPr>
            <a:r>
              <a:rPr lang="de-DE" dirty="0"/>
              <a:t>Quick </a:t>
            </a:r>
            <a:r>
              <a:rPr lang="de-DE" dirty="0" err="1"/>
              <a:t>introduction</a:t>
            </a:r>
            <a:r>
              <a:rPr lang="de-DE" dirty="0"/>
              <a:t> </a:t>
            </a:r>
            <a:r>
              <a:rPr lang="de-DE" dirty="0" err="1"/>
              <a:t>of</a:t>
            </a:r>
            <a:r>
              <a:rPr lang="de-DE" dirty="0"/>
              <a:t> „</a:t>
            </a:r>
            <a:r>
              <a:rPr lang="de-DE" dirty="0" err="1"/>
              <a:t>current</a:t>
            </a:r>
            <a:r>
              <a:rPr lang="de-DE" dirty="0"/>
              <a:t>“ (</a:t>
            </a:r>
            <a:r>
              <a:rPr lang="de-DE" dirty="0" err="1"/>
              <a:t>over</a:t>
            </a:r>
            <a:r>
              <a:rPr lang="de-DE" dirty="0"/>
              <a:t> last </a:t>
            </a:r>
            <a:r>
              <a:rPr lang="de-DE" dirty="0" err="1"/>
              <a:t>decade</a:t>
            </a:r>
            <a:r>
              <a:rPr lang="de-DE" dirty="0"/>
              <a:t>) </a:t>
            </a:r>
            <a:r>
              <a:rPr lang="de-DE" dirty="0" err="1"/>
              <a:t>trend</a:t>
            </a:r>
            <a:r>
              <a:rPr lang="de-DE" dirty="0"/>
              <a:t> </a:t>
            </a:r>
            <a:r>
              <a:rPr lang="de-DE" dirty="0" err="1"/>
              <a:t>from</a:t>
            </a:r>
            <a:r>
              <a:rPr lang="de-DE" dirty="0"/>
              <a:t> disk-</a:t>
            </a:r>
            <a:r>
              <a:rPr lang="de-DE" dirty="0" err="1"/>
              <a:t>oriented</a:t>
            </a:r>
            <a:r>
              <a:rPr lang="de-DE" dirty="0"/>
              <a:t> </a:t>
            </a:r>
            <a:r>
              <a:rPr lang="de-DE" dirty="0" err="1"/>
              <a:t>to</a:t>
            </a:r>
            <a:r>
              <a:rPr lang="de-DE" dirty="0"/>
              <a:t> main-memory DBMS</a:t>
            </a:r>
          </a:p>
          <a:p>
            <a:pPr marL="171450" indent="-171450">
              <a:buFontTx/>
              <a:buChar char="-"/>
            </a:pPr>
            <a:r>
              <a:rPr lang="de-DE" dirty="0"/>
              <a:t>Quick </a:t>
            </a:r>
            <a:r>
              <a:rPr lang="de-DE" dirty="0" err="1"/>
              <a:t>recap</a:t>
            </a:r>
            <a:r>
              <a:rPr lang="de-DE" dirty="0"/>
              <a:t> on </a:t>
            </a:r>
            <a:r>
              <a:rPr lang="de-DE" dirty="0" err="1"/>
              <a:t>usage</a:t>
            </a:r>
            <a:r>
              <a:rPr lang="de-DE" dirty="0"/>
              <a:t> </a:t>
            </a:r>
            <a:r>
              <a:rPr lang="de-DE" dirty="0" err="1"/>
              <a:t>of</a:t>
            </a:r>
            <a:r>
              <a:rPr lang="de-DE" dirty="0"/>
              <a:t> index-</a:t>
            </a:r>
            <a:r>
              <a:rPr lang="de-DE" dirty="0" err="1"/>
              <a:t>structures</a:t>
            </a:r>
            <a:r>
              <a:rPr lang="de-DE" dirty="0"/>
              <a:t> in DBMS</a:t>
            </a:r>
          </a:p>
          <a:p>
            <a:pPr marL="171450" indent="-171450">
              <a:buFontTx/>
              <a:buChar char="-"/>
            </a:pPr>
            <a:r>
              <a:rPr lang="de-DE" dirty="0" err="1"/>
              <a:t>Introduction</a:t>
            </a:r>
            <a:r>
              <a:rPr lang="de-DE" dirty="0"/>
              <a:t> </a:t>
            </a:r>
            <a:r>
              <a:rPr lang="de-DE" dirty="0" err="1"/>
              <a:t>of</a:t>
            </a:r>
            <a:r>
              <a:rPr lang="de-DE" dirty="0"/>
              <a:t> Tries, Radix-</a:t>
            </a:r>
            <a:r>
              <a:rPr lang="de-DE" dirty="0" err="1"/>
              <a:t>Trees</a:t>
            </a:r>
            <a:r>
              <a:rPr lang="de-DE" dirty="0"/>
              <a:t>, (Judy-Arrays </a:t>
            </a:r>
            <a:r>
              <a:rPr lang="de-DE" dirty="0" err="1"/>
              <a:t>as</a:t>
            </a:r>
            <a:r>
              <a:rPr lang="de-DE" dirty="0"/>
              <a:t> </a:t>
            </a:r>
            <a:r>
              <a:rPr lang="de-DE" dirty="0" err="1"/>
              <a:t>first</a:t>
            </a:r>
            <a:r>
              <a:rPr lang="de-DE" dirty="0"/>
              <a:t> adaptive </a:t>
            </a:r>
            <a:r>
              <a:rPr lang="de-DE" dirty="0" err="1"/>
              <a:t>radix</a:t>
            </a:r>
            <a:r>
              <a:rPr lang="de-DE" dirty="0"/>
              <a:t> </a:t>
            </a:r>
            <a:r>
              <a:rPr lang="de-DE" dirty="0" err="1"/>
              <a:t>tree</a:t>
            </a:r>
            <a:r>
              <a:rPr lang="de-DE" dirty="0"/>
              <a:t>) and ART </a:t>
            </a:r>
            <a:r>
              <a:rPr lang="de-DE" dirty="0" err="1"/>
              <a:t>datastructure</a:t>
            </a:r>
            <a:endParaRPr lang="de-DE" dirty="0"/>
          </a:p>
          <a:p>
            <a:pPr marL="171450" indent="-171450">
              <a:buFontTx/>
              <a:buChar char="-"/>
            </a:pPr>
            <a:r>
              <a:rPr lang="de-DE" dirty="0"/>
              <a:t>Benchmarks </a:t>
            </a:r>
            <a:r>
              <a:rPr lang="de-DE" dirty="0" err="1"/>
              <a:t>comparing</a:t>
            </a:r>
            <a:r>
              <a:rPr lang="de-DE" dirty="0"/>
              <a:t> ART</a:t>
            </a:r>
          </a:p>
          <a:p>
            <a:pPr marL="171450" indent="-171450">
              <a:buFontTx/>
              <a:buChar char="-"/>
            </a:pPr>
            <a:r>
              <a:rPr lang="de-DE" dirty="0"/>
              <a:t>Summary &amp; </a:t>
            </a:r>
            <a:r>
              <a:rPr lang="de-DE" dirty="0" err="1"/>
              <a:t>Conclusion</a:t>
            </a:r>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3150565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Own Implementation Performance-Benchmark (</a:t>
            </a:r>
            <a:r>
              <a:rPr lang="de-DE" dirty="0" err="1"/>
              <a:t>insert</a:t>
            </a:r>
            <a:r>
              <a:rPr lang="de-DE" dirty="0"/>
              <a:t>):</a:t>
            </a:r>
          </a:p>
          <a:p>
            <a:r>
              <a:rPr lang="de-DE" dirty="0"/>
              <a:t>(Remove </a:t>
            </a:r>
            <a:r>
              <a:rPr lang="de-DE" dirty="0" err="1"/>
              <a:t>Sorted</a:t>
            </a:r>
            <a:r>
              <a:rPr lang="de-DE" dirty="0"/>
              <a:t> List </a:t>
            </a:r>
            <a:r>
              <a:rPr lang="de-DE" dirty="0" err="1"/>
              <a:t>as</a:t>
            </a:r>
            <a:r>
              <a:rPr lang="de-DE" dirty="0"/>
              <a:t> </a:t>
            </a:r>
            <a:r>
              <a:rPr lang="de-DE" dirty="0" err="1"/>
              <a:t>it‘s</a:t>
            </a:r>
            <a:r>
              <a:rPr lang="de-DE" dirty="0"/>
              <a:t> </a:t>
            </a:r>
            <a:r>
              <a:rPr lang="de-DE" dirty="0" err="1"/>
              <a:t>only</a:t>
            </a:r>
            <a:r>
              <a:rPr lang="de-DE" dirty="0"/>
              <a:t> </a:t>
            </a:r>
            <a:r>
              <a:rPr lang="de-DE" dirty="0" err="1"/>
              <a:t>bulk</a:t>
            </a:r>
            <a:r>
              <a:rPr lang="de-DE" dirty="0"/>
              <a:t> </a:t>
            </a:r>
            <a:r>
              <a:rPr lang="de-DE" dirty="0" err="1"/>
              <a:t>insert</a:t>
            </a:r>
            <a:r>
              <a:rPr lang="de-DE" dirty="0"/>
              <a:t>? Remove </a:t>
            </a:r>
            <a:r>
              <a:rPr lang="de-DE" dirty="0" err="1"/>
              <a:t>for</a:t>
            </a:r>
            <a:r>
              <a:rPr lang="de-DE" dirty="0"/>
              <a:t> </a:t>
            </a:r>
            <a:r>
              <a:rPr lang="de-DE" dirty="0" err="1"/>
              <a:t>better</a:t>
            </a:r>
            <a:r>
              <a:rPr lang="de-DE" dirty="0"/>
              <a:t> </a:t>
            </a:r>
            <a:r>
              <a:rPr lang="de-DE" dirty="0" err="1"/>
              <a:t>scale</a:t>
            </a:r>
            <a:r>
              <a:rPr lang="de-DE" dirty="0"/>
              <a:t>?)</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Trie </a:t>
            </a:r>
            <a:r>
              <a:rPr lang="de-DE" dirty="0" err="1"/>
              <a:t>implementation</a:t>
            </a:r>
            <a:r>
              <a:rPr lang="de-DE" dirty="0"/>
              <a:t> </a:t>
            </a:r>
            <a:r>
              <a:rPr lang="de-DE" dirty="0" err="1"/>
              <a:t>with</a:t>
            </a:r>
            <a:r>
              <a:rPr lang="de-DE" dirty="0"/>
              <a:t> </a:t>
            </a:r>
            <a:r>
              <a:rPr lang="de-DE" dirty="0" err="1"/>
              <a:t>sparse</a:t>
            </a:r>
            <a:r>
              <a:rPr lang="de-DE" dirty="0"/>
              <a:t> 16M </a:t>
            </a:r>
            <a:r>
              <a:rPr lang="de-DE" dirty="0" err="1"/>
              <a:t>keys</a:t>
            </a:r>
            <a:r>
              <a:rPr lang="de-DE" dirty="0"/>
              <a:t> </a:t>
            </a:r>
            <a:r>
              <a:rPr lang="de-DE" dirty="0" err="1"/>
              <a:t>takes</a:t>
            </a:r>
            <a:r>
              <a:rPr lang="de-DE" dirty="0"/>
              <a:t> </a:t>
            </a:r>
            <a:r>
              <a:rPr lang="de-DE" dirty="0" err="1"/>
              <a:t>more</a:t>
            </a:r>
            <a:r>
              <a:rPr lang="de-DE" dirty="0"/>
              <a:t> </a:t>
            </a:r>
            <a:r>
              <a:rPr lang="de-DE" dirty="0" err="1"/>
              <a:t>than</a:t>
            </a:r>
            <a:r>
              <a:rPr lang="de-DE" dirty="0"/>
              <a:t> 16GB (</a:t>
            </a:r>
            <a:r>
              <a:rPr lang="de-DE" dirty="0" err="1"/>
              <a:t>only</a:t>
            </a:r>
            <a:r>
              <a:rPr lang="de-DE" dirty="0"/>
              <a:t> </a:t>
            </a:r>
            <a:r>
              <a:rPr lang="de-DE" dirty="0" err="1"/>
              <a:t>have</a:t>
            </a:r>
            <a:r>
              <a:rPr lang="de-DE" dirty="0"/>
              <a:t> 16GB RAM so </a:t>
            </a:r>
            <a:r>
              <a:rPr lang="de-DE" dirty="0" err="1"/>
              <a:t>no</a:t>
            </a:r>
            <a:r>
              <a:rPr lang="de-DE" dirty="0"/>
              <a:t> </a:t>
            </a:r>
            <a:r>
              <a:rPr lang="de-DE" dirty="0" err="1"/>
              <a:t>value</a:t>
            </a:r>
            <a:r>
              <a:rPr lang="de-DE" dirty="0"/>
              <a:t>)</a:t>
            </a:r>
          </a:p>
          <a:p>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20</a:t>
            </a:fld>
            <a:endParaRPr lang="en-GB"/>
          </a:p>
        </p:txBody>
      </p:sp>
    </p:spTree>
    <p:extLst>
      <p:ext uri="{BB962C8B-B14F-4D97-AF65-F5344CB8AC3E}">
        <p14:creationId xmlns:p14="http://schemas.microsoft.com/office/powerpoint/2010/main" val="266720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Own Implementation Performance-Benchmark (</a:t>
            </a:r>
            <a:r>
              <a:rPr lang="de-DE" dirty="0" err="1"/>
              <a:t>search</a:t>
            </a:r>
            <a:r>
              <a:rPr lang="de-DE" dirty="0"/>
              <a:t>):</a:t>
            </a:r>
          </a:p>
          <a:p>
            <a:r>
              <a:rPr lang="de-DE" dirty="0"/>
              <a:t>(Hash-Table Performance </a:t>
            </a:r>
            <a:r>
              <a:rPr lang="de-DE" dirty="0" err="1"/>
              <a:t>better</a:t>
            </a:r>
            <a:r>
              <a:rPr lang="de-DE" dirty="0"/>
              <a:t> </a:t>
            </a:r>
            <a:r>
              <a:rPr lang="de-DE" dirty="0" err="1"/>
              <a:t>than</a:t>
            </a:r>
            <a:r>
              <a:rPr lang="de-DE" dirty="0"/>
              <a:t> in ART </a:t>
            </a:r>
            <a:r>
              <a:rPr lang="de-DE" dirty="0" err="1"/>
              <a:t>paper</a:t>
            </a:r>
            <a:r>
              <a:rPr lang="de-DE" dirty="0"/>
              <a:t>? Caching </a:t>
            </a:r>
            <a:r>
              <a:rPr lang="de-DE" dirty="0" err="1"/>
              <a:t>effect</a:t>
            </a:r>
            <a:r>
              <a:rPr lang="de-DE" dirty="0"/>
              <a:t>? Remove </a:t>
            </a:r>
            <a:r>
              <a:rPr lang="de-DE" dirty="0" err="1"/>
              <a:t>for</a:t>
            </a:r>
            <a:r>
              <a:rPr lang="de-DE" dirty="0"/>
              <a:t> </a:t>
            </a:r>
            <a:r>
              <a:rPr lang="de-DE" dirty="0" err="1"/>
              <a:t>better</a:t>
            </a:r>
            <a:r>
              <a:rPr lang="de-DE" dirty="0"/>
              <a:t> </a:t>
            </a:r>
            <a:r>
              <a:rPr lang="de-DE" dirty="0" err="1"/>
              <a:t>scale</a:t>
            </a:r>
            <a:r>
              <a:rPr lang="de-DE" dirty="0"/>
              <a:t>?)</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Trie </a:t>
            </a:r>
            <a:r>
              <a:rPr lang="de-DE" dirty="0" err="1"/>
              <a:t>implementation</a:t>
            </a:r>
            <a:r>
              <a:rPr lang="de-DE" dirty="0"/>
              <a:t> </a:t>
            </a:r>
            <a:r>
              <a:rPr lang="de-DE" dirty="0" err="1"/>
              <a:t>with</a:t>
            </a:r>
            <a:r>
              <a:rPr lang="de-DE" dirty="0"/>
              <a:t> </a:t>
            </a:r>
            <a:r>
              <a:rPr lang="de-DE" dirty="0" err="1"/>
              <a:t>sparse</a:t>
            </a:r>
            <a:r>
              <a:rPr lang="de-DE" dirty="0"/>
              <a:t> 16M </a:t>
            </a:r>
            <a:r>
              <a:rPr lang="de-DE" dirty="0" err="1"/>
              <a:t>keys</a:t>
            </a:r>
            <a:r>
              <a:rPr lang="de-DE" dirty="0"/>
              <a:t> </a:t>
            </a:r>
            <a:r>
              <a:rPr lang="de-DE" dirty="0" err="1"/>
              <a:t>takes</a:t>
            </a:r>
            <a:r>
              <a:rPr lang="de-DE" dirty="0"/>
              <a:t> </a:t>
            </a:r>
            <a:r>
              <a:rPr lang="de-DE" dirty="0" err="1"/>
              <a:t>more</a:t>
            </a:r>
            <a:r>
              <a:rPr lang="de-DE" dirty="0"/>
              <a:t> </a:t>
            </a:r>
            <a:r>
              <a:rPr lang="de-DE" dirty="0" err="1"/>
              <a:t>than</a:t>
            </a:r>
            <a:r>
              <a:rPr lang="de-DE" dirty="0"/>
              <a:t> 16GB (</a:t>
            </a:r>
            <a:r>
              <a:rPr lang="de-DE" dirty="0" err="1"/>
              <a:t>only</a:t>
            </a:r>
            <a:r>
              <a:rPr lang="de-DE" dirty="0"/>
              <a:t> </a:t>
            </a:r>
            <a:r>
              <a:rPr lang="de-DE" dirty="0" err="1"/>
              <a:t>have</a:t>
            </a:r>
            <a:r>
              <a:rPr lang="de-DE" dirty="0"/>
              <a:t> 16GB RAM so </a:t>
            </a:r>
            <a:r>
              <a:rPr lang="de-DE" dirty="0" err="1"/>
              <a:t>no</a:t>
            </a:r>
            <a:r>
              <a:rPr lang="de-DE" dirty="0"/>
              <a:t> </a:t>
            </a:r>
            <a:r>
              <a:rPr lang="de-DE" dirty="0" err="1"/>
              <a:t>value</a:t>
            </a:r>
            <a:r>
              <a:rPr lang="de-DE" dirty="0"/>
              <a:t>)</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324259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Own Implementation Performance-Benchmark (</a:t>
            </a:r>
            <a:r>
              <a:rPr lang="de-DE" dirty="0" err="1"/>
              <a:t>search</a:t>
            </a:r>
            <a:r>
              <a:rPr lang="de-DE" dirty="0"/>
              <a:t>):</a:t>
            </a:r>
          </a:p>
          <a:p>
            <a:r>
              <a:rPr lang="de-DE" dirty="0"/>
              <a:t>(Hash-Table Performance </a:t>
            </a:r>
            <a:r>
              <a:rPr lang="de-DE" dirty="0" err="1"/>
              <a:t>better</a:t>
            </a:r>
            <a:r>
              <a:rPr lang="de-DE" dirty="0"/>
              <a:t> </a:t>
            </a:r>
            <a:r>
              <a:rPr lang="de-DE" dirty="0" err="1"/>
              <a:t>than</a:t>
            </a:r>
            <a:r>
              <a:rPr lang="de-DE" dirty="0"/>
              <a:t> in ART </a:t>
            </a:r>
            <a:r>
              <a:rPr lang="de-DE" dirty="0" err="1"/>
              <a:t>paper</a:t>
            </a:r>
            <a:r>
              <a:rPr lang="de-DE" dirty="0"/>
              <a:t>? Caching </a:t>
            </a:r>
            <a:r>
              <a:rPr lang="de-DE" dirty="0" err="1"/>
              <a:t>effect</a:t>
            </a:r>
            <a:r>
              <a:rPr lang="de-DE" dirty="0"/>
              <a:t>? Remove </a:t>
            </a:r>
            <a:r>
              <a:rPr lang="de-DE" dirty="0" err="1"/>
              <a:t>for</a:t>
            </a:r>
            <a:r>
              <a:rPr lang="de-DE" dirty="0"/>
              <a:t> </a:t>
            </a:r>
            <a:r>
              <a:rPr lang="de-DE" dirty="0" err="1"/>
              <a:t>better</a:t>
            </a:r>
            <a:r>
              <a:rPr lang="de-DE" dirty="0"/>
              <a:t> </a:t>
            </a:r>
            <a:r>
              <a:rPr lang="de-DE" dirty="0" err="1"/>
              <a:t>scale</a:t>
            </a:r>
            <a:r>
              <a:rPr lang="de-DE" dirty="0"/>
              <a:t>?)</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Trie </a:t>
            </a:r>
            <a:r>
              <a:rPr lang="de-DE" dirty="0" err="1"/>
              <a:t>implementation</a:t>
            </a:r>
            <a:r>
              <a:rPr lang="de-DE" dirty="0"/>
              <a:t> </a:t>
            </a:r>
            <a:r>
              <a:rPr lang="de-DE" dirty="0" err="1"/>
              <a:t>with</a:t>
            </a:r>
            <a:r>
              <a:rPr lang="de-DE" dirty="0"/>
              <a:t> </a:t>
            </a:r>
            <a:r>
              <a:rPr lang="de-DE" dirty="0" err="1"/>
              <a:t>sparse</a:t>
            </a:r>
            <a:r>
              <a:rPr lang="de-DE" dirty="0"/>
              <a:t> 16M </a:t>
            </a:r>
            <a:r>
              <a:rPr lang="de-DE" dirty="0" err="1"/>
              <a:t>keys</a:t>
            </a:r>
            <a:r>
              <a:rPr lang="de-DE" dirty="0"/>
              <a:t> </a:t>
            </a:r>
            <a:r>
              <a:rPr lang="de-DE" dirty="0" err="1"/>
              <a:t>takes</a:t>
            </a:r>
            <a:r>
              <a:rPr lang="de-DE" dirty="0"/>
              <a:t> </a:t>
            </a:r>
            <a:r>
              <a:rPr lang="de-DE" dirty="0" err="1"/>
              <a:t>more</a:t>
            </a:r>
            <a:r>
              <a:rPr lang="de-DE" dirty="0"/>
              <a:t> </a:t>
            </a:r>
            <a:r>
              <a:rPr lang="de-DE" dirty="0" err="1"/>
              <a:t>than</a:t>
            </a:r>
            <a:r>
              <a:rPr lang="de-DE" dirty="0"/>
              <a:t> 16GB (</a:t>
            </a:r>
            <a:r>
              <a:rPr lang="de-DE" dirty="0" err="1"/>
              <a:t>only</a:t>
            </a:r>
            <a:r>
              <a:rPr lang="de-DE" dirty="0"/>
              <a:t> </a:t>
            </a:r>
            <a:r>
              <a:rPr lang="de-DE" dirty="0" err="1"/>
              <a:t>have</a:t>
            </a:r>
            <a:r>
              <a:rPr lang="de-DE" dirty="0"/>
              <a:t> 16GB RAM so </a:t>
            </a:r>
            <a:r>
              <a:rPr lang="de-DE" dirty="0" err="1"/>
              <a:t>no</a:t>
            </a:r>
            <a:r>
              <a:rPr lang="de-DE" dirty="0"/>
              <a:t> </a:t>
            </a:r>
            <a:r>
              <a:rPr lang="de-DE" dirty="0" err="1"/>
              <a:t>value</a:t>
            </a:r>
            <a:r>
              <a:rPr lang="de-DE" dirty="0"/>
              <a:t>)</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22</a:t>
            </a:fld>
            <a:endParaRPr lang="en-GB"/>
          </a:p>
        </p:txBody>
      </p:sp>
    </p:spTree>
    <p:extLst>
      <p:ext uri="{BB962C8B-B14F-4D97-AF65-F5344CB8AC3E}">
        <p14:creationId xmlns:p14="http://schemas.microsoft.com/office/powerpoint/2010/main" val="1892010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24</a:t>
            </a:fld>
            <a:endParaRPr lang="en-GB"/>
          </a:p>
        </p:txBody>
      </p:sp>
    </p:spTree>
    <p:extLst>
      <p:ext uri="{BB962C8B-B14F-4D97-AF65-F5344CB8AC3E}">
        <p14:creationId xmlns:p14="http://schemas.microsoft.com/office/powerpoint/2010/main" val="2365284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25</a:t>
            </a:fld>
            <a:endParaRPr lang="en-GB"/>
          </a:p>
        </p:txBody>
      </p:sp>
    </p:spTree>
    <p:extLst>
      <p:ext uri="{BB962C8B-B14F-4D97-AF65-F5344CB8AC3E}">
        <p14:creationId xmlns:p14="http://schemas.microsoft.com/office/powerpoint/2010/main" val="632089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26</a:t>
            </a:fld>
            <a:endParaRPr lang="en-GB"/>
          </a:p>
        </p:txBody>
      </p:sp>
    </p:spTree>
    <p:extLst>
      <p:ext uri="{BB962C8B-B14F-4D97-AF65-F5344CB8AC3E}">
        <p14:creationId xmlns:p14="http://schemas.microsoft.com/office/powerpoint/2010/main" val="1368079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27</a:t>
            </a:fld>
            <a:endParaRPr lang="en-GB"/>
          </a:p>
        </p:txBody>
      </p:sp>
    </p:spTree>
    <p:extLst>
      <p:ext uri="{BB962C8B-B14F-4D97-AF65-F5344CB8AC3E}">
        <p14:creationId xmlns:p14="http://schemas.microsoft.com/office/powerpoint/2010/main" val="3403498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28</a:t>
            </a:fld>
            <a:endParaRPr lang="en-GB"/>
          </a:p>
        </p:txBody>
      </p:sp>
    </p:spTree>
    <p:extLst>
      <p:ext uri="{BB962C8B-B14F-4D97-AF65-F5344CB8AC3E}">
        <p14:creationId xmlns:p14="http://schemas.microsoft.com/office/powerpoint/2010/main" val="3873617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29</a:t>
            </a:fld>
            <a:endParaRPr lang="en-GB"/>
          </a:p>
        </p:txBody>
      </p:sp>
    </p:spTree>
    <p:extLst>
      <p:ext uri="{BB962C8B-B14F-4D97-AF65-F5344CB8AC3E}">
        <p14:creationId xmlns:p14="http://schemas.microsoft.com/office/powerpoint/2010/main" val="2821304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DRAM capacities large enough to fit most structured databases.</a:t>
            </a:r>
          </a:p>
          <a:p>
            <a:endParaRPr lang="en-US" dirty="0"/>
          </a:p>
          <a:p>
            <a:r>
              <a:rPr lang="en-US" dirty="0"/>
              <a:t>Database architecture designed for disk-based DBMS to avoid disk I/O bottleneck. (Elimination of Buffer Pool, B+-Tree Design optimized for Buffer Pool etc.)</a:t>
            </a:r>
          </a:p>
          <a:p>
            <a:endParaRPr lang="en-US" dirty="0"/>
          </a:p>
          <a:p>
            <a:r>
              <a:rPr lang="en-US" dirty="0"/>
              <a:t>Disk I/O bottleneck non-existent in Main-Memory DBMS -&gt; Adaptation of database architecture</a:t>
            </a:r>
          </a:p>
          <a:p>
            <a:r>
              <a:rPr lang="en-US" dirty="0"/>
              <a:t>-&gt; One needed adaptation is to used index-structures.</a:t>
            </a:r>
          </a:p>
          <a:p>
            <a:endParaRPr lang="en-US" dirty="0"/>
          </a:p>
          <a:p>
            <a:r>
              <a:rPr lang="en-US" dirty="0"/>
              <a:t>Graphic: </a:t>
            </a:r>
          </a:p>
          <a:p>
            <a:r>
              <a:rPr lang="en-US" dirty="0"/>
              <a:t>Experiment described in paper. </a:t>
            </a:r>
          </a:p>
          <a:p>
            <a:r>
              <a:rPr lang="en-US" dirty="0"/>
              <a:t>Taking original disk-based DBMS (Shore), placing it in Main-Memory and running TPC-C Benchmark recording time spent in major components.</a:t>
            </a:r>
          </a:p>
          <a:p>
            <a:r>
              <a:rPr lang="en-US" dirty="0"/>
              <a:t>(Speedup by factor 20 when stripping away/refactoring unnecessary components)</a:t>
            </a:r>
          </a:p>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a:t>
            </a:fld>
            <a:endParaRPr lang="en-GB"/>
          </a:p>
        </p:txBody>
      </p:sp>
    </p:spTree>
    <p:extLst>
      <p:ext uri="{BB962C8B-B14F-4D97-AF65-F5344CB8AC3E}">
        <p14:creationId xmlns:p14="http://schemas.microsoft.com/office/powerpoint/2010/main" val="821298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scanning through whole table in linear time utilize index structure to locate data more quickly</a:t>
            </a:r>
          </a:p>
          <a:p>
            <a:endParaRPr lang="en-US" dirty="0"/>
          </a:p>
          <a:p>
            <a:r>
              <a:rPr lang="en-US" dirty="0"/>
              <a:t>B/B+-Tree as most famous Order Preserving Index example.</a:t>
            </a:r>
          </a:p>
          <a:p>
            <a:endParaRPr lang="en-US" dirty="0"/>
          </a:p>
          <a:p>
            <a:r>
              <a:rPr lang="en-US" dirty="0"/>
              <a:t>ART as Order Preserving Index (based on Tries)</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2476361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Note: </a:t>
            </a:r>
            <a:r>
              <a:rPr lang="de-DE" dirty="0" err="1"/>
              <a:t>characters</a:t>
            </a:r>
            <a:r>
              <a:rPr lang="de-DE" dirty="0"/>
              <a:t> </a:t>
            </a:r>
            <a:r>
              <a:rPr lang="de-DE" dirty="0" err="1"/>
              <a:t>normally</a:t>
            </a:r>
            <a:r>
              <a:rPr lang="de-DE" dirty="0"/>
              <a:t> </a:t>
            </a:r>
            <a:r>
              <a:rPr lang="de-DE" dirty="0" err="1"/>
              <a:t>represented</a:t>
            </a:r>
            <a:r>
              <a:rPr lang="de-DE" dirty="0"/>
              <a:t> on </a:t>
            </a:r>
            <a:r>
              <a:rPr lang="de-DE" dirty="0" err="1"/>
              <a:t>edges</a:t>
            </a:r>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2313404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Note: </a:t>
            </a:r>
            <a:r>
              <a:rPr lang="de-DE" dirty="0" err="1"/>
              <a:t>as</a:t>
            </a:r>
            <a:r>
              <a:rPr lang="de-DE" dirty="0"/>
              <a:t> Index-</a:t>
            </a:r>
            <a:r>
              <a:rPr lang="de-DE" dirty="0" err="1"/>
              <a:t>Structure</a:t>
            </a:r>
            <a:r>
              <a:rPr lang="de-DE" dirty="0"/>
              <a:t> </a:t>
            </a:r>
            <a:r>
              <a:rPr lang="de-DE" dirty="0" err="1"/>
              <a:t>leaf</a:t>
            </a:r>
            <a:r>
              <a:rPr lang="de-DE" dirty="0"/>
              <a:t> </a:t>
            </a:r>
            <a:r>
              <a:rPr lang="de-DE" dirty="0" err="1"/>
              <a:t>nodes</a:t>
            </a:r>
            <a:r>
              <a:rPr lang="de-DE" dirty="0"/>
              <a:t> </a:t>
            </a:r>
            <a:r>
              <a:rPr lang="de-DE" dirty="0" err="1"/>
              <a:t>store</a:t>
            </a:r>
            <a:r>
              <a:rPr lang="de-DE" dirty="0"/>
              <a:t> </a:t>
            </a:r>
            <a:r>
              <a:rPr lang="de-DE" dirty="0" err="1"/>
              <a:t>pointer</a:t>
            </a:r>
            <a:r>
              <a:rPr lang="de-DE" dirty="0"/>
              <a:t> </a:t>
            </a:r>
            <a:r>
              <a:rPr lang="de-DE" dirty="0" err="1"/>
              <a:t>to</a:t>
            </a:r>
            <a:r>
              <a:rPr lang="de-DE" dirty="0"/>
              <a:t> </a:t>
            </a:r>
            <a:r>
              <a:rPr lang="de-DE" dirty="0" err="1"/>
              <a:t>table</a:t>
            </a:r>
            <a:r>
              <a:rPr lang="de-DE" dirty="0"/>
              <a:t> </a:t>
            </a:r>
            <a:r>
              <a:rPr lang="de-DE" dirty="0" err="1"/>
              <a:t>entry</a:t>
            </a:r>
            <a:r>
              <a:rPr lang="de-DE" dirty="0"/>
              <a:t> </a:t>
            </a:r>
            <a:r>
              <a:rPr lang="de-DE" dirty="0" err="1"/>
              <a:t>or</a:t>
            </a:r>
            <a:r>
              <a:rPr lang="de-DE" dirty="0"/>
              <a:t> TID etc.</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2348311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Excessive</a:t>
            </a:r>
            <a:r>
              <a:rPr lang="de-DE" dirty="0"/>
              <a:t> </a:t>
            </a:r>
            <a:r>
              <a:rPr lang="de-DE" dirty="0" err="1"/>
              <a:t>memory</a:t>
            </a:r>
            <a:r>
              <a:rPr lang="de-DE" dirty="0"/>
              <a:t> </a:t>
            </a:r>
            <a:r>
              <a:rPr lang="de-DE" dirty="0" err="1"/>
              <a:t>usage</a:t>
            </a:r>
            <a:r>
              <a:rPr lang="de-DE" dirty="0"/>
              <a:t> due </a:t>
            </a:r>
            <a:r>
              <a:rPr lang="de-DE" dirty="0" err="1"/>
              <a:t>to</a:t>
            </a:r>
            <a:r>
              <a:rPr lang="de-DE" dirty="0"/>
              <a:t> a </a:t>
            </a:r>
            <a:r>
              <a:rPr lang="de-DE" dirty="0" err="1"/>
              <a:t>lot</a:t>
            </a:r>
            <a:r>
              <a:rPr lang="de-DE" dirty="0"/>
              <a:t> </a:t>
            </a:r>
            <a:r>
              <a:rPr lang="de-DE" dirty="0" err="1"/>
              <a:t>of</a:t>
            </a:r>
            <a:r>
              <a:rPr lang="de-DE" dirty="0"/>
              <a:t> null </a:t>
            </a:r>
            <a:r>
              <a:rPr lang="de-DE" dirty="0" err="1"/>
              <a:t>pointers</a:t>
            </a:r>
            <a:r>
              <a:rPr lang="de-DE" dirty="0"/>
              <a:t> </a:t>
            </a:r>
            <a:r>
              <a:rPr lang="de-DE" dirty="0" err="1"/>
              <a:t>allocating</a:t>
            </a:r>
            <a:r>
              <a:rPr lang="de-DE" dirty="0"/>
              <a:t> </a:t>
            </a:r>
            <a:r>
              <a:rPr lang="de-DE" dirty="0" err="1"/>
              <a:t>space</a:t>
            </a:r>
            <a:r>
              <a:rPr lang="de-DE" dirty="0"/>
              <a:t>.</a:t>
            </a:r>
          </a:p>
          <a:p>
            <a:endParaRPr lang="de-DE" dirty="0"/>
          </a:p>
          <a:p>
            <a:r>
              <a:rPr lang="de-DE" dirty="0" err="1"/>
              <a:t>One</a:t>
            </a:r>
            <a:r>
              <a:rPr lang="de-DE" dirty="0"/>
              <a:t> possible </a:t>
            </a:r>
            <a:r>
              <a:rPr lang="de-DE" dirty="0" err="1"/>
              <a:t>optimization</a:t>
            </a:r>
            <a:r>
              <a:rPr lang="de-DE" dirty="0"/>
              <a:t>: Use </a:t>
            </a:r>
            <a:r>
              <a:rPr lang="de-DE" dirty="0" err="1"/>
              <a:t>map</a:t>
            </a:r>
            <a:r>
              <a:rPr lang="de-DE" dirty="0"/>
              <a:t> </a:t>
            </a:r>
            <a:r>
              <a:rPr lang="de-DE" dirty="0" err="1"/>
              <a:t>instead</a:t>
            </a:r>
            <a:r>
              <a:rPr lang="de-DE" dirty="0"/>
              <a:t> </a:t>
            </a:r>
            <a:r>
              <a:rPr lang="de-DE" dirty="0" err="1"/>
              <a:t>of</a:t>
            </a:r>
            <a:r>
              <a:rPr lang="de-DE" dirty="0"/>
              <a:t> </a:t>
            </a:r>
            <a:r>
              <a:rPr lang="de-DE" dirty="0" err="1"/>
              <a:t>array</a:t>
            </a:r>
            <a:r>
              <a:rPr lang="de-DE" dirty="0"/>
              <a:t> (</a:t>
            </a:r>
            <a:r>
              <a:rPr lang="de-DE" dirty="0" err="1"/>
              <a:t>less</a:t>
            </a:r>
            <a:r>
              <a:rPr lang="de-DE" dirty="0"/>
              <a:t> </a:t>
            </a:r>
            <a:r>
              <a:rPr lang="de-DE" dirty="0" err="1"/>
              <a:t>memory</a:t>
            </a:r>
            <a:r>
              <a:rPr lang="de-DE" dirty="0"/>
              <a:t> but also </a:t>
            </a:r>
            <a:r>
              <a:rPr lang="de-DE" dirty="0" err="1"/>
              <a:t>less</a:t>
            </a:r>
            <a:r>
              <a:rPr lang="de-DE" dirty="0"/>
              <a:t> </a:t>
            </a:r>
            <a:r>
              <a:rPr lang="de-DE" dirty="0" err="1"/>
              <a:t>performance</a:t>
            </a:r>
            <a:r>
              <a:rPr lang="de-DE" dirty="0"/>
              <a:t> due </a:t>
            </a:r>
            <a:r>
              <a:rPr lang="de-DE" dirty="0" err="1"/>
              <a:t>to</a:t>
            </a:r>
            <a:r>
              <a:rPr lang="de-DE" dirty="0"/>
              <a:t> </a:t>
            </a:r>
            <a:r>
              <a:rPr lang="de-DE" dirty="0" err="1"/>
              <a:t>missing</a:t>
            </a:r>
            <a:r>
              <a:rPr lang="de-DE" dirty="0"/>
              <a:t> </a:t>
            </a:r>
            <a:r>
              <a:rPr lang="de-DE" dirty="0" err="1"/>
              <a:t>cache</a:t>
            </a:r>
            <a:r>
              <a:rPr lang="de-DE" dirty="0"/>
              <a:t> </a:t>
            </a:r>
            <a:r>
              <a:rPr lang="de-DE" dirty="0" err="1"/>
              <a:t>locality</a:t>
            </a:r>
            <a:r>
              <a:rPr lang="de-DE" dirty="0"/>
              <a:t> etc.)</a:t>
            </a:r>
          </a:p>
          <a:p>
            <a:r>
              <a:rPr lang="de-DE" dirty="0"/>
              <a:t>(</a:t>
            </a:r>
            <a:r>
              <a:rPr lang="de-DE" dirty="0" err="1"/>
              <a:t>Or</a:t>
            </a:r>
            <a:r>
              <a:rPr lang="de-DE" dirty="0"/>
              <a:t>: Bitmap + Pointer List etc.)</a:t>
            </a:r>
          </a:p>
          <a:p>
            <a:endParaRPr lang="de-DE" dirty="0"/>
          </a:p>
          <a:p>
            <a:r>
              <a:rPr lang="de-DE" dirty="0"/>
              <a:t>Lots </a:t>
            </a:r>
            <a:r>
              <a:rPr lang="de-DE" dirty="0" err="1"/>
              <a:t>of</a:t>
            </a:r>
            <a:r>
              <a:rPr lang="de-DE" dirty="0"/>
              <a:t> </a:t>
            </a:r>
            <a:r>
              <a:rPr lang="de-DE" dirty="0" err="1"/>
              <a:t>other</a:t>
            </a:r>
            <a:r>
              <a:rPr lang="de-DE" dirty="0"/>
              <a:t> </a:t>
            </a:r>
            <a:r>
              <a:rPr lang="de-DE" dirty="0" err="1"/>
              <a:t>optimizations</a:t>
            </a:r>
            <a:r>
              <a:rPr lang="de-DE" dirty="0"/>
              <a:t> possible. e.g. General </a:t>
            </a:r>
            <a:r>
              <a:rPr lang="de-DE" dirty="0" err="1"/>
              <a:t>Prefix</a:t>
            </a:r>
            <a:r>
              <a:rPr lang="de-DE" dirty="0"/>
              <a:t> Tree (GPT)</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969299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GPT: 4 </a:t>
            </a:r>
            <a:r>
              <a:rPr lang="de-DE" dirty="0" err="1"/>
              <a:t>bit</a:t>
            </a:r>
            <a:r>
              <a:rPr lang="de-DE" dirty="0"/>
              <a:t> span</a:t>
            </a:r>
          </a:p>
          <a:p>
            <a:endParaRPr lang="de-DE" dirty="0"/>
          </a:p>
          <a:p>
            <a:r>
              <a:rPr lang="de-DE" dirty="0" err="1"/>
              <a:t>Fanout</a:t>
            </a:r>
            <a:r>
              <a:rPr lang="de-DE" dirty="0"/>
              <a:t> </a:t>
            </a:r>
            <a:r>
              <a:rPr lang="de-DE" dirty="0" err="1"/>
              <a:t>with</a:t>
            </a:r>
            <a:r>
              <a:rPr lang="de-DE" dirty="0"/>
              <a:t> 2^Key Span </a:t>
            </a:r>
            <a:r>
              <a:rPr lang="de-DE" dirty="0" err="1"/>
              <a:t>can</a:t>
            </a:r>
            <a:r>
              <a:rPr lang="de-DE" dirty="0"/>
              <a:t> </a:t>
            </a:r>
            <a:r>
              <a:rPr lang="de-DE" dirty="0" err="1"/>
              <a:t>use</a:t>
            </a:r>
            <a:r>
              <a:rPr lang="de-DE" dirty="0"/>
              <a:t> </a:t>
            </a:r>
            <a:r>
              <a:rPr lang="de-DE" dirty="0" err="1"/>
              <a:t>binary</a:t>
            </a:r>
            <a:r>
              <a:rPr lang="de-DE" dirty="0"/>
              <a:t> </a:t>
            </a:r>
            <a:r>
              <a:rPr lang="de-DE" dirty="0" err="1"/>
              <a:t>representation</a:t>
            </a:r>
            <a:r>
              <a:rPr lang="de-DE" dirty="0"/>
              <a:t> </a:t>
            </a:r>
            <a:r>
              <a:rPr lang="de-DE" dirty="0" err="1"/>
              <a:t>of</a:t>
            </a:r>
            <a:r>
              <a:rPr lang="de-DE" dirty="0"/>
              <a:t> partial </a:t>
            </a:r>
            <a:r>
              <a:rPr lang="de-DE" dirty="0" err="1"/>
              <a:t>key</a:t>
            </a:r>
            <a:r>
              <a:rPr lang="de-DE" dirty="0"/>
              <a:t> </a:t>
            </a:r>
            <a:r>
              <a:rPr lang="de-DE" dirty="0" err="1"/>
              <a:t>directly</a:t>
            </a:r>
            <a:r>
              <a:rPr lang="de-DE" dirty="0"/>
              <a:t> </a:t>
            </a:r>
            <a:r>
              <a:rPr lang="de-DE" dirty="0" err="1"/>
              <a:t>as</a:t>
            </a:r>
            <a:r>
              <a:rPr lang="de-DE" dirty="0"/>
              <a:t> </a:t>
            </a:r>
            <a:r>
              <a:rPr lang="de-DE" dirty="0" err="1"/>
              <a:t>array</a:t>
            </a:r>
            <a:r>
              <a:rPr lang="de-DE" dirty="0"/>
              <a:t> </a:t>
            </a:r>
            <a:r>
              <a:rPr lang="de-DE" dirty="0" err="1"/>
              <a:t>index</a:t>
            </a:r>
            <a:r>
              <a:rPr lang="de-DE" dirty="0"/>
              <a:t> (</a:t>
            </a:r>
            <a:r>
              <a:rPr lang="de-DE" dirty="0" err="1"/>
              <a:t>no</a:t>
            </a:r>
            <a:r>
              <a:rPr lang="de-DE" dirty="0"/>
              <a:t> </a:t>
            </a:r>
            <a:r>
              <a:rPr lang="de-DE" dirty="0" err="1"/>
              <a:t>comparison</a:t>
            </a:r>
            <a:r>
              <a:rPr lang="de-DE" dirty="0"/>
              <a:t> but </a:t>
            </a:r>
            <a:r>
              <a:rPr lang="de-DE" dirty="0" err="1"/>
              <a:t>excessive</a:t>
            </a:r>
            <a:r>
              <a:rPr lang="de-DE" dirty="0"/>
              <a:t> </a:t>
            </a:r>
            <a:r>
              <a:rPr lang="de-DE" dirty="0" err="1"/>
              <a:t>memory</a:t>
            </a:r>
            <a:r>
              <a:rPr lang="de-DE" dirty="0"/>
              <a:t> </a:t>
            </a:r>
            <a:r>
              <a:rPr lang="de-DE" dirty="0" err="1"/>
              <a:t>usage</a:t>
            </a:r>
            <a:r>
              <a:rPr lang="de-DE" dirty="0"/>
              <a:t>)</a:t>
            </a:r>
          </a:p>
          <a:p>
            <a:endParaRPr lang="de-DE" dirty="0"/>
          </a:p>
          <a:p>
            <a:r>
              <a:rPr lang="de-DE" dirty="0" err="1"/>
              <a:t>For</a:t>
            </a:r>
            <a:r>
              <a:rPr lang="de-DE" dirty="0"/>
              <a:t> </a:t>
            </a:r>
            <a:r>
              <a:rPr lang="de-DE" dirty="0" err="1"/>
              <a:t>alphabet</a:t>
            </a:r>
            <a:r>
              <a:rPr lang="de-DE" dirty="0"/>
              <a:t> </a:t>
            </a:r>
            <a:r>
              <a:rPr lang="de-DE" dirty="0" err="1"/>
              <a:t>only</a:t>
            </a:r>
            <a:r>
              <a:rPr lang="de-DE" dirty="0"/>
              <a:t> </a:t>
            </a:r>
            <a:r>
              <a:rPr lang="de-DE" dirty="0" err="1"/>
              <a:t>fanout</a:t>
            </a:r>
            <a:r>
              <a:rPr lang="de-DE" dirty="0"/>
              <a:t> </a:t>
            </a:r>
            <a:r>
              <a:rPr lang="de-DE" dirty="0" err="1"/>
              <a:t>of</a:t>
            </a:r>
            <a:r>
              <a:rPr lang="de-DE" dirty="0"/>
              <a:t> 26 </a:t>
            </a:r>
            <a:r>
              <a:rPr lang="de-DE" dirty="0" err="1"/>
              <a:t>as</a:t>
            </a:r>
            <a:r>
              <a:rPr lang="de-DE" dirty="0"/>
              <a:t> </a:t>
            </a:r>
            <a:r>
              <a:rPr lang="de-DE" dirty="0" err="1"/>
              <a:t>only</a:t>
            </a:r>
            <a:r>
              <a:rPr lang="de-DE" dirty="0"/>
              <a:t> 26 different </a:t>
            </a:r>
            <a:r>
              <a:rPr lang="de-DE" dirty="0" err="1"/>
              <a:t>character</a:t>
            </a:r>
            <a:r>
              <a:rPr lang="de-DE" dirty="0"/>
              <a:t> </a:t>
            </a:r>
            <a:r>
              <a:rPr lang="de-DE" dirty="0" err="1"/>
              <a:t>words</a:t>
            </a:r>
            <a:r>
              <a:rPr lang="de-DE" dirty="0"/>
              <a:t> (a,…,z) </a:t>
            </a:r>
            <a:r>
              <a:rPr lang="de-DE" dirty="0" err="1"/>
              <a:t>instead</a:t>
            </a:r>
            <a:r>
              <a:rPr lang="de-DE" dirty="0"/>
              <a:t> </a:t>
            </a:r>
            <a:r>
              <a:rPr lang="de-DE" dirty="0" err="1"/>
              <a:t>of</a:t>
            </a:r>
            <a:r>
              <a:rPr lang="de-DE" dirty="0"/>
              <a:t> 2^8 = 256</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3946733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Also </a:t>
            </a:r>
            <a:r>
              <a:rPr lang="de-DE" dirty="0" err="1"/>
              <a:t>called</a:t>
            </a:r>
            <a:r>
              <a:rPr lang="de-DE" dirty="0"/>
              <a:t> Patricia-</a:t>
            </a:r>
            <a:r>
              <a:rPr lang="de-DE" dirty="0" err="1"/>
              <a:t>Trees</a:t>
            </a:r>
            <a:r>
              <a:rPr lang="de-DE" dirty="0"/>
              <a:t>.</a:t>
            </a:r>
          </a:p>
          <a:p>
            <a:endParaRPr lang="de-DE" dirty="0"/>
          </a:p>
          <a:p>
            <a:r>
              <a:rPr lang="de-DE" dirty="0"/>
              <a:t>Nodes </a:t>
            </a:r>
            <a:r>
              <a:rPr lang="de-DE" dirty="0" err="1"/>
              <a:t>with</a:t>
            </a:r>
            <a:r>
              <a:rPr lang="de-DE" dirty="0"/>
              <a:t> </a:t>
            </a:r>
            <a:r>
              <a:rPr lang="de-DE" dirty="0" err="1"/>
              <a:t>only</a:t>
            </a:r>
            <a:r>
              <a:rPr lang="de-DE" dirty="0"/>
              <a:t> 1 </a:t>
            </a:r>
            <a:r>
              <a:rPr lang="de-DE" dirty="0" err="1"/>
              <a:t>child</a:t>
            </a:r>
            <a:r>
              <a:rPr lang="de-DE" dirty="0"/>
              <a:t> </a:t>
            </a:r>
            <a:r>
              <a:rPr lang="de-DE" dirty="0" err="1"/>
              <a:t>get</a:t>
            </a:r>
            <a:r>
              <a:rPr lang="de-DE" dirty="0"/>
              <a:t> </a:t>
            </a:r>
            <a:r>
              <a:rPr lang="de-DE" dirty="0" err="1"/>
              <a:t>merged</a:t>
            </a:r>
            <a:r>
              <a:rPr lang="de-DE" dirty="0"/>
              <a:t> </a:t>
            </a:r>
            <a:r>
              <a:rPr lang="de-DE" dirty="0" err="1"/>
              <a:t>with</a:t>
            </a:r>
            <a:r>
              <a:rPr lang="de-DE" dirty="0"/>
              <a:t> </a:t>
            </a:r>
            <a:r>
              <a:rPr lang="de-DE" dirty="0" err="1"/>
              <a:t>parent</a:t>
            </a:r>
            <a:r>
              <a:rPr lang="de-DE" dirty="0"/>
              <a:t>. (</a:t>
            </a:r>
            <a:r>
              <a:rPr lang="de-DE" dirty="0" err="1"/>
              <a:t>Vertical</a:t>
            </a:r>
            <a:r>
              <a:rPr lang="de-DE" dirty="0"/>
              <a:t> </a:t>
            </a:r>
            <a:r>
              <a:rPr lang="de-DE" dirty="0" err="1"/>
              <a:t>Compression</a:t>
            </a:r>
            <a:r>
              <a:rPr lang="de-DE" dirty="0"/>
              <a:t>)</a:t>
            </a:r>
          </a:p>
          <a:p>
            <a:endParaRPr lang="de-DE" dirty="0"/>
          </a:p>
          <a:p>
            <a:r>
              <a:rPr lang="de-DE" dirty="0"/>
              <a:t>„</a:t>
            </a:r>
            <a:r>
              <a:rPr lang="de-DE" dirty="0" err="1"/>
              <a:t>Merging</a:t>
            </a:r>
            <a:r>
              <a:rPr lang="de-DE" dirty="0"/>
              <a:t>“ </a:t>
            </a:r>
            <a:r>
              <a:rPr lang="de-DE" dirty="0" err="1"/>
              <a:t>is</a:t>
            </a:r>
            <a:r>
              <a:rPr lang="de-DE" dirty="0"/>
              <a:t> </a:t>
            </a:r>
            <a:r>
              <a:rPr lang="de-DE" dirty="0" err="1"/>
              <a:t>implementation</a:t>
            </a:r>
            <a:r>
              <a:rPr lang="de-DE" dirty="0"/>
              <a:t> </a:t>
            </a:r>
            <a:r>
              <a:rPr lang="de-DE" dirty="0" err="1"/>
              <a:t>specific</a:t>
            </a:r>
            <a:r>
              <a:rPr lang="de-DE" dirty="0"/>
              <a:t>:</a:t>
            </a:r>
          </a:p>
          <a:p>
            <a:pPr marL="171450" indent="-171450">
              <a:buFontTx/>
              <a:buChar char="-"/>
            </a:pPr>
            <a:r>
              <a:rPr lang="de-DE" dirty="0"/>
              <a:t>Store </a:t>
            </a:r>
            <a:r>
              <a:rPr lang="de-DE" dirty="0" err="1"/>
              <a:t>edge</a:t>
            </a:r>
            <a:r>
              <a:rPr lang="de-DE" dirty="0"/>
              <a:t> </a:t>
            </a:r>
            <a:r>
              <a:rPr lang="de-DE" dirty="0" err="1"/>
              <a:t>strings</a:t>
            </a:r>
            <a:r>
              <a:rPr lang="de-DE" dirty="0"/>
              <a:t> in </a:t>
            </a:r>
            <a:r>
              <a:rPr lang="de-DE" dirty="0" err="1"/>
              <a:t>constant</a:t>
            </a:r>
            <a:r>
              <a:rPr lang="de-DE" dirty="0"/>
              <a:t> </a:t>
            </a:r>
            <a:r>
              <a:rPr lang="de-DE" dirty="0" err="1"/>
              <a:t>space</a:t>
            </a:r>
            <a:r>
              <a:rPr lang="de-DE" dirty="0"/>
              <a:t> </a:t>
            </a:r>
            <a:r>
              <a:rPr lang="de-DE" dirty="0" err="1"/>
              <a:t>with</a:t>
            </a:r>
            <a:r>
              <a:rPr lang="de-DE" dirty="0"/>
              <a:t> </a:t>
            </a:r>
            <a:r>
              <a:rPr lang="de-DE" dirty="0" err="1"/>
              <a:t>two</a:t>
            </a:r>
            <a:r>
              <a:rPr lang="de-DE" dirty="0"/>
              <a:t> </a:t>
            </a:r>
            <a:r>
              <a:rPr lang="de-DE" dirty="0" err="1"/>
              <a:t>pointers</a:t>
            </a:r>
            <a:r>
              <a:rPr lang="de-DE" dirty="0"/>
              <a:t> (</a:t>
            </a:r>
            <a:r>
              <a:rPr lang="de-DE" dirty="0" err="1"/>
              <a:t>start</a:t>
            </a:r>
            <a:r>
              <a:rPr lang="de-DE" dirty="0"/>
              <a:t> &amp; end </a:t>
            </a:r>
            <a:r>
              <a:rPr lang="de-DE" dirty="0" err="1"/>
              <a:t>string</a:t>
            </a:r>
            <a:r>
              <a:rPr lang="de-DE" dirty="0"/>
              <a:t>)</a:t>
            </a:r>
          </a:p>
          <a:p>
            <a:pPr marL="171450" indent="-171450">
              <a:buFontTx/>
              <a:buChar char="-"/>
            </a:pPr>
            <a:r>
              <a:rPr lang="de-DE" dirty="0"/>
              <a:t>Index </a:t>
            </a:r>
            <a:r>
              <a:rPr lang="de-DE" dirty="0" err="1"/>
              <a:t>Structure</a:t>
            </a:r>
            <a:r>
              <a:rPr lang="de-DE" dirty="0"/>
              <a:t>: Just </a:t>
            </a:r>
            <a:r>
              <a:rPr lang="de-DE" dirty="0" err="1"/>
              <a:t>omit</a:t>
            </a:r>
            <a:r>
              <a:rPr lang="de-DE" dirty="0"/>
              <a:t> intermediate </a:t>
            </a:r>
            <a:r>
              <a:rPr lang="de-DE" dirty="0" err="1"/>
              <a:t>nodes</a:t>
            </a:r>
            <a:r>
              <a:rPr lang="de-DE" dirty="0"/>
              <a:t> and just </a:t>
            </a:r>
            <a:r>
              <a:rPr lang="de-DE" dirty="0" err="1"/>
              <a:t>optimistally</a:t>
            </a:r>
            <a:r>
              <a:rPr lang="de-DE" dirty="0"/>
              <a:t> </a:t>
            </a:r>
            <a:r>
              <a:rPr lang="de-DE" dirty="0" err="1"/>
              <a:t>assume</a:t>
            </a:r>
            <a:r>
              <a:rPr lang="de-DE" dirty="0"/>
              <a:t> </a:t>
            </a:r>
            <a:r>
              <a:rPr lang="de-DE" dirty="0" err="1"/>
              <a:t>the</a:t>
            </a:r>
            <a:r>
              <a:rPr lang="de-DE" dirty="0"/>
              <a:t> </a:t>
            </a:r>
            <a:r>
              <a:rPr lang="de-DE" dirty="0" err="1"/>
              <a:t>rest</a:t>
            </a:r>
            <a:r>
              <a:rPr lang="de-DE" dirty="0"/>
              <a:t> </a:t>
            </a:r>
            <a:r>
              <a:rPr lang="de-DE" dirty="0" err="1"/>
              <a:t>of</a:t>
            </a:r>
            <a:r>
              <a:rPr lang="de-DE" dirty="0"/>
              <a:t> </a:t>
            </a:r>
            <a:r>
              <a:rPr lang="de-DE" dirty="0" err="1"/>
              <a:t>the</a:t>
            </a:r>
            <a:r>
              <a:rPr lang="de-DE" dirty="0"/>
              <a:t> </a:t>
            </a:r>
            <a:r>
              <a:rPr lang="de-DE" dirty="0" err="1"/>
              <a:t>key</a:t>
            </a:r>
            <a:r>
              <a:rPr lang="de-DE" dirty="0"/>
              <a:t> will match (check </a:t>
            </a:r>
            <a:r>
              <a:rPr lang="de-DE" dirty="0" err="1"/>
              <a:t>with</a:t>
            </a:r>
            <a:r>
              <a:rPr lang="de-DE" dirty="0"/>
              <a:t> </a:t>
            </a:r>
            <a:r>
              <a:rPr lang="de-DE" dirty="0" err="1"/>
              <a:t>tuple</a:t>
            </a:r>
            <a:r>
              <a:rPr lang="de-DE" dirty="0"/>
              <a:t> </a:t>
            </a:r>
            <a:r>
              <a:rPr lang="de-DE" dirty="0" err="1"/>
              <a:t>entry</a:t>
            </a:r>
            <a:r>
              <a:rPr lang="de-DE" dirty="0"/>
              <a:t> </a:t>
            </a:r>
            <a:r>
              <a:rPr lang="de-DE" dirty="0" err="1"/>
              <a:t>or</a:t>
            </a:r>
            <a:r>
              <a:rPr lang="de-DE" dirty="0"/>
              <a:t> </a:t>
            </a:r>
            <a:r>
              <a:rPr lang="de-DE" dirty="0" err="1"/>
              <a:t>store</a:t>
            </a:r>
            <a:r>
              <a:rPr lang="de-DE" dirty="0"/>
              <a:t> </a:t>
            </a:r>
            <a:r>
              <a:rPr lang="de-DE" dirty="0" err="1"/>
              <a:t>full</a:t>
            </a:r>
            <a:r>
              <a:rPr lang="de-DE" dirty="0"/>
              <a:t> </a:t>
            </a:r>
            <a:r>
              <a:rPr lang="de-DE" dirty="0" err="1"/>
              <a:t>key</a:t>
            </a:r>
            <a:r>
              <a:rPr lang="de-DE" dirty="0"/>
              <a:t> at </a:t>
            </a:r>
            <a:r>
              <a:rPr lang="de-DE" dirty="0" err="1"/>
              <a:t>leaf</a:t>
            </a:r>
            <a:r>
              <a:rPr lang="de-DE" dirty="0"/>
              <a:t>) (</a:t>
            </a:r>
            <a:r>
              <a:rPr lang="de-DE" dirty="0" err="1"/>
              <a:t>lazy</a:t>
            </a:r>
            <a:r>
              <a:rPr lang="de-DE" dirty="0"/>
              <a:t> </a:t>
            </a:r>
            <a:r>
              <a:rPr lang="de-DE" dirty="0" err="1"/>
              <a:t>expansion</a:t>
            </a:r>
            <a:r>
              <a:rPr lang="de-DE" dirty="0"/>
              <a:t>)</a:t>
            </a:r>
          </a:p>
          <a:p>
            <a:pPr marL="171450" indent="-171450">
              <a:buFontTx/>
              <a:buChar char="-"/>
            </a:pPr>
            <a:endParaRPr lang="de-DE" dirty="0"/>
          </a:p>
          <a:p>
            <a:pPr marL="0" indent="0">
              <a:buFontTx/>
              <a:buNone/>
            </a:pPr>
            <a:r>
              <a:rPr lang="de-DE" dirty="0"/>
              <a:t>Will </a:t>
            </a:r>
            <a:r>
              <a:rPr lang="de-DE" dirty="0" err="1"/>
              <a:t>take</a:t>
            </a:r>
            <a:r>
              <a:rPr lang="de-DE" dirty="0"/>
              <a:t> </a:t>
            </a:r>
            <a:r>
              <a:rPr lang="de-DE" dirty="0" err="1"/>
              <a:t>closer</a:t>
            </a:r>
            <a:r>
              <a:rPr lang="de-DE" dirty="0"/>
              <a:t> </a:t>
            </a:r>
            <a:r>
              <a:rPr lang="de-DE" dirty="0" err="1"/>
              <a:t>look</a:t>
            </a:r>
            <a:r>
              <a:rPr lang="de-DE" dirty="0"/>
              <a:t> at </a:t>
            </a:r>
            <a:r>
              <a:rPr lang="de-DE" dirty="0" err="1"/>
              <a:t>vertical</a:t>
            </a:r>
            <a:r>
              <a:rPr lang="de-DE" dirty="0"/>
              <a:t> </a:t>
            </a:r>
            <a:r>
              <a:rPr lang="de-DE" dirty="0" err="1"/>
              <a:t>compression</a:t>
            </a:r>
            <a:r>
              <a:rPr lang="de-DE" dirty="0"/>
              <a:t> </a:t>
            </a:r>
            <a:r>
              <a:rPr lang="de-DE" dirty="0" err="1"/>
              <a:t>techniques</a:t>
            </a:r>
            <a:r>
              <a:rPr lang="de-DE" dirty="0"/>
              <a:t> </a:t>
            </a:r>
            <a:r>
              <a:rPr lang="de-DE" dirty="0" err="1"/>
              <a:t>used</a:t>
            </a:r>
            <a:r>
              <a:rPr lang="de-DE" dirty="0"/>
              <a:t> </a:t>
            </a:r>
            <a:r>
              <a:rPr lang="de-DE" dirty="0" err="1"/>
              <a:t>by</a:t>
            </a:r>
            <a:r>
              <a:rPr lang="de-DE" dirty="0"/>
              <a:t> </a:t>
            </a:r>
            <a:r>
              <a:rPr lang="de-DE" dirty="0" err="1"/>
              <a:t>art</a:t>
            </a:r>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3366828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12353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435256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90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9396487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6231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67589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74797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494489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364260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w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wmf"/><Relationship Id="rId4" Type="http://schemas.openxmlformats.org/officeDocument/2006/relationships/slideLayout" Target="../slideLayouts/slideLayout16.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5"/>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 id="2147483719" r:id="rId2"/>
    <p:sldLayoutId id="2147483720" r:id="rId3"/>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TUM School </a:t>
            </a:r>
            <a:r>
              <a:rPr lang="de-DE" sz="800" dirty="0" err="1">
                <a:solidFill>
                  <a:schemeClr val="tx2"/>
                </a:solidFill>
                <a:latin typeface="+mn-lt"/>
              </a:rPr>
              <a:t>of</a:t>
            </a:r>
            <a:r>
              <a:rPr lang="de-DE" sz="800" dirty="0">
                <a:solidFill>
                  <a:schemeClr val="tx2"/>
                </a:solidFill>
                <a:latin typeface="+mn-lt"/>
              </a:rPr>
              <a:t>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 id="2147483712" r:id="rId2"/>
    <p:sldLayoutId id="2147483713" r:id="rId3"/>
    <p:sldLayoutId id="2147483714" r:id="rId4"/>
    <p:sldLayoutId id="2147483715" r:id="rId5"/>
    <p:sldLayoutId id="2147483716" r:id="rId6"/>
    <p:sldLayoutId id="2147483717" r:id="rId7"/>
    <p:sldLayoutId id="2147483718"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ieeexplore.ieee.org/abstract/document/6544812"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ieeexplore.ieee.org/abstract/document/6544812"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ieeexplore.ieee.org/abstract/document/6544812"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ieeexplore.ieee.org/abstract/document/6544812"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hyperlink" Target="https://ieeexplore.ieee.org/abstract/document/6544812"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l.acm.org/doi/10.1145/1376616.1376713"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de-DE" dirty="0"/>
              <a:t>Jonas Fritsch</a:t>
            </a:r>
          </a:p>
          <a:p>
            <a:r>
              <a:rPr lang="de-DE" dirty="0"/>
              <a:t>Technische Universität München</a:t>
            </a:r>
          </a:p>
          <a:p>
            <a:r>
              <a:rPr lang="de-DE" dirty="0"/>
              <a:t>TUM Department </a:t>
            </a:r>
            <a:r>
              <a:rPr lang="en-US" dirty="0"/>
              <a:t>of</a:t>
            </a:r>
            <a:r>
              <a:rPr lang="de-DE" dirty="0"/>
              <a:t> </a:t>
            </a:r>
            <a:r>
              <a:rPr lang="de-DE" dirty="0" err="1"/>
              <a:t>Informatics</a:t>
            </a:r>
            <a:endParaRPr lang="de-DE" dirty="0"/>
          </a:p>
          <a:p>
            <a:r>
              <a:rPr lang="de-DE" dirty="0"/>
              <a:t>Chair </a:t>
            </a:r>
            <a:r>
              <a:rPr lang="en-US" dirty="0"/>
              <a:t>for</a:t>
            </a:r>
            <a:r>
              <a:rPr lang="de-DE" dirty="0"/>
              <a:t> </a:t>
            </a:r>
            <a:r>
              <a:rPr lang="en-US" dirty="0"/>
              <a:t>database</a:t>
            </a:r>
            <a:r>
              <a:rPr lang="de-DE" dirty="0"/>
              <a:t> </a:t>
            </a:r>
            <a:r>
              <a:rPr lang="de-DE" dirty="0" err="1"/>
              <a:t>systems</a:t>
            </a:r>
            <a:endParaRPr lang="de-DE" dirty="0"/>
          </a:p>
          <a:p>
            <a:r>
              <a:rPr lang="de-DE" dirty="0"/>
              <a:t>Munich, 11. </a:t>
            </a:r>
            <a:r>
              <a:rPr lang="de-DE" dirty="0" err="1"/>
              <a:t>July</a:t>
            </a:r>
            <a:r>
              <a:rPr lang="de-DE" dirty="0"/>
              <a:t> 2022</a:t>
            </a:r>
            <a:endParaRPr dirty="0"/>
          </a:p>
        </p:txBody>
      </p:sp>
      <p:sp>
        <p:nvSpPr>
          <p:cNvPr id="7" name="Titel 6"/>
          <p:cNvSpPr>
            <a:spLocks noGrp="1"/>
          </p:cNvSpPr>
          <p:nvPr>
            <p:ph type="title"/>
          </p:nvPr>
        </p:nvSpPr>
        <p:spPr>
          <a:xfrm>
            <a:off x="319090" y="994334"/>
            <a:ext cx="8508999" cy="820738"/>
          </a:xfrm>
        </p:spPr>
        <p:txBody>
          <a:bodyPr/>
          <a:lstStyle/>
          <a:p>
            <a:r>
              <a:rPr lang="de-DE" dirty="0"/>
              <a:t>The Adaptive Radix Tree:</a:t>
            </a:r>
            <a:br>
              <a:rPr lang="de-DE" dirty="0"/>
            </a:br>
            <a:r>
              <a:rPr lang="de-DE" dirty="0" err="1"/>
              <a:t>ARTful</a:t>
            </a:r>
            <a:r>
              <a:rPr lang="de-DE" dirty="0"/>
              <a:t> </a:t>
            </a:r>
            <a:r>
              <a:rPr lang="de-DE" dirty="0" err="1"/>
              <a:t>Indexing</a:t>
            </a:r>
            <a:r>
              <a:rPr lang="de-DE" dirty="0"/>
              <a:t> </a:t>
            </a:r>
            <a:r>
              <a:rPr lang="de-DE" dirty="0" err="1"/>
              <a:t>for</a:t>
            </a:r>
            <a:r>
              <a:rPr lang="de-DE" dirty="0"/>
              <a:t> Main-Memory Databases</a:t>
            </a:r>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dirty="0"/>
              <a:t>Height vs. Space </a:t>
            </a:r>
            <a:r>
              <a:rPr dirty="0" err="1"/>
              <a:t>Tradeoff</a:t>
            </a:r>
            <a:endParaRPr lang="de-DE" dirty="0"/>
          </a:p>
        </p:txBody>
      </p:sp>
      <p:pic>
        <p:nvPicPr>
          <p:cNvPr id="9" name="Content Placeholder 8" descr="Chart, scatter chart&#10;&#10;Description automatically generated">
            <a:extLst>
              <a:ext uri="{FF2B5EF4-FFF2-40B4-BE49-F238E27FC236}">
                <a16:creationId xmlns:a16="http://schemas.microsoft.com/office/drawing/2014/main" id="{679EA271-BF18-BBAF-A577-E26C7FA33095}"/>
              </a:ext>
            </a:extLst>
          </p:cNvPr>
          <p:cNvPicPr>
            <a:picLocks noGrp="1" noChangeAspect="1"/>
          </p:cNvPicPr>
          <p:nvPr>
            <p:ph idx="1"/>
          </p:nvPr>
        </p:nvPicPr>
        <p:blipFill>
          <a:blip r:embed="rId3"/>
          <a:stretch>
            <a:fillRect/>
          </a:stretch>
        </p:blipFill>
        <p:spPr>
          <a:xfrm>
            <a:off x="877645" y="2063464"/>
            <a:ext cx="7144747" cy="4096322"/>
          </a:xfrm>
        </p:spPr>
      </p:pic>
      <p:sp>
        <p:nvSpPr>
          <p:cNvPr id="10" name="TextBox 9">
            <a:extLst>
              <a:ext uri="{FF2B5EF4-FFF2-40B4-BE49-F238E27FC236}">
                <a16:creationId xmlns:a16="http://schemas.microsoft.com/office/drawing/2014/main" id="{A872C933-8BFE-4E9E-D800-B0D5B8868EE1}"/>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4"/>
              </a:rPr>
              <a:t>The adaptive radix tree: </a:t>
            </a:r>
            <a:r>
              <a:rPr lang="en-US" sz="1200" dirty="0" err="1">
                <a:hlinkClick r:id="rId4"/>
              </a:rPr>
              <a:t>ARTful</a:t>
            </a:r>
            <a:r>
              <a:rPr lang="en-US" sz="1200" dirty="0">
                <a:hlinkClick r:id="rId4"/>
              </a:rPr>
              <a:t> indexing for main-memory databases. IEEE, 2013</a:t>
            </a:r>
            <a:endParaRPr lang="en-US" sz="1200" dirty="0"/>
          </a:p>
        </p:txBody>
      </p:sp>
    </p:spTree>
    <p:extLst>
      <p:ext uri="{BB962C8B-B14F-4D97-AF65-F5344CB8AC3E}">
        <p14:creationId xmlns:p14="http://schemas.microsoft.com/office/powerpoint/2010/main" val="3045694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063578"/>
            <a:ext cx="8508999" cy="4398182"/>
          </a:xfrm>
        </p:spPr>
        <p:txBody>
          <a:bodyPr/>
          <a:lstStyle/>
          <a:p>
            <a:r>
              <a:rPr b="1" dirty="0"/>
              <a:t>Main </a:t>
            </a:r>
            <a:r>
              <a:rPr b="1" dirty="0" err="1"/>
              <a:t>Idea</a:t>
            </a:r>
            <a:r>
              <a:rPr b="1" dirty="0"/>
              <a:t>: </a:t>
            </a:r>
          </a:p>
          <a:p>
            <a:r>
              <a:rPr dirty="0"/>
              <a:t>Use different </a:t>
            </a:r>
            <a:r>
              <a:rPr dirty="0" err="1"/>
              <a:t>node</a:t>
            </a:r>
            <a:r>
              <a:rPr dirty="0"/>
              <a:t> </a:t>
            </a:r>
            <a:r>
              <a:rPr dirty="0" err="1"/>
              <a:t>types</a:t>
            </a:r>
            <a:r>
              <a:rPr dirty="0"/>
              <a:t> </a:t>
            </a:r>
            <a:r>
              <a:rPr dirty="0" err="1"/>
              <a:t>with</a:t>
            </a:r>
            <a:r>
              <a:rPr dirty="0"/>
              <a:t> different </a:t>
            </a:r>
            <a:r>
              <a:rPr dirty="0" err="1"/>
              <a:t>fanout</a:t>
            </a:r>
            <a:r>
              <a:rPr dirty="0"/>
              <a:t> </a:t>
            </a:r>
            <a:r>
              <a:rPr dirty="0" err="1"/>
              <a:t>based</a:t>
            </a:r>
            <a:r>
              <a:rPr dirty="0"/>
              <a:t> on </a:t>
            </a:r>
            <a:r>
              <a:rPr dirty="0" err="1"/>
              <a:t>number</a:t>
            </a:r>
            <a:r>
              <a:rPr dirty="0"/>
              <a:t> </a:t>
            </a:r>
            <a:r>
              <a:rPr dirty="0" err="1"/>
              <a:t>of</a:t>
            </a:r>
            <a:r>
              <a:rPr dirty="0"/>
              <a:t> non-null </a:t>
            </a:r>
            <a:r>
              <a:rPr dirty="0" err="1"/>
              <a:t>children</a:t>
            </a:r>
            <a:r>
              <a:rPr dirty="0"/>
              <a:t>.</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11</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Adaptive Nodes</a:t>
            </a:r>
            <a:endParaRPr lang="de-DE" sz="3000" dirty="0"/>
          </a:p>
        </p:txBody>
      </p:sp>
      <p:pic>
        <p:nvPicPr>
          <p:cNvPr id="7" name="Picture 6" descr="A picture containing text, antenna, screenshot&#10;&#10;Description automatically generated">
            <a:extLst>
              <a:ext uri="{FF2B5EF4-FFF2-40B4-BE49-F238E27FC236}">
                <a16:creationId xmlns:a16="http://schemas.microsoft.com/office/drawing/2014/main" id="{00AFA95A-304B-A44D-4BB1-FD8B6C8078BD}"/>
              </a:ext>
            </a:extLst>
          </p:cNvPr>
          <p:cNvPicPr>
            <a:picLocks noChangeAspect="1"/>
          </p:cNvPicPr>
          <p:nvPr/>
        </p:nvPicPr>
        <p:blipFill>
          <a:blip r:embed="rId3"/>
          <a:stretch>
            <a:fillRect/>
          </a:stretch>
        </p:blipFill>
        <p:spPr>
          <a:xfrm>
            <a:off x="311162" y="3322549"/>
            <a:ext cx="8509000" cy="1717270"/>
          </a:xfrm>
          <a:prstGeom prst="rect">
            <a:avLst/>
          </a:prstGeom>
        </p:spPr>
      </p:pic>
      <p:sp>
        <p:nvSpPr>
          <p:cNvPr id="8" name="TextBox 7">
            <a:extLst>
              <a:ext uri="{FF2B5EF4-FFF2-40B4-BE49-F238E27FC236}">
                <a16:creationId xmlns:a16="http://schemas.microsoft.com/office/drawing/2014/main" id="{57F63AD9-7CB9-1866-CE0F-BF1F078EAA8C}"/>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4"/>
              </a:rPr>
              <a:t>The adaptive radix tree: </a:t>
            </a:r>
            <a:r>
              <a:rPr lang="en-US" sz="1200" dirty="0" err="1">
                <a:hlinkClick r:id="rId4"/>
              </a:rPr>
              <a:t>ARTful</a:t>
            </a:r>
            <a:r>
              <a:rPr lang="en-US" sz="1200" dirty="0">
                <a:hlinkClick r:id="rId4"/>
              </a:rPr>
              <a:t> indexing for main-memory databases. IEEE, 2013</a:t>
            </a:r>
            <a:endParaRPr lang="en-US" sz="1200" dirty="0"/>
          </a:p>
        </p:txBody>
      </p:sp>
    </p:spTree>
    <p:extLst>
      <p:ext uri="{BB962C8B-B14F-4D97-AF65-F5344CB8AC3E}">
        <p14:creationId xmlns:p14="http://schemas.microsoft.com/office/powerpoint/2010/main" val="2704490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12</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Adaptive Nodes</a:t>
            </a:r>
            <a:endParaRPr lang="de-DE" sz="3000" dirty="0"/>
          </a:p>
        </p:txBody>
      </p:sp>
      <p:sp>
        <p:nvSpPr>
          <p:cNvPr id="8" name="TextBox 7">
            <a:extLst>
              <a:ext uri="{FF2B5EF4-FFF2-40B4-BE49-F238E27FC236}">
                <a16:creationId xmlns:a16="http://schemas.microsoft.com/office/drawing/2014/main" id="{57F63AD9-7CB9-1866-CE0F-BF1F078EAA8C}"/>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12" name="Content Placeholder 11" descr="Diagram&#10;&#10;Description automatically generated">
            <a:extLst>
              <a:ext uri="{FF2B5EF4-FFF2-40B4-BE49-F238E27FC236}">
                <a16:creationId xmlns:a16="http://schemas.microsoft.com/office/drawing/2014/main" id="{E42AE9C6-D852-78A1-EBF5-4A07F2FE09B0}"/>
              </a:ext>
            </a:extLst>
          </p:cNvPr>
          <p:cNvPicPr>
            <a:picLocks noGrp="1" noChangeAspect="1"/>
          </p:cNvPicPr>
          <p:nvPr>
            <p:ph idx="1"/>
          </p:nvPr>
        </p:nvPicPr>
        <p:blipFill>
          <a:blip r:embed="rId4"/>
          <a:stretch>
            <a:fillRect/>
          </a:stretch>
        </p:blipFill>
        <p:spPr>
          <a:xfrm>
            <a:off x="2469067" y="1762125"/>
            <a:ext cx="4205865" cy="4536664"/>
          </a:xfrm>
        </p:spPr>
      </p:pic>
    </p:spTree>
    <p:extLst>
      <p:ext uri="{BB962C8B-B14F-4D97-AF65-F5344CB8AC3E}">
        <p14:creationId xmlns:p14="http://schemas.microsoft.com/office/powerpoint/2010/main" val="1775551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13</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Adaptive Nodes</a:t>
            </a:r>
            <a:endParaRPr lang="de-DE" sz="3000" dirty="0"/>
          </a:p>
        </p:txBody>
      </p:sp>
      <p:sp>
        <p:nvSpPr>
          <p:cNvPr id="8" name="TextBox 7">
            <a:extLst>
              <a:ext uri="{FF2B5EF4-FFF2-40B4-BE49-F238E27FC236}">
                <a16:creationId xmlns:a16="http://schemas.microsoft.com/office/drawing/2014/main" id="{57F63AD9-7CB9-1866-CE0F-BF1F078EAA8C}"/>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9" name="Content Placeholder 8" descr="Diagram&#10;&#10;Description automatically generated">
            <a:extLst>
              <a:ext uri="{FF2B5EF4-FFF2-40B4-BE49-F238E27FC236}">
                <a16:creationId xmlns:a16="http://schemas.microsoft.com/office/drawing/2014/main" id="{C4A3FE2A-CAB5-7EF4-29A2-2B900439BE16}"/>
              </a:ext>
            </a:extLst>
          </p:cNvPr>
          <p:cNvPicPr>
            <a:picLocks noGrp="1" noChangeAspect="1"/>
          </p:cNvPicPr>
          <p:nvPr>
            <p:ph idx="1"/>
          </p:nvPr>
        </p:nvPicPr>
        <p:blipFill>
          <a:blip r:embed="rId4"/>
          <a:stretch>
            <a:fillRect/>
          </a:stretch>
        </p:blipFill>
        <p:spPr>
          <a:xfrm>
            <a:off x="667793" y="1872937"/>
            <a:ext cx="7811590" cy="4477375"/>
          </a:xfrm>
        </p:spPr>
      </p:pic>
    </p:spTree>
    <p:extLst>
      <p:ext uri="{BB962C8B-B14F-4D97-AF65-F5344CB8AC3E}">
        <p14:creationId xmlns:p14="http://schemas.microsoft.com/office/powerpoint/2010/main" val="440488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14</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Adaptive Nodes</a:t>
            </a:r>
            <a:endParaRPr lang="de-DE" sz="3000" dirty="0"/>
          </a:p>
        </p:txBody>
      </p:sp>
      <p:sp>
        <p:nvSpPr>
          <p:cNvPr id="8" name="TextBox 7">
            <a:extLst>
              <a:ext uri="{FF2B5EF4-FFF2-40B4-BE49-F238E27FC236}">
                <a16:creationId xmlns:a16="http://schemas.microsoft.com/office/drawing/2014/main" id="{57F63AD9-7CB9-1866-CE0F-BF1F078EAA8C}"/>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7" name="Picture 6" descr="Diagram&#10;&#10;Description automatically generated">
            <a:extLst>
              <a:ext uri="{FF2B5EF4-FFF2-40B4-BE49-F238E27FC236}">
                <a16:creationId xmlns:a16="http://schemas.microsoft.com/office/drawing/2014/main" id="{5CA99B76-BE7A-D63A-956C-A5CB46F80D13}"/>
              </a:ext>
            </a:extLst>
          </p:cNvPr>
          <p:cNvPicPr>
            <a:picLocks noChangeAspect="1"/>
          </p:cNvPicPr>
          <p:nvPr/>
        </p:nvPicPr>
        <p:blipFill>
          <a:blip r:embed="rId4"/>
          <a:stretch>
            <a:fillRect/>
          </a:stretch>
        </p:blipFill>
        <p:spPr>
          <a:xfrm>
            <a:off x="499494" y="2319182"/>
            <a:ext cx="8145012" cy="2219635"/>
          </a:xfrm>
          <a:prstGeom prst="rect">
            <a:avLst/>
          </a:prstGeom>
        </p:spPr>
      </p:pic>
    </p:spTree>
    <p:extLst>
      <p:ext uri="{BB962C8B-B14F-4D97-AF65-F5344CB8AC3E}">
        <p14:creationId xmlns:p14="http://schemas.microsoft.com/office/powerpoint/2010/main" val="1508278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15</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Adaptive Nodes</a:t>
            </a:r>
            <a:endParaRPr lang="de-DE" sz="3000" dirty="0"/>
          </a:p>
        </p:txBody>
      </p:sp>
      <p:sp>
        <p:nvSpPr>
          <p:cNvPr id="8" name="TextBox 7">
            <a:extLst>
              <a:ext uri="{FF2B5EF4-FFF2-40B4-BE49-F238E27FC236}">
                <a16:creationId xmlns:a16="http://schemas.microsoft.com/office/drawing/2014/main" id="{57F63AD9-7CB9-1866-CE0F-BF1F078EAA8C}"/>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5" name="Picture 4" descr="Diagram&#10;&#10;Description automatically generated">
            <a:extLst>
              <a:ext uri="{FF2B5EF4-FFF2-40B4-BE49-F238E27FC236}">
                <a16:creationId xmlns:a16="http://schemas.microsoft.com/office/drawing/2014/main" id="{CD2BFECE-B654-F866-0462-12828225180F}"/>
              </a:ext>
            </a:extLst>
          </p:cNvPr>
          <p:cNvPicPr>
            <a:picLocks noChangeAspect="1"/>
          </p:cNvPicPr>
          <p:nvPr/>
        </p:nvPicPr>
        <p:blipFill>
          <a:blip r:embed="rId4"/>
          <a:stretch>
            <a:fillRect/>
          </a:stretch>
        </p:blipFill>
        <p:spPr>
          <a:xfrm>
            <a:off x="254434" y="2306433"/>
            <a:ext cx="8635131" cy="2245134"/>
          </a:xfrm>
          <a:prstGeom prst="rect">
            <a:avLst/>
          </a:prstGeom>
        </p:spPr>
      </p:pic>
    </p:spTree>
    <p:extLst>
      <p:ext uri="{BB962C8B-B14F-4D97-AF65-F5344CB8AC3E}">
        <p14:creationId xmlns:p14="http://schemas.microsoft.com/office/powerpoint/2010/main" val="1759414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16</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a:t>
            </a:r>
            <a:r>
              <a:rPr sz="3000" dirty="0" err="1"/>
              <a:t>Lazy</a:t>
            </a:r>
            <a:r>
              <a:rPr sz="3000" dirty="0"/>
              <a:t> Expansion</a:t>
            </a:r>
            <a:endParaRPr lang="de-DE" sz="3000" dirty="0"/>
          </a:p>
        </p:txBody>
      </p:sp>
      <p:sp>
        <p:nvSpPr>
          <p:cNvPr id="8" name="TextBox 7">
            <a:extLst>
              <a:ext uri="{FF2B5EF4-FFF2-40B4-BE49-F238E27FC236}">
                <a16:creationId xmlns:a16="http://schemas.microsoft.com/office/drawing/2014/main" id="{57F63AD9-7CB9-1866-CE0F-BF1F078EAA8C}"/>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7" name="Picture 6" descr="Diagram&#10;&#10;Description automatically generated">
            <a:extLst>
              <a:ext uri="{FF2B5EF4-FFF2-40B4-BE49-F238E27FC236}">
                <a16:creationId xmlns:a16="http://schemas.microsoft.com/office/drawing/2014/main" id="{03A5E004-9BB0-0AFE-076F-002DC8C12241}"/>
              </a:ext>
            </a:extLst>
          </p:cNvPr>
          <p:cNvPicPr>
            <a:picLocks noChangeAspect="1"/>
          </p:cNvPicPr>
          <p:nvPr/>
        </p:nvPicPr>
        <p:blipFill rotWithShape="1">
          <a:blip r:embed="rId4"/>
          <a:srcRect l="56386"/>
          <a:stretch/>
        </p:blipFill>
        <p:spPr>
          <a:xfrm>
            <a:off x="1665765" y="2200534"/>
            <a:ext cx="2962962" cy="3302424"/>
          </a:xfrm>
          <a:prstGeom prst="rect">
            <a:avLst/>
          </a:prstGeom>
        </p:spPr>
      </p:pic>
    </p:spTree>
    <p:extLst>
      <p:ext uri="{BB962C8B-B14F-4D97-AF65-F5344CB8AC3E}">
        <p14:creationId xmlns:p14="http://schemas.microsoft.com/office/powerpoint/2010/main" val="3394005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17</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Key </a:t>
            </a:r>
            <a:r>
              <a:rPr sz="3000" dirty="0" err="1"/>
              <a:t>Transformations</a:t>
            </a:r>
            <a:r>
              <a:rPr sz="3000" dirty="0"/>
              <a:t> </a:t>
            </a:r>
            <a:r>
              <a:rPr sz="3000" dirty="0" err="1"/>
              <a:t>for</a:t>
            </a:r>
            <a:r>
              <a:rPr sz="3000" dirty="0"/>
              <a:t> </a:t>
            </a:r>
            <a:r>
              <a:rPr sz="3000" dirty="0" err="1"/>
              <a:t>Bitwise</a:t>
            </a:r>
            <a:r>
              <a:rPr sz="3000" dirty="0"/>
              <a:t> </a:t>
            </a:r>
            <a:r>
              <a:rPr sz="3000" dirty="0" err="1"/>
              <a:t>Comparisons</a:t>
            </a:r>
            <a:endParaRPr lang="de-DE" sz="3000" dirty="0"/>
          </a:p>
        </p:txBody>
      </p:sp>
      <p:sp>
        <p:nvSpPr>
          <p:cNvPr id="10" name="Inhaltsplatzhalter 1">
            <a:extLst>
              <a:ext uri="{FF2B5EF4-FFF2-40B4-BE49-F238E27FC236}">
                <a16:creationId xmlns:a16="http://schemas.microsoft.com/office/drawing/2014/main" id="{8882D8D2-F5FE-C9DC-9EC1-292A7E810455}"/>
              </a:ext>
            </a:extLst>
          </p:cNvPr>
          <p:cNvSpPr>
            <a:spLocks noGrp="1"/>
          </p:cNvSpPr>
          <p:nvPr>
            <p:ph idx="1"/>
          </p:nvPr>
        </p:nvSpPr>
        <p:spPr>
          <a:xfrm>
            <a:off x="319090" y="1762188"/>
            <a:ext cx="8508999" cy="4699572"/>
          </a:xfrm>
        </p:spPr>
        <p:txBody>
          <a:bodyPr/>
          <a:lstStyle/>
          <a:p>
            <a:r>
              <a:rPr dirty="0" err="1"/>
              <a:t>How</a:t>
            </a:r>
            <a:r>
              <a:rPr dirty="0"/>
              <a:t> </a:t>
            </a:r>
            <a:r>
              <a:rPr dirty="0" err="1"/>
              <a:t>to</a:t>
            </a:r>
            <a:r>
              <a:rPr dirty="0"/>
              <a:t> </a:t>
            </a:r>
            <a:r>
              <a:rPr dirty="0" err="1"/>
              <a:t>translate</a:t>
            </a:r>
            <a:r>
              <a:rPr dirty="0"/>
              <a:t> </a:t>
            </a:r>
            <a:r>
              <a:rPr dirty="0" err="1"/>
              <a:t>attribute</a:t>
            </a:r>
            <a:r>
              <a:rPr dirty="0"/>
              <a:t> </a:t>
            </a:r>
            <a:r>
              <a:rPr dirty="0" err="1"/>
              <a:t>types</a:t>
            </a:r>
            <a:r>
              <a:rPr dirty="0"/>
              <a:t> </a:t>
            </a:r>
            <a:r>
              <a:rPr dirty="0" err="1"/>
              <a:t>to</a:t>
            </a:r>
            <a:r>
              <a:rPr dirty="0"/>
              <a:t> </a:t>
            </a:r>
            <a:r>
              <a:rPr dirty="0" err="1"/>
              <a:t>make</a:t>
            </a:r>
            <a:r>
              <a:rPr dirty="0"/>
              <a:t> </a:t>
            </a:r>
            <a:r>
              <a:rPr dirty="0" err="1"/>
              <a:t>them</a:t>
            </a:r>
            <a:r>
              <a:rPr dirty="0"/>
              <a:t> </a:t>
            </a:r>
            <a:r>
              <a:rPr dirty="0" err="1"/>
              <a:t>binary</a:t>
            </a:r>
            <a:r>
              <a:rPr dirty="0"/>
              <a:t> </a:t>
            </a:r>
            <a:r>
              <a:rPr dirty="0" err="1"/>
              <a:t>comparible</a:t>
            </a:r>
            <a:r>
              <a:rPr dirty="0"/>
              <a:t>?</a:t>
            </a:r>
          </a:p>
          <a:p>
            <a:endParaRPr dirty="0"/>
          </a:p>
          <a:p>
            <a:pPr algn="ctr"/>
            <a:r>
              <a:rPr lang="de-DE" i="1" dirty="0"/>
              <a:t>		a &lt; b </a:t>
            </a:r>
            <a:r>
              <a:rPr lang="de-DE" i="1" dirty="0">
                <a:sym typeface="Wingdings" panose="05000000000000000000" pitchFamily="2" charset="2"/>
              </a:rPr>
              <a:t> bin(a) &lt; bin(b)	(same </a:t>
            </a:r>
            <a:r>
              <a:rPr lang="de-DE" i="1" dirty="0" err="1">
                <a:sym typeface="Wingdings" panose="05000000000000000000" pitchFamily="2" charset="2"/>
              </a:rPr>
              <a:t>for</a:t>
            </a:r>
            <a:r>
              <a:rPr lang="de-DE" i="1" dirty="0">
                <a:sym typeface="Wingdings" panose="05000000000000000000" pitchFamily="2" charset="2"/>
              </a:rPr>
              <a:t> &gt; and =)</a:t>
            </a:r>
            <a:endParaRPr i="1" dirty="0"/>
          </a:p>
          <a:p>
            <a:endParaRPr dirty="0"/>
          </a:p>
          <a:p>
            <a:endParaRPr dirty="0"/>
          </a:p>
          <a:p>
            <a:pPr lvl="1" eaLnBrk="0" hangingPunct="0"/>
            <a:r>
              <a:rPr lang="de-DE" b="1" dirty="0" err="1"/>
              <a:t>Unsigned</a:t>
            </a:r>
            <a:r>
              <a:rPr lang="de-DE" b="1" dirty="0"/>
              <a:t> </a:t>
            </a:r>
            <a:r>
              <a:rPr lang="de-DE" b="1" dirty="0" err="1"/>
              <a:t>Integers</a:t>
            </a:r>
            <a:r>
              <a:rPr lang="de-DE" b="1" dirty="0"/>
              <a:t>: </a:t>
            </a:r>
            <a:r>
              <a:rPr lang="de-DE" dirty="0"/>
              <a:t>Flip </a:t>
            </a:r>
            <a:r>
              <a:rPr lang="de-DE" dirty="0" err="1"/>
              <a:t>byte</a:t>
            </a:r>
            <a:r>
              <a:rPr lang="de-DE" dirty="0"/>
              <a:t> </a:t>
            </a:r>
            <a:r>
              <a:rPr lang="de-DE" dirty="0" err="1"/>
              <a:t>order</a:t>
            </a:r>
            <a:r>
              <a:rPr lang="de-DE" dirty="0"/>
              <a:t> </a:t>
            </a:r>
            <a:r>
              <a:rPr lang="de-DE" dirty="0" err="1"/>
              <a:t>for</a:t>
            </a:r>
            <a:r>
              <a:rPr lang="de-DE" dirty="0"/>
              <a:t> </a:t>
            </a:r>
            <a:r>
              <a:rPr lang="de-DE" dirty="0" err="1"/>
              <a:t>little</a:t>
            </a:r>
            <a:r>
              <a:rPr lang="de-DE" dirty="0"/>
              <a:t> </a:t>
            </a:r>
            <a:r>
              <a:rPr lang="de-DE" dirty="0" err="1"/>
              <a:t>endian</a:t>
            </a:r>
            <a:r>
              <a:rPr lang="de-DE" dirty="0"/>
              <a:t> </a:t>
            </a:r>
            <a:r>
              <a:rPr lang="de-DE" dirty="0" err="1"/>
              <a:t>machines</a:t>
            </a:r>
            <a:endParaRPr lang="de-DE" dirty="0"/>
          </a:p>
          <a:p>
            <a:pPr lvl="1" eaLnBrk="0" hangingPunct="0"/>
            <a:r>
              <a:rPr lang="de-DE" b="1" dirty="0" err="1"/>
              <a:t>Signed</a:t>
            </a:r>
            <a:r>
              <a:rPr lang="de-DE" b="1" dirty="0"/>
              <a:t> </a:t>
            </a:r>
            <a:r>
              <a:rPr lang="de-DE" b="1" dirty="0" err="1"/>
              <a:t>Integers</a:t>
            </a:r>
            <a:r>
              <a:rPr lang="de-DE" b="1" dirty="0"/>
              <a:t>: </a:t>
            </a:r>
            <a:r>
              <a:rPr lang="de-DE" dirty="0"/>
              <a:t>Flip </a:t>
            </a:r>
            <a:r>
              <a:rPr lang="de-DE" dirty="0" err="1"/>
              <a:t>sign</a:t>
            </a:r>
            <a:r>
              <a:rPr lang="de-DE" dirty="0"/>
              <a:t> </a:t>
            </a:r>
            <a:r>
              <a:rPr lang="de-DE" dirty="0" err="1"/>
              <a:t>bit</a:t>
            </a:r>
            <a:r>
              <a:rPr lang="de-DE" dirty="0"/>
              <a:t> (so negative </a:t>
            </a:r>
            <a:r>
              <a:rPr lang="de-DE" dirty="0" err="1"/>
              <a:t>values</a:t>
            </a:r>
            <a:r>
              <a:rPr lang="de-DE" dirty="0"/>
              <a:t> </a:t>
            </a:r>
            <a:r>
              <a:rPr lang="de-DE" dirty="0" err="1"/>
              <a:t>come</a:t>
            </a:r>
            <a:r>
              <a:rPr lang="de-DE" dirty="0"/>
              <a:t> </a:t>
            </a:r>
            <a:r>
              <a:rPr lang="de-DE" dirty="0" err="1"/>
              <a:t>before</a:t>
            </a:r>
            <a:r>
              <a:rPr lang="de-DE" dirty="0"/>
              <a:t> positive </a:t>
            </a:r>
            <a:r>
              <a:rPr lang="de-DE" dirty="0" err="1"/>
              <a:t>ones</a:t>
            </a:r>
            <a:r>
              <a:rPr lang="de-DE" dirty="0"/>
              <a:t>), </a:t>
            </a:r>
            <a:r>
              <a:rPr lang="de-DE" dirty="0" err="1"/>
              <a:t>store</a:t>
            </a:r>
            <a:r>
              <a:rPr lang="de-DE" dirty="0"/>
              <a:t> </a:t>
            </a:r>
            <a:r>
              <a:rPr lang="de-DE" dirty="0" err="1"/>
              <a:t>as</a:t>
            </a:r>
            <a:r>
              <a:rPr lang="de-DE" dirty="0"/>
              <a:t> </a:t>
            </a:r>
            <a:r>
              <a:rPr lang="de-DE" dirty="0" err="1"/>
              <a:t>unsigned</a:t>
            </a:r>
            <a:r>
              <a:rPr lang="de-DE" dirty="0"/>
              <a:t> integer</a:t>
            </a:r>
          </a:p>
          <a:p>
            <a:pPr lvl="1" eaLnBrk="0" hangingPunct="0"/>
            <a:r>
              <a:rPr lang="de-DE" b="1" dirty="0" err="1"/>
              <a:t>Floats</a:t>
            </a:r>
            <a:r>
              <a:rPr lang="de-DE" b="1" dirty="0"/>
              <a:t>: </a:t>
            </a:r>
            <a:r>
              <a:rPr lang="de-DE" dirty="0" err="1"/>
              <a:t>Classify</a:t>
            </a:r>
            <a:r>
              <a:rPr lang="de-DE" dirty="0"/>
              <a:t> </a:t>
            </a:r>
            <a:r>
              <a:rPr lang="de-DE" dirty="0" err="1"/>
              <a:t>into</a:t>
            </a:r>
            <a:r>
              <a:rPr lang="de-DE" dirty="0"/>
              <a:t> </a:t>
            </a:r>
            <a:r>
              <a:rPr lang="de-DE" dirty="0" err="1"/>
              <a:t>group</a:t>
            </a:r>
            <a:r>
              <a:rPr lang="de-DE" dirty="0"/>
              <a:t> (</a:t>
            </a:r>
            <a:r>
              <a:rPr lang="de-DE" dirty="0" err="1"/>
              <a:t>neg</a:t>
            </a:r>
            <a:r>
              <a:rPr lang="de-DE" dirty="0"/>
              <a:t> vs. Pos, </a:t>
            </a:r>
            <a:r>
              <a:rPr lang="de-DE" dirty="0" err="1"/>
              <a:t>normalized</a:t>
            </a:r>
            <a:r>
              <a:rPr lang="de-DE" dirty="0"/>
              <a:t> vs. </a:t>
            </a:r>
            <a:r>
              <a:rPr lang="de-DE" dirty="0" err="1"/>
              <a:t>denomarlized</a:t>
            </a:r>
            <a:r>
              <a:rPr lang="de-DE" dirty="0"/>
              <a:t>, </a:t>
            </a:r>
            <a:r>
              <a:rPr lang="de-DE" dirty="0" err="1"/>
              <a:t>NaN</a:t>
            </a:r>
            <a:r>
              <a:rPr lang="de-DE" dirty="0"/>
              <a:t>, </a:t>
            </a:r>
            <a:r>
              <a:rPr lang="en-US" dirty="0"/>
              <a:t>∞</a:t>
            </a:r>
            <a:r>
              <a:rPr lang="de-DE" dirty="0"/>
              <a:t>, 0), </a:t>
            </a:r>
            <a:r>
              <a:rPr lang="de-DE" dirty="0" err="1"/>
              <a:t>store</a:t>
            </a:r>
            <a:r>
              <a:rPr lang="de-DE" dirty="0"/>
              <a:t> </a:t>
            </a:r>
            <a:r>
              <a:rPr lang="de-DE" dirty="0" err="1"/>
              <a:t>as</a:t>
            </a:r>
            <a:r>
              <a:rPr lang="de-DE" dirty="0"/>
              <a:t> </a:t>
            </a:r>
            <a:r>
              <a:rPr lang="de-DE" dirty="0" err="1"/>
              <a:t>unsigned</a:t>
            </a:r>
            <a:r>
              <a:rPr lang="de-DE" dirty="0"/>
              <a:t> integer</a:t>
            </a:r>
          </a:p>
          <a:p>
            <a:pPr lvl="1" eaLnBrk="0" hangingPunct="0"/>
            <a:r>
              <a:rPr lang="de-DE" b="1" dirty="0"/>
              <a:t>Strings:</a:t>
            </a:r>
            <a:r>
              <a:rPr lang="de-DE" dirty="0"/>
              <a:t> Library </a:t>
            </a:r>
            <a:r>
              <a:rPr lang="de-DE" dirty="0" err="1"/>
              <a:t>functions</a:t>
            </a:r>
            <a:r>
              <a:rPr lang="de-DE" dirty="0"/>
              <a:t> </a:t>
            </a:r>
            <a:r>
              <a:rPr lang="de-DE" dirty="0" err="1"/>
              <a:t>for</a:t>
            </a:r>
            <a:r>
              <a:rPr lang="de-DE" dirty="0"/>
              <a:t> Unicode Strings</a:t>
            </a:r>
          </a:p>
          <a:p>
            <a:pPr lvl="1" eaLnBrk="0" hangingPunct="0"/>
            <a:r>
              <a:rPr lang="de-DE" b="1" dirty="0"/>
              <a:t>Null:</a:t>
            </a:r>
            <a:r>
              <a:rPr lang="de-DE" dirty="0"/>
              <a:t> </a:t>
            </a:r>
            <a:r>
              <a:rPr lang="de-DE" dirty="0" err="1"/>
              <a:t>Identify</a:t>
            </a:r>
            <a:r>
              <a:rPr lang="de-DE" dirty="0"/>
              <a:t> </a:t>
            </a:r>
            <a:r>
              <a:rPr lang="de-DE" dirty="0" err="1"/>
              <a:t>special</a:t>
            </a:r>
            <a:r>
              <a:rPr lang="de-DE" dirty="0"/>
              <a:t> </a:t>
            </a:r>
            <a:r>
              <a:rPr lang="de-DE" dirty="0" err="1"/>
              <a:t>value</a:t>
            </a:r>
            <a:endParaRPr lang="de-DE" dirty="0"/>
          </a:p>
          <a:p>
            <a:pPr lvl="1" eaLnBrk="0" hangingPunct="0"/>
            <a:r>
              <a:rPr lang="de-DE" b="1" dirty="0"/>
              <a:t>Compound Type: </a:t>
            </a:r>
            <a:r>
              <a:rPr lang="de-DE" dirty="0"/>
              <a:t>Transform </a:t>
            </a:r>
            <a:r>
              <a:rPr lang="de-DE" dirty="0" err="1"/>
              <a:t>each</a:t>
            </a:r>
            <a:r>
              <a:rPr lang="de-DE" dirty="0"/>
              <a:t> </a:t>
            </a:r>
            <a:r>
              <a:rPr lang="de-DE" dirty="0" err="1"/>
              <a:t>attribute</a:t>
            </a:r>
            <a:r>
              <a:rPr lang="de-DE" dirty="0"/>
              <a:t> </a:t>
            </a:r>
            <a:r>
              <a:rPr lang="de-DE" dirty="0" err="1"/>
              <a:t>separatly</a:t>
            </a:r>
            <a:r>
              <a:rPr lang="de-DE" dirty="0"/>
              <a:t>, </a:t>
            </a:r>
            <a:r>
              <a:rPr lang="de-DE" dirty="0" err="1"/>
              <a:t>concatenate</a:t>
            </a:r>
            <a:r>
              <a:rPr lang="de-DE" dirty="0"/>
              <a:t> </a:t>
            </a:r>
            <a:r>
              <a:rPr lang="de-DE" dirty="0" err="1"/>
              <a:t>results</a:t>
            </a:r>
            <a:endParaRPr lang="de-DE" dirty="0"/>
          </a:p>
          <a:p>
            <a:endParaRPr dirty="0"/>
          </a:p>
        </p:txBody>
      </p:sp>
    </p:spTree>
    <p:extLst>
      <p:ext uri="{BB962C8B-B14F-4D97-AF65-F5344CB8AC3E}">
        <p14:creationId xmlns:p14="http://schemas.microsoft.com/office/powerpoint/2010/main" val="144877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18</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Store Attributes in </a:t>
            </a:r>
            <a:r>
              <a:rPr sz="3000" dirty="0" err="1"/>
              <a:t>Context</a:t>
            </a:r>
            <a:r>
              <a:rPr sz="3000" dirty="0"/>
              <a:t> Sensitive Way</a:t>
            </a:r>
            <a:endParaRPr lang="de-DE" sz="3000" dirty="0"/>
          </a:p>
        </p:txBody>
      </p:sp>
      <p:sp>
        <p:nvSpPr>
          <p:cNvPr id="10" name="Inhaltsplatzhalter 1">
            <a:extLst>
              <a:ext uri="{FF2B5EF4-FFF2-40B4-BE49-F238E27FC236}">
                <a16:creationId xmlns:a16="http://schemas.microsoft.com/office/drawing/2014/main" id="{8882D8D2-F5FE-C9DC-9EC1-292A7E810455}"/>
              </a:ext>
            </a:extLst>
          </p:cNvPr>
          <p:cNvSpPr>
            <a:spLocks noGrp="1"/>
          </p:cNvSpPr>
          <p:nvPr>
            <p:ph idx="1"/>
          </p:nvPr>
        </p:nvSpPr>
        <p:spPr>
          <a:xfrm>
            <a:off x="319090" y="1977081"/>
            <a:ext cx="8508999" cy="4484679"/>
          </a:xfrm>
        </p:spPr>
        <p:txBody>
          <a:bodyPr/>
          <a:lstStyle/>
          <a:p>
            <a:r>
              <a:rPr sz="1800" b="1" dirty="0" err="1"/>
              <a:t>Example</a:t>
            </a:r>
            <a:r>
              <a:rPr sz="1800" b="1" dirty="0"/>
              <a:t>: </a:t>
            </a:r>
            <a:r>
              <a:rPr sz="1800" dirty="0"/>
              <a:t>E-Mails </a:t>
            </a:r>
            <a:r>
              <a:rPr sz="1800" dirty="0" err="1"/>
              <a:t>from</a:t>
            </a:r>
            <a:r>
              <a:rPr sz="1800" dirty="0"/>
              <a:t> back </a:t>
            </a:r>
            <a:r>
              <a:rPr sz="1800" dirty="0" err="1"/>
              <a:t>to</a:t>
            </a:r>
            <a:r>
              <a:rPr sz="1800" dirty="0"/>
              <a:t> front </a:t>
            </a:r>
            <a:r>
              <a:rPr sz="1800" dirty="0" err="1"/>
              <a:t>for</a:t>
            </a:r>
            <a:r>
              <a:rPr sz="1800" dirty="0"/>
              <a:t> </a:t>
            </a:r>
            <a:r>
              <a:rPr sz="1800" dirty="0" err="1"/>
              <a:t>best</a:t>
            </a:r>
            <a:r>
              <a:rPr sz="1800" dirty="0"/>
              <a:t> </a:t>
            </a:r>
            <a:r>
              <a:rPr sz="1800" dirty="0" err="1"/>
              <a:t>compression</a:t>
            </a:r>
            <a:endParaRPr sz="1800" dirty="0"/>
          </a:p>
        </p:txBody>
      </p:sp>
      <p:sp>
        <p:nvSpPr>
          <p:cNvPr id="7" name="Rectangle 6">
            <a:extLst>
              <a:ext uri="{FF2B5EF4-FFF2-40B4-BE49-F238E27FC236}">
                <a16:creationId xmlns:a16="http://schemas.microsoft.com/office/drawing/2014/main" id="{54817F57-D621-129E-6C43-DCD8B62826D9}"/>
              </a:ext>
            </a:extLst>
          </p:cNvPr>
          <p:cNvSpPr/>
          <p:nvPr/>
        </p:nvSpPr>
        <p:spPr>
          <a:xfrm>
            <a:off x="1976376" y="2798721"/>
            <a:ext cx="706246"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err="1"/>
              <a:t>john</a:t>
            </a:r>
            <a:endParaRPr lang="de-DE" dirty="0"/>
          </a:p>
        </p:txBody>
      </p:sp>
      <p:sp>
        <p:nvSpPr>
          <p:cNvPr id="8" name="Rectangle 7">
            <a:extLst>
              <a:ext uri="{FF2B5EF4-FFF2-40B4-BE49-F238E27FC236}">
                <a16:creationId xmlns:a16="http://schemas.microsoft.com/office/drawing/2014/main" id="{9FF2AC83-0725-1201-3693-534D5469671B}"/>
              </a:ext>
            </a:extLst>
          </p:cNvPr>
          <p:cNvSpPr/>
          <p:nvPr/>
        </p:nvSpPr>
        <p:spPr>
          <a:xfrm>
            <a:off x="790833" y="3698849"/>
            <a:ext cx="1085182"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@tum</a:t>
            </a:r>
          </a:p>
        </p:txBody>
      </p:sp>
      <p:sp>
        <p:nvSpPr>
          <p:cNvPr id="9" name="Rectangle 8">
            <a:extLst>
              <a:ext uri="{FF2B5EF4-FFF2-40B4-BE49-F238E27FC236}">
                <a16:creationId xmlns:a16="http://schemas.microsoft.com/office/drawing/2014/main" id="{4870FFD7-ECFC-EBB4-8D65-8A354F818633}"/>
              </a:ext>
            </a:extLst>
          </p:cNvPr>
          <p:cNvSpPr/>
          <p:nvPr/>
        </p:nvSpPr>
        <p:spPr>
          <a:xfrm>
            <a:off x="1909466" y="3698849"/>
            <a:ext cx="1037619"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@gmail</a:t>
            </a:r>
          </a:p>
        </p:txBody>
      </p:sp>
      <p:sp>
        <p:nvSpPr>
          <p:cNvPr id="11" name="Rectangle 10">
            <a:extLst>
              <a:ext uri="{FF2B5EF4-FFF2-40B4-BE49-F238E27FC236}">
                <a16:creationId xmlns:a16="http://schemas.microsoft.com/office/drawing/2014/main" id="{1DB634D0-D769-8662-3145-1C2F2D070166}"/>
              </a:ext>
            </a:extLst>
          </p:cNvPr>
          <p:cNvSpPr/>
          <p:nvPr/>
        </p:nvSpPr>
        <p:spPr>
          <a:xfrm>
            <a:off x="966200" y="4668926"/>
            <a:ext cx="687655"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.de</a:t>
            </a:r>
          </a:p>
        </p:txBody>
      </p:sp>
      <p:sp>
        <p:nvSpPr>
          <p:cNvPr id="16" name="Rectangle 15">
            <a:extLst>
              <a:ext uri="{FF2B5EF4-FFF2-40B4-BE49-F238E27FC236}">
                <a16:creationId xmlns:a16="http://schemas.microsoft.com/office/drawing/2014/main" id="{80AC580F-E807-440F-1D95-11CCC27569DE}"/>
              </a:ext>
            </a:extLst>
          </p:cNvPr>
          <p:cNvSpPr/>
          <p:nvPr/>
        </p:nvSpPr>
        <p:spPr>
          <a:xfrm>
            <a:off x="2025122" y="4668926"/>
            <a:ext cx="786145"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t>
            </a:r>
            <a:r>
              <a:rPr lang="de-DE" dirty="0" err="1"/>
              <a:t>com</a:t>
            </a:r>
            <a:endParaRPr lang="de-DE" dirty="0"/>
          </a:p>
        </p:txBody>
      </p:sp>
      <p:cxnSp>
        <p:nvCxnSpPr>
          <p:cNvPr id="17" name="Straight Arrow Connector 16">
            <a:extLst>
              <a:ext uri="{FF2B5EF4-FFF2-40B4-BE49-F238E27FC236}">
                <a16:creationId xmlns:a16="http://schemas.microsoft.com/office/drawing/2014/main" id="{656FFFB8-239A-8B3A-B565-930898F152AD}"/>
              </a:ext>
            </a:extLst>
          </p:cNvPr>
          <p:cNvCxnSpPr>
            <a:cxnSpLocks/>
            <a:stCxn id="24" idx="2"/>
            <a:endCxn id="8" idx="0"/>
          </p:cNvCxnSpPr>
          <p:nvPr/>
        </p:nvCxnSpPr>
        <p:spPr>
          <a:xfrm flipH="1">
            <a:off x="1333424" y="3212433"/>
            <a:ext cx="268831" cy="486416"/>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63B3E51-581B-4228-A3FC-1ED731BAC55A}"/>
              </a:ext>
            </a:extLst>
          </p:cNvPr>
          <p:cNvCxnSpPr>
            <a:cxnSpLocks/>
            <a:stCxn id="8" idx="2"/>
            <a:endCxn id="11" idx="0"/>
          </p:cNvCxnSpPr>
          <p:nvPr/>
        </p:nvCxnSpPr>
        <p:spPr>
          <a:xfrm flipH="1">
            <a:off x="1310028" y="4109219"/>
            <a:ext cx="23396" cy="55970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D70E89D-2F26-3961-75E9-0CE497277802}"/>
              </a:ext>
            </a:extLst>
          </p:cNvPr>
          <p:cNvCxnSpPr>
            <a:cxnSpLocks/>
            <a:stCxn id="9" idx="2"/>
            <a:endCxn id="16" idx="0"/>
          </p:cNvCxnSpPr>
          <p:nvPr/>
        </p:nvCxnSpPr>
        <p:spPr>
          <a:xfrm flipH="1">
            <a:off x="2418195" y="4109219"/>
            <a:ext cx="10081" cy="55970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CC44617-AD48-2B2F-9E75-00E621B2EDB6}"/>
              </a:ext>
            </a:extLst>
          </p:cNvPr>
          <p:cNvSpPr/>
          <p:nvPr/>
        </p:nvSpPr>
        <p:spPr>
          <a:xfrm>
            <a:off x="2703053" y="2798721"/>
            <a:ext cx="687656"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err="1"/>
              <a:t>ada</a:t>
            </a:r>
            <a:endParaRPr lang="de-DE" dirty="0"/>
          </a:p>
        </p:txBody>
      </p:sp>
      <p:sp>
        <p:nvSpPr>
          <p:cNvPr id="24" name="Rectangle 23">
            <a:extLst>
              <a:ext uri="{FF2B5EF4-FFF2-40B4-BE49-F238E27FC236}">
                <a16:creationId xmlns:a16="http://schemas.microsoft.com/office/drawing/2014/main" id="{A3D0294E-CFB5-8DE8-0AA7-42C9B0AA2E87}"/>
              </a:ext>
            </a:extLst>
          </p:cNvPr>
          <p:cNvSpPr/>
          <p:nvPr/>
        </p:nvSpPr>
        <p:spPr>
          <a:xfrm>
            <a:off x="1258427" y="2802063"/>
            <a:ext cx="687656"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err="1"/>
              <a:t>bob</a:t>
            </a:r>
            <a:endParaRPr lang="de-DE" dirty="0"/>
          </a:p>
        </p:txBody>
      </p:sp>
      <p:sp>
        <p:nvSpPr>
          <p:cNvPr id="25" name="Rectangle 24">
            <a:extLst>
              <a:ext uri="{FF2B5EF4-FFF2-40B4-BE49-F238E27FC236}">
                <a16:creationId xmlns:a16="http://schemas.microsoft.com/office/drawing/2014/main" id="{CBE9D3F4-122F-5D44-D329-C51431A66E56}"/>
              </a:ext>
            </a:extLst>
          </p:cNvPr>
          <p:cNvSpPr/>
          <p:nvPr/>
        </p:nvSpPr>
        <p:spPr>
          <a:xfrm>
            <a:off x="2984156" y="3697029"/>
            <a:ext cx="1037619"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@gmail</a:t>
            </a:r>
          </a:p>
        </p:txBody>
      </p:sp>
      <p:cxnSp>
        <p:nvCxnSpPr>
          <p:cNvPr id="28" name="Straight Arrow Connector 27">
            <a:extLst>
              <a:ext uri="{FF2B5EF4-FFF2-40B4-BE49-F238E27FC236}">
                <a16:creationId xmlns:a16="http://schemas.microsoft.com/office/drawing/2014/main" id="{1BA4503A-B0B6-E40F-EE47-C9BCD73952C5}"/>
              </a:ext>
            </a:extLst>
          </p:cNvPr>
          <p:cNvCxnSpPr>
            <a:cxnSpLocks/>
            <a:stCxn id="7" idx="2"/>
            <a:endCxn id="9" idx="0"/>
          </p:cNvCxnSpPr>
          <p:nvPr/>
        </p:nvCxnSpPr>
        <p:spPr>
          <a:xfrm>
            <a:off x="2329499" y="3209091"/>
            <a:ext cx="98777"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D61B9B-7475-02EF-BE3E-B3D7DEDEE107}"/>
              </a:ext>
            </a:extLst>
          </p:cNvPr>
          <p:cNvCxnSpPr>
            <a:cxnSpLocks/>
            <a:stCxn id="23" idx="2"/>
            <a:endCxn id="25" idx="0"/>
          </p:cNvCxnSpPr>
          <p:nvPr/>
        </p:nvCxnSpPr>
        <p:spPr>
          <a:xfrm>
            <a:off x="3046881" y="3209091"/>
            <a:ext cx="456085" cy="48793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5C569A01-4C51-B7DE-FE52-0E8EED644042}"/>
              </a:ext>
            </a:extLst>
          </p:cNvPr>
          <p:cNvSpPr/>
          <p:nvPr/>
        </p:nvSpPr>
        <p:spPr>
          <a:xfrm>
            <a:off x="3109892" y="4668926"/>
            <a:ext cx="786145"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t>
            </a:r>
            <a:r>
              <a:rPr lang="de-DE" dirty="0" err="1"/>
              <a:t>com</a:t>
            </a:r>
            <a:endParaRPr lang="de-DE" dirty="0"/>
          </a:p>
        </p:txBody>
      </p:sp>
      <p:cxnSp>
        <p:nvCxnSpPr>
          <p:cNvPr id="39" name="Straight Arrow Connector 38">
            <a:extLst>
              <a:ext uri="{FF2B5EF4-FFF2-40B4-BE49-F238E27FC236}">
                <a16:creationId xmlns:a16="http://schemas.microsoft.com/office/drawing/2014/main" id="{69C86772-D863-688F-EAF4-60D53EB8E8EC}"/>
              </a:ext>
            </a:extLst>
          </p:cNvPr>
          <p:cNvCxnSpPr>
            <a:cxnSpLocks/>
            <a:stCxn id="25" idx="2"/>
            <a:endCxn id="34" idx="0"/>
          </p:cNvCxnSpPr>
          <p:nvPr/>
        </p:nvCxnSpPr>
        <p:spPr>
          <a:xfrm flipH="1">
            <a:off x="3502965" y="4107399"/>
            <a:ext cx="1" cy="56152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1E98CC14-2A4F-EF00-53F9-8C98151C2484}"/>
              </a:ext>
            </a:extLst>
          </p:cNvPr>
          <p:cNvSpPr txBox="1"/>
          <p:nvPr/>
        </p:nvSpPr>
        <p:spPr>
          <a:xfrm>
            <a:off x="4456817" y="3672470"/>
            <a:ext cx="653053" cy="385811"/>
          </a:xfrm>
          <a:prstGeom prst="rect">
            <a:avLst/>
          </a:prstGeom>
          <a:noFill/>
        </p:spPr>
        <p:txBody>
          <a:bodyPr wrap="square" lIns="0" tIns="0" rIns="0" bIns="0" rtlCol="0">
            <a:spAutoFit/>
          </a:bodyPr>
          <a:lstStyle/>
          <a:p>
            <a:pPr>
              <a:lnSpc>
                <a:spcPct val="114000"/>
              </a:lnSpc>
            </a:pPr>
            <a:r>
              <a:rPr lang="en-US" sz="2400" b="1" dirty="0">
                <a:latin typeface="+mn-lt"/>
              </a:rPr>
              <a:t>VS.</a:t>
            </a:r>
          </a:p>
        </p:txBody>
      </p:sp>
      <p:sp>
        <p:nvSpPr>
          <p:cNvPr id="44" name="Rectangle 43">
            <a:extLst>
              <a:ext uri="{FF2B5EF4-FFF2-40B4-BE49-F238E27FC236}">
                <a16:creationId xmlns:a16="http://schemas.microsoft.com/office/drawing/2014/main" id="{596DD73F-82B1-3763-2549-3C4D5C2A40B4}"/>
              </a:ext>
            </a:extLst>
          </p:cNvPr>
          <p:cNvSpPr/>
          <p:nvPr/>
        </p:nvSpPr>
        <p:spPr>
          <a:xfrm>
            <a:off x="6865579" y="2792458"/>
            <a:ext cx="706246"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.de</a:t>
            </a:r>
          </a:p>
        </p:txBody>
      </p:sp>
      <p:sp>
        <p:nvSpPr>
          <p:cNvPr id="45" name="Rectangle 44">
            <a:extLst>
              <a:ext uri="{FF2B5EF4-FFF2-40B4-BE49-F238E27FC236}">
                <a16:creationId xmlns:a16="http://schemas.microsoft.com/office/drawing/2014/main" id="{3FDA4F0D-1879-9853-4301-375B7C5B63E9}"/>
              </a:ext>
            </a:extLst>
          </p:cNvPr>
          <p:cNvSpPr/>
          <p:nvPr/>
        </p:nvSpPr>
        <p:spPr>
          <a:xfrm>
            <a:off x="5680036" y="3692586"/>
            <a:ext cx="1085182"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@gmail</a:t>
            </a:r>
          </a:p>
        </p:txBody>
      </p:sp>
      <p:sp>
        <p:nvSpPr>
          <p:cNvPr id="46" name="Rectangle 45">
            <a:extLst>
              <a:ext uri="{FF2B5EF4-FFF2-40B4-BE49-F238E27FC236}">
                <a16:creationId xmlns:a16="http://schemas.microsoft.com/office/drawing/2014/main" id="{5D0570A1-F3C7-6CF2-3A27-B1FD51DCDAA3}"/>
              </a:ext>
            </a:extLst>
          </p:cNvPr>
          <p:cNvSpPr/>
          <p:nvPr/>
        </p:nvSpPr>
        <p:spPr>
          <a:xfrm>
            <a:off x="6798669" y="3692586"/>
            <a:ext cx="1037619"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@tum</a:t>
            </a:r>
          </a:p>
        </p:txBody>
      </p:sp>
      <p:sp>
        <p:nvSpPr>
          <p:cNvPr id="47" name="Rectangle 46">
            <a:extLst>
              <a:ext uri="{FF2B5EF4-FFF2-40B4-BE49-F238E27FC236}">
                <a16:creationId xmlns:a16="http://schemas.microsoft.com/office/drawing/2014/main" id="{AC7EC464-C25F-214B-7319-F4E28D02C6C4}"/>
              </a:ext>
            </a:extLst>
          </p:cNvPr>
          <p:cNvSpPr/>
          <p:nvPr/>
        </p:nvSpPr>
        <p:spPr>
          <a:xfrm>
            <a:off x="5336208" y="4662663"/>
            <a:ext cx="687655"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err="1"/>
              <a:t>john</a:t>
            </a:r>
            <a:endParaRPr lang="de-DE" dirty="0"/>
          </a:p>
        </p:txBody>
      </p:sp>
      <p:sp>
        <p:nvSpPr>
          <p:cNvPr id="48" name="Rectangle 47">
            <a:extLst>
              <a:ext uri="{FF2B5EF4-FFF2-40B4-BE49-F238E27FC236}">
                <a16:creationId xmlns:a16="http://schemas.microsoft.com/office/drawing/2014/main" id="{17C709FD-39DB-646B-85E6-142105039930}"/>
              </a:ext>
            </a:extLst>
          </p:cNvPr>
          <p:cNvSpPr/>
          <p:nvPr/>
        </p:nvSpPr>
        <p:spPr>
          <a:xfrm>
            <a:off x="6914325" y="4662663"/>
            <a:ext cx="786145"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err="1"/>
              <a:t>bob</a:t>
            </a:r>
            <a:endParaRPr lang="de-DE" dirty="0"/>
          </a:p>
        </p:txBody>
      </p:sp>
      <p:cxnSp>
        <p:nvCxnSpPr>
          <p:cNvPr id="49" name="Straight Arrow Connector 48">
            <a:extLst>
              <a:ext uri="{FF2B5EF4-FFF2-40B4-BE49-F238E27FC236}">
                <a16:creationId xmlns:a16="http://schemas.microsoft.com/office/drawing/2014/main" id="{497A1C96-70B4-E2ED-204D-CB6B7A80731D}"/>
              </a:ext>
            </a:extLst>
          </p:cNvPr>
          <p:cNvCxnSpPr>
            <a:cxnSpLocks/>
            <a:stCxn id="53" idx="2"/>
            <a:endCxn id="45" idx="0"/>
          </p:cNvCxnSpPr>
          <p:nvPr/>
        </p:nvCxnSpPr>
        <p:spPr>
          <a:xfrm flipH="1">
            <a:off x="6222627" y="3206170"/>
            <a:ext cx="268831" cy="486416"/>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50B8C1B-A8AE-F0C8-6846-D24FCEABF275}"/>
              </a:ext>
            </a:extLst>
          </p:cNvPr>
          <p:cNvCxnSpPr>
            <a:cxnSpLocks/>
            <a:stCxn id="45" idx="2"/>
            <a:endCxn id="47" idx="0"/>
          </p:cNvCxnSpPr>
          <p:nvPr/>
        </p:nvCxnSpPr>
        <p:spPr>
          <a:xfrm flipH="1">
            <a:off x="5680036" y="4102956"/>
            <a:ext cx="542591" cy="55970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2A74C04-7974-9E0D-CE7E-537DAAC23BAB}"/>
              </a:ext>
            </a:extLst>
          </p:cNvPr>
          <p:cNvCxnSpPr>
            <a:cxnSpLocks/>
            <a:stCxn id="46" idx="2"/>
            <a:endCxn id="48" idx="0"/>
          </p:cNvCxnSpPr>
          <p:nvPr/>
        </p:nvCxnSpPr>
        <p:spPr>
          <a:xfrm flipH="1">
            <a:off x="7307398" y="4102956"/>
            <a:ext cx="10081" cy="55970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9C0909FE-AA3D-33C6-0CC5-796F9BB30F33}"/>
              </a:ext>
            </a:extLst>
          </p:cNvPr>
          <p:cNvSpPr/>
          <p:nvPr/>
        </p:nvSpPr>
        <p:spPr>
          <a:xfrm>
            <a:off x="6147630" y="2795800"/>
            <a:ext cx="687656"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t>
            </a:r>
            <a:r>
              <a:rPr lang="de-DE" dirty="0" err="1"/>
              <a:t>com</a:t>
            </a:r>
            <a:endParaRPr lang="de-DE" dirty="0"/>
          </a:p>
        </p:txBody>
      </p:sp>
      <p:cxnSp>
        <p:nvCxnSpPr>
          <p:cNvPr id="55" name="Straight Arrow Connector 54">
            <a:extLst>
              <a:ext uri="{FF2B5EF4-FFF2-40B4-BE49-F238E27FC236}">
                <a16:creationId xmlns:a16="http://schemas.microsoft.com/office/drawing/2014/main" id="{C94A2C9E-40A3-CC8E-F638-4E82B79201DA}"/>
              </a:ext>
            </a:extLst>
          </p:cNvPr>
          <p:cNvCxnSpPr>
            <a:cxnSpLocks/>
            <a:stCxn id="44" idx="2"/>
            <a:endCxn id="46" idx="0"/>
          </p:cNvCxnSpPr>
          <p:nvPr/>
        </p:nvCxnSpPr>
        <p:spPr>
          <a:xfrm>
            <a:off x="7218702" y="3202828"/>
            <a:ext cx="98777"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0AA0245-B127-411E-1295-55CA4E465E99}"/>
              </a:ext>
            </a:extLst>
          </p:cNvPr>
          <p:cNvCxnSpPr>
            <a:cxnSpLocks/>
            <a:stCxn id="45" idx="2"/>
            <a:endCxn id="63" idx="0"/>
          </p:cNvCxnSpPr>
          <p:nvPr/>
        </p:nvCxnSpPr>
        <p:spPr>
          <a:xfrm>
            <a:off x="6222627" y="4102956"/>
            <a:ext cx="241841" cy="55970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6A3D8221-9426-B0EB-BF1C-79C0D0AF43E5}"/>
              </a:ext>
            </a:extLst>
          </p:cNvPr>
          <p:cNvSpPr/>
          <p:nvPr/>
        </p:nvSpPr>
        <p:spPr>
          <a:xfrm>
            <a:off x="6120640" y="4662663"/>
            <a:ext cx="687655"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err="1"/>
              <a:t>ada</a:t>
            </a:r>
            <a:endParaRPr lang="de-DE" dirty="0"/>
          </a:p>
        </p:txBody>
      </p:sp>
    </p:spTree>
    <p:extLst>
      <p:ext uri="{BB962C8B-B14F-4D97-AF65-F5344CB8AC3E}">
        <p14:creationId xmlns:p14="http://schemas.microsoft.com/office/powerpoint/2010/main" val="3943347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312361149"/>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3"/>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19</a:t>
            </a:fld>
            <a:endParaRPr lang="de-DE" dirty="0"/>
          </a:p>
        </p:txBody>
      </p:sp>
      <p:sp>
        <p:nvSpPr>
          <p:cNvPr id="7"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p:txBody>
          <a:bodyPr/>
          <a:lstStyle/>
          <a:p>
            <a:r>
              <a:rPr lang="de-DE" dirty="0"/>
              <a:t>Memory-Benchmark</a:t>
            </a:r>
          </a:p>
        </p:txBody>
      </p:sp>
    </p:spTree>
    <p:extLst>
      <p:ext uri="{BB962C8B-B14F-4D97-AF65-F5344CB8AC3E}">
        <p14:creationId xmlns:p14="http://schemas.microsoft.com/office/powerpoint/2010/main" val="2923586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285750" indent="-285750">
              <a:buFont typeface="Arial" panose="020B0604020202020204" pitchFamily="34" charset="0"/>
              <a:buChar char="•"/>
            </a:pPr>
            <a:r>
              <a:rPr lang="de-DE" dirty="0"/>
              <a:t>Disk-</a:t>
            </a:r>
            <a:r>
              <a:rPr lang="de-DE" dirty="0" err="1"/>
              <a:t>Based</a:t>
            </a:r>
            <a:r>
              <a:rPr lang="de-DE" dirty="0"/>
              <a:t> vs. Main-Memory DBMS</a:t>
            </a:r>
          </a:p>
          <a:p>
            <a:pPr marL="285750" indent="-285750">
              <a:buFont typeface="Arial" panose="020B0604020202020204" pitchFamily="34" charset="0"/>
              <a:buChar char="•"/>
            </a:pPr>
            <a:r>
              <a:rPr lang="de-DE" dirty="0"/>
              <a:t>Index-</a:t>
            </a:r>
            <a:r>
              <a:rPr lang="de-DE" dirty="0" err="1"/>
              <a:t>Structures</a:t>
            </a:r>
            <a:r>
              <a:rPr lang="de-DE" dirty="0"/>
              <a:t> in DBMS</a:t>
            </a:r>
          </a:p>
          <a:p>
            <a:pPr marL="285750" indent="-285750">
              <a:buFont typeface="Arial" panose="020B0604020202020204" pitchFamily="34" charset="0"/>
              <a:buChar char="•"/>
            </a:pPr>
            <a:r>
              <a:rPr lang="de-DE" dirty="0" err="1"/>
              <a:t>From</a:t>
            </a:r>
            <a:r>
              <a:rPr lang="de-DE" dirty="0"/>
              <a:t> Tries </a:t>
            </a:r>
            <a:r>
              <a:rPr lang="de-DE" dirty="0" err="1"/>
              <a:t>to</a:t>
            </a:r>
            <a:r>
              <a:rPr lang="de-DE" dirty="0"/>
              <a:t> ART</a:t>
            </a:r>
          </a:p>
          <a:p>
            <a:pPr marL="285750" indent="-285750">
              <a:buFont typeface="Arial" panose="020B0604020202020204" pitchFamily="34" charset="0"/>
              <a:buChar char="•"/>
            </a:pPr>
            <a:r>
              <a:rPr lang="de-DE" dirty="0"/>
              <a:t>Key </a:t>
            </a:r>
            <a:r>
              <a:rPr lang="de-DE" dirty="0" err="1"/>
              <a:t>Transformations</a:t>
            </a:r>
            <a:r>
              <a:rPr lang="de-DE" dirty="0"/>
              <a:t> </a:t>
            </a:r>
            <a:r>
              <a:rPr lang="de-DE" dirty="0" err="1"/>
              <a:t>for</a:t>
            </a:r>
            <a:r>
              <a:rPr lang="de-DE" dirty="0"/>
              <a:t> </a:t>
            </a:r>
            <a:r>
              <a:rPr lang="de-DE" dirty="0" err="1"/>
              <a:t>Bitwise</a:t>
            </a:r>
            <a:r>
              <a:rPr lang="de-DE" dirty="0"/>
              <a:t> </a:t>
            </a:r>
            <a:r>
              <a:rPr lang="de-DE" dirty="0" err="1"/>
              <a:t>Comparisons</a:t>
            </a:r>
            <a:endParaRPr lang="de-DE" dirty="0"/>
          </a:p>
          <a:p>
            <a:pPr marL="285750" indent="-285750">
              <a:buFont typeface="Arial" panose="020B0604020202020204" pitchFamily="34" charset="0"/>
              <a:buChar char="•"/>
            </a:pPr>
            <a:r>
              <a:rPr lang="de-DE" dirty="0"/>
              <a:t>Benchmarks</a:t>
            </a:r>
          </a:p>
          <a:p>
            <a:pPr marL="285750" indent="-285750">
              <a:buFont typeface="Arial" panose="020B0604020202020204" pitchFamily="34" charset="0"/>
              <a:buChar char="•"/>
            </a:pPr>
            <a:r>
              <a:rPr lang="de-DE" dirty="0"/>
              <a:t>Summary &amp; </a:t>
            </a:r>
            <a:r>
              <a:rPr lang="en-GB" dirty="0"/>
              <a:t>Conclusion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2</a:t>
            </a:fld>
            <a:endParaRPr lang="de-DE" dirty="0"/>
          </a:p>
        </p:txBody>
      </p:sp>
      <p:sp>
        <p:nvSpPr>
          <p:cNvPr id="5"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p:txBody>
          <a:bodyPr/>
          <a:lstStyle/>
          <a:p>
            <a:r>
              <a:rPr lang="de-DE" dirty="0" err="1"/>
              <a:t>Overview</a:t>
            </a:r>
            <a:endParaRPr lang="de-DE" dirty="0"/>
          </a:p>
        </p:txBody>
      </p:sp>
    </p:spTree>
    <p:extLst>
      <p:ext uri="{BB962C8B-B14F-4D97-AF65-F5344CB8AC3E}">
        <p14:creationId xmlns:p14="http://schemas.microsoft.com/office/powerpoint/2010/main" val="2262996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Inhaltsplatzhalter 5">
            <a:extLst>
              <a:ext uri="{FF2B5EF4-FFF2-40B4-BE49-F238E27FC236}">
                <a16:creationId xmlns:a16="http://schemas.microsoft.com/office/drawing/2014/main" id="{E0ADE26F-FE0B-74C4-ECC8-E87C466C7B24}"/>
              </a:ext>
            </a:extLst>
          </p:cNvPr>
          <p:cNvGraphicFramePr>
            <a:graphicFrameLocks/>
          </p:cNvGraphicFramePr>
          <p:nvPr>
            <p:extLst>
              <p:ext uri="{D42A27DB-BD31-4B8C-83A1-F6EECF244321}">
                <p14:modId xmlns:p14="http://schemas.microsoft.com/office/powerpoint/2010/main" val="1460315604"/>
              </p:ext>
            </p:extLst>
          </p:nvPr>
        </p:nvGraphicFramePr>
        <p:xfrm>
          <a:off x="4611688" y="1762125"/>
          <a:ext cx="4214813" cy="4699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Inhaltsplatzhalter 5"/>
          <p:cNvGraphicFramePr>
            <a:graphicFrameLocks noGrp="1"/>
          </p:cNvGraphicFramePr>
          <p:nvPr>
            <p:ph idx="1"/>
            <p:extLst>
              <p:ext uri="{D42A27DB-BD31-4B8C-83A1-F6EECF244321}">
                <p14:modId xmlns:p14="http://schemas.microsoft.com/office/powerpoint/2010/main" val="1548245075"/>
              </p:ext>
            </p:extLst>
          </p:nvPr>
        </p:nvGraphicFramePr>
        <p:xfrm>
          <a:off x="319088" y="1762125"/>
          <a:ext cx="4214813" cy="4699000"/>
        </p:xfrm>
        <a:graphic>
          <a:graphicData uri="http://schemas.openxmlformats.org/drawingml/2006/chart">
            <c:chart xmlns:c="http://schemas.openxmlformats.org/drawingml/2006/chart" xmlns:r="http://schemas.openxmlformats.org/officeDocument/2006/relationships" r:id="rId4"/>
          </a:graphicData>
        </a:graphic>
      </p:graphicFrame>
      <p:sp>
        <p:nvSpPr>
          <p:cNvPr id="4" name="Foliennummernplatzhalter 3"/>
          <p:cNvSpPr>
            <a:spLocks noGrp="1"/>
          </p:cNvSpPr>
          <p:nvPr>
            <p:ph type="sldNum" sz="quarter" idx="11"/>
          </p:nvPr>
        </p:nvSpPr>
        <p:spPr>
          <a:xfrm>
            <a:off x="6774934" y="6473313"/>
            <a:ext cx="2052000" cy="365125"/>
          </a:xfrm>
        </p:spPr>
        <p:txBody>
          <a:bodyPr anchor="ctr">
            <a:normAutofit/>
          </a:bodyPr>
          <a:lstStyle/>
          <a:p>
            <a:pPr>
              <a:spcAft>
                <a:spcPts val="600"/>
              </a:spcAft>
            </a:pPr>
            <a:fld id="{CE58CB1E-F828-4F11-99E0-327109AF9DA4}" type="slidenum">
              <a:rPr lang="de-DE" smtClean="0"/>
              <a:pPr>
                <a:spcAft>
                  <a:spcPts val="600"/>
                </a:spcAft>
              </a:pPr>
              <a:t>20</a:t>
            </a:fld>
            <a:endParaRPr lang="de-DE"/>
          </a:p>
        </p:txBody>
      </p:sp>
      <p:sp>
        <p:nvSpPr>
          <p:cNvPr id="7" name="Fußzeilenplatzhalter 4"/>
          <p:cNvSpPr>
            <a:spLocks noGrp="1"/>
          </p:cNvSpPr>
          <p:nvPr>
            <p:ph type="ftr" sz="quarter" idx="12"/>
          </p:nvPr>
        </p:nvSpPr>
        <p:spPr>
          <a:xfrm>
            <a:off x="311162" y="6473313"/>
            <a:ext cx="7829538" cy="384687"/>
          </a:xfrm>
        </p:spPr>
        <p:txBody>
          <a:bodyPr anchor="ctr">
            <a:normAutofit/>
          </a:bodyPr>
          <a:lstStyle/>
          <a:p>
            <a:pPr>
              <a:spcAft>
                <a:spcPts val="600"/>
              </a:spcAft>
            </a:pPr>
            <a:r>
              <a:rPr lang="de-DE"/>
              <a:t>Jonas Fritsch | The Adaptive Radix Tree</a:t>
            </a:r>
            <a:endParaRPr lang="en-US"/>
          </a:p>
        </p:txBody>
      </p:sp>
      <p:sp>
        <p:nvSpPr>
          <p:cNvPr id="3" name="Titel 2"/>
          <p:cNvSpPr>
            <a:spLocks noGrp="1"/>
          </p:cNvSpPr>
          <p:nvPr>
            <p:ph type="title"/>
          </p:nvPr>
        </p:nvSpPr>
        <p:spPr>
          <a:xfrm>
            <a:off x="319090" y="994334"/>
            <a:ext cx="8508999" cy="410369"/>
          </a:xfrm>
        </p:spPr>
        <p:txBody>
          <a:bodyPr wrap="square" anchor="t">
            <a:normAutofit/>
          </a:bodyPr>
          <a:lstStyle/>
          <a:p>
            <a:r>
              <a:rPr lang="de-DE" dirty="0"/>
              <a:t>Performance-Benchmark (</a:t>
            </a:r>
            <a:r>
              <a:rPr lang="de-DE" dirty="0" err="1"/>
              <a:t>insert</a:t>
            </a:r>
            <a:r>
              <a:rPr lang="de-DE" dirty="0"/>
              <a:t>)</a:t>
            </a:r>
          </a:p>
        </p:txBody>
      </p:sp>
    </p:spTree>
    <p:extLst>
      <p:ext uri="{BB962C8B-B14F-4D97-AF65-F5344CB8AC3E}">
        <p14:creationId xmlns:p14="http://schemas.microsoft.com/office/powerpoint/2010/main" val="2050750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Inhaltsplatzhalter 5">
            <a:extLst>
              <a:ext uri="{FF2B5EF4-FFF2-40B4-BE49-F238E27FC236}">
                <a16:creationId xmlns:a16="http://schemas.microsoft.com/office/drawing/2014/main" id="{E0ADE26F-FE0B-74C4-ECC8-E87C466C7B24}"/>
              </a:ext>
            </a:extLst>
          </p:cNvPr>
          <p:cNvGraphicFramePr>
            <a:graphicFrameLocks/>
          </p:cNvGraphicFramePr>
          <p:nvPr>
            <p:extLst>
              <p:ext uri="{D42A27DB-BD31-4B8C-83A1-F6EECF244321}">
                <p14:modId xmlns:p14="http://schemas.microsoft.com/office/powerpoint/2010/main" val="938162928"/>
              </p:ext>
            </p:extLst>
          </p:nvPr>
        </p:nvGraphicFramePr>
        <p:xfrm>
          <a:off x="4611688" y="1762125"/>
          <a:ext cx="4214813" cy="4699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Inhaltsplatzhalter 5"/>
          <p:cNvGraphicFramePr>
            <a:graphicFrameLocks noGrp="1"/>
          </p:cNvGraphicFramePr>
          <p:nvPr>
            <p:ph idx="1"/>
            <p:extLst>
              <p:ext uri="{D42A27DB-BD31-4B8C-83A1-F6EECF244321}">
                <p14:modId xmlns:p14="http://schemas.microsoft.com/office/powerpoint/2010/main" val="3220870810"/>
              </p:ext>
            </p:extLst>
          </p:nvPr>
        </p:nvGraphicFramePr>
        <p:xfrm>
          <a:off x="319088" y="1762125"/>
          <a:ext cx="4214813" cy="4699000"/>
        </p:xfrm>
        <a:graphic>
          <a:graphicData uri="http://schemas.openxmlformats.org/drawingml/2006/chart">
            <c:chart xmlns:c="http://schemas.openxmlformats.org/drawingml/2006/chart" xmlns:r="http://schemas.openxmlformats.org/officeDocument/2006/relationships" r:id="rId4"/>
          </a:graphicData>
        </a:graphic>
      </p:graphicFrame>
      <p:sp>
        <p:nvSpPr>
          <p:cNvPr id="4" name="Foliennummernplatzhalter 3"/>
          <p:cNvSpPr>
            <a:spLocks noGrp="1"/>
          </p:cNvSpPr>
          <p:nvPr>
            <p:ph type="sldNum" sz="quarter" idx="11"/>
          </p:nvPr>
        </p:nvSpPr>
        <p:spPr>
          <a:xfrm>
            <a:off x="6774934" y="6473313"/>
            <a:ext cx="2052000" cy="365125"/>
          </a:xfrm>
        </p:spPr>
        <p:txBody>
          <a:bodyPr anchor="ctr">
            <a:normAutofit/>
          </a:bodyPr>
          <a:lstStyle/>
          <a:p>
            <a:pPr>
              <a:spcAft>
                <a:spcPts val="600"/>
              </a:spcAft>
            </a:pPr>
            <a:fld id="{CE58CB1E-F828-4F11-99E0-327109AF9DA4}" type="slidenum">
              <a:rPr lang="de-DE" smtClean="0"/>
              <a:pPr>
                <a:spcAft>
                  <a:spcPts val="600"/>
                </a:spcAft>
              </a:pPr>
              <a:t>21</a:t>
            </a:fld>
            <a:endParaRPr lang="de-DE"/>
          </a:p>
        </p:txBody>
      </p:sp>
      <p:sp>
        <p:nvSpPr>
          <p:cNvPr id="7" name="Fußzeilenplatzhalter 4"/>
          <p:cNvSpPr>
            <a:spLocks noGrp="1"/>
          </p:cNvSpPr>
          <p:nvPr>
            <p:ph type="ftr" sz="quarter" idx="12"/>
          </p:nvPr>
        </p:nvSpPr>
        <p:spPr>
          <a:xfrm>
            <a:off x="311162" y="6473313"/>
            <a:ext cx="7829538" cy="384687"/>
          </a:xfrm>
        </p:spPr>
        <p:txBody>
          <a:bodyPr anchor="ctr">
            <a:normAutofit/>
          </a:bodyPr>
          <a:lstStyle/>
          <a:p>
            <a:pPr>
              <a:spcAft>
                <a:spcPts val="600"/>
              </a:spcAft>
            </a:pPr>
            <a:r>
              <a:rPr lang="de-DE" dirty="0"/>
              <a:t>Jonas Fritsch | The Adaptive Radix Tree</a:t>
            </a:r>
            <a:endParaRPr lang="en-US" dirty="0"/>
          </a:p>
        </p:txBody>
      </p:sp>
      <p:sp>
        <p:nvSpPr>
          <p:cNvPr id="3" name="Titel 2"/>
          <p:cNvSpPr>
            <a:spLocks noGrp="1"/>
          </p:cNvSpPr>
          <p:nvPr>
            <p:ph type="title"/>
          </p:nvPr>
        </p:nvSpPr>
        <p:spPr>
          <a:xfrm>
            <a:off x="319090" y="994334"/>
            <a:ext cx="8508999" cy="410369"/>
          </a:xfrm>
        </p:spPr>
        <p:txBody>
          <a:bodyPr wrap="square" anchor="t">
            <a:normAutofit/>
          </a:bodyPr>
          <a:lstStyle/>
          <a:p>
            <a:r>
              <a:rPr lang="de-DE" dirty="0"/>
              <a:t>Performance-Benchmark (</a:t>
            </a:r>
            <a:r>
              <a:rPr lang="de-DE" dirty="0" err="1"/>
              <a:t>search</a:t>
            </a:r>
            <a:r>
              <a:rPr lang="de-DE" dirty="0"/>
              <a:t>)</a:t>
            </a:r>
          </a:p>
        </p:txBody>
      </p:sp>
    </p:spTree>
    <p:extLst>
      <p:ext uri="{BB962C8B-B14F-4D97-AF65-F5344CB8AC3E}">
        <p14:creationId xmlns:p14="http://schemas.microsoft.com/office/powerpoint/2010/main" val="2563244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xfrm>
            <a:off x="6774934" y="6473313"/>
            <a:ext cx="2052000" cy="365125"/>
          </a:xfrm>
        </p:spPr>
        <p:txBody>
          <a:bodyPr anchor="ctr">
            <a:normAutofit/>
          </a:bodyPr>
          <a:lstStyle/>
          <a:p>
            <a:pPr>
              <a:spcAft>
                <a:spcPts val="600"/>
              </a:spcAft>
            </a:pPr>
            <a:fld id="{CE58CB1E-F828-4F11-99E0-327109AF9DA4}" type="slidenum">
              <a:rPr lang="de-DE" smtClean="0"/>
              <a:pPr>
                <a:spcAft>
                  <a:spcPts val="600"/>
                </a:spcAft>
              </a:pPr>
              <a:t>22</a:t>
            </a:fld>
            <a:endParaRPr lang="de-DE"/>
          </a:p>
        </p:txBody>
      </p:sp>
      <p:sp>
        <p:nvSpPr>
          <p:cNvPr id="7" name="Fußzeilenplatzhalter 4"/>
          <p:cNvSpPr>
            <a:spLocks noGrp="1"/>
          </p:cNvSpPr>
          <p:nvPr>
            <p:ph type="ftr" sz="quarter" idx="12"/>
          </p:nvPr>
        </p:nvSpPr>
        <p:spPr>
          <a:xfrm>
            <a:off x="311162" y="6473313"/>
            <a:ext cx="7829538" cy="384687"/>
          </a:xfrm>
        </p:spPr>
        <p:txBody>
          <a:bodyPr anchor="ctr">
            <a:normAutofit/>
          </a:bodyPr>
          <a:lstStyle/>
          <a:p>
            <a:pPr>
              <a:spcAft>
                <a:spcPts val="600"/>
              </a:spcAft>
            </a:pPr>
            <a:r>
              <a:rPr lang="de-DE" dirty="0"/>
              <a:t>Jonas Fritsch | The Adaptive Radix Tree</a:t>
            </a:r>
            <a:endParaRPr lang="en-US" dirty="0"/>
          </a:p>
        </p:txBody>
      </p:sp>
      <p:sp>
        <p:nvSpPr>
          <p:cNvPr id="3" name="Titel 2"/>
          <p:cNvSpPr>
            <a:spLocks noGrp="1"/>
          </p:cNvSpPr>
          <p:nvPr>
            <p:ph type="title"/>
          </p:nvPr>
        </p:nvSpPr>
        <p:spPr>
          <a:xfrm>
            <a:off x="319090" y="994334"/>
            <a:ext cx="8508999" cy="410369"/>
          </a:xfrm>
        </p:spPr>
        <p:txBody>
          <a:bodyPr wrap="square" anchor="t">
            <a:normAutofit/>
          </a:bodyPr>
          <a:lstStyle/>
          <a:p>
            <a:r>
              <a:rPr lang="de-DE" dirty="0"/>
              <a:t>Performance-Benchmark (</a:t>
            </a:r>
            <a:r>
              <a:rPr lang="de-DE" dirty="0" err="1"/>
              <a:t>search</a:t>
            </a:r>
            <a:r>
              <a:rPr lang="de-DE" dirty="0"/>
              <a:t>)</a:t>
            </a:r>
          </a:p>
        </p:txBody>
      </p:sp>
      <p:pic>
        <p:nvPicPr>
          <p:cNvPr id="10" name="Content Placeholder 9" descr="Chart, bar chart&#10;&#10;Description automatically generated">
            <a:extLst>
              <a:ext uri="{FF2B5EF4-FFF2-40B4-BE49-F238E27FC236}">
                <a16:creationId xmlns:a16="http://schemas.microsoft.com/office/drawing/2014/main" id="{783D4FA3-144F-C0AF-7241-5488CBEAD8E7}"/>
              </a:ext>
            </a:extLst>
          </p:cNvPr>
          <p:cNvPicPr>
            <a:picLocks noGrp="1" noChangeAspect="1"/>
          </p:cNvPicPr>
          <p:nvPr>
            <p:ph idx="1"/>
          </p:nvPr>
        </p:nvPicPr>
        <p:blipFill>
          <a:blip r:embed="rId3"/>
          <a:stretch>
            <a:fillRect/>
          </a:stretch>
        </p:blipFill>
        <p:spPr>
          <a:xfrm>
            <a:off x="319088" y="2867184"/>
            <a:ext cx="8509000" cy="2488882"/>
          </a:xfrm>
        </p:spPr>
      </p:pic>
      <p:sp>
        <p:nvSpPr>
          <p:cNvPr id="11" name="TextBox 10">
            <a:extLst>
              <a:ext uri="{FF2B5EF4-FFF2-40B4-BE49-F238E27FC236}">
                <a16:creationId xmlns:a16="http://schemas.microsoft.com/office/drawing/2014/main" id="{500B67D3-476A-32EF-29E9-D60790BC8EE4}"/>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4"/>
              </a:rPr>
              <a:t>The adaptive radix tree: </a:t>
            </a:r>
            <a:r>
              <a:rPr lang="en-US" sz="1200" dirty="0" err="1">
                <a:hlinkClick r:id="rId4"/>
              </a:rPr>
              <a:t>ARTful</a:t>
            </a:r>
            <a:r>
              <a:rPr lang="en-US" sz="1200" dirty="0">
                <a:hlinkClick r:id="rId4"/>
              </a:rPr>
              <a:t> indexing for main-memory databases. IEEE, 2013</a:t>
            </a:r>
            <a:endParaRPr lang="en-US" sz="1200" dirty="0"/>
          </a:p>
        </p:txBody>
      </p:sp>
    </p:spTree>
    <p:extLst>
      <p:ext uri="{BB962C8B-B14F-4D97-AF65-F5344CB8AC3E}">
        <p14:creationId xmlns:p14="http://schemas.microsoft.com/office/powerpoint/2010/main" val="2343457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extLst>
              <p:ext uri="{D42A27DB-BD31-4B8C-83A1-F6EECF244321}">
                <p14:modId xmlns:p14="http://schemas.microsoft.com/office/powerpoint/2010/main" val="3999116573"/>
              </p:ext>
            </p:extLst>
          </p:nvPr>
        </p:nvGraphicFramePr>
        <p:xfrm>
          <a:off x="319088" y="2498725"/>
          <a:ext cx="8509505" cy="2622120"/>
        </p:xfrm>
        <a:graphic>
          <a:graphicData uri="http://schemas.openxmlformats.org/drawingml/2006/table">
            <a:tbl>
              <a:tblPr bandRow="1">
                <a:tableStyleId>{5940675A-B579-460E-94D1-54222C63F5DA}</a:tableStyleId>
              </a:tblPr>
              <a:tblGrid>
                <a:gridCol w="1188436">
                  <a:extLst>
                    <a:ext uri="{9D8B030D-6E8A-4147-A177-3AD203B41FA5}">
                      <a16:colId xmlns:a16="http://schemas.microsoft.com/office/drawing/2014/main" val="20000"/>
                    </a:ext>
                  </a:extLst>
                </a:gridCol>
                <a:gridCol w="1791730">
                  <a:extLst>
                    <a:ext uri="{9D8B030D-6E8A-4147-A177-3AD203B41FA5}">
                      <a16:colId xmlns:a16="http://schemas.microsoft.com/office/drawing/2014/main" val="20001"/>
                    </a:ext>
                  </a:extLst>
                </a:gridCol>
                <a:gridCol w="2001795">
                  <a:extLst>
                    <a:ext uri="{9D8B030D-6E8A-4147-A177-3AD203B41FA5}">
                      <a16:colId xmlns:a16="http://schemas.microsoft.com/office/drawing/2014/main" val="3346723987"/>
                    </a:ext>
                  </a:extLst>
                </a:gridCol>
                <a:gridCol w="1865870">
                  <a:extLst>
                    <a:ext uri="{9D8B030D-6E8A-4147-A177-3AD203B41FA5}">
                      <a16:colId xmlns:a16="http://schemas.microsoft.com/office/drawing/2014/main" val="3102066495"/>
                    </a:ext>
                  </a:extLst>
                </a:gridCol>
                <a:gridCol w="1661674">
                  <a:extLst>
                    <a:ext uri="{9D8B030D-6E8A-4147-A177-3AD203B41FA5}">
                      <a16:colId xmlns:a16="http://schemas.microsoft.com/office/drawing/2014/main" val="2195857599"/>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b="1" dirty="0">
                          <a:latin typeface="+mn-lt"/>
                        </a:rPr>
                        <a:t>Range Support</a:t>
                      </a:r>
                    </a:p>
                  </a:txBody>
                  <a:tcPr marL="54000" marR="0" marT="180000" marB="0"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b="1" dirty="0">
                          <a:latin typeface="+mn-lt"/>
                        </a:rPr>
                        <a:t>Memory Efficiency</a:t>
                      </a:r>
                    </a:p>
                  </a:txBody>
                  <a:tcPr marL="54000" marR="0" marT="180000" marB="0"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b="1" dirty="0">
                          <a:latin typeface="+mn-lt"/>
                        </a:rPr>
                        <a:t>Performance</a:t>
                      </a:r>
                    </a:p>
                  </a:txBody>
                  <a:tcPr marL="54000" marR="0" marT="180000" marB="0"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1600" b="1" dirty="0" err="1">
                          <a:latin typeface="+mn-lt"/>
                        </a:rPr>
                        <a:t>Researched</a:t>
                      </a:r>
                      <a:endParaRPr lang="de-DE" sz="1600" b="1" dirty="0">
                        <a:latin typeface="+mn-lt"/>
                      </a:endParaRPr>
                    </a:p>
                  </a:txBody>
                  <a:tcPr marL="54000" marR="0" marT="180000" marB="0" anchor="ctr" anchorCtr="1"/>
                </a:tc>
                <a:extLst>
                  <a:ext uri="{0D108BD9-81ED-4DB2-BD59-A6C34878D82A}">
                    <a16:rowId xmlns:a16="http://schemas.microsoft.com/office/drawing/2014/main" val="2079161605"/>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B+-Tree</a:t>
                      </a: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2400" b="0" dirty="0">
                          <a:latin typeface="+mn-lt"/>
                        </a:rPr>
                        <a:t>+</a:t>
                      </a: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2400" b="0"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ts val="1500"/>
                        </a:lnSpc>
                        <a:spcBef>
                          <a:spcPts val="0"/>
                        </a:spcBef>
                        <a:spcAft>
                          <a:spcPts val="0"/>
                        </a:spcAft>
                        <a:buClrTx/>
                        <a:buSzTx/>
                        <a:buFontTx/>
                        <a:buNone/>
                        <a:tabLst/>
                        <a:defRPr/>
                      </a:pPr>
                      <a:r>
                        <a:rPr lang="de-DE" sz="2400" b="0" kern="1200" dirty="0">
                          <a:solidFill>
                            <a:schemeClr val="tx1"/>
                          </a:solidFill>
                          <a:latin typeface="+mn-lt"/>
                          <a:ea typeface="+mn-ea"/>
                          <a:cs typeface="+mn-cs"/>
                        </a:rPr>
                        <a:t>−−</a:t>
                      </a:r>
                    </a:p>
                    <a:p>
                      <a:pPr marL="0" marR="0" indent="0" algn="ctr" defTabSz="914400" rtl="0" eaLnBrk="1" fontAlgn="auto" latinLnBrk="0" hangingPunct="1">
                        <a:lnSpc>
                          <a:spcPts val="1500"/>
                        </a:lnSpc>
                        <a:spcBef>
                          <a:spcPts val="0"/>
                        </a:spcBef>
                        <a:spcAft>
                          <a:spcPts val="0"/>
                        </a:spcAft>
                        <a:buClrTx/>
                        <a:buSzTx/>
                        <a:buFontTx/>
                        <a:buNone/>
                        <a:tabLst/>
                        <a:defRPr/>
                      </a:pPr>
                      <a:r>
                        <a:rPr lang="de-DE" sz="1600" b="0" dirty="0">
                          <a:latin typeface="+mn-lt"/>
                        </a:rPr>
                        <a:t>(</a:t>
                      </a:r>
                      <a:r>
                        <a:rPr lang="de-DE" sz="1600" b="0" dirty="0" err="1">
                          <a:latin typeface="+mn-lt"/>
                        </a:rPr>
                        <a:t>best</a:t>
                      </a:r>
                      <a:r>
                        <a:rPr lang="de-DE" sz="1600" b="0" dirty="0">
                          <a:latin typeface="+mn-lt"/>
                        </a:rPr>
                        <a:t> </a:t>
                      </a:r>
                      <a:r>
                        <a:rPr lang="de-DE" sz="1600" b="0" dirty="0" err="1">
                          <a:latin typeface="+mn-lt"/>
                        </a:rPr>
                        <a:t>for</a:t>
                      </a:r>
                      <a:r>
                        <a:rPr lang="de-DE" sz="1600" b="0" dirty="0">
                          <a:latin typeface="+mn-lt"/>
                        </a:rPr>
                        <a:t> </a:t>
                      </a:r>
                      <a:r>
                        <a:rPr lang="de-DE" sz="1600" b="0" dirty="0" err="1">
                          <a:latin typeface="+mn-lt"/>
                        </a:rPr>
                        <a:t>range</a:t>
                      </a:r>
                      <a:r>
                        <a:rPr lang="de-DE" sz="1600" b="0" dirty="0">
                          <a:latin typeface="+mn-lt"/>
                        </a:rPr>
                        <a:t>)</a:t>
                      </a: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2400" b="0" dirty="0">
                          <a:latin typeface="+mn-lt"/>
                        </a:rPr>
                        <a:t>+</a:t>
                      </a: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ART</a:t>
                      </a: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2400" b="0" dirty="0">
                          <a:latin typeface="+mn-lt"/>
                        </a:rPr>
                        <a:t>+</a:t>
                      </a: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2400" b="1"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1"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1" kern="1200" dirty="0">
                          <a:solidFill>
                            <a:schemeClr val="tx1"/>
                          </a:solidFill>
                          <a:latin typeface="+mn-lt"/>
                          <a:ea typeface="+mn-ea"/>
                          <a:cs typeface="+mn-cs"/>
                        </a:rPr>
                        <a:t>∼</a:t>
                      </a: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Judy-Array</a:t>
                      </a: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2400" b="0" dirty="0">
                          <a:latin typeface="+mn-lt"/>
                        </a:rPr>
                        <a:t>+</a:t>
                      </a: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2400" b="0" dirty="0">
                          <a:latin typeface="+mn-lt"/>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0"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0" kern="1200" dirty="0">
                          <a:solidFill>
                            <a:schemeClr val="tx1"/>
                          </a:solidFill>
                          <a:latin typeface="+mn-lt"/>
                          <a:ea typeface="+mn-ea"/>
                          <a:cs typeface="+mn-cs"/>
                        </a:rPr>
                        <a:t>−</a:t>
                      </a: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Hash-Table</a:t>
                      </a:r>
                      <a:endParaRPr lang="de-DE" sz="1600" dirty="0">
                        <a:latin typeface="+mn-lt"/>
                      </a:endParaRPr>
                    </a:p>
                  </a:txBody>
                  <a:tcPr marL="54000" marR="0" marT="18000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2400" b="0" kern="1200" dirty="0">
                          <a:solidFill>
                            <a:schemeClr val="tx1"/>
                          </a:solidFill>
                          <a:latin typeface="+mn-lt"/>
                          <a:ea typeface="+mn-ea"/>
                          <a:cs typeface="+mn-cs"/>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0" dirty="0">
                          <a:latin typeface="+mn-lt"/>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0" dirty="0">
                          <a:latin typeface="+mn-lt"/>
                        </a:rPr>
                        <a:t>+</a:t>
                      </a:r>
                    </a:p>
                  </a:txBody>
                  <a:tcPr marL="54000" marR="0" marT="18000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1" kern="1200" dirty="0">
                          <a:solidFill>
                            <a:schemeClr val="tx1"/>
                          </a:solidFill>
                          <a:latin typeface="+mn-lt"/>
                          <a:ea typeface="+mn-ea"/>
                          <a:cs typeface="+mn-cs"/>
                        </a:rPr>
                        <a:t>∼</a:t>
                      </a:r>
                    </a:p>
                  </a:txBody>
                  <a:tcPr marL="54000" marR="0" marT="180000" marB="0" anchor="ctr"/>
                </a:tc>
                <a:extLst>
                  <a:ext uri="{0D108BD9-81ED-4DB2-BD59-A6C34878D82A}">
                    <a16:rowId xmlns:a16="http://schemas.microsoft.com/office/drawing/2014/main" val="10003"/>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23</a:t>
            </a:fld>
            <a:endParaRPr lang="de-DE" dirty="0"/>
          </a:p>
        </p:txBody>
      </p:sp>
      <p:sp>
        <p:nvSpPr>
          <p:cNvPr id="10" name="Fußzeilenplatzhalter 4"/>
          <p:cNvSpPr>
            <a:spLocks noGrp="1"/>
          </p:cNvSpPr>
          <p:nvPr>
            <p:ph type="ftr" sz="quarter" idx="12"/>
          </p:nvPr>
        </p:nvSpPr>
        <p:spPr/>
        <p:txBody>
          <a:bodyPr/>
          <a:lstStyle/>
          <a:p>
            <a:pPr>
              <a:spcAft>
                <a:spcPts val="600"/>
              </a:spcAft>
            </a:pPr>
            <a:r>
              <a:rPr lang="de-DE" dirty="0"/>
              <a:t>Jonas Fritsch | The Adaptive Radix Tree</a:t>
            </a:r>
            <a:endParaRPr lang="en-US" dirty="0"/>
          </a:p>
        </p:txBody>
      </p:sp>
      <p:sp>
        <p:nvSpPr>
          <p:cNvPr id="2" name="Textplatzhalter 1"/>
          <p:cNvSpPr>
            <a:spLocks noGrp="1"/>
          </p:cNvSpPr>
          <p:nvPr>
            <p:ph type="body" sz="quarter" idx="13"/>
          </p:nvPr>
        </p:nvSpPr>
        <p:spPr/>
        <p:txBody>
          <a:bodyPr/>
          <a:lstStyle/>
          <a:p>
            <a:r>
              <a:rPr lang="de-DE" dirty="0"/>
              <a:t>Advantages &amp; </a:t>
            </a:r>
            <a:r>
              <a:rPr lang="de-DE" dirty="0" err="1"/>
              <a:t>Disadvantages</a:t>
            </a:r>
            <a:r>
              <a:rPr lang="de-DE" dirty="0"/>
              <a:t> </a:t>
            </a:r>
            <a:r>
              <a:rPr lang="de-DE" dirty="0" err="1"/>
              <a:t>of</a:t>
            </a:r>
            <a:r>
              <a:rPr lang="de-DE" dirty="0"/>
              <a:t> different index-</a:t>
            </a:r>
            <a:r>
              <a:rPr lang="de-DE" dirty="0" err="1"/>
              <a:t>structures</a:t>
            </a:r>
            <a:r>
              <a:rPr lang="de-DE" dirty="0"/>
              <a:t>:</a:t>
            </a:r>
          </a:p>
        </p:txBody>
      </p:sp>
      <p:sp>
        <p:nvSpPr>
          <p:cNvPr id="3" name="Titel 2"/>
          <p:cNvSpPr>
            <a:spLocks noGrp="1"/>
          </p:cNvSpPr>
          <p:nvPr>
            <p:ph type="title"/>
          </p:nvPr>
        </p:nvSpPr>
        <p:spPr/>
        <p:txBody>
          <a:bodyPr/>
          <a:lstStyle/>
          <a:p>
            <a:r>
              <a:rPr lang="de-DE" dirty="0"/>
              <a:t>Summary &amp; </a:t>
            </a:r>
            <a:r>
              <a:rPr lang="de-DE" dirty="0" err="1"/>
              <a:t>Conclusion</a:t>
            </a:r>
            <a:endParaRPr lang="de-DE" dirty="0"/>
          </a:p>
        </p:txBody>
      </p:sp>
    </p:spTree>
    <p:extLst>
      <p:ext uri="{BB962C8B-B14F-4D97-AF65-F5344CB8AC3E}">
        <p14:creationId xmlns:p14="http://schemas.microsoft.com/office/powerpoint/2010/main" val="2950190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24</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Leaf Nodes</a:t>
            </a:r>
            <a:endParaRPr lang="de-DE" sz="3000" dirty="0"/>
          </a:p>
        </p:txBody>
      </p:sp>
      <p:sp>
        <p:nvSpPr>
          <p:cNvPr id="7" name="Inhaltsplatzhalter 1">
            <a:extLst>
              <a:ext uri="{FF2B5EF4-FFF2-40B4-BE49-F238E27FC236}">
                <a16:creationId xmlns:a16="http://schemas.microsoft.com/office/drawing/2014/main" id="{39E026B4-457A-F216-0A86-D12F37A57423}"/>
              </a:ext>
            </a:extLst>
          </p:cNvPr>
          <p:cNvSpPr>
            <a:spLocks noGrp="1"/>
          </p:cNvSpPr>
          <p:nvPr>
            <p:ph idx="1"/>
          </p:nvPr>
        </p:nvSpPr>
        <p:spPr>
          <a:xfrm>
            <a:off x="319090" y="1762188"/>
            <a:ext cx="8508999" cy="4699572"/>
          </a:xfrm>
        </p:spPr>
        <p:txBody>
          <a:bodyPr/>
          <a:lstStyle/>
          <a:p>
            <a:r>
              <a:rPr b="1" dirty="0"/>
              <a:t>Single-</a:t>
            </a:r>
            <a:r>
              <a:rPr b="1" dirty="0" err="1"/>
              <a:t>value</a:t>
            </a:r>
            <a:r>
              <a:rPr b="1" dirty="0"/>
              <a:t> </a:t>
            </a:r>
            <a:r>
              <a:rPr b="1" dirty="0" err="1"/>
              <a:t>leaves</a:t>
            </a:r>
            <a:r>
              <a:rPr b="1" dirty="0"/>
              <a:t>:</a:t>
            </a:r>
          </a:p>
          <a:p>
            <a:r>
              <a:rPr lang="de-DE" dirty="0"/>
              <a:t>Use extra </a:t>
            </a:r>
            <a:r>
              <a:rPr lang="de-DE" dirty="0" err="1"/>
              <a:t>node</a:t>
            </a:r>
            <a:r>
              <a:rPr lang="de-DE" dirty="0"/>
              <a:t> type </a:t>
            </a:r>
            <a:r>
              <a:rPr lang="de-DE" dirty="0" err="1"/>
              <a:t>for</a:t>
            </a:r>
            <a:r>
              <a:rPr lang="de-DE" dirty="0"/>
              <a:t> </a:t>
            </a:r>
            <a:r>
              <a:rPr lang="de-DE" dirty="0" err="1"/>
              <a:t>leaves</a:t>
            </a:r>
            <a:r>
              <a:rPr lang="de-DE" dirty="0"/>
              <a:t> </a:t>
            </a:r>
            <a:r>
              <a:rPr lang="de-DE" dirty="0" err="1"/>
              <a:t>storing</a:t>
            </a:r>
            <a:r>
              <a:rPr lang="de-DE" dirty="0"/>
              <a:t> </a:t>
            </a:r>
            <a:r>
              <a:rPr lang="de-DE" dirty="0" err="1"/>
              <a:t>one</a:t>
            </a:r>
            <a:r>
              <a:rPr lang="de-DE" dirty="0"/>
              <a:t> </a:t>
            </a:r>
            <a:r>
              <a:rPr lang="de-DE" dirty="0" err="1"/>
              <a:t>value</a:t>
            </a:r>
            <a:endParaRPr lang="de-DE" dirty="0"/>
          </a:p>
          <a:p>
            <a:endParaRPr lang="de-DE" dirty="0"/>
          </a:p>
          <a:p>
            <a:r>
              <a:rPr lang="de-DE" b="1" dirty="0"/>
              <a:t>Multi-</a:t>
            </a:r>
            <a:r>
              <a:rPr lang="de-DE" b="1" dirty="0" err="1"/>
              <a:t>value</a:t>
            </a:r>
            <a:r>
              <a:rPr lang="de-DE" b="1" dirty="0"/>
              <a:t> </a:t>
            </a:r>
            <a:r>
              <a:rPr lang="de-DE" b="1" dirty="0" err="1"/>
              <a:t>leaves</a:t>
            </a:r>
            <a:r>
              <a:rPr lang="de-DE" b="1" dirty="0"/>
              <a:t>:</a:t>
            </a:r>
          </a:p>
          <a:p>
            <a:r>
              <a:rPr lang="de-DE" dirty="0" err="1"/>
              <a:t>If</a:t>
            </a:r>
            <a:r>
              <a:rPr lang="de-DE" dirty="0"/>
              <a:t> </a:t>
            </a:r>
            <a:r>
              <a:rPr lang="de-DE" dirty="0" err="1"/>
              <a:t>value</a:t>
            </a:r>
            <a:r>
              <a:rPr lang="de-DE" dirty="0"/>
              <a:t> </a:t>
            </a:r>
            <a:r>
              <a:rPr lang="de-DE" dirty="0" err="1"/>
              <a:t>fits</a:t>
            </a:r>
            <a:r>
              <a:rPr lang="de-DE" dirty="0"/>
              <a:t> </a:t>
            </a:r>
            <a:r>
              <a:rPr lang="de-DE" dirty="0" err="1"/>
              <a:t>into</a:t>
            </a:r>
            <a:r>
              <a:rPr lang="de-DE" dirty="0"/>
              <a:t> 64 </a:t>
            </a:r>
            <a:r>
              <a:rPr lang="de-DE" dirty="0" err="1"/>
              <a:t>bit</a:t>
            </a:r>
            <a:r>
              <a:rPr lang="de-DE" dirty="0"/>
              <a:t> (</a:t>
            </a:r>
            <a:r>
              <a:rPr lang="de-DE" dirty="0" err="1"/>
              <a:t>size</a:t>
            </a:r>
            <a:r>
              <a:rPr lang="de-DE" dirty="0"/>
              <a:t> </a:t>
            </a:r>
            <a:r>
              <a:rPr lang="de-DE" dirty="0" err="1"/>
              <a:t>of</a:t>
            </a:r>
            <a:r>
              <a:rPr lang="de-DE" dirty="0"/>
              <a:t> a </a:t>
            </a:r>
            <a:r>
              <a:rPr lang="de-DE" dirty="0" err="1"/>
              <a:t>pointer</a:t>
            </a:r>
            <a:r>
              <a:rPr lang="de-DE" dirty="0"/>
              <a:t>), just </a:t>
            </a:r>
            <a:r>
              <a:rPr lang="de-DE" dirty="0" err="1"/>
              <a:t>store</a:t>
            </a:r>
            <a:r>
              <a:rPr lang="de-DE" dirty="0"/>
              <a:t> </a:t>
            </a:r>
            <a:r>
              <a:rPr lang="de-DE" dirty="0" err="1"/>
              <a:t>it</a:t>
            </a:r>
            <a:r>
              <a:rPr lang="de-DE" dirty="0"/>
              <a:t> in </a:t>
            </a:r>
            <a:r>
              <a:rPr lang="de-DE" dirty="0" err="1"/>
              <a:t>pointer</a:t>
            </a:r>
            <a:r>
              <a:rPr lang="de-DE" dirty="0"/>
              <a:t> </a:t>
            </a:r>
            <a:r>
              <a:rPr lang="de-DE" dirty="0" err="1"/>
              <a:t>arrays</a:t>
            </a:r>
            <a:r>
              <a:rPr lang="de-DE" dirty="0"/>
              <a:t> </a:t>
            </a:r>
            <a:r>
              <a:rPr lang="de-DE" dirty="0" err="1"/>
              <a:t>of</a:t>
            </a:r>
            <a:r>
              <a:rPr lang="de-DE" dirty="0"/>
              <a:t> </a:t>
            </a:r>
            <a:r>
              <a:rPr lang="de-DE" dirty="0" err="1"/>
              <a:t>inner</a:t>
            </a:r>
            <a:r>
              <a:rPr lang="de-DE" dirty="0"/>
              <a:t> </a:t>
            </a:r>
            <a:r>
              <a:rPr lang="de-DE" dirty="0" err="1"/>
              <a:t>nodes</a:t>
            </a:r>
            <a:r>
              <a:rPr lang="de-DE" dirty="0"/>
              <a:t> </a:t>
            </a:r>
            <a:r>
              <a:rPr lang="de-DE" dirty="0" err="1"/>
              <a:t>instead</a:t>
            </a:r>
            <a:r>
              <a:rPr lang="de-DE" dirty="0"/>
              <a:t> </a:t>
            </a:r>
            <a:r>
              <a:rPr lang="de-DE" dirty="0" err="1"/>
              <a:t>of</a:t>
            </a:r>
            <a:r>
              <a:rPr lang="de-DE" dirty="0"/>
              <a:t> </a:t>
            </a:r>
            <a:r>
              <a:rPr lang="de-DE" dirty="0" err="1"/>
              <a:t>the</a:t>
            </a:r>
            <a:r>
              <a:rPr lang="de-DE" dirty="0"/>
              <a:t> </a:t>
            </a:r>
            <a:r>
              <a:rPr lang="de-DE" dirty="0" err="1"/>
              <a:t>pointer</a:t>
            </a:r>
            <a:r>
              <a:rPr lang="de-DE" dirty="0"/>
              <a:t> (</a:t>
            </a:r>
            <a:r>
              <a:rPr lang="de-DE" dirty="0" err="1"/>
              <a:t>use</a:t>
            </a:r>
            <a:r>
              <a:rPr lang="de-DE" dirty="0"/>
              <a:t> 1 </a:t>
            </a:r>
            <a:r>
              <a:rPr lang="de-DE" dirty="0" err="1"/>
              <a:t>bit</a:t>
            </a:r>
            <a:r>
              <a:rPr lang="de-DE" dirty="0"/>
              <a:t> </a:t>
            </a:r>
            <a:r>
              <a:rPr lang="de-DE" dirty="0" err="1"/>
              <a:t>or</a:t>
            </a:r>
            <a:r>
              <a:rPr lang="de-DE" dirty="0"/>
              <a:t> </a:t>
            </a:r>
            <a:r>
              <a:rPr lang="de-DE" dirty="0" err="1"/>
              <a:t>pointer</a:t>
            </a:r>
            <a:r>
              <a:rPr lang="de-DE" dirty="0"/>
              <a:t> </a:t>
            </a:r>
            <a:r>
              <a:rPr lang="de-DE" dirty="0" err="1"/>
              <a:t>tagging</a:t>
            </a:r>
            <a:r>
              <a:rPr lang="de-DE" dirty="0"/>
              <a:t> </a:t>
            </a:r>
            <a:r>
              <a:rPr lang="de-DE" dirty="0" err="1"/>
              <a:t>to</a:t>
            </a:r>
            <a:r>
              <a:rPr lang="de-DE" dirty="0"/>
              <a:t> </a:t>
            </a:r>
            <a:r>
              <a:rPr lang="de-DE" dirty="0" err="1"/>
              <a:t>distinguish</a:t>
            </a:r>
            <a:r>
              <a:rPr lang="de-DE" dirty="0"/>
              <a:t> </a:t>
            </a:r>
            <a:r>
              <a:rPr lang="de-DE" dirty="0" err="1"/>
              <a:t>pointers</a:t>
            </a:r>
            <a:r>
              <a:rPr lang="de-DE" dirty="0"/>
              <a:t> and </a:t>
            </a:r>
            <a:r>
              <a:rPr lang="de-DE" dirty="0" err="1"/>
              <a:t>values</a:t>
            </a:r>
            <a:r>
              <a:rPr lang="de-DE" dirty="0"/>
              <a:t>)</a:t>
            </a:r>
            <a:endParaRPr dirty="0"/>
          </a:p>
        </p:txBody>
      </p:sp>
    </p:spTree>
    <p:extLst>
      <p:ext uri="{BB962C8B-B14F-4D97-AF65-F5344CB8AC3E}">
        <p14:creationId xmlns:p14="http://schemas.microsoft.com/office/powerpoint/2010/main" val="3261259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25</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Search</a:t>
            </a:r>
            <a:endParaRPr lang="de-DE" sz="3000" dirty="0"/>
          </a:p>
        </p:txBody>
      </p:sp>
      <p:pic>
        <p:nvPicPr>
          <p:cNvPr id="9" name="Content Placeholder 8" descr="Text, letter&#10;&#10;Description automatically generated">
            <a:extLst>
              <a:ext uri="{FF2B5EF4-FFF2-40B4-BE49-F238E27FC236}">
                <a16:creationId xmlns:a16="http://schemas.microsoft.com/office/drawing/2014/main" id="{407BFE36-6742-CCC3-1239-FCFB07E60DB3}"/>
              </a:ext>
            </a:extLst>
          </p:cNvPr>
          <p:cNvPicPr>
            <a:picLocks noGrp="1" noChangeAspect="1"/>
          </p:cNvPicPr>
          <p:nvPr>
            <p:ph idx="1"/>
          </p:nvPr>
        </p:nvPicPr>
        <p:blipFill>
          <a:blip r:embed="rId3"/>
          <a:stretch>
            <a:fillRect/>
          </a:stretch>
        </p:blipFill>
        <p:spPr>
          <a:xfrm>
            <a:off x="1544215" y="2696965"/>
            <a:ext cx="6058746" cy="2829320"/>
          </a:xfrm>
        </p:spPr>
      </p:pic>
      <p:sp>
        <p:nvSpPr>
          <p:cNvPr id="10" name="TextBox 9">
            <a:extLst>
              <a:ext uri="{FF2B5EF4-FFF2-40B4-BE49-F238E27FC236}">
                <a16:creationId xmlns:a16="http://schemas.microsoft.com/office/drawing/2014/main" id="{F71D3C7C-8C47-A56C-A845-2B6E92ECEF79}"/>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4"/>
              </a:rPr>
              <a:t>The adaptive radix tree: </a:t>
            </a:r>
            <a:r>
              <a:rPr lang="en-US" sz="1200" dirty="0" err="1">
                <a:hlinkClick r:id="rId4"/>
              </a:rPr>
              <a:t>ARTful</a:t>
            </a:r>
            <a:r>
              <a:rPr lang="en-US" sz="1200" dirty="0">
                <a:hlinkClick r:id="rId4"/>
              </a:rPr>
              <a:t> indexing for main-memory databases. IEEE, 2013</a:t>
            </a:r>
            <a:endParaRPr lang="en-US" sz="1200" dirty="0"/>
          </a:p>
        </p:txBody>
      </p:sp>
    </p:spTree>
    <p:extLst>
      <p:ext uri="{BB962C8B-B14F-4D97-AF65-F5344CB8AC3E}">
        <p14:creationId xmlns:p14="http://schemas.microsoft.com/office/powerpoint/2010/main" val="3651198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26</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Search</a:t>
            </a:r>
            <a:endParaRPr lang="de-DE" sz="3000" dirty="0"/>
          </a:p>
        </p:txBody>
      </p:sp>
      <p:sp>
        <p:nvSpPr>
          <p:cNvPr id="10" name="TextBox 9">
            <a:extLst>
              <a:ext uri="{FF2B5EF4-FFF2-40B4-BE49-F238E27FC236}">
                <a16:creationId xmlns:a16="http://schemas.microsoft.com/office/drawing/2014/main" id="{F71D3C7C-8C47-A56C-A845-2B6E92ECEF79}"/>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8" name="Content Placeholder 7" descr="Text&#10;&#10;Description automatically generated">
            <a:extLst>
              <a:ext uri="{FF2B5EF4-FFF2-40B4-BE49-F238E27FC236}">
                <a16:creationId xmlns:a16="http://schemas.microsoft.com/office/drawing/2014/main" id="{8ACAD382-737B-CA10-9612-037C183BE2DB}"/>
              </a:ext>
            </a:extLst>
          </p:cNvPr>
          <p:cNvPicPr>
            <a:picLocks noGrp="1" noChangeAspect="1"/>
          </p:cNvPicPr>
          <p:nvPr>
            <p:ph idx="1"/>
          </p:nvPr>
        </p:nvPicPr>
        <p:blipFill>
          <a:blip r:embed="rId4"/>
          <a:stretch>
            <a:fillRect/>
          </a:stretch>
        </p:blipFill>
        <p:spPr>
          <a:xfrm>
            <a:off x="1975412" y="1762125"/>
            <a:ext cx="5193175" cy="4536664"/>
          </a:xfrm>
        </p:spPr>
      </p:pic>
    </p:spTree>
    <p:extLst>
      <p:ext uri="{BB962C8B-B14F-4D97-AF65-F5344CB8AC3E}">
        <p14:creationId xmlns:p14="http://schemas.microsoft.com/office/powerpoint/2010/main" val="1790960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27</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Insert</a:t>
            </a:r>
            <a:endParaRPr lang="de-DE" sz="3000" dirty="0"/>
          </a:p>
        </p:txBody>
      </p:sp>
      <p:sp>
        <p:nvSpPr>
          <p:cNvPr id="10" name="TextBox 9">
            <a:extLst>
              <a:ext uri="{FF2B5EF4-FFF2-40B4-BE49-F238E27FC236}">
                <a16:creationId xmlns:a16="http://schemas.microsoft.com/office/drawing/2014/main" id="{F71D3C7C-8C47-A56C-A845-2B6E92ECEF79}"/>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20" name="Content Placeholder 19" descr="Text, letter&#10;&#10;Description automatically generated">
            <a:extLst>
              <a:ext uri="{FF2B5EF4-FFF2-40B4-BE49-F238E27FC236}">
                <a16:creationId xmlns:a16="http://schemas.microsoft.com/office/drawing/2014/main" id="{8063AB35-AD1C-2953-0E02-27EC0D5409AE}"/>
              </a:ext>
            </a:extLst>
          </p:cNvPr>
          <p:cNvPicPr>
            <a:picLocks noGrp="1" noChangeAspect="1"/>
          </p:cNvPicPr>
          <p:nvPr>
            <p:ph idx="1"/>
          </p:nvPr>
        </p:nvPicPr>
        <p:blipFill>
          <a:blip r:embed="rId4"/>
          <a:stretch>
            <a:fillRect/>
          </a:stretch>
        </p:blipFill>
        <p:spPr>
          <a:xfrm>
            <a:off x="1539452" y="2458807"/>
            <a:ext cx="6068272" cy="3305636"/>
          </a:xfrm>
        </p:spPr>
      </p:pic>
    </p:spTree>
    <p:extLst>
      <p:ext uri="{BB962C8B-B14F-4D97-AF65-F5344CB8AC3E}">
        <p14:creationId xmlns:p14="http://schemas.microsoft.com/office/powerpoint/2010/main" val="3811288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28</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Insert</a:t>
            </a:r>
            <a:endParaRPr lang="de-DE" sz="3000" dirty="0"/>
          </a:p>
        </p:txBody>
      </p:sp>
      <p:sp>
        <p:nvSpPr>
          <p:cNvPr id="10" name="TextBox 9">
            <a:extLst>
              <a:ext uri="{FF2B5EF4-FFF2-40B4-BE49-F238E27FC236}">
                <a16:creationId xmlns:a16="http://schemas.microsoft.com/office/drawing/2014/main" id="{F71D3C7C-8C47-A56C-A845-2B6E92ECEF79}"/>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8" name="Content Placeholder 7" descr="Text, letter&#10;&#10;Description automatically generated">
            <a:extLst>
              <a:ext uri="{FF2B5EF4-FFF2-40B4-BE49-F238E27FC236}">
                <a16:creationId xmlns:a16="http://schemas.microsoft.com/office/drawing/2014/main" id="{82706452-8781-BFA3-5305-34BB420C3691}"/>
              </a:ext>
            </a:extLst>
          </p:cNvPr>
          <p:cNvPicPr>
            <a:picLocks noGrp="1" noChangeAspect="1"/>
          </p:cNvPicPr>
          <p:nvPr>
            <p:ph idx="1"/>
          </p:nvPr>
        </p:nvPicPr>
        <p:blipFill>
          <a:blip r:embed="rId4"/>
          <a:stretch>
            <a:fillRect/>
          </a:stretch>
        </p:blipFill>
        <p:spPr>
          <a:xfrm>
            <a:off x="1553741" y="2301622"/>
            <a:ext cx="6039693" cy="3620005"/>
          </a:xfrm>
        </p:spPr>
      </p:pic>
    </p:spTree>
    <p:extLst>
      <p:ext uri="{BB962C8B-B14F-4D97-AF65-F5344CB8AC3E}">
        <p14:creationId xmlns:p14="http://schemas.microsoft.com/office/powerpoint/2010/main" val="244066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29</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ART </a:t>
            </a:r>
            <a:r>
              <a:rPr lang="de-DE" sz="3000" dirty="0"/>
              <a:t>–</a:t>
            </a:r>
            <a:r>
              <a:rPr sz="3000" dirty="0"/>
              <a:t> Space </a:t>
            </a:r>
            <a:r>
              <a:rPr sz="3000" dirty="0" err="1"/>
              <a:t>Consumption</a:t>
            </a:r>
            <a:endParaRPr lang="de-DE" sz="3000" dirty="0"/>
          </a:p>
        </p:txBody>
      </p:sp>
      <p:sp>
        <p:nvSpPr>
          <p:cNvPr id="10" name="TextBox 9">
            <a:extLst>
              <a:ext uri="{FF2B5EF4-FFF2-40B4-BE49-F238E27FC236}">
                <a16:creationId xmlns:a16="http://schemas.microsoft.com/office/drawing/2014/main" id="{F71D3C7C-8C47-A56C-A845-2B6E92ECEF79}"/>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3"/>
              </a:rPr>
              <a:t>The adaptive radix tree: </a:t>
            </a:r>
            <a:r>
              <a:rPr lang="en-US" sz="1200" dirty="0" err="1">
                <a:hlinkClick r:id="rId3"/>
              </a:rPr>
              <a:t>ARTful</a:t>
            </a:r>
            <a:r>
              <a:rPr lang="en-US" sz="1200" dirty="0">
                <a:hlinkClick r:id="rId3"/>
              </a:rPr>
              <a:t> indexing for main-memory databases. IEEE, 2013</a:t>
            </a:r>
            <a:endParaRPr lang="en-US" sz="1200" dirty="0"/>
          </a:p>
        </p:txBody>
      </p:sp>
      <p:pic>
        <p:nvPicPr>
          <p:cNvPr id="8" name="Content Placeholder 7" descr="Table&#10;&#10;Description automatically generated">
            <a:extLst>
              <a:ext uri="{FF2B5EF4-FFF2-40B4-BE49-F238E27FC236}">
                <a16:creationId xmlns:a16="http://schemas.microsoft.com/office/drawing/2014/main" id="{E49DDDEF-AC26-4770-6D0C-722351F7B2BF}"/>
              </a:ext>
            </a:extLst>
          </p:cNvPr>
          <p:cNvPicPr>
            <a:picLocks noGrp="1" noChangeAspect="1"/>
          </p:cNvPicPr>
          <p:nvPr>
            <p:ph idx="1"/>
          </p:nvPr>
        </p:nvPicPr>
        <p:blipFill>
          <a:blip r:embed="rId4"/>
          <a:stretch>
            <a:fillRect/>
          </a:stretch>
        </p:blipFill>
        <p:spPr>
          <a:xfrm>
            <a:off x="1796663" y="2087280"/>
            <a:ext cx="5553850" cy="4048690"/>
          </a:xfrm>
        </p:spPr>
      </p:pic>
    </p:spTree>
    <p:extLst>
      <p:ext uri="{BB962C8B-B14F-4D97-AF65-F5344CB8AC3E}">
        <p14:creationId xmlns:p14="http://schemas.microsoft.com/office/powerpoint/2010/main" val="140244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3</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Disk-</a:t>
            </a:r>
            <a:r>
              <a:rPr sz="3000" dirty="0" err="1"/>
              <a:t>Based</a:t>
            </a:r>
            <a:r>
              <a:rPr sz="3000" dirty="0"/>
              <a:t> </a:t>
            </a:r>
            <a:r>
              <a:rPr sz="3000" dirty="0" err="1"/>
              <a:t>vs</a:t>
            </a:r>
            <a:r>
              <a:rPr sz="3000" dirty="0"/>
              <a:t> Main-Memory DBMS</a:t>
            </a:r>
            <a:endParaRPr lang="de-DE" sz="3000" dirty="0"/>
          </a:p>
        </p:txBody>
      </p:sp>
      <p:graphicFrame>
        <p:nvGraphicFramePr>
          <p:cNvPr id="11" name="Content Placeholder 10">
            <a:extLst>
              <a:ext uri="{FF2B5EF4-FFF2-40B4-BE49-F238E27FC236}">
                <a16:creationId xmlns:a16="http://schemas.microsoft.com/office/drawing/2014/main" id="{67418F4B-4F94-0B5B-ABEB-335FB160F208}"/>
              </a:ext>
            </a:extLst>
          </p:cNvPr>
          <p:cNvGraphicFramePr>
            <a:graphicFrameLocks noGrp="1"/>
          </p:cNvGraphicFramePr>
          <p:nvPr>
            <p:ph idx="1"/>
            <p:extLst>
              <p:ext uri="{D42A27DB-BD31-4B8C-83A1-F6EECF244321}">
                <p14:modId xmlns:p14="http://schemas.microsoft.com/office/powerpoint/2010/main" val="2908920313"/>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EE08BE93-D048-4BE8-2116-925308649B84}"/>
              </a:ext>
            </a:extLst>
          </p:cNvPr>
          <p:cNvSpPr txBox="1"/>
          <p:nvPr/>
        </p:nvSpPr>
        <p:spPr>
          <a:xfrm>
            <a:off x="311162" y="6298789"/>
            <a:ext cx="8635130" cy="193002"/>
          </a:xfrm>
          <a:prstGeom prst="rect">
            <a:avLst/>
          </a:prstGeom>
          <a:noFill/>
        </p:spPr>
        <p:txBody>
          <a:bodyPr wrap="square" lIns="0" tIns="0" rIns="0" bIns="0" rtlCol="0">
            <a:spAutoFit/>
          </a:bodyPr>
          <a:lstStyle/>
          <a:p>
            <a:pPr>
              <a:lnSpc>
                <a:spcPct val="114000"/>
              </a:lnSpc>
            </a:pPr>
            <a:r>
              <a:rPr lang="en-US" sz="1200" b="1" dirty="0"/>
              <a:t>Source: </a:t>
            </a:r>
            <a:r>
              <a:rPr lang="en-US" sz="1200" dirty="0">
                <a:hlinkClick r:id="rId4"/>
              </a:rPr>
              <a:t>OLTP through the looking glass, and what we found there. SIGMOD, 2008</a:t>
            </a:r>
            <a:endParaRPr lang="en-US" sz="1200" dirty="0"/>
          </a:p>
        </p:txBody>
      </p:sp>
    </p:spTree>
    <p:extLst>
      <p:ext uri="{BB962C8B-B14F-4D97-AF65-F5344CB8AC3E}">
        <p14:creationId xmlns:p14="http://schemas.microsoft.com/office/powerpoint/2010/main" val="2049547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T E M P L A T E S L I D E S</a:t>
            </a:r>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dirty="0"/>
              <a:t>Dr. rer. nat. Erika Mustermann</a:t>
            </a:r>
          </a:p>
          <a:p>
            <a:r>
              <a:rPr dirty="0"/>
              <a:t>München, 27. März 2015</a:t>
            </a:r>
          </a:p>
        </p:txBody>
      </p:sp>
      <p:sp>
        <p:nvSpPr>
          <p:cNvPr id="7" name="Titel 6"/>
          <p:cNvSpPr>
            <a:spLocks noGrp="1"/>
          </p:cNvSpPr>
          <p:nvPr>
            <p:ph type="title"/>
          </p:nvPr>
        </p:nvSpPr>
        <p:spPr/>
        <p:txBody>
          <a:bodyPr/>
          <a:lstStyle/>
          <a:p>
            <a:endParaRPr lang="de-D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extLst>
      <p:ext uri="{BB962C8B-B14F-4D97-AF65-F5344CB8AC3E}">
        <p14:creationId xmlns:p14="http://schemas.microsoft.com/office/powerpoint/2010/main" val="977802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err="1"/>
              <a:t>Dieser</a:t>
            </a:r>
            <a:r>
              <a:rPr dirty="0"/>
              <a:t> Folienmaster gilt bei offiziellen Präsentationen im Rahmen der TUM.</a:t>
            </a:r>
            <a:br>
              <a:rPr dirty="0"/>
            </a:br>
            <a:r>
              <a:rPr dirty="0"/>
              <a:t>Es ist darauf zu achten, dass wir uns in einem durchgängigen Layout </a:t>
            </a:r>
            <a:r>
              <a:rPr dirty="0" err="1"/>
              <a:t>präsentieren</a:t>
            </a:r>
            <a:r>
              <a:rPr dirty="0"/>
              <a:t>.</a:t>
            </a:r>
          </a:p>
          <a:p>
            <a:r>
              <a:rPr lang="de-DE" dirty="0"/>
              <a:t>Abweichungen vom vorgegebenen Layout bitte auf ein Minimum reduzieren.</a:t>
            </a:r>
          </a:p>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33</a:t>
            </a:fld>
            <a:endParaRPr lang="de-DE" dirty="0"/>
          </a:p>
        </p:txBody>
      </p:sp>
      <p:sp>
        <p:nvSpPr>
          <p:cNvPr id="7" name="Fußzeilenplatzhalter 4"/>
          <p:cNvSpPr>
            <a:spLocks noGrp="1"/>
          </p:cNvSpPr>
          <p:nvPr>
            <p:ph type="ftr" sz="quarter" idx="12"/>
          </p:nvPr>
        </p:nvSpPr>
        <p:spPr/>
        <p:txBody>
          <a:bodyPr/>
          <a:lstStyle/>
          <a:p>
            <a:r>
              <a:rPr lang="de-DE" dirty="0"/>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Gültigkeit der Masterfolien</a:t>
            </a:r>
            <a:endParaRPr lang="de-DE" sz="3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34</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Grundlage der Masterfolien</a:t>
            </a:r>
            <a:endParaRPr lang="de-DE" sz="3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35</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xfrm>
            <a:off x="319090" y="994334"/>
            <a:ext cx="8508999" cy="820738"/>
          </a:xfrm>
          <a:prstGeom prst="rect">
            <a:avLst/>
          </a:prstGeom>
        </p:spPr>
        <p:txBody>
          <a:bodyPr/>
          <a:lstStyle/>
          <a:p>
            <a:r>
              <a:rPr lang="de-DE" dirty="0"/>
              <a:t>Hier steht eine Überschrift</a:t>
            </a:r>
            <a:br>
              <a:rPr lang="de-DE" dirty="0"/>
            </a:br>
            <a:r>
              <a:rPr lang="de-DE" dirty="0"/>
              <a:t>max. 2-zeilig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p>
          <a:p>
            <a:endParaRPr dirty="0"/>
          </a:p>
          <a:p>
            <a:r>
              <a:rPr dirty="0" err="1"/>
              <a:t>Schriftart</a:t>
            </a:r>
            <a:r>
              <a:rPr dirty="0"/>
              <a:t>: Arial</a:t>
            </a:r>
          </a:p>
          <a:p>
            <a:endParaRPr dirty="0"/>
          </a:p>
          <a:p>
            <a:r>
              <a:rPr dirty="0" err="1"/>
              <a:t>Schriftgr</a:t>
            </a:r>
            <a:r>
              <a:rPr lang="de-DE" dirty="0" err="1"/>
              <a:t>ößen</a:t>
            </a:r>
            <a:r>
              <a:rPr dirty="0"/>
              <a:t>:</a:t>
            </a:r>
            <a:r>
              <a:rPr lang="de-DE" dirty="0"/>
              <a:t>30 | 22 | 16 | 12</a:t>
            </a:r>
            <a:endParaRPr dirty="0"/>
          </a:p>
          <a:p>
            <a:endParaRPr dirty="0"/>
          </a:p>
          <a:p>
            <a:r>
              <a:rPr dirty="0" err="1"/>
              <a:t>Zeilenabstand</a:t>
            </a:r>
            <a:r>
              <a:rPr dirty="0"/>
              <a:t>: 1,15mm</a:t>
            </a:r>
          </a:p>
          <a:p>
            <a:endParaRPr dirty="0"/>
          </a:p>
          <a:p>
            <a:r>
              <a:rPr dirty="0"/>
              <a:t>Die Einstellungen sind in den Textfeldern und Textfeldvorlagen dieses ppt-Masters als Standard eingestellt. Bei Diagrammen und Tabellen muss die Schriftgröße ggf. angepasst werden.</a:t>
            </a:r>
            <a:r>
              <a:rPr lang="de-DE" dirty="0"/>
              <a:t> Für Auszeichnungen im Fließtext kann auch </a:t>
            </a:r>
            <a:r>
              <a:rPr lang="de-DE" b="1" dirty="0"/>
              <a:t>fett </a:t>
            </a:r>
            <a:r>
              <a:rPr lang="de-DE" dirty="0"/>
              <a:t>markiert werden.</a:t>
            </a:r>
            <a:endParaRPr dirty="0"/>
          </a:p>
          <a:p>
            <a:r>
              <a:rPr dirty="0"/>
              <a:t>Bei großer Distanz bzw. </a:t>
            </a:r>
            <a:r>
              <a:rPr dirty="0" err="1"/>
              <a:t>kleinem</a:t>
            </a:r>
            <a:r>
              <a:rPr dirty="0"/>
              <a:t> </a:t>
            </a:r>
            <a:r>
              <a:rPr dirty="0" err="1"/>
              <a:t>Präsentationsmedium</a:t>
            </a:r>
            <a:r>
              <a:rPr dirty="0"/>
              <a:t> kann der Schriftgrad notfalls proportional erhöht werden.</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36</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Schrift</a:t>
            </a:r>
            <a:endParaRPr lang="de-DE" sz="3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a:p>
          <a:p>
            <a:r>
              <a:rPr dirty="0"/>
              <a:t>Zuerst mit </a:t>
            </a:r>
            <a:r>
              <a:rPr lang="de-DE" dirty="0"/>
              <a:t>den Primärfarben </a:t>
            </a:r>
            <a:r>
              <a:rPr dirty="0"/>
              <a:t>arbeiten</a:t>
            </a:r>
            <a:r>
              <a:rPr lang="de-DE" dirty="0"/>
              <a:t>.</a:t>
            </a:r>
          </a:p>
          <a:p>
            <a:endParaRPr lang="de-DE" dirty="0"/>
          </a:p>
          <a:p>
            <a:endParaRPr lang="de-DE" dirty="0"/>
          </a:p>
          <a:p>
            <a:r>
              <a:rPr dirty="0"/>
              <a:t>Für z.B. komplexe Diagramme stehen noch</a:t>
            </a:r>
            <a:r>
              <a:rPr lang="de-DE" dirty="0"/>
              <a:t>Sekundärfarben </a:t>
            </a:r>
            <a:r>
              <a:rPr dirty="0"/>
              <a:t>zur Verfügung.</a:t>
            </a:r>
          </a:p>
          <a:p>
            <a:endParaRPr dirty="0"/>
          </a:p>
          <a:p>
            <a:endParaRPr dirty="0"/>
          </a:p>
          <a:p>
            <a:r>
              <a:rPr lang="de-DE" dirty="0"/>
              <a:t>Gering im Einsatz sind die Akzentfarben.</a:t>
            </a:r>
            <a:endParaRPr dirty="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37</a:t>
            </a:fld>
            <a:endParaRPr lang="de-DE" dirty="0"/>
          </a:p>
        </p:txBody>
      </p:sp>
      <p:sp>
        <p:nvSpPr>
          <p:cNvPr id="1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Kurze und knappe Texte, Fließtexte linksbündig, kein Blocksatz</a:t>
            </a:r>
          </a:p>
          <a:p>
            <a:endParaRPr/>
          </a:p>
          <a:p>
            <a:r>
              <a:t>Beispiel:</a:t>
            </a:r>
          </a:p>
          <a:p>
            <a:r>
              <a:t>Tem soluptam, nisi as verum ereprehendam at acculpa quidisq uissit volupta tusdant utem as etur, odi odis es doluptiae dem nimaion con nossinctenis pora quam voloria consenimus blabore everfer epeliquo maio etur.</a:t>
            </a:r>
          </a:p>
        </p:txBody>
      </p:sp>
      <p:sp>
        <p:nvSpPr>
          <p:cNvPr id="4" name="Foliennummernplatzhalter 3"/>
          <p:cNvSpPr>
            <a:spLocks noGrp="1"/>
          </p:cNvSpPr>
          <p:nvPr>
            <p:ph type="sldNum" sz="quarter" idx="11"/>
          </p:nvPr>
        </p:nvSpPr>
        <p:spPr/>
        <p:txBody>
          <a:bodyPr/>
          <a:lstStyle/>
          <a:p>
            <a:fld id="{CE58CB1E-F828-4F11-99E0-327109AF9DA4}" type="slidenum">
              <a:rPr lang="de-DE" smtClean="0"/>
              <a:pPr/>
              <a:t>38</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dirty="0"/>
              <a:t>Texte</a:t>
            </a:r>
            <a:endParaRPr lang="de-DE"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Bei kleinen Aufzählungen auf Aufzählungszeichen verzichten und ggf. zusätzliche Leerzeile</a:t>
            </a:r>
          </a:p>
          <a:p>
            <a:r>
              <a:rPr lang="de-DE" dirty="0"/>
              <a:t>Nur die wesentlichen Punkte nennen und Themen auf verschiedene Seiten splitten.</a:t>
            </a:r>
          </a:p>
          <a:p>
            <a:endParaRPr lang="de-DE" dirty="0"/>
          </a:p>
          <a:p>
            <a:r>
              <a:rPr lang="de-DE" dirty="0"/>
              <a:t>Punkt 1</a:t>
            </a:r>
          </a:p>
          <a:p>
            <a:endParaRPr lang="de-DE" dirty="0"/>
          </a:p>
          <a:p>
            <a:r>
              <a:rPr lang="de-DE" dirty="0"/>
              <a:t>Punkt 2</a:t>
            </a:r>
          </a:p>
          <a:p>
            <a:endParaRPr lang="de-DE" dirty="0"/>
          </a:p>
          <a:p>
            <a:r>
              <a:rPr lang="de-DE" dirty="0"/>
              <a:t>Wenn Unterpunkte in einer Aufzählung nötig sind ist ein Einrücken mit – möglich</a:t>
            </a:r>
          </a:p>
          <a:p>
            <a:pPr lvl="1"/>
            <a:r>
              <a:rPr lang="de-DE" dirty="0"/>
              <a:t>Unterpunkt 1</a:t>
            </a:r>
          </a:p>
          <a:p>
            <a:pPr lvl="2"/>
            <a:r>
              <a:rPr lang="de-DE" dirty="0"/>
              <a:t>Unterpunkt 1</a:t>
            </a:r>
          </a:p>
          <a:p>
            <a:pPr lvl="2"/>
            <a:r>
              <a:rPr lang="de-DE" dirty="0"/>
              <a:t>Unterpunkt 2</a:t>
            </a:r>
          </a:p>
          <a:p>
            <a:endParaRPr lang="de-DE" dirty="0"/>
          </a:p>
          <a:p>
            <a:r>
              <a:rPr lang="de-DE" dirty="0"/>
              <a:t>Bei größeren Listen die Standardeinstellung • verwenden</a:t>
            </a:r>
          </a:p>
          <a:p>
            <a:pPr lvl="1"/>
            <a:r>
              <a:rPr lang="de-DE" dirty="0"/>
              <a:t>Unterpunkt 1</a:t>
            </a:r>
          </a:p>
          <a:p>
            <a:pPr lvl="1"/>
            <a:r>
              <a:rPr lang="de-DE" dirty="0"/>
              <a:t>Unterpunkt 2</a:t>
            </a:r>
          </a:p>
          <a:p>
            <a:pPr lvl="1"/>
            <a:r>
              <a:rPr lang="de-DE" dirty="0"/>
              <a:t>Unterpunkt 3</a:t>
            </a:r>
          </a:p>
        </p:txBody>
      </p:sp>
      <p:sp>
        <p:nvSpPr>
          <p:cNvPr id="4" name="Foliennummernplatzhalter 3"/>
          <p:cNvSpPr>
            <a:spLocks noGrp="1"/>
          </p:cNvSpPr>
          <p:nvPr>
            <p:ph type="sldNum" sz="quarter" idx="11"/>
          </p:nvPr>
        </p:nvSpPr>
        <p:spPr/>
        <p:txBody>
          <a:bodyPr/>
          <a:lstStyle/>
          <a:p>
            <a:fld id="{CE58CB1E-F828-4F11-99E0-327109AF9DA4}" type="slidenum">
              <a:rPr lang="de-DE" smtClean="0"/>
              <a:pPr/>
              <a:t>39</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Aufzählung</a:t>
            </a:r>
            <a:endParaRPr lang="de-D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Data </a:t>
            </a:r>
            <a:r>
              <a:rPr dirty="0" err="1"/>
              <a:t>structures</a:t>
            </a:r>
            <a:r>
              <a:rPr dirty="0"/>
              <a:t> </a:t>
            </a:r>
            <a:r>
              <a:rPr dirty="0" err="1"/>
              <a:t>used</a:t>
            </a:r>
            <a:r>
              <a:rPr dirty="0"/>
              <a:t> </a:t>
            </a:r>
            <a:r>
              <a:rPr dirty="0" err="1"/>
              <a:t>to</a:t>
            </a:r>
            <a:r>
              <a:rPr dirty="0"/>
              <a:t> </a:t>
            </a:r>
            <a:r>
              <a:rPr dirty="0" err="1"/>
              <a:t>quickly</a:t>
            </a:r>
            <a:r>
              <a:rPr dirty="0"/>
              <a:t> find </a:t>
            </a:r>
            <a:r>
              <a:rPr dirty="0" err="1"/>
              <a:t>data</a:t>
            </a:r>
            <a:r>
              <a:rPr dirty="0"/>
              <a:t> in </a:t>
            </a:r>
            <a:r>
              <a:rPr dirty="0" err="1"/>
              <a:t>table</a:t>
            </a:r>
            <a:r>
              <a:rPr dirty="0"/>
              <a:t> via a </a:t>
            </a:r>
            <a:r>
              <a:rPr dirty="0" err="1"/>
              <a:t>key</a:t>
            </a:r>
            <a:endParaRPr dirty="0"/>
          </a:p>
          <a:p>
            <a:endParaRPr lang="de-DE" dirty="0"/>
          </a:p>
          <a:p>
            <a:r>
              <a:rPr lang="de-DE" b="1" dirty="0"/>
              <a:t>2 Index-</a:t>
            </a:r>
            <a:r>
              <a:rPr lang="de-DE" b="1" dirty="0" err="1"/>
              <a:t>Types</a:t>
            </a:r>
            <a:r>
              <a:rPr lang="de-DE" b="1" dirty="0"/>
              <a:t>:</a:t>
            </a:r>
          </a:p>
          <a:p>
            <a:pPr marL="285750" indent="-285750">
              <a:buFont typeface="Arial" panose="020B0604020202020204" pitchFamily="34" charset="0"/>
              <a:buChar char="•"/>
            </a:pPr>
            <a:r>
              <a:rPr lang="de-DE" dirty="0"/>
              <a:t>Order </a:t>
            </a:r>
            <a:r>
              <a:rPr lang="de-DE" dirty="0" err="1"/>
              <a:t>Preserving</a:t>
            </a:r>
            <a:r>
              <a:rPr lang="de-DE" dirty="0"/>
              <a:t> Indexes (</a:t>
            </a:r>
            <a:r>
              <a:rPr lang="de-DE" dirty="0" err="1"/>
              <a:t>Maintains</a:t>
            </a:r>
            <a:r>
              <a:rPr lang="de-DE" dirty="0"/>
              <a:t> </a:t>
            </a:r>
            <a:r>
              <a:rPr lang="de-DE" dirty="0" err="1"/>
              <a:t>keys</a:t>
            </a:r>
            <a:r>
              <a:rPr lang="de-DE" dirty="0"/>
              <a:t> in </a:t>
            </a:r>
            <a:r>
              <a:rPr lang="de-DE" dirty="0" err="1"/>
              <a:t>sorted</a:t>
            </a:r>
            <a:r>
              <a:rPr lang="de-DE" dirty="0"/>
              <a:t> </a:t>
            </a:r>
            <a:r>
              <a:rPr lang="de-DE" dirty="0" err="1"/>
              <a:t>order</a:t>
            </a:r>
            <a:r>
              <a:rPr lang="de-DE" dirty="0"/>
              <a:t>)</a:t>
            </a:r>
          </a:p>
          <a:p>
            <a:pPr marL="285750" indent="-285750">
              <a:buFont typeface="Arial" panose="020B0604020202020204" pitchFamily="34" charset="0"/>
              <a:buChar char="•"/>
            </a:pPr>
            <a:r>
              <a:rPr lang="de-DE" dirty="0" err="1"/>
              <a:t>Hashing</a:t>
            </a:r>
            <a:r>
              <a:rPr lang="de-DE" dirty="0"/>
              <a:t> Indexes (</a:t>
            </a:r>
            <a:r>
              <a:rPr lang="de-DE" dirty="0" err="1"/>
              <a:t>Associative</a:t>
            </a:r>
            <a:r>
              <a:rPr lang="de-DE" dirty="0"/>
              <a:t> </a:t>
            </a:r>
            <a:r>
              <a:rPr lang="de-DE" dirty="0" err="1"/>
              <a:t>array</a:t>
            </a:r>
            <a:r>
              <a:rPr lang="de-DE" dirty="0"/>
              <a:t> </a:t>
            </a:r>
            <a:r>
              <a:rPr lang="de-DE" dirty="0" err="1"/>
              <a:t>mapping</a:t>
            </a:r>
            <a:r>
              <a:rPr lang="de-DE" dirty="0"/>
              <a:t> </a:t>
            </a:r>
            <a:r>
              <a:rPr lang="de-DE" dirty="0" err="1"/>
              <a:t>hash</a:t>
            </a:r>
            <a:r>
              <a:rPr lang="de-DE" dirty="0"/>
              <a:t> </a:t>
            </a:r>
            <a:r>
              <a:rPr lang="de-DE" dirty="0" err="1"/>
              <a:t>of</a:t>
            </a:r>
            <a:r>
              <a:rPr lang="de-DE" dirty="0"/>
              <a:t> </a:t>
            </a:r>
            <a:r>
              <a:rPr lang="de-DE" dirty="0" err="1"/>
              <a:t>key</a:t>
            </a:r>
            <a:r>
              <a:rPr lang="de-DE" dirty="0"/>
              <a:t> </a:t>
            </a:r>
            <a:r>
              <a:rPr lang="de-DE" dirty="0" err="1"/>
              <a:t>to</a:t>
            </a:r>
            <a:r>
              <a:rPr lang="de-DE" dirty="0"/>
              <a:t> </a:t>
            </a:r>
            <a:r>
              <a:rPr lang="de-DE" dirty="0" err="1"/>
              <a:t>data</a:t>
            </a:r>
            <a:r>
              <a:rPr lang="de-DE" dirty="0"/>
              <a:t> </a:t>
            </a:r>
            <a:r>
              <a:rPr lang="de-DE" dirty="0" err="1"/>
              <a:t>record</a:t>
            </a:r>
            <a:r>
              <a:rPr lang="de-DE" dirty="0"/>
              <a:t>. </a:t>
            </a:r>
            <a:r>
              <a:rPr lang="de-DE" dirty="0" err="1"/>
              <a:t>Only</a:t>
            </a:r>
            <a:r>
              <a:rPr lang="de-DE" dirty="0"/>
              <a:t> </a:t>
            </a:r>
            <a:r>
              <a:rPr lang="de-DE" dirty="0" err="1"/>
              <a:t>supports</a:t>
            </a:r>
            <a:r>
              <a:rPr lang="de-DE" dirty="0"/>
              <a:t> </a:t>
            </a:r>
            <a:r>
              <a:rPr lang="de-DE" dirty="0" err="1"/>
              <a:t>equality</a:t>
            </a:r>
            <a:r>
              <a:rPr lang="de-DE" dirty="0"/>
              <a:t> </a:t>
            </a:r>
            <a:r>
              <a:rPr lang="de-DE" dirty="0" err="1"/>
              <a:t>predicates</a:t>
            </a:r>
            <a:r>
              <a:rPr lang="de-DE" dirty="0"/>
              <a:t>!)</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4</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Index-</a:t>
            </a:r>
            <a:r>
              <a:rPr sz="3000" dirty="0" err="1"/>
              <a:t>Structures</a:t>
            </a:r>
            <a:r>
              <a:rPr sz="3000" dirty="0"/>
              <a:t> in DBMS</a:t>
            </a:r>
            <a:endParaRPr lang="de-DE" sz="3000" dirty="0"/>
          </a:p>
        </p:txBody>
      </p:sp>
    </p:spTree>
    <p:extLst>
      <p:ext uri="{BB962C8B-B14F-4D97-AF65-F5344CB8AC3E}">
        <p14:creationId xmlns:p14="http://schemas.microsoft.com/office/powerpoint/2010/main" val="978327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schlichte Darstellung von Informationen</a:t>
            </a:r>
          </a:p>
          <a:p>
            <a:endParaRPr/>
          </a:p>
          <a:p>
            <a:r>
              <a:t>reduzierte Farben</a:t>
            </a:r>
          </a:p>
          <a:p>
            <a:endParaRPr/>
          </a:p>
          <a:p>
            <a:r>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40</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a:t>Bilder - Allgemein</a:t>
            </a:r>
            <a:endParaRPr lang="de-DE" sz="3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41</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42</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43</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44</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17" name="Bildplatzhalter 16"/>
          <p:cNvSpPr>
            <a:spLocks noGrp="1"/>
          </p:cNvSpPr>
          <p:nvPr>
            <p:ph type="pic" sz="quarter" idx="17"/>
          </p:nvPr>
        </p:nvSpPr>
        <p:spPr/>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Weißer bzw. transparenter Hintergrund</a:t>
            </a:r>
            <a:br>
              <a:rPr lang="de-DE"/>
            </a:br>
            <a:r>
              <a:rPr lang="de-DE"/>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45</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8" name="Bildplatzhalter 17"/>
          <p:cNvSpPr>
            <a:spLocks noGrp="1"/>
          </p:cNvSpPr>
          <p:nvPr>
            <p:ph type="pic" sz="quarter" idx="17"/>
          </p:nvPr>
        </p:nvSpPr>
        <p:spPr/>
      </p:sp>
      <p:sp>
        <p:nvSpPr>
          <p:cNvPr id="4" name="Titel 3"/>
          <p:cNvSpPr>
            <a:spLocks noGrp="1"/>
          </p:cNvSpPr>
          <p:nvPr>
            <p:ph type="title"/>
          </p:nvPr>
        </p:nvSpPr>
        <p:spPr/>
        <p:txBody>
          <a:bodyPr/>
          <a:lstStyle/>
          <a:p>
            <a:r>
              <a:rPr lang="de-DE"/>
              <a:t>Nicht formatfüllende Bilder</a:t>
            </a:r>
            <a:endParaRPr lang="de-DE"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sp>
      <p:sp>
        <p:nvSpPr>
          <p:cNvPr id="4" name="Foliennummernplatzhalter 3"/>
          <p:cNvSpPr>
            <a:spLocks noGrp="1"/>
          </p:cNvSpPr>
          <p:nvPr>
            <p:ph type="sldNum" sz="quarter" idx="15"/>
          </p:nvPr>
        </p:nvSpPr>
        <p:spPr/>
        <p:txBody>
          <a:bodyPr/>
          <a:lstStyle/>
          <a:p>
            <a:fld id="{CE58CB1E-F828-4F11-99E0-327109AF9DA4}" type="slidenum">
              <a:rPr lang="de-DE" smtClean="0"/>
              <a:pPr/>
              <a:t>46</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Bilder Format füllend - maximale Bildgröße</a:t>
            </a:r>
            <a:endParaRPr lang="de-DE"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a:t>Alternativ mit formatfüllendem Hintergrund: 5 % schwarz</a:t>
            </a:r>
          </a:p>
          <a:p>
            <a:r>
              <a:rPr lang="de-DE"/>
              <a:t>Beschriftungen können zusätzlich neben den Bildern angebracht werden</a:t>
            </a:r>
          </a:p>
        </p:txBody>
      </p:sp>
      <p:sp>
        <p:nvSpPr>
          <p:cNvPr id="4" name="Foliennummernplatzhalter 3"/>
          <p:cNvSpPr>
            <a:spLocks noGrp="1"/>
          </p:cNvSpPr>
          <p:nvPr>
            <p:ph type="sldNum" sz="quarter" idx="15"/>
          </p:nvPr>
        </p:nvSpPr>
        <p:spPr/>
        <p:txBody>
          <a:bodyPr/>
          <a:lstStyle/>
          <a:p>
            <a:fld id="{CE58CB1E-F828-4F11-99E0-327109AF9DA4}" type="slidenum">
              <a:rPr lang="de-DE" smtClean="0"/>
              <a:pPr/>
              <a:t>47</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21" name="Bildplatzhalter 20"/>
          <p:cNvSpPr>
            <a:spLocks noGrp="1"/>
          </p:cNvSpPr>
          <p:nvPr>
            <p:ph type="pic" sz="quarter" idx="14"/>
          </p:nvPr>
        </p:nvSpPr>
        <p:spPr/>
      </p:sp>
      <p:sp>
        <p:nvSpPr>
          <p:cNvPr id="3" name="Titel 2"/>
          <p:cNvSpPr>
            <a:spLocks noGrp="1"/>
          </p:cNvSpPr>
          <p:nvPr>
            <p:ph type="title"/>
          </p:nvPr>
        </p:nvSpPr>
        <p:spPr/>
        <p:txBody>
          <a:bodyPr/>
          <a:lstStyle/>
          <a:p>
            <a:r>
              <a:rPr lang="de-DE"/>
              <a:t>Nicht Format füllende Bilder</a:t>
            </a:r>
            <a:endParaRPr lang="de-DE"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48</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ohne Farbe und kein Rand</a:t>
            </a:r>
            <a:br>
              <a:rPr lang="de-DE"/>
            </a:br>
            <a:r>
              <a:rPr lang="de-DE"/>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a:t>Tabelle – Beispiel 1</a:t>
            </a:r>
            <a:endParaRPr lang="de-DE"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54000" marR="0" marT="180000" marB="0" anchor="ct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54000" marR="0" marT="180000" marB="0" anchor="ct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49</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a:t>Tabelle – Beispiel 2</a:t>
            </a:r>
            <a:endParaRPr lang="de-D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5</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Tries</a:t>
            </a:r>
            <a:endParaRPr lang="de-DE" sz="3000" dirty="0"/>
          </a:p>
        </p:txBody>
      </p:sp>
      <p:sp>
        <p:nvSpPr>
          <p:cNvPr id="5" name="Rectangle 4">
            <a:extLst>
              <a:ext uri="{FF2B5EF4-FFF2-40B4-BE49-F238E27FC236}">
                <a16:creationId xmlns:a16="http://schemas.microsoft.com/office/drawing/2014/main" id="{A1C74294-BEB8-251A-AC8C-10D4D211BE63}"/>
              </a:ext>
            </a:extLst>
          </p:cNvPr>
          <p:cNvSpPr/>
          <p:nvPr/>
        </p:nvSpPr>
        <p:spPr>
          <a:xfrm>
            <a:off x="3397403" y="1762188"/>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7" name="Rectangle 6">
            <a:extLst>
              <a:ext uri="{FF2B5EF4-FFF2-40B4-BE49-F238E27FC236}">
                <a16:creationId xmlns:a16="http://schemas.microsoft.com/office/drawing/2014/main" id="{6B3AF17C-1D1E-4D03-69E6-7E26292656A4}"/>
              </a:ext>
            </a:extLst>
          </p:cNvPr>
          <p:cNvSpPr/>
          <p:nvPr/>
        </p:nvSpPr>
        <p:spPr>
          <a:xfrm>
            <a:off x="2750630"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8" name="Rectangle 7">
            <a:extLst>
              <a:ext uri="{FF2B5EF4-FFF2-40B4-BE49-F238E27FC236}">
                <a16:creationId xmlns:a16="http://schemas.microsoft.com/office/drawing/2014/main" id="{0A99FB4C-349B-9C93-2DD7-0BD0612FDB50}"/>
              </a:ext>
            </a:extLst>
          </p:cNvPr>
          <p:cNvSpPr/>
          <p:nvPr/>
        </p:nvSpPr>
        <p:spPr>
          <a:xfrm>
            <a:off x="3330494"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9" name="Rectangle 8">
            <a:extLst>
              <a:ext uri="{FF2B5EF4-FFF2-40B4-BE49-F238E27FC236}">
                <a16:creationId xmlns:a16="http://schemas.microsoft.com/office/drawing/2014/main" id="{0C1F2F21-95C1-4E47-0055-58A875A13733}"/>
              </a:ext>
            </a:extLst>
          </p:cNvPr>
          <p:cNvSpPr/>
          <p:nvPr/>
        </p:nvSpPr>
        <p:spPr>
          <a:xfrm>
            <a:off x="1921719" y="3562444"/>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a:t>
            </a:r>
          </a:p>
        </p:txBody>
      </p:sp>
      <p:sp>
        <p:nvSpPr>
          <p:cNvPr id="10" name="Rectangle 9">
            <a:extLst>
              <a:ext uri="{FF2B5EF4-FFF2-40B4-BE49-F238E27FC236}">
                <a16:creationId xmlns:a16="http://schemas.microsoft.com/office/drawing/2014/main" id="{FCA6C8AC-A1B9-BC8A-FCB2-644A667A0199}"/>
              </a:ext>
            </a:extLst>
          </p:cNvPr>
          <p:cNvSpPr/>
          <p:nvPr/>
        </p:nvSpPr>
        <p:spPr>
          <a:xfrm>
            <a:off x="2501583" y="3562444"/>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V</a:t>
            </a:r>
          </a:p>
        </p:txBody>
      </p:sp>
      <p:sp>
        <p:nvSpPr>
          <p:cNvPr id="11" name="Rectangle 10">
            <a:extLst>
              <a:ext uri="{FF2B5EF4-FFF2-40B4-BE49-F238E27FC236}">
                <a16:creationId xmlns:a16="http://schemas.microsoft.com/office/drawing/2014/main" id="{C7A9CAF1-F879-4058-C48B-05E1B9FF4CA7}"/>
              </a:ext>
            </a:extLst>
          </p:cNvPr>
          <p:cNvSpPr/>
          <p:nvPr/>
        </p:nvSpPr>
        <p:spPr>
          <a:xfrm>
            <a:off x="2501583" y="4462572"/>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12" name="Rectangle 11">
            <a:extLst>
              <a:ext uri="{FF2B5EF4-FFF2-40B4-BE49-F238E27FC236}">
                <a16:creationId xmlns:a16="http://schemas.microsoft.com/office/drawing/2014/main" id="{747F7734-5FFE-3034-584C-BF7F9EC91F8F}"/>
              </a:ext>
            </a:extLst>
          </p:cNvPr>
          <p:cNvSpPr/>
          <p:nvPr/>
        </p:nvSpPr>
        <p:spPr>
          <a:xfrm>
            <a:off x="3724502" y="3562444"/>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3" name="Rectangle 12">
            <a:extLst>
              <a:ext uri="{FF2B5EF4-FFF2-40B4-BE49-F238E27FC236}">
                <a16:creationId xmlns:a16="http://schemas.microsoft.com/office/drawing/2014/main" id="{1E3029C1-F37F-ED83-9734-52963DAFC649}"/>
              </a:ext>
            </a:extLst>
          </p:cNvPr>
          <p:cNvSpPr/>
          <p:nvPr/>
        </p:nvSpPr>
        <p:spPr>
          <a:xfrm>
            <a:off x="3724502" y="4462572"/>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4" name="Rectangle 13">
            <a:extLst>
              <a:ext uri="{FF2B5EF4-FFF2-40B4-BE49-F238E27FC236}">
                <a16:creationId xmlns:a16="http://schemas.microsoft.com/office/drawing/2014/main" id="{A79EBC9B-A043-DEE5-DD2A-6A7684BB6ECB}"/>
              </a:ext>
            </a:extLst>
          </p:cNvPr>
          <p:cNvSpPr/>
          <p:nvPr/>
        </p:nvSpPr>
        <p:spPr>
          <a:xfrm>
            <a:off x="3724502" y="5357400"/>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O</a:t>
            </a:r>
          </a:p>
        </p:txBody>
      </p:sp>
      <p:cxnSp>
        <p:nvCxnSpPr>
          <p:cNvPr id="16" name="Straight Arrow Connector 15">
            <a:extLst>
              <a:ext uri="{FF2B5EF4-FFF2-40B4-BE49-F238E27FC236}">
                <a16:creationId xmlns:a16="http://schemas.microsoft.com/office/drawing/2014/main" id="{C6A23FB2-2A37-C5A8-1C59-72C88E53A598}"/>
              </a:ext>
            </a:extLst>
          </p:cNvPr>
          <p:cNvCxnSpPr>
            <a:cxnSpLocks/>
            <a:stCxn id="5" idx="2"/>
          </p:cNvCxnSpPr>
          <p:nvPr/>
        </p:nvCxnSpPr>
        <p:spPr>
          <a:xfrm flipH="1">
            <a:off x="3297041" y="2172558"/>
            <a:ext cx="37356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6E2A1C-94C5-6837-7224-DB98C668D3D2}"/>
              </a:ext>
            </a:extLst>
          </p:cNvPr>
          <p:cNvCxnSpPr>
            <a:cxnSpLocks/>
            <a:stCxn id="7" idx="2"/>
          </p:cNvCxnSpPr>
          <p:nvPr/>
        </p:nvCxnSpPr>
        <p:spPr>
          <a:xfrm flipH="1">
            <a:off x="2501583" y="3072686"/>
            <a:ext cx="522253"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85874B-00B3-316C-BEE2-C91D0EBCDB20}"/>
              </a:ext>
            </a:extLst>
          </p:cNvPr>
          <p:cNvCxnSpPr>
            <a:cxnSpLocks/>
            <a:stCxn id="10" idx="2"/>
            <a:endCxn id="11" idx="0"/>
          </p:cNvCxnSpPr>
          <p:nvPr/>
        </p:nvCxnSpPr>
        <p:spPr>
          <a:xfrm>
            <a:off x="2774789" y="3972814"/>
            <a:ext cx="0"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D7A323-E617-54CA-6075-40299936F6B5}"/>
              </a:ext>
            </a:extLst>
          </p:cNvPr>
          <p:cNvCxnSpPr>
            <a:cxnSpLocks/>
            <a:stCxn id="8" idx="2"/>
            <a:endCxn id="12" idx="0"/>
          </p:cNvCxnSpPr>
          <p:nvPr/>
        </p:nvCxnSpPr>
        <p:spPr>
          <a:xfrm>
            <a:off x="3603700" y="3072686"/>
            <a:ext cx="39400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785AAF-D8A4-20F7-043E-712594C4037A}"/>
              </a:ext>
            </a:extLst>
          </p:cNvPr>
          <p:cNvCxnSpPr>
            <a:cxnSpLocks/>
            <a:stCxn id="12" idx="2"/>
            <a:endCxn id="13" idx="0"/>
          </p:cNvCxnSpPr>
          <p:nvPr/>
        </p:nvCxnSpPr>
        <p:spPr>
          <a:xfrm>
            <a:off x="3997708" y="3972814"/>
            <a:ext cx="0"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DC62F5-C06E-B99B-90DE-40B54282E133}"/>
              </a:ext>
            </a:extLst>
          </p:cNvPr>
          <p:cNvCxnSpPr>
            <a:cxnSpLocks/>
            <a:stCxn id="13" idx="2"/>
            <a:endCxn id="14" idx="0"/>
          </p:cNvCxnSpPr>
          <p:nvPr/>
        </p:nvCxnSpPr>
        <p:spPr>
          <a:xfrm>
            <a:off x="3997708" y="4872942"/>
            <a:ext cx="0" cy="4844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 name="Inhaltsplatzhalter 1">
            <a:extLst>
              <a:ext uri="{FF2B5EF4-FFF2-40B4-BE49-F238E27FC236}">
                <a16:creationId xmlns:a16="http://schemas.microsoft.com/office/drawing/2014/main" id="{AFBD4F7E-D557-E99E-4FC8-07EF8ED2E628}"/>
              </a:ext>
            </a:extLst>
          </p:cNvPr>
          <p:cNvSpPr txBox="1">
            <a:spLocks/>
          </p:cNvSpPr>
          <p:nvPr/>
        </p:nvSpPr>
        <p:spPr>
          <a:xfrm>
            <a:off x="1219171" y="1762188"/>
            <a:ext cx="179166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b="1"/>
              <a:t>Keys:</a:t>
            </a:r>
          </a:p>
          <a:p>
            <a:r>
              <a:rPr lang="de-DE"/>
              <a:t>HELLO,</a:t>
            </a:r>
          </a:p>
          <a:p>
            <a:r>
              <a:rPr lang="de-DE"/>
              <a:t>HAT,</a:t>
            </a:r>
          </a:p>
          <a:p>
            <a:r>
              <a:rPr lang="de-DE"/>
              <a:t>HAVE</a:t>
            </a:r>
          </a:p>
        </p:txBody>
      </p:sp>
    </p:spTree>
    <p:extLst>
      <p:ext uri="{BB962C8B-B14F-4D97-AF65-F5344CB8AC3E}">
        <p14:creationId xmlns:p14="http://schemas.microsoft.com/office/powerpoint/2010/main" val="1347240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50</a:t>
            </a:fld>
            <a:endParaRPr lang="de-DE" dirty="0"/>
          </a:p>
        </p:txBody>
      </p:sp>
      <p:sp>
        <p:nvSpPr>
          <p:cNvPr id="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sp>
        <p:nvSpPr>
          <p:cNvPr id="4" name="Titel 3"/>
          <p:cNvSpPr>
            <a:spLocks noGrp="1"/>
          </p:cNvSpPr>
          <p:nvPr>
            <p:ph type="title"/>
          </p:nvPr>
        </p:nvSpPr>
        <p:spPr/>
        <p:txBody>
          <a:bodyPr/>
          <a:lstStyle/>
          <a:p>
            <a:r>
              <a:rPr lang="de-DE"/>
              <a:t>Diagramme – Beispiel 1</a:t>
            </a:r>
            <a:endParaRPr lang="de-DE" dirty="0"/>
          </a:p>
        </p:txBody>
      </p:sp>
      <p:graphicFrame>
        <p:nvGraphicFramePr>
          <p:cNvPr id="14" name="Diagramm 13"/>
          <p:cNvGraphicFramePr/>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51</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Diagramme</a:t>
            </a:r>
            <a:endParaRPr lang="de-D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480802" y="1762188"/>
            <a:ext cx="3347288" cy="4699572"/>
          </a:xfrm>
        </p:spPr>
        <p:txBody>
          <a:bodyPr/>
          <a:lstStyle/>
          <a:p>
            <a:r>
              <a:rPr lang="de-DE" b="1" dirty="0"/>
              <a:t>Properties:</a:t>
            </a:r>
          </a:p>
          <a:p>
            <a:pPr marL="285750" indent="-285750">
              <a:buFontTx/>
              <a:buChar char="-"/>
            </a:pPr>
            <a:r>
              <a:rPr lang="de-DE" dirty="0"/>
              <a:t>Height/</a:t>
            </a:r>
            <a:r>
              <a:rPr lang="de-DE" dirty="0" err="1"/>
              <a:t>complexity</a:t>
            </a:r>
            <a:r>
              <a:rPr lang="de-DE" dirty="0"/>
              <a:t> </a:t>
            </a:r>
            <a:r>
              <a:rPr lang="de-DE" dirty="0" err="1"/>
              <a:t>depends</a:t>
            </a:r>
            <a:r>
              <a:rPr lang="de-DE" dirty="0"/>
              <a:t> on </a:t>
            </a:r>
            <a:r>
              <a:rPr lang="de-DE" dirty="0" err="1"/>
              <a:t>key</a:t>
            </a:r>
            <a:r>
              <a:rPr lang="de-DE" dirty="0"/>
              <a:t> </a:t>
            </a:r>
            <a:r>
              <a:rPr lang="de-DE" dirty="0" err="1"/>
              <a:t>length</a:t>
            </a:r>
            <a:r>
              <a:rPr lang="de-DE" dirty="0"/>
              <a:t> </a:t>
            </a:r>
            <a:r>
              <a:rPr lang="de-DE" i="1" dirty="0"/>
              <a:t>k</a:t>
            </a:r>
            <a:r>
              <a:rPr lang="de-DE" dirty="0"/>
              <a:t> </a:t>
            </a:r>
            <a:r>
              <a:rPr lang="de-DE" dirty="0" err="1"/>
              <a:t>instead</a:t>
            </a:r>
            <a:r>
              <a:rPr lang="de-DE" dirty="0"/>
              <a:t> </a:t>
            </a:r>
            <a:r>
              <a:rPr lang="de-DE" dirty="0" err="1"/>
              <a:t>of</a:t>
            </a:r>
            <a:r>
              <a:rPr lang="de-DE" dirty="0"/>
              <a:t> </a:t>
            </a:r>
            <a:r>
              <a:rPr lang="de-DE" dirty="0" err="1"/>
              <a:t>number</a:t>
            </a:r>
            <a:r>
              <a:rPr lang="de-DE" dirty="0"/>
              <a:t> </a:t>
            </a:r>
            <a:r>
              <a:rPr lang="de-DE" dirty="0" err="1"/>
              <a:t>of</a:t>
            </a:r>
            <a:r>
              <a:rPr lang="de-DE" dirty="0"/>
              <a:t> </a:t>
            </a:r>
            <a:r>
              <a:rPr lang="de-DE" dirty="0" err="1"/>
              <a:t>elements</a:t>
            </a:r>
            <a:endParaRPr lang="de-DE" dirty="0"/>
          </a:p>
          <a:p>
            <a:pPr marL="285750" indent="-285750">
              <a:buFontTx/>
              <a:buChar char="-"/>
            </a:pPr>
            <a:r>
              <a:rPr lang="de-DE" dirty="0" err="1"/>
              <a:t>Require</a:t>
            </a:r>
            <a:r>
              <a:rPr lang="de-DE" dirty="0"/>
              <a:t> </a:t>
            </a:r>
            <a:r>
              <a:rPr lang="de-DE" dirty="0" err="1"/>
              <a:t>no</a:t>
            </a:r>
            <a:r>
              <a:rPr lang="de-DE" dirty="0"/>
              <a:t> </a:t>
            </a:r>
            <a:r>
              <a:rPr lang="de-DE" dirty="0" err="1"/>
              <a:t>rebalancing</a:t>
            </a:r>
            <a:endParaRPr lang="de-DE" dirty="0"/>
          </a:p>
          <a:p>
            <a:pPr marL="285750" indent="-285750">
              <a:buFontTx/>
              <a:buChar char="-"/>
            </a:pPr>
            <a:r>
              <a:rPr lang="de-DE" dirty="0"/>
              <a:t>All </a:t>
            </a:r>
            <a:r>
              <a:rPr lang="de-DE" dirty="0" err="1"/>
              <a:t>insertion</a:t>
            </a:r>
            <a:r>
              <a:rPr lang="de-DE" dirty="0"/>
              <a:t> </a:t>
            </a:r>
            <a:r>
              <a:rPr lang="de-DE" dirty="0" err="1"/>
              <a:t>orders</a:t>
            </a:r>
            <a:r>
              <a:rPr lang="de-DE" dirty="0"/>
              <a:t> </a:t>
            </a:r>
            <a:r>
              <a:rPr lang="de-DE" dirty="0" err="1"/>
              <a:t>results</a:t>
            </a:r>
            <a:r>
              <a:rPr lang="de-DE" dirty="0"/>
              <a:t> in same </a:t>
            </a:r>
            <a:r>
              <a:rPr lang="de-DE" dirty="0" err="1"/>
              <a:t>tree</a:t>
            </a:r>
            <a:endParaRPr lang="de-DE" dirty="0"/>
          </a:p>
          <a:p>
            <a:pPr marL="285750" indent="-285750">
              <a:buFontTx/>
              <a:buChar char="-"/>
            </a:pPr>
            <a:r>
              <a:rPr lang="de-DE" dirty="0"/>
              <a:t>Keys </a:t>
            </a:r>
            <a:r>
              <a:rPr lang="de-DE" dirty="0" err="1"/>
              <a:t>stored</a:t>
            </a:r>
            <a:r>
              <a:rPr lang="de-DE" dirty="0"/>
              <a:t> in </a:t>
            </a:r>
            <a:r>
              <a:rPr lang="de-DE" dirty="0" err="1"/>
              <a:t>lexicographic</a:t>
            </a:r>
            <a:r>
              <a:rPr lang="de-DE" dirty="0"/>
              <a:t> </a:t>
            </a:r>
            <a:r>
              <a:rPr lang="de-DE" dirty="0" err="1"/>
              <a:t>order</a:t>
            </a:r>
            <a:endParaRPr lang="de-DE" dirty="0"/>
          </a:p>
          <a:p>
            <a:pPr marL="285750" indent="-285750">
              <a:buFontTx/>
              <a:buChar char="-"/>
            </a:pPr>
            <a:r>
              <a:rPr lang="de-DE" dirty="0"/>
              <a:t>Keys </a:t>
            </a:r>
            <a:r>
              <a:rPr lang="de-DE" dirty="0" err="1"/>
              <a:t>are</a:t>
            </a:r>
            <a:r>
              <a:rPr lang="de-DE" dirty="0"/>
              <a:t> </a:t>
            </a:r>
            <a:r>
              <a:rPr lang="de-DE" dirty="0" err="1"/>
              <a:t>stored</a:t>
            </a:r>
            <a:r>
              <a:rPr lang="de-DE" dirty="0"/>
              <a:t> </a:t>
            </a:r>
            <a:r>
              <a:rPr lang="de-DE" dirty="0" err="1"/>
              <a:t>implicitly</a:t>
            </a:r>
            <a:r>
              <a:rPr lang="de-DE" dirty="0"/>
              <a:t> </a:t>
            </a:r>
            <a:r>
              <a:rPr lang="de-DE" dirty="0" err="1"/>
              <a:t>along</a:t>
            </a:r>
            <a:r>
              <a:rPr lang="de-DE" dirty="0"/>
              <a:t> </a:t>
            </a:r>
            <a:r>
              <a:rPr lang="de-DE" dirty="0" err="1"/>
              <a:t>paths</a:t>
            </a:r>
            <a:endParaRPr lang="de-DE" dirty="0"/>
          </a:p>
          <a:p>
            <a:pPr marL="285750" indent="-285750">
              <a:buFontTx/>
              <a:buChar char="-"/>
            </a:pPr>
            <a:endParaRPr lang="de-DE" dirty="0"/>
          </a:p>
          <a:p>
            <a:pPr marL="285750" indent="-285750">
              <a:buFontTx/>
              <a:buChar char="-"/>
            </a:pPr>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6</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Tries </a:t>
            </a:r>
            <a:r>
              <a:rPr lang="de-DE" sz="3000" dirty="0"/>
              <a:t>–</a:t>
            </a:r>
            <a:r>
              <a:rPr sz="3000" dirty="0"/>
              <a:t> Properties</a:t>
            </a:r>
            <a:endParaRPr lang="de-DE" sz="3000" dirty="0"/>
          </a:p>
        </p:txBody>
      </p:sp>
      <p:sp>
        <p:nvSpPr>
          <p:cNvPr id="5" name="Rectangle 4">
            <a:extLst>
              <a:ext uri="{FF2B5EF4-FFF2-40B4-BE49-F238E27FC236}">
                <a16:creationId xmlns:a16="http://schemas.microsoft.com/office/drawing/2014/main" id="{A1C74294-BEB8-251A-AC8C-10D4D211BE63}"/>
              </a:ext>
            </a:extLst>
          </p:cNvPr>
          <p:cNvSpPr/>
          <p:nvPr/>
        </p:nvSpPr>
        <p:spPr>
          <a:xfrm>
            <a:off x="3397403" y="1762188"/>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7" name="Rectangle 6">
            <a:extLst>
              <a:ext uri="{FF2B5EF4-FFF2-40B4-BE49-F238E27FC236}">
                <a16:creationId xmlns:a16="http://schemas.microsoft.com/office/drawing/2014/main" id="{6B3AF17C-1D1E-4D03-69E6-7E26292656A4}"/>
              </a:ext>
            </a:extLst>
          </p:cNvPr>
          <p:cNvSpPr/>
          <p:nvPr/>
        </p:nvSpPr>
        <p:spPr>
          <a:xfrm>
            <a:off x="2750630"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8" name="Rectangle 7">
            <a:extLst>
              <a:ext uri="{FF2B5EF4-FFF2-40B4-BE49-F238E27FC236}">
                <a16:creationId xmlns:a16="http://schemas.microsoft.com/office/drawing/2014/main" id="{0A99FB4C-349B-9C93-2DD7-0BD0612FDB50}"/>
              </a:ext>
            </a:extLst>
          </p:cNvPr>
          <p:cNvSpPr/>
          <p:nvPr/>
        </p:nvSpPr>
        <p:spPr>
          <a:xfrm>
            <a:off x="3330494"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9" name="Rectangle 8">
            <a:extLst>
              <a:ext uri="{FF2B5EF4-FFF2-40B4-BE49-F238E27FC236}">
                <a16:creationId xmlns:a16="http://schemas.microsoft.com/office/drawing/2014/main" id="{0C1F2F21-95C1-4E47-0055-58A875A13733}"/>
              </a:ext>
            </a:extLst>
          </p:cNvPr>
          <p:cNvSpPr/>
          <p:nvPr/>
        </p:nvSpPr>
        <p:spPr>
          <a:xfrm>
            <a:off x="1921719" y="3562444"/>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a:t>
            </a:r>
          </a:p>
        </p:txBody>
      </p:sp>
      <p:sp>
        <p:nvSpPr>
          <p:cNvPr id="10" name="Rectangle 9">
            <a:extLst>
              <a:ext uri="{FF2B5EF4-FFF2-40B4-BE49-F238E27FC236}">
                <a16:creationId xmlns:a16="http://schemas.microsoft.com/office/drawing/2014/main" id="{FCA6C8AC-A1B9-BC8A-FCB2-644A667A0199}"/>
              </a:ext>
            </a:extLst>
          </p:cNvPr>
          <p:cNvSpPr/>
          <p:nvPr/>
        </p:nvSpPr>
        <p:spPr>
          <a:xfrm>
            <a:off x="2501583" y="3562444"/>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V</a:t>
            </a:r>
          </a:p>
        </p:txBody>
      </p:sp>
      <p:sp>
        <p:nvSpPr>
          <p:cNvPr id="11" name="Rectangle 10">
            <a:extLst>
              <a:ext uri="{FF2B5EF4-FFF2-40B4-BE49-F238E27FC236}">
                <a16:creationId xmlns:a16="http://schemas.microsoft.com/office/drawing/2014/main" id="{C7A9CAF1-F879-4058-C48B-05E1B9FF4CA7}"/>
              </a:ext>
            </a:extLst>
          </p:cNvPr>
          <p:cNvSpPr/>
          <p:nvPr/>
        </p:nvSpPr>
        <p:spPr>
          <a:xfrm>
            <a:off x="2501583" y="4462572"/>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12" name="Rectangle 11">
            <a:extLst>
              <a:ext uri="{FF2B5EF4-FFF2-40B4-BE49-F238E27FC236}">
                <a16:creationId xmlns:a16="http://schemas.microsoft.com/office/drawing/2014/main" id="{747F7734-5FFE-3034-584C-BF7F9EC91F8F}"/>
              </a:ext>
            </a:extLst>
          </p:cNvPr>
          <p:cNvSpPr/>
          <p:nvPr/>
        </p:nvSpPr>
        <p:spPr>
          <a:xfrm>
            <a:off x="3724502" y="3562444"/>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3" name="Rectangle 12">
            <a:extLst>
              <a:ext uri="{FF2B5EF4-FFF2-40B4-BE49-F238E27FC236}">
                <a16:creationId xmlns:a16="http://schemas.microsoft.com/office/drawing/2014/main" id="{1E3029C1-F37F-ED83-9734-52963DAFC649}"/>
              </a:ext>
            </a:extLst>
          </p:cNvPr>
          <p:cNvSpPr/>
          <p:nvPr/>
        </p:nvSpPr>
        <p:spPr>
          <a:xfrm>
            <a:off x="3724502" y="4462572"/>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4" name="Rectangle 13">
            <a:extLst>
              <a:ext uri="{FF2B5EF4-FFF2-40B4-BE49-F238E27FC236}">
                <a16:creationId xmlns:a16="http://schemas.microsoft.com/office/drawing/2014/main" id="{A79EBC9B-A043-DEE5-DD2A-6A7684BB6ECB}"/>
              </a:ext>
            </a:extLst>
          </p:cNvPr>
          <p:cNvSpPr/>
          <p:nvPr/>
        </p:nvSpPr>
        <p:spPr>
          <a:xfrm>
            <a:off x="3724502" y="5357400"/>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O</a:t>
            </a:r>
          </a:p>
        </p:txBody>
      </p:sp>
      <p:cxnSp>
        <p:nvCxnSpPr>
          <p:cNvPr id="16" name="Straight Arrow Connector 15">
            <a:extLst>
              <a:ext uri="{FF2B5EF4-FFF2-40B4-BE49-F238E27FC236}">
                <a16:creationId xmlns:a16="http://schemas.microsoft.com/office/drawing/2014/main" id="{C6A23FB2-2A37-C5A8-1C59-72C88E53A598}"/>
              </a:ext>
            </a:extLst>
          </p:cNvPr>
          <p:cNvCxnSpPr>
            <a:cxnSpLocks/>
            <a:stCxn id="5" idx="2"/>
          </p:cNvCxnSpPr>
          <p:nvPr/>
        </p:nvCxnSpPr>
        <p:spPr>
          <a:xfrm flipH="1">
            <a:off x="3297041" y="2172558"/>
            <a:ext cx="37356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6E2A1C-94C5-6837-7224-DB98C668D3D2}"/>
              </a:ext>
            </a:extLst>
          </p:cNvPr>
          <p:cNvCxnSpPr>
            <a:cxnSpLocks/>
            <a:stCxn id="7" idx="2"/>
          </p:cNvCxnSpPr>
          <p:nvPr/>
        </p:nvCxnSpPr>
        <p:spPr>
          <a:xfrm flipH="1">
            <a:off x="2501583" y="3072686"/>
            <a:ext cx="522253"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85874B-00B3-316C-BEE2-C91D0EBCDB20}"/>
              </a:ext>
            </a:extLst>
          </p:cNvPr>
          <p:cNvCxnSpPr>
            <a:cxnSpLocks/>
            <a:stCxn id="10" idx="2"/>
            <a:endCxn id="11" idx="0"/>
          </p:cNvCxnSpPr>
          <p:nvPr/>
        </p:nvCxnSpPr>
        <p:spPr>
          <a:xfrm>
            <a:off x="2774789" y="3972814"/>
            <a:ext cx="0"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D7A323-E617-54CA-6075-40299936F6B5}"/>
              </a:ext>
            </a:extLst>
          </p:cNvPr>
          <p:cNvCxnSpPr>
            <a:cxnSpLocks/>
            <a:stCxn id="8" idx="2"/>
            <a:endCxn id="12" idx="0"/>
          </p:cNvCxnSpPr>
          <p:nvPr/>
        </p:nvCxnSpPr>
        <p:spPr>
          <a:xfrm>
            <a:off x="3603700" y="3072686"/>
            <a:ext cx="39400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785AAF-D8A4-20F7-043E-712594C4037A}"/>
              </a:ext>
            </a:extLst>
          </p:cNvPr>
          <p:cNvCxnSpPr>
            <a:cxnSpLocks/>
            <a:stCxn id="12" idx="2"/>
            <a:endCxn id="13" idx="0"/>
          </p:cNvCxnSpPr>
          <p:nvPr/>
        </p:nvCxnSpPr>
        <p:spPr>
          <a:xfrm>
            <a:off x="3997708" y="3972814"/>
            <a:ext cx="0"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DC62F5-C06E-B99B-90DE-40B54282E133}"/>
              </a:ext>
            </a:extLst>
          </p:cNvPr>
          <p:cNvCxnSpPr>
            <a:cxnSpLocks/>
            <a:stCxn id="13" idx="2"/>
            <a:endCxn id="14" idx="0"/>
          </p:cNvCxnSpPr>
          <p:nvPr/>
        </p:nvCxnSpPr>
        <p:spPr>
          <a:xfrm>
            <a:off x="3997708" y="4872942"/>
            <a:ext cx="0" cy="4844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 name="Inhaltsplatzhalter 1">
            <a:extLst>
              <a:ext uri="{FF2B5EF4-FFF2-40B4-BE49-F238E27FC236}">
                <a16:creationId xmlns:a16="http://schemas.microsoft.com/office/drawing/2014/main" id="{AFBD4F7E-D557-E99E-4FC8-07EF8ED2E628}"/>
              </a:ext>
            </a:extLst>
          </p:cNvPr>
          <p:cNvSpPr txBox="1">
            <a:spLocks/>
          </p:cNvSpPr>
          <p:nvPr/>
        </p:nvSpPr>
        <p:spPr>
          <a:xfrm>
            <a:off x="1219171" y="1762188"/>
            <a:ext cx="179166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b="1"/>
              <a:t>Keys:</a:t>
            </a:r>
          </a:p>
          <a:p>
            <a:r>
              <a:rPr lang="de-DE"/>
              <a:t>HELLO,</a:t>
            </a:r>
          </a:p>
          <a:p>
            <a:r>
              <a:rPr lang="de-DE"/>
              <a:t>HAT,</a:t>
            </a:r>
          </a:p>
          <a:p>
            <a:r>
              <a:rPr lang="de-DE"/>
              <a:t>HAVE</a:t>
            </a:r>
          </a:p>
        </p:txBody>
      </p:sp>
    </p:spTree>
    <p:extLst>
      <p:ext uri="{BB962C8B-B14F-4D97-AF65-F5344CB8AC3E}">
        <p14:creationId xmlns:p14="http://schemas.microsoft.com/office/powerpoint/2010/main" val="22799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480802" y="1762187"/>
            <a:ext cx="3347288" cy="1423445"/>
          </a:xfrm>
        </p:spPr>
        <p:txBody>
          <a:bodyPr/>
          <a:lstStyle/>
          <a:p>
            <a:r>
              <a:rPr lang="de-DE" dirty="0" err="1">
                <a:latin typeface="Cascadia Code" panose="020B0609020000020004" pitchFamily="49" charset="0"/>
                <a:cs typeface="Cascadia Code" panose="020B0609020000020004" pitchFamily="49" charset="0"/>
              </a:rPr>
              <a:t>class</a:t>
            </a:r>
            <a:r>
              <a:rPr lang="de-DE" dirty="0">
                <a:latin typeface="Cascadia Code" panose="020B0609020000020004" pitchFamily="49" charset="0"/>
                <a:cs typeface="Cascadia Code" panose="020B0609020000020004" pitchFamily="49" charset="0"/>
              </a:rPr>
              <a:t> </a:t>
            </a:r>
            <a:r>
              <a:rPr lang="de-DE" dirty="0" err="1">
                <a:latin typeface="Cascadia Code" panose="020B0609020000020004" pitchFamily="49" charset="0"/>
                <a:cs typeface="Cascadia Code" panose="020B0609020000020004" pitchFamily="49" charset="0"/>
              </a:rPr>
              <a:t>Node</a:t>
            </a:r>
            <a:r>
              <a:rPr lang="de-DE" dirty="0">
                <a:latin typeface="Cascadia Code" panose="020B0609020000020004" pitchFamily="49" charset="0"/>
                <a:cs typeface="Cascadia Code" panose="020B0609020000020004" pitchFamily="49" charset="0"/>
              </a:rPr>
              <a:t> {</a:t>
            </a:r>
          </a:p>
          <a:p>
            <a:r>
              <a:rPr lang="de-DE" dirty="0">
                <a:latin typeface="Cascadia Code" panose="020B0609020000020004" pitchFamily="49" charset="0"/>
                <a:cs typeface="Cascadia Code" panose="020B0609020000020004" pitchFamily="49" charset="0"/>
              </a:rPr>
              <a:t>    </a:t>
            </a:r>
            <a:r>
              <a:rPr lang="de-DE" dirty="0" err="1">
                <a:latin typeface="Cascadia Code" panose="020B0609020000020004" pitchFamily="49" charset="0"/>
                <a:cs typeface="Cascadia Code" panose="020B0609020000020004" pitchFamily="49" charset="0"/>
              </a:rPr>
              <a:t>bool</a:t>
            </a:r>
            <a:r>
              <a:rPr lang="de-DE" dirty="0">
                <a:latin typeface="Cascadia Code" panose="020B0609020000020004" pitchFamily="49" charset="0"/>
                <a:cs typeface="Cascadia Code" panose="020B0609020000020004" pitchFamily="49" charset="0"/>
              </a:rPr>
              <a:t> </a:t>
            </a:r>
            <a:r>
              <a:rPr lang="de-DE" dirty="0" err="1">
                <a:latin typeface="Cascadia Code" panose="020B0609020000020004" pitchFamily="49" charset="0"/>
                <a:cs typeface="Cascadia Code" panose="020B0609020000020004" pitchFamily="49" charset="0"/>
              </a:rPr>
              <a:t>is_leaf</a:t>
            </a:r>
            <a:r>
              <a:rPr lang="de-DE" dirty="0">
                <a:latin typeface="Cascadia Code" panose="020B0609020000020004" pitchFamily="49" charset="0"/>
                <a:cs typeface="Cascadia Code" panose="020B0609020000020004" pitchFamily="49" charset="0"/>
              </a:rPr>
              <a:t>;</a:t>
            </a:r>
          </a:p>
          <a:p>
            <a:r>
              <a:rPr lang="de-DE" dirty="0">
                <a:latin typeface="Cascadia Code" panose="020B0609020000020004" pitchFamily="49" charset="0"/>
                <a:cs typeface="Cascadia Code" panose="020B0609020000020004" pitchFamily="49" charset="0"/>
              </a:rPr>
              <a:t>    </a:t>
            </a:r>
            <a:r>
              <a:rPr lang="de-DE" dirty="0">
                <a:solidFill>
                  <a:schemeClr val="bg1">
                    <a:lumMod val="50000"/>
                  </a:schemeClr>
                </a:solidFill>
                <a:latin typeface="Cascadia Code" panose="020B0609020000020004" pitchFamily="49" charset="0"/>
                <a:cs typeface="Cascadia Code" panose="020B0609020000020004" pitchFamily="49" charset="0"/>
              </a:rPr>
              <a:t>// ‘A‘ </a:t>
            </a:r>
            <a:r>
              <a:rPr lang="de-DE" dirty="0" err="1">
                <a:solidFill>
                  <a:schemeClr val="bg1">
                    <a:lumMod val="50000"/>
                  </a:schemeClr>
                </a:solidFill>
                <a:latin typeface="Cascadia Code" panose="020B0609020000020004" pitchFamily="49" charset="0"/>
                <a:cs typeface="Cascadia Code" panose="020B0609020000020004" pitchFamily="49" charset="0"/>
              </a:rPr>
              <a:t>to</a:t>
            </a:r>
            <a:r>
              <a:rPr lang="de-DE" dirty="0">
                <a:solidFill>
                  <a:schemeClr val="bg1">
                    <a:lumMod val="50000"/>
                  </a:schemeClr>
                </a:solidFill>
                <a:latin typeface="Cascadia Code" panose="020B0609020000020004" pitchFamily="49" charset="0"/>
                <a:cs typeface="Cascadia Code" panose="020B0609020000020004" pitchFamily="49" charset="0"/>
              </a:rPr>
              <a:t> ‘Z‘</a:t>
            </a:r>
          </a:p>
          <a:p>
            <a:r>
              <a:rPr lang="de-DE" dirty="0">
                <a:latin typeface="Cascadia Code" panose="020B0609020000020004" pitchFamily="49" charset="0"/>
                <a:cs typeface="Cascadia Code" panose="020B0609020000020004" pitchFamily="49" charset="0"/>
              </a:rPr>
              <a:t>    </a:t>
            </a:r>
            <a:r>
              <a:rPr lang="de-DE" dirty="0" err="1">
                <a:latin typeface="Cascadia Code" panose="020B0609020000020004" pitchFamily="49" charset="0"/>
                <a:cs typeface="Cascadia Code" panose="020B0609020000020004" pitchFamily="49" charset="0"/>
              </a:rPr>
              <a:t>Node</a:t>
            </a:r>
            <a:r>
              <a:rPr lang="de-DE" dirty="0">
                <a:latin typeface="Cascadia Code" panose="020B0609020000020004" pitchFamily="49" charset="0"/>
                <a:cs typeface="Cascadia Code" panose="020B0609020000020004" pitchFamily="49" charset="0"/>
              </a:rPr>
              <a:t>* </a:t>
            </a:r>
            <a:r>
              <a:rPr lang="de-DE" dirty="0" err="1">
                <a:latin typeface="Cascadia Code" panose="020B0609020000020004" pitchFamily="49" charset="0"/>
                <a:cs typeface="Cascadia Code" panose="020B0609020000020004" pitchFamily="49" charset="0"/>
              </a:rPr>
              <a:t>children</a:t>
            </a:r>
            <a:r>
              <a:rPr lang="de-DE" dirty="0">
                <a:latin typeface="Cascadia Code" panose="020B0609020000020004" pitchFamily="49" charset="0"/>
                <a:cs typeface="Cascadia Code" panose="020B0609020000020004" pitchFamily="49" charset="0"/>
              </a:rPr>
              <a:t>[26];</a:t>
            </a:r>
          </a:p>
          <a:p>
            <a:r>
              <a:rPr lang="de-DE" dirty="0">
                <a:latin typeface="Cascadia Code" panose="020B0609020000020004" pitchFamily="49" charset="0"/>
                <a:cs typeface="Cascadia Code" panose="020B0609020000020004" pitchFamily="49" charset="0"/>
              </a:rPr>
              <a:t>}</a:t>
            </a:r>
            <a:endParaRPr dirty="0">
              <a:latin typeface="Cascadia Code" panose="020B0609020000020004" pitchFamily="49" charset="0"/>
              <a:cs typeface="Cascadia Code" panose="020B0609020000020004" pitchFamily="49" charset="0"/>
            </a:endParaRP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7</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Tries </a:t>
            </a:r>
            <a:r>
              <a:rPr lang="de-DE" sz="3000" dirty="0"/>
              <a:t>–</a:t>
            </a:r>
            <a:r>
              <a:rPr sz="3000" dirty="0"/>
              <a:t> Implementation</a:t>
            </a:r>
            <a:endParaRPr lang="de-DE" sz="3000" dirty="0"/>
          </a:p>
        </p:txBody>
      </p:sp>
      <p:sp>
        <p:nvSpPr>
          <p:cNvPr id="5" name="Rectangle 4">
            <a:extLst>
              <a:ext uri="{FF2B5EF4-FFF2-40B4-BE49-F238E27FC236}">
                <a16:creationId xmlns:a16="http://schemas.microsoft.com/office/drawing/2014/main" id="{A1C74294-BEB8-251A-AC8C-10D4D211BE63}"/>
              </a:ext>
            </a:extLst>
          </p:cNvPr>
          <p:cNvSpPr/>
          <p:nvPr/>
        </p:nvSpPr>
        <p:spPr>
          <a:xfrm>
            <a:off x="3397403" y="1762188"/>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7" name="Rectangle 6">
            <a:extLst>
              <a:ext uri="{FF2B5EF4-FFF2-40B4-BE49-F238E27FC236}">
                <a16:creationId xmlns:a16="http://schemas.microsoft.com/office/drawing/2014/main" id="{6B3AF17C-1D1E-4D03-69E6-7E26292656A4}"/>
              </a:ext>
            </a:extLst>
          </p:cNvPr>
          <p:cNvSpPr/>
          <p:nvPr/>
        </p:nvSpPr>
        <p:spPr>
          <a:xfrm>
            <a:off x="2750630"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8" name="Rectangle 7">
            <a:extLst>
              <a:ext uri="{FF2B5EF4-FFF2-40B4-BE49-F238E27FC236}">
                <a16:creationId xmlns:a16="http://schemas.microsoft.com/office/drawing/2014/main" id="{0A99FB4C-349B-9C93-2DD7-0BD0612FDB50}"/>
              </a:ext>
            </a:extLst>
          </p:cNvPr>
          <p:cNvSpPr/>
          <p:nvPr/>
        </p:nvSpPr>
        <p:spPr>
          <a:xfrm>
            <a:off x="3330494" y="266231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9" name="Rectangle 8">
            <a:extLst>
              <a:ext uri="{FF2B5EF4-FFF2-40B4-BE49-F238E27FC236}">
                <a16:creationId xmlns:a16="http://schemas.microsoft.com/office/drawing/2014/main" id="{0C1F2F21-95C1-4E47-0055-58A875A13733}"/>
              </a:ext>
            </a:extLst>
          </p:cNvPr>
          <p:cNvSpPr/>
          <p:nvPr/>
        </p:nvSpPr>
        <p:spPr>
          <a:xfrm>
            <a:off x="1921719" y="3562444"/>
            <a:ext cx="546411" cy="410370"/>
          </a:xfrm>
          <a:prstGeom prst="rect">
            <a:avLst/>
          </a:prstGeom>
          <a:solidFill>
            <a:schemeClr val="accent1">
              <a:alpha val="50000"/>
            </a:schemeClr>
          </a:solid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a:t>
            </a:r>
          </a:p>
        </p:txBody>
      </p:sp>
      <p:sp>
        <p:nvSpPr>
          <p:cNvPr id="10" name="Rectangle 9">
            <a:extLst>
              <a:ext uri="{FF2B5EF4-FFF2-40B4-BE49-F238E27FC236}">
                <a16:creationId xmlns:a16="http://schemas.microsoft.com/office/drawing/2014/main" id="{FCA6C8AC-A1B9-BC8A-FCB2-644A667A0199}"/>
              </a:ext>
            </a:extLst>
          </p:cNvPr>
          <p:cNvSpPr/>
          <p:nvPr/>
        </p:nvSpPr>
        <p:spPr>
          <a:xfrm>
            <a:off x="2501583" y="3562444"/>
            <a:ext cx="546411" cy="41037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V</a:t>
            </a:r>
          </a:p>
        </p:txBody>
      </p:sp>
      <p:sp>
        <p:nvSpPr>
          <p:cNvPr id="11" name="Rectangle 10">
            <a:extLst>
              <a:ext uri="{FF2B5EF4-FFF2-40B4-BE49-F238E27FC236}">
                <a16:creationId xmlns:a16="http://schemas.microsoft.com/office/drawing/2014/main" id="{C7A9CAF1-F879-4058-C48B-05E1B9FF4CA7}"/>
              </a:ext>
            </a:extLst>
          </p:cNvPr>
          <p:cNvSpPr/>
          <p:nvPr/>
        </p:nvSpPr>
        <p:spPr>
          <a:xfrm>
            <a:off x="2501583" y="4462572"/>
            <a:ext cx="546411" cy="410370"/>
          </a:xfrm>
          <a:prstGeom prst="rect">
            <a:avLst/>
          </a:prstGeom>
          <a:solidFill>
            <a:schemeClr val="accent1">
              <a:alpha val="50000"/>
            </a:schemeClr>
          </a:solid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12" name="Rectangle 11">
            <a:extLst>
              <a:ext uri="{FF2B5EF4-FFF2-40B4-BE49-F238E27FC236}">
                <a16:creationId xmlns:a16="http://schemas.microsoft.com/office/drawing/2014/main" id="{747F7734-5FFE-3034-584C-BF7F9EC91F8F}"/>
              </a:ext>
            </a:extLst>
          </p:cNvPr>
          <p:cNvSpPr/>
          <p:nvPr/>
        </p:nvSpPr>
        <p:spPr>
          <a:xfrm>
            <a:off x="3724502" y="3562444"/>
            <a:ext cx="546411" cy="41037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3" name="Rectangle 12">
            <a:extLst>
              <a:ext uri="{FF2B5EF4-FFF2-40B4-BE49-F238E27FC236}">
                <a16:creationId xmlns:a16="http://schemas.microsoft.com/office/drawing/2014/main" id="{1E3029C1-F37F-ED83-9734-52963DAFC649}"/>
              </a:ext>
            </a:extLst>
          </p:cNvPr>
          <p:cNvSpPr/>
          <p:nvPr/>
        </p:nvSpPr>
        <p:spPr>
          <a:xfrm>
            <a:off x="3724502" y="4462572"/>
            <a:ext cx="546411" cy="41037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L</a:t>
            </a:r>
          </a:p>
        </p:txBody>
      </p:sp>
      <p:sp>
        <p:nvSpPr>
          <p:cNvPr id="14" name="Rectangle 13">
            <a:extLst>
              <a:ext uri="{FF2B5EF4-FFF2-40B4-BE49-F238E27FC236}">
                <a16:creationId xmlns:a16="http://schemas.microsoft.com/office/drawing/2014/main" id="{A79EBC9B-A043-DEE5-DD2A-6A7684BB6ECB}"/>
              </a:ext>
            </a:extLst>
          </p:cNvPr>
          <p:cNvSpPr/>
          <p:nvPr/>
        </p:nvSpPr>
        <p:spPr>
          <a:xfrm>
            <a:off x="3724502" y="5357400"/>
            <a:ext cx="546411" cy="410370"/>
          </a:xfrm>
          <a:prstGeom prst="rect">
            <a:avLst/>
          </a:prstGeom>
          <a:solidFill>
            <a:schemeClr val="accent1">
              <a:alpha val="50000"/>
            </a:schemeClr>
          </a:solidFill>
          <a:ln w="38100">
            <a:solidFill>
              <a:schemeClr val="accent6">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O</a:t>
            </a:r>
          </a:p>
        </p:txBody>
      </p:sp>
      <p:cxnSp>
        <p:nvCxnSpPr>
          <p:cNvPr id="16" name="Straight Arrow Connector 15">
            <a:extLst>
              <a:ext uri="{FF2B5EF4-FFF2-40B4-BE49-F238E27FC236}">
                <a16:creationId xmlns:a16="http://schemas.microsoft.com/office/drawing/2014/main" id="{C6A23FB2-2A37-C5A8-1C59-72C88E53A598}"/>
              </a:ext>
            </a:extLst>
          </p:cNvPr>
          <p:cNvCxnSpPr>
            <a:cxnSpLocks/>
            <a:stCxn id="5" idx="2"/>
          </p:cNvCxnSpPr>
          <p:nvPr/>
        </p:nvCxnSpPr>
        <p:spPr>
          <a:xfrm flipH="1">
            <a:off x="3297041" y="2172558"/>
            <a:ext cx="373568"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6E2A1C-94C5-6837-7224-DB98C668D3D2}"/>
              </a:ext>
            </a:extLst>
          </p:cNvPr>
          <p:cNvCxnSpPr>
            <a:cxnSpLocks/>
            <a:stCxn id="7" idx="2"/>
          </p:cNvCxnSpPr>
          <p:nvPr/>
        </p:nvCxnSpPr>
        <p:spPr>
          <a:xfrm flipH="1">
            <a:off x="2501583" y="3072686"/>
            <a:ext cx="522253" cy="489758"/>
          </a:xfrm>
          <a:prstGeom prst="straightConnector1">
            <a:avLst/>
          </a:prstGeom>
          <a:ln w="63500">
            <a:solidFill>
              <a:schemeClr val="accent3">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85874B-00B3-316C-BEE2-C91D0EBCDB20}"/>
              </a:ext>
            </a:extLst>
          </p:cNvPr>
          <p:cNvCxnSpPr>
            <a:cxnSpLocks/>
            <a:stCxn id="10" idx="2"/>
            <a:endCxn id="11" idx="0"/>
          </p:cNvCxnSpPr>
          <p:nvPr/>
        </p:nvCxnSpPr>
        <p:spPr>
          <a:xfrm>
            <a:off x="2774789" y="3972814"/>
            <a:ext cx="0" cy="489758"/>
          </a:xfrm>
          <a:prstGeom prst="straightConnector1">
            <a:avLst/>
          </a:prstGeom>
          <a:ln w="63500">
            <a:solidFill>
              <a:schemeClr val="accent3">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D7A323-E617-54CA-6075-40299936F6B5}"/>
              </a:ext>
            </a:extLst>
          </p:cNvPr>
          <p:cNvCxnSpPr>
            <a:cxnSpLocks/>
            <a:stCxn id="8" idx="2"/>
            <a:endCxn id="12" idx="0"/>
          </p:cNvCxnSpPr>
          <p:nvPr/>
        </p:nvCxnSpPr>
        <p:spPr>
          <a:xfrm>
            <a:off x="3603700" y="3072686"/>
            <a:ext cx="394008" cy="489758"/>
          </a:xfrm>
          <a:prstGeom prst="straightConnector1">
            <a:avLst/>
          </a:prstGeom>
          <a:ln w="63500">
            <a:solidFill>
              <a:schemeClr val="accent3">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785AAF-D8A4-20F7-043E-712594C4037A}"/>
              </a:ext>
            </a:extLst>
          </p:cNvPr>
          <p:cNvCxnSpPr>
            <a:cxnSpLocks/>
            <a:stCxn id="12" idx="2"/>
            <a:endCxn id="13" idx="0"/>
          </p:cNvCxnSpPr>
          <p:nvPr/>
        </p:nvCxnSpPr>
        <p:spPr>
          <a:xfrm>
            <a:off x="3997708" y="3972814"/>
            <a:ext cx="0" cy="489758"/>
          </a:xfrm>
          <a:prstGeom prst="straightConnector1">
            <a:avLst/>
          </a:prstGeom>
          <a:ln w="63500">
            <a:solidFill>
              <a:schemeClr val="accent3">
                <a:alpha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DC62F5-C06E-B99B-90DE-40B54282E133}"/>
              </a:ext>
            </a:extLst>
          </p:cNvPr>
          <p:cNvCxnSpPr>
            <a:cxnSpLocks/>
            <a:stCxn id="13" idx="2"/>
            <a:endCxn id="14" idx="0"/>
          </p:cNvCxnSpPr>
          <p:nvPr/>
        </p:nvCxnSpPr>
        <p:spPr>
          <a:xfrm>
            <a:off x="3997708" y="4872942"/>
            <a:ext cx="0" cy="484458"/>
          </a:xfrm>
          <a:prstGeom prst="straightConnector1">
            <a:avLst/>
          </a:prstGeom>
          <a:ln w="63500">
            <a:solidFill>
              <a:schemeClr val="accent3">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Inhaltsplatzhalter 1">
            <a:extLst>
              <a:ext uri="{FF2B5EF4-FFF2-40B4-BE49-F238E27FC236}">
                <a16:creationId xmlns:a16="http://schemas.microsoft.com/office/drawing/2014/main" id="{AFBD4F7E-D557-E99E-4FC8-07EF8ED2E628}"/>
              </a:ext>
            </a:extLst>
          </p:cNvPr>
          <p:cNvSpPr txBox="1">
            <a:spLocks/>
          </p:cNvSpPr>
          <p:nvPr/>
        </p:nvSpPr>
        <p:spPr>
          <a:xfrm>
            <a:off x="1219171" y="1762188"/>
            <a:ext cx="757507"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b="1" dirty="0"/>
              <a:t>Keys:</a:t>
            </a:r>
          </a:p>
          <a:p>
            <a:r>
              <a:rPr lang="de-DE" dirty="0"/>
              <a:t>HELLO,</a:t>
            </a:r>
          </a:p>
          <a:p>
            <a:r>
              <a:rPr lang="de-DE" dirty="0"/>
              <a:t>HAT,</a:t>
            </a:r>
          </a:p>
          <a:p>
            <a:r>
              <a:rPr lang="de-DE" dirty="0"/>
              <a:t>HAVE</a:t>
            </a:r>
          </a:p>
        </p:txBody>
      </p:sp>
      <p:sp>
        <p:nvSpPr>
          <p:cNvPr id="28" name="Rectangle 27">
            <a:extLst>
              <a:ext uri="{FF2B5EF4-FFF2-40B4-BE49-F238E27FC236}">
                <a16:creationId xmlns:a16="http://schemas.microsoft.com/office/drawing/2014/main" id="{B7BE99BD-0B69-BC1F-F05A-BD56BA1AEDE1}"/>
              </a:ext>
            </a:extLst>
          </p:cNvPr>
          <p:cNvSpPr/>
          <p:nvPr/>
        </p:nvSpPr>
        <p:spPr>
          <a:xfrm>
            <a:off x="5917557" y="3604646"/>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29" name="Rectangle 28">
            <a:extLst>
              <a:ext uri="{FF2B5EF4-FFF2-40B4-BE49-F238E27FC236}">
                <a16:creationId xmlns:a16="http://schemas.microsoft.com/office/drawing/2014/main" id="{68BAB84F-8764-88B8-BDEA-46C736A2E7A2}"/>
              </a:ext>
            </a:extLst>
          </p:cNvPr>
          <p:cNvSpPr/>
          <p:nvPr/>
        </p:nvSpPr>
        <p:spPr>
          <a:xfrm>
            <a:off x="5058931" y="4426181"/>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31" name="Rectangle 30">
            <a:extLst>
              <a:ext uri="{FF2B5EF4-FFF2-40B4-BE49-F238E27FC236}">
                <a16:creationId xmlns:a16="http://schemas.microsoft.com/office/drawing/2014/main" id="{923C22F9-DEF1-BAE5-D01B-1320F216C649}"/>
              </a:ext>
            </a:extLst>
          </p:cNvPr>
          <p:cNvSpPr/>
          <p:nvPr/>
        </p:nvSpPr>
        <p:spPr>
          <a:xfrm>
            <a:off x="7383944" y="4421594"/>
            <a:ext cx="546411" cy="4201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cxnSp>
        <p:nvCxnSpPr>
          <p:cNvPr id="32" name="Straight Arrow Connector 31">
            <a:extLst>
              <a:ext uri="{FF2B5EF4-FFF2-40B4-BE49-F238E27FC236}">
                <a16:creationId xmlns:a16="http://schemas.microsoft.com/office/drawing/2014/main" id="{10DB55F4-A8DD-5BD5-EE30-E0C9E7C462BD}"/>
              </a:ext>
            </a:extLst>
          </p:cNvPr>
          <p:cNvCxnSpPr>
            <a:cxnSpLocks/>
            <a:stCxn id="28" idx="2"/>
          </p:cNvCxnSpPr>
          <p:nvPr/>
        </p:nvCxnSpPr>
        <p:spPr>
          <a:xfrm flipH="1">
            <a:off x="5605342" y="4015016"/>
            <a:ext cx="585421" cy="40657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D3484B5-BDEB-7454-48FF-FAA7302C7F4F}"/>
              </a:ext>
            </a:extLst>
          </p:cNvPr>
          <p:cNvCxnSpPr>
            <a:cxnSpLocks/>
            <a:stCxn id="29" idx="2"/>
          </p:cNvCxnSpPr>
          <p:nvPr/>
        </p:nvCxnSpPr>
        <p:spPr>
          <a:xfrm flipH="1">
            <a:off x="5332135" y="4836551"/>
            <a:ext cx="2" cy="485171"/>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672D456-E1C8-0A41-A672-3532115DEF66}"/>
              </a:ext>
            </a:extLst>
          </p:cNvPr>
          <p:cNvCxnSpPr>
            <a:cxnSpLocks/>
            <a:stCxn id="31" idx="2"/>
          </p:cNvCxnSpPr>
          <p:nvPr/>
        </p:nvCxnSpPr>
        <p:spPr>
          <a:xfrm>
            <a:off x="7657150" y="4841712"/>
            <a:ext cx="0" cy="51773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D86C1CC-A9FF-ADE0-98AB-BFFC05D32928}"/>
              </a:ext>
            </a:extLst>
          </p:cNvPr>
          <p:cNvSpPr/>
          <p:nvPr/>
        </p:nvSpPr>
        <p:spPr>
          <a:xfrm>
            <a:off x="5638795" y="4426181"/>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B</a:t>
            </a:r>
          </a:p>
        </p:txBody>
      </p:sp>
      <p:sp>
        <p:nvSpPr>
          <p:cNvPr id="37" name="Rectangle 36">
            <a:extLst>
              <a:ext uri="{FF2B5EF4-FFF2-40B4-BE49-F238E27FC236}">
                <a16:creationId xmlns:a16="http://schemas.microsoft.com/office/drawing/2014/main" id="{C075A226-D138-CC3C-D003-D3A81EE0A6B8}"/>
              </a:ext>
            </a:extLst>
          </p:cNvPr>
          <p:cNvSpPr/>
          <p:nvPr/>
        </p:nvSpPr>
        <p:spPr>
          <a:xfrm>
            <a:off x="6224216" y="4421593"/>
            <a:ext cx="546411" cy="4149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C</a:t>
            </a:r>
          </a:p>
        </p:txBody>
      </p:sp>
      <p:sp>
        <p:nvSpPr>
          <p:cNvPr id="38" name="Rectangle 37">
            <a:extLst>
              <a:ext uri="{FF2B5EF4-FFF2-40B4-BE49-F238E27FC236}">
                <a16:creationId xmlns:a16="http://schemas.microsoft.com/office/drawing/2014/main" id="{2693A811-4BF7-1C41-8DC9-5BA90C9EF9DB}"/>
              </a:ext>
            </a:extLst>
          </p:cNvPr>
          <p:cNvSpPr/>
          <p:nvPr/>
        </p:nvSpPr>
        <p:spPr>
          <a:xfrm>
            <a:off x="6804080" y="4421594"/>
            <a:ext cx="546411" cy="4201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D</a:t>
            </a:r>
          </a:p>
        </p:txBody>
      </p:sp>
      <p:sp>
        <p:nvSpPr>
          <p:cNvPr id="15" name="TextBox 14">
            <a:extLst>
              <a:ext uri="{FF2B5EF4-FFF2-40B4-BE49-F238E27FC236}">
                <a16:creationId xmlns:a16="http://schemas.microsoft.com/office/drawing/2014/main" id="{38855FEB-B639-6108-79DC-225D354A4B25}"/>
              </a:ext>
            </a:extLst>
          </p:cNvPr>
          <p:cNvSpPr txBox="1"/>
          <p:nvPr/>
        </p:nvSpPr>
        <p:spPr>
          <a:xfrm>
            <a:off x="7930355" y="4284939"/>
            <a:ext cx="524905" cy="450188"/>
          </a:xfrm>
          <a:prstGeom prst="rect">
            <a:avLst/>
          </a:prstGeom>
          <a:noFill/>
        </p:spPr>
        <p:txBody>
          <a:bodyPr wrap="square" lIns="0" tIns="0" rIns="0" bIns="0" rtlCol="0" anchor="ctr">
            <a:spAutoFit/>
          </a:bodyPr>
          <a:lstStyle/>
          <a:p>
            <a:pPr algn="ctr">
              <a:lnSpc>
                <a:spcPct val="114000"/>
              </a:lnSpc>
            </a:pPr>
            <a:r>
              <a:rPr lang="de-DE" sz="2800" b="1" dirty="0">
                <a:latin typeface="+mn-lt"/>
              </a:rPr>
              <a:t>…</a:t>
            </a:r>
          </a:p>
        </p:txBody>
      </p:sp>
      <p:sp>
        <p:nvSpPr>
          <p:cNvPr id="39" name="Rectangle 38">
            <a:extLst>
              <a:ext uri="{FF2B5EF4-FFF2-40B4-BE49-F238E27FC236}">
                <a16:creationId xmlns:a16="http://schemas.microsoft.com/office/drawing/2014/main" id="{85E079B9-A0C2-070A-21B6-9CCAEFC0EA39}"/>
              </a:ext>
            </a:extLst>
          </p:cNvPr>
          <p:cNvSpPr/>
          <p:nvPr/>
        </p:nvSpPr>
        <p:spPr>
          <a:xfrm>
            <a:off x="8471137" y="4421594"/>
            <a:ext cx="546411" cy="4201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Z</a:t>
            </a:r>
          </a:p>
        </p:txBody>
      </p:sp>
      <p:sp>
        <p:nvSpPr>
          <p:cNvPr id="43" name="TextBox 42">
            <a:extLst>
              <a:ext uri="{FF2B5EF4-FFF2-40B4-BE49-F238E27FC236}">
                <a16:creationId xmlns:a16="http://schemas.microsoft.com/office/drawing/2014/main" id="{6277D06B-A7F4-BBEC-3694-9661C7199C68}"/>
              </a:ext>
            </a:extLst>
          </p:cNvPr>
          <p:cNvSpPr txBox="1"/>
          <p:nvPr/>
        </p:nvSpPr>
        <p:spPr>
          <a:xfrm>
            <a:off x="5080437" y="5108181"/>
            <a:ext cx="524905" cy="450188"/>
          </a:xfrm>
          <a:prstGeom prst="rect">
            <a:avLst/>
          </a:prstGeom>
          <a:noFill/>
        </p:spPr>
        <p:txBody>
          <a:bodyPr wrap="square" lIns="0" tIns="0" rIns="0" bIns="0" rtlCol="0" anchor="ctr">
            <a:spAutoFit/>
          </a:bodyPr>
          <a:lstStyle/>
          <a:p>
            <a:pPr algn="ctr">
              <a:lnSpc>
                <a:spcPct val="114000"/>
              </a:lnSpc>
            </a:pPr>
            <a:r>
              <a:rPr lang="de-DE" sz="2800" b="1" dirty="0">
                <a:latin typeface="+mn-lt"/>
              </a:rPr>
              <a:t>…</a:t>
            </a:r>
          </a:p>
        </p:txBody>
      </p:sp>
      <p:sp>
        <p:nvSpPr>
          <p:cNvPr id="44" name="TextBox 43">
            <a:extLst>
              <a:ext uri="{FF2B5EF4-FFF2-40B4-BE49-F238E27FC236}">
                <a16:creationId xmlns:a16="http://schemas.microsoft.com/office/drawing/2014/main" id="{F138CD92-D3E0-E5AB-A9AD-07B42D27FE01}"/>
              </a:ext>
            </a:extLst>
          </p:cNvPr>
          <p:cNvSpPr txBox="1"/>
          <p:nvPr/>
        </p:nvSpPr>
        <p:spPr>
          <a:xfrm>
            <a:off x="7433999" y="5154140"/>
            <a:ext cx="524905" cy="450188"/>
          </a:xfrm>
          <a:prstGeom prst="rect">
            <a:avLst/>
          </a:prstGeom>
          <a:noFill/>
        </p:spPr>
        <p:txBody>
          <a:bodyPr wrap="square" lIns="0" tIns="0" rIns="0" bIns="0" rtlCol="0" anchor="ctr">
            <a:spAutoFit/>
          </a:bodyPr>
          <a:lstStyle/>
          <a:p>
            <a:pPr algn="ctr">
              <a:lnSpc>
                <a:spcPct val="114000"/>
              </a:lnSpc>
            </a:pPr>
            <a:r>
              <a:rPr lang="de-DE" sz="2800" b="1" dirty="0">
                <a:latin typeface="+mn-lt"/>
              </a:rPr>
              <a:t>…</a:t>
            </a:r>
          </a:p>
        </p:txBody>
      </p:sp>
    </p:spTree>
    <p:extLst>
      <p:ext uri="{BB962C8B-B14F-4D97-AF65-F5344CB8AC3E}">
        <p14:creationId xmlns:p14="http://schemas.microsoft.com/office/powerpoint/2010/main" val="1780257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8</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Tries </a:t>
            </a:r>
            <a:r>
              <a:rPr lang="de-DE" sz="3000" dirty="0"/>
              <a:t>–</a:t>
            </a:r>
            <a:r>
              <a:rPr sz="3000" dirty="0"/>
              <a:t> Key Span, </a:t>
            </a:r>
            <a:r>
              <a:rPr sz="3000" dirty="0" err="1"/>
              <a:t>Fanout</a:t>
            </a:r>
            <a:r>
              <a:rPr sz="3000" dirty="0"/>
              <a:t> and Height</a:t>
            </a:r>
            <a:endParaRPr lang="de-DE" sz="3000" dirty="0"/>
          </a:p>
        </p:txBody>
      </p:sp>
      <p:sp>
        <p:nvSpPr>
          <p:cNvPr id="5" name="Rectangle 4">
            <a:extLst>
              <a:ext uri="{FF2B5EF4-FFF2-40B4-BE49-F238E27FC236}">
                <a16:creationId xmlns:a16="http://schemas.microsoft.com/office/drawing/2014/main" id="{A1C74294-BEB8-251A-AC8C-10D4D211BE63}"/>
              </a:ext>
            </a:extLst>
          </p:cNvPr>
          <p:cNvSpPr/>
          <p:nvPr/>
        </p:nvSpPr>
        <p:spPr>
          <a:xfrm>
            <a:off x="3397403" y="1762188"/>
            <a:ext cx="706246"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0x48</a:t>
            </a:r>
          </a:p>
        </p:txBody>
      </p:sp>
      <p:sp>
        <p:nvSpPr>
          <p:cNvPr id="7" name="Rectangle 6">
            <a:extLst>
              <a:ext uri="{FF2B5EF4-FFF2-40B4-BE49-F238E27FC236}">
                <a16:creationId xmlns:a16="http://schemas.microsoft.com/office/drawing/2014/main" id="{6B3AF17C-1D1E-4D03-69E6-7E26292656A4}"/>
              </a:ext>
            </a:extLst>
          </p:cNvPr>
          <p:cNvSpPr/>
          <p:nvPr/>
        </p:nvSpPr>
        <p:spPr>
          <a:xfrm>
            <a:off x="2609386" y="2662316"/>
            <a:ext cx="687656"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0x41</a:t>
            </a:r>
          </a:p>
        </p:txBody>
      </p:sp>
      <p:sp>
        <p:nvSpPr>
          <p:cNvPr id="8" name="Rectangle 7">
            <a:extLst>
              <a:ext uri="{FF2B5EF4-FFF2-40B4-BE49-F238E27FC236}">
                <a16:creationId xmlns:a16="http://schemas.microsoft.com/office/drawing/2014/main" id="{0A99FB4C-349B-9C93-2DD7-0BD0612FDB50}"/>
              </a:ext>
            </a:extLst>
          </p:cNvPr>
          <p:cNvSpPr/>
          <p:nvPr/>
        </p:nvSpPr>
        <p:spPr>
          <a:xfrm>
            <a:off x="3330494" y="2662316"/>
            <a:ext cx="687656"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0x45</a:t>
            </a:r>
          </a:p>
        </p:txBody>
      </p:sp>
      <p:sp>
        <p:nvSpPr>
          <p:cNvPr id="9" name="Rectangle 8">
            <a:extLst>
              <a:ext uri="{FF2B5EF4-FFF2-40B4-BE49-F238E27FC236}">
                <a16:creationId xmlns:a16="http://schemas.microsoft.com/office/drawing/2014/main" id="{0C1F2F21-95C1-4E47-0055-58A875A13733}"/>
              </a:ext>
            </a:extLst>
          </p:cNvPr>
          <p:cNvSpPr/>
          <p:nvPr/>
        </p:nvSpPr>
        <p:spPr>
          <a:xfrm>
            <a:off x="1780475" y="3562444"/>
            <a:ext cx="687655"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0x54</a:t>
            </a:r>
          </a:p>
        </p:txBody>
      </p:sp>
      <p:sp>
        <p:nvSpPr>
          <p:cNvPr id="10" name="Rectangle 9">
            <a:extLst>
              <a:ext uri="{FF2B5EF4-FFF2-40B4-BE49-F238E27FC236}">
                <a16:creationId xmlns:a16="http://schemas.microsoft.com/office/drawing/2014/main" id="{FCA6C8AC-A1B9-BC8A-FCB2-644A667A0199}"/>
              </a:ext>
            </a:extLst>
          </p:cNvPr>
          <p:cNvSpPr/>
          <p:nvPr/>
        </p:nvSpPr>
        <p:spPr>
          <a:xfrm>
            <a:off x="2501583" y="3562444"/>
            <a:ext cx="687655"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0x56</a:t>
            </a:r>
          </a:p>
        </p:txBody>
      </p:sp>
      <p:sp>
        <p:nvSpPr>
          <p:cNvPr id="11" name="Rectangle 10">
            <a:extLst>
              <a:ext uri="{FF2B5EF4-FFF2-40B4-BE49-F238E27FC236}">
                <a16:creationId xmlns:a16="http://schemas.microsoft.com/office/drawing/2014/main" id="{C7A9CAF1-F879-4058-C48B-05E1B9FF4CA7}"/>
              </a:ext>
            </a:extLst>
          </p:cNvPr>
          <p:cNvSpPr/>
          <p:nvPr/>
        </p:nvSpPr>
        <p:spPr>
          <a:xfrm>
            <a:off x="2360341" y="4462572"/>
            <a:ext cx="687654"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0x45</a:t>
            </a:r>
          </a:p>
        </p:txBody>
      </p:sp>
      <p:sp>
        <p:nvSpPr>
          <p:cNvPr id="12" name="Rectangle 11">
            <a:extLst>
              <a:ext uri="{FF2B5EF4-FFF2-40B4-BE49-F238E27FC236}">
                <a16:creationId xmlns:a16="http://schemas.microsoft.com/office/drawing/2014/main" id="{747F7734-5FFE-3034-584C-BF7F9EC91F8F}"/>
              </a:ext>
            </a:extLst>
          </p:cNvPr>
          <p:cNvSpPr/>
          <p:nvPr/>
        </p:nvSpPr>
        <p:spPr>
          <a:xfrm>
            <a:off x="3724502" y="3562444"/>
            <a:ext cx="812167"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0x4C</a:t>
            </a:r>
          </a:p>
        </p:txBody>
      </p:sp>
      <p:sp>
        <p:nvSpPr>
          <p:cNvPr id="13" name="Rectangle 12">
            <a:extLst>
              <a:ext uri="{FF2B5EF4-FFF2-40B4-BE49-F238E27FC236}">
                <a16:creationId xmlns:a16="http://schemas.microsoft.com/office/drawing/2014/main" id="{1E3029C1-F37F-ED83-9734-52963DAFC649}"/>
              </a:ext>
            </a:extLst>
          </p:cNvPr>
          <p:cNvSpPr/>
          <p:nvPr/>
        </p:nvSpPr>
        <p:spPr>
          <a:xfrm>
            <a:off x="3724502" y="4462572"/>
            <a:ext cx="786145"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0x4C</a:t>
            </a:r>
          </a:p>
        </p:txBody>
      </p:sp>
      <p:sp>
        <p:nvSpPr>
          <p:cNvPr id="14" name="Rectangle 13">
            <a:extLst>
              <a:ext uri="{FF2B5EF4-FFF2-40B4-BE49-F238E27FC236}">
                <a16:creationId xmlns:a16="http://schemas.microsoft.com/office/drawing/2014/main" id="{A79EBC9B-A043-DEE5-DD2A-6A7684BB6ECB}"/>
              </a:ext>
            </a:extLst>
          </p:cNvPr>
          <p:cNvSpPr/>
          <p:nvPr/>
        </p:nvSpPr>
        <p:spPr>
          <a:xfrm>
            <a:off x="3724502" y="5357400"/>
            <a:ext cx="786145"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0x4F</a:t>
            </a:r>
          </a:p>
        </p:txBody>
      </p:sp>
      <p:cxnSp>
        <p:nvCxnSpPr>
          <p:cNvPr id="16" name="Straight Arrow Connector 15">
            <a:extLst>
              <a:ext uri="{FF2B5EF4-FFF2-40B4-BE49-F238E27FC236}">
                <a16:creationId xmlns:a16="http://schemas.microsoft.com/office/drawing/2014/main" id="{C6A23FB2-2A37-C5A8-1C59-72C88E53A598}"/>
              </a:ext>
            </a:extLst>
          </p:cNvPr>
          <p:cNvCxnSpPr>
            <a:cxnSpLocks/>
            <a:stCxn id="5" idx="2"/>
          </p:cNvCxnSpPr>
          <p:nvPr/>
        </p:nvCxnSpPr>
        <p:spPr>
          <a:xfrm flipH="1">
            <a:off x="3297041" y="2172558"/>
            <a:ext cx="453485"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6E2A1C-94C5-6837-7224-DB98C668D3D2}"/>
              </a:ext>
            </a:extLst>
          </p:cNvPr>
          <p:cNvCxnSpPr>
            <a:cxnSpLocks/>
            <a:stCxn id="7" idx="2"/>
          </p:cNvCxnSpPr>
          <p:nvPr/>
        </p:nvCxnSpPr>
        <p:spPr>
          <a:xfrm flipH="1">
            <a:off x="2501583" y="3072686"/>
            <a:ext cx="451631"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85874B-00B3-316C-BEE2-C91D0EBCDB20}"/>
              </a:ext>
            </a:extLst>
          </p:cNvPr>
          <p:cNvCxnSpPr>
            <a:cxnSpLocks/>
            <a:stCxn id="10" idx="2"/>
            <a:endCxn id="11" idx="0"/>
          </p:cNvCxnSpPr>
          <p:nvPr/>
        </p:nvCxnSpPr>
        <p:spPr>
          <a:xfrm flipH="1">
            <a:off x="2704168" y="3972814"/>
            <a:ext cx="141243"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D7A323-E617-54CA-6075-40299936F6B5}"/>
              </a:ext>
            </a:extLst>
          </p:cNvPr>
          <p:cNvCxnSpPr>
            <a:cxnSpLocks/>
            <a:stCxn id="8" idx="2"/>
            <a:endCxn id="12" idx="0"/>
          </p:cNvCxnSpPr>
          <p:nvPr/>
        </p:nvCxnSpPr>
        <p:spPr>
          <a:xfrm>
            <a:off x="3674322" y="3072686"/>
            <a:ext cx="456264"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5785AAF-D8A4-20F7-043E-712594C4037A}"/>
              </a:ext>
            </a:extLst>
          </p:cNvPr>
          <p:cNvCxnSpPr>
            <a:cxnSpLocks/>
            <a:stCxn id="12" idx="2"/>
            <a:endCxn id="13" idx="0"/>
          </p:cNvCxnSpPr>
          <p:nvPr/>
        </p:nvCxnSpPr>
        <p:spPr>
          <a:xfrm flipH="1">
            <a:off x="4117575" y="3972814"/>
            <a:ext cx="13011" cy="4897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DC62F5-C06E-B99B-90DE-40B54282E133}"/>
              </a:ext>
            </a:extLst>
          </p:cNvPr>
          <p:cNvCxnSpPr>
            <a:cxnSpLocks/>
            <a:stCxn id="13" idx="2"/>
            <a:endCxn id="14" idx="0"/>
          </p:cNvCxnSpPr>
          <p:nvPr/>
        </p:nvCxnSpPr>
        <p:spPr>
          <a:xfrm>
            <a:off x="4117575" y="4872942"/>
            <a:ext cx="0" cy="484458"/>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 name="Inhaltsplatzhalter 1">
            <a:extLst>
              <a:ext uri="{FF2B5EF4-FFF2-40B4-BE49-F238E27FC236}">
                <a16:creationId xmlns:a16="http://schemas.microsoft.com/office/drawing/2014/main" id="{AFBD4F7E-D557-E99E-4FC8-07EF8ED2E628}"/>
              </a:ext>
            </a:extLst>
          </p:cNvPr>
          <p:cNvSpPr txBox="1">
            <a:spLocks/>
          </p:cNvSpPr>
          <p:nvPr/>
        </p:nvSpPr>
        <p:spPr>
          <a:xfrm>
            <a:off x="1219171" y="1762188"/>
            <a:ext cx="873545"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b="1" dirty="0"/>
              <a:t>Keys:</a:t>
            </a:r>
          </a:p>
          <a:p>
            <a:r>
              <a:rPr lang="de-DE" dirty="0"/>
              <a:t>HELLO,</a:t>
            </a:r>
          </a:p>
          <a:p>
            <a:r>
              <a:rPr lang="de-DE" dirty="0"/>
              <a:t>HAT,</a:t>
            </a:r>
          </a:p>
          <a:p>
            <a:r>
              <a:rPr lang="de-DE" dirty="0"/>
              <a:t>HAVE</a:t>
            </a:r>
          </a:p>
        </p:txBody>
      </p:sp>
      <p:sp>
        <p:nvSpPr>
          <p:cNvPr id="40" name="Inhaltsplatzhalter 1">
            <a:extLst>
              <a:ext uri="{FF2B5EF4-FFF2-40B4-BE49-F238E27FC236}">
                <a16:creationId xmlns:a16="http://schemas.microsoft.com/office/drawing/2014/main" id="{495B17E8-14A5-FC39-E2AC-4FCB2EAC3DD3}"/>
              </a:ext>
            </a:extLst>
          </p:cNvPr>
          <p:cNvSpPr>
            <a:spLocks noGrp="1"/>
          </p:cNvSpPr>
          <p:nvPr>
            <p:ph idx="1"/>
          </p:nvPr>
        </p:nvSpPr>
        <p:spPr>
          <a:xfrm>
            <a:off x="5480802" y="1762188"/>
            <a:ext cx="3347288" cy="4699572"/>
          </a:xfrm>
        </p:spPr>
        <p:txBody>
          <a:bodyPr/>
          <a:lstStyle/>
          <a:p>
            <a:r>
              <a:rPr lang="de-DE" b="1" dirty="0"/>
              <a:t>Key Span </a:t>
            </a:r>
            <a:r>
              <a:rPr lang="de-DE" b="1" i="1" dirty="0"/>
              <a:t>s</a:t>
            </a:r>
            <a:r>
              <a:rPr lang="de-DE" b="1" dirty="0"/>
              <a:t>:</a:t>
            </a:r>
          </a:p>
          <a:p>
            <a:r>
              <a:rPr lang="de-DE" dirty="0" err="1"/>
              <a:t>Number</a:t>
            </a:r>
            <a:r>
              <a:rPr lang="de-DE" dirty="0"/>
              <a:t> </a:t>
            </a:r>
            <a:r>
              <a:rPr lang="de-DE" dirty="0" err="1"/>
              <a:t>of</a:t>
            </a:r>
            <a:r>
              <a:rPr lang="de-DE" dirty="0"/>
              <a:t> </a:t>
            </a:r>
            <a:r>
              <a:rPr lang="de-DE" dirty="0" err="1"/>
              <a:t>bits</a:t>
            </a:r>
            <a:r>
              <a:rPr lang="de-DE" dirty="0"/>
              <a:t> </a:t>
            </a:r>
            <a:r>
              <a:rPr lang="de-DE" dirty="0" err="1"/>
              <a:t>each</a:t>
            </a:r>
            <a:r>
              <a:rPr lang="de-DE" dirty="0"/>
              <a:t> partial </a:t>
            </a:r>
            <a:r>
              <a:rPr lang="de-DE" dirty="0" err="1"/>
              <a:t>key</a:t>
            </a:r>
            <a:r>
              <a:rPr lang="de-DE" dirty="0"/>
              <a:t> </a:t>
            </a:r>
            <a:r>
              <a:rPr lang="de-DE" dirty="0" err="1"/>
              <a:t>represents</a:t>
            </a:r>
            <a:r>
              <a:rPr lang="de-DE" dirty="0"/>
              <a:t> (e.g. </a:t>
            </a:r>
            <a:r>
              <a:rPr lang="de-DE" dirty="0" err="1"/>
              <a:t>char</a:t>
            </a:r>
            <a:r>
              <a:rPr lang="de-DE" dirty="0"/>
              <a:t> </a:t>
            </a:r>
            <a:r>
              <a:rPr lang="de-DE" dirty="0" err="1"/>
              <a:t>is</a:t>
            </a:r>
            <a:r>
              <a:rPr lang="de-DE" dirty="0"/>
              <a:t> 8 </a:t>
            </a:r>
            <a:r>
              <a:rPr lang="de-DE" dirty="0" err="1"/>
              <a:t>bit</a:t>
            </a:r>
            <a:r>
              <a:rPr lang="de-DE" dirty="0"/>
              <a:t> span)</a:t>
            </a:r>
          </a:p>
          <a:p>
            <a:endParaRPr lang="de-DE" dirty="0"/>
          </a:p>
          <a:p>
            <a:endParaRPr lang="de-DE" dirty="0"/>
          </a:p>
          <a:p>
            <a:r>
              <a:rPr lang="de-DE" b="1" dirty="0" err="1"/>
              <a:t>Fanout</a:t>
            </a:r>
            <a:r>
              <a:rPr lang="de-DE" b="1" dirty="0"/>
              <a:t>:</a:t>
            </a:r>
          </a:p>
          <a:p>
            <a:r>
              <a:rPr lang="de-DE" dirty="0"/>
              <a:t>Size </a:t>
            </a:r>
            <a:r>
              <a:rPr lang="de-DE" dirty="0" err="1"/>
              <a:t>of</a:t>
            </a:r>
            <a:r>
              <a:rPr lang="de-DE" dirty="0"/>
              <a:t> </a:t>
            </a:r>
            <a:r>
              <a:rPr lang="de-DE" dirty="0" err="1"/>
              <a:t>children</a:t>
            </a:r>
            <a:r>
              <a:rPr lang="de-DE" dirty="0"/>
              <a:t> </a:t>
            </a:r>
            <a:r>
              <a:rPr lang="de-DE" dirty="0" err="1"/>
              <a:t>for</a:t>
            </a:r>
            <a:r>
              <a:rPr lang="de-DE" dirty="0"/>
              <a:t> a </a:t>
            </a:r>
            <a:r>
              <a:rPr lang="de-DE" dirty="0" err="1"/>
              <a:t>node</a:t>
            </a:r>
            <a:endParaRPr lang="de-DE" dirty="0"/>
          </a:p>
          <a:p>
            <a:endParaRPr lang="de-DE" dirty="0"/>
          </a:p>
          <a:p>
            <a:r>
              <a:rPr lang="de-DE" dirty="0" err="1"/>
              <a:t>Determined</a:t>
            </a:r>
            <a:r>
              <a:rPr lang="de-DE" dirty="0"/>
              <a:t> </a:t>
            </a:r>
            <a:r>
              <a:rPr lang="de-DE" dirty="0" err="1"/>
              <a:t>by</a:t>
            </a:r>
            <a:r>
              <a:rPr lang="de-DE" dirty="0"/>
              <a:t> </a:t>
            </a:r>
            <a:r>
              <a:rPr lang="de-DE" dirty="0" err="1"/>
              <a:t>specific</a:t>
            </a:r>
            <a:r>
              <a:rPr lang="de-DE" dirty="0"/>
              <a:t> </a:t>
            </a:r>
            <a:r>
              <a:rPr lang="de-DE" dirty="0" err="1"/>
              <a:t>implementation</a:t>
            </a:r>
            <a:r>
              <a:rPr lang="de-DE" dirty="0"/>
              <a:t> but in </a:t>
            </a:r>
            <a:r>
              <a:rPr lang="de-DE" dirty="0" err="1"/>
              <a:t>general</a:t>
            </a:r>
            <a:r>
              <a:rPr lang="de-DE" dirty="0"/>
              <a:t> </a:t>
            </a:r>
            <a:r>
              <a:rPr lang="de-DE" dirty="0" err="1"/>
              <a:t>is</a:t>
            </a:r>
            <a:r>
              <a:rPr lang="de-DE" dirty="0"/>
              <a:t> 2^</a:t>
            </a:r>
            <a:r>
              <a:rPr lang="de-DE" i="1" dirty="0"/>
              <a:t>s</a:t>
            </a:r>
          </a:p>
          <a:p>
            <a:endParaRPr lang="de-DE" dirty="0"/>
          </a:p>
          <a:p>
            <a:endParaRPr lang="de-DE" dirty="0"/>
          </a:p>
          <a:p>
            <a:r>
              <a:rPr lang="de-DE" b="1" dirty="0"/>
              <a:t>Height:</a:t>
            </a:r>
          </a:p>
          <a:p>
            <a:r>
              <a:rPr lang="de-DE" dirty="0"/>
              <a:t>Max Height </a:t>
            </a:r>
            <a:r>
              <a:rPr lang="de-DE" dirty="0" err="1"/>
              <a:t>for</a:t>
            </a:r>
            <a:r>
              <a:rPr lang="de-DE" dirty="0"/>
              <a:t> </a:t>
            </a:r>
            <a:r>
              <a:rPr lang="de-DE" i="1" dirty="0"/>
              <a:t>k</a:t>
            </a:r>
            <a:r>
              <a:rPr lang="de-DE" dirty="0"/>
              <a:t> </a:t>
            </a:r>
            <a:r>
              <a:rPr lang="de-DE" dirty="0" err="1"/>
              <a:t>bit</a:t>
            </a:r>
            <a:r>
              <a:rPr lang="de-DE" dirty="0"/>
              <a:t> </a:t>
            </a:r>
            <a:r>
              <a:rPr lang="de-DE" dirty="0" err="1"/>
              <a:t>keys</a:t>
            </a:r>
            <a:r>
              <a:rPr lang="de-DE" dirty="0"/>
              <a:t>: </a:t>
            </a:r>
            <a:r>
              <a:rPr lang="de-DE" dirty="0" err="1"/>
              <a:t>ceil</a:t>
            </a:r>
            <a:r>
              <a:rPr lang="de-DE" dirty="0"/>
              <a:t>(</a:t>
            </a:r>
            <a:r>
              <a:rPr lang="de-DE" i="1" dirty="0"/>
              <a:t>k</a:t>
            </a:r>
            <a:r>
              <a:rPr lang="de-DE" dirty="0"/>
              <a:t>/</a:t>
            </a:r>
            <a:r>
              <a:rPr lang="de-DE" i="1" dirty="0"/>
              <a:t>s</a:t>
            </a:r>
            <a:r>
              <a:rPr lang="de-DE" dirty="0"/>
              <a:t>)</a:t>
            </a:r>
          </a:p>
          <a:p>
            <a:pPr marL="285750" indent="-285750">
              <a:buFontTx/>
              <a:buChar char="-"/>
            </a:pPr>
            <a:endParaRPr dirty="0"/>
          </a:p>
        </p:txBody>
      </p:sp>
    </p:spTree>
    <p:extLst>
      <p:ext uri="{BB962C8B-B14F-4D97-AF65-F5344CB8AC3E}">
        <p14:creationId xmlns:p14="http://schemas.microsoft.com/office/powerpoint/2010/main" val="1432656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9</a:t>
            </a:fld>
            <a:endParaRPr lang="de-DE" dirty="0"/>
          </a:p>
        </p:txBody>
      </p:sp>
      <p:sp>
        <p:nvSpPr>
          <p:cNvPr id="6" name="Fußzeilenplatzhalter 4"/>
          <p:cNvSpPr>
            <a:spLocks noGrp="1"/>
          </p:cNvSpPr>
          <p:nvPr>
            <p:ph type="ftr" sz="quarter" idx="12"/>
          </p:nvPr>
        </p:nvSpPr>
        <p:spPr/>
        <p:txBody>
          <a:bodyPr/>
          <a:lstStyle/>
          <a:p>
            <a:r>
              <a:rPr lang="de-DE" dirty="0"/>
              <a:t>Jonas Fritsch | The Adaptive Radix Tree</a:t>
            </a:r>
            <a:endParaRPr lang="en-US" dirty="0"/>
          </a:p>
        </p:txBody>
      </p:sp>
      <p:sp>
        <p:nvSpPr>
          <p:cNvPr id="3" name="Titel 2"/>
          <p:cNvSpPr>
            <a:spLocks noGrp="1"/>
          </p:cNvSpPr>
          <p:nvPr>
            <p:ph type="title"/>
          </p:nvPr>
        </p:nvSpPr>
        <p:spPr>
          <a:prstGeom prst="rect">
            <a:avLst/>
          </a:prstGeom>
        </p:spPr>
        <p:txBody>
          <a:bodyPr/>
          <a:lstStyle/>
          <a:p>
            <a:r>
              <a:rPr sz="3000" dirty="0"/>
              <a:t>Radix </a:t>
            </a:r>
            <a:r>
              <a:rPr sz="3000" dirty="0" err="1"/>
              <a:t>Trees</a:t>
            </a:r>
            <a:endParaRPr lang="de-DE" sz="3000" dirty="0"/>
          </a:p>
        </p:txBody>
      </p:sp>
      <p:sp>
        <p:nvSpPr>
          <p:cNvPr id="5" name="Rectangle 4">
            <a:extLst>
              <a:ext uri="{FF2B5EF4-FFF2-40B4-BE49-F238E27FC236}">
                <a16:creationId xmlns:a16="http://schemas.microsoft.com/office/drawing/2014/main" id="{A1C74294-BEB8-251A-AC8C-10D4D211BE63}"/>
              </a:ext>
            </a:extLst>
          </p:cNvPr>
          <p:cNvSpPr/>
          <p:nvPr/>
        </p:nvSpPr>
        <p:spPr>
          <a:xfrm>
            <a:off x="3397403" y="1762188"/>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7" name="Rectangle 6">
            <a:extLst>
              <a:ext uri="{FF2B5EF4-FFF2-40B4-BE49-F238E27FC236}">
                <a16:creationId xmlns:a16="http://schemas.microsoft.com/office/drawing/2014/main" id="{6B3AF17C-1D1E-4D03-69E6-7E26292656A4}"/>
              </a:ext>
            </a:extLst>
          </p:cNvPr>
          <p:cNvSpPr/>
          <p:nvPr/>
        </p:nvSpPr>
        <p:spPr>
          <a:xfrm>
            <a:off x="3090745" y="2673869"/>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8" name="Rectangle 7">
            <a:extLst>
              <a:ext uri="{FF2B5EF4-FFF2-40B4-BE49-F238E27FC236}">
                <a16:creationId xmlns:a16="http://schemas.microsoft.com/office/drawing/2014/main" id="{0A99FB4C-349B-9C93-2DD7-0BD0612FDB50}"/>
              </a:ext>
            </a:extLst>
          </p:cNvPr>
          <p:cNvSpPr/>
          <p:nvPr/>
        </p:nvSpPr>
        <p:spPr>
          <a:xfrm>
            <a:off x="3681760" y="2673869"/>
            <a:ext cx="806608" cy="410370"/>
          </a:xfrm>
          <a:prstGeom prst="rect">
            <a:avLst/>
          </a:prstGeom>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ELLO</a:t>
            </a:r>
          </a:p>
        </p:txBody>
      </p:sp>
      <p:sp>
        <p:nvSpPr>
          <p:cNvPr id="9" name="Rectangle 8">
            <a:extLst>
              <a:ext uri="{FF2B5EF4-FFF2-40B4-BE49-F238E27FC236}">
                <a16:creationId xmlns:a16="http://schemas.microsoft.com/office/drawing/2014/main" id="{0C1F2F21-95C1-4E47-0055-58A875A13733}"/>
              </a:ext>
            </a:extLst>
          </p:cNvPr>
          <p:cNvSpPr/>
          <p:nvPr/>
        </p:nvSpPr>
        <p:spPr>
          <a:xfrm>
            <a:off x="2817539" y="3635356"/>
            <a:ext cx="546411" cy="410370"/>
          </a:xfrm>
          <a:prstGeom prst="rect">
            <a:avLst/>
          </a:prstGeom>
          <a:solidFill>
            <a:schemeClr val="accent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a:t>
            </a:r>
          </a:p>
        </p:txBody>
      </p:sp>
      <p:sp>
        <p:nvSpPr>
          <p:cNvPr id="10" name="Rectangle 9">
            <a:extLst>
              <a:ext uri="{FF2B5EF4-FFF2-40B4-BE49-F238E27FC236}">
                <a16:creationId xmlns:a16="http://schemas.microsoft.com/office/drawing/2014/main" id="{FCA6C8AC-A1B9-BC8A-FCB2-644A667A0199}"/>
              </a:ext>
            </a:extLst>
          </p:cNvPr>
          <p:cNvSpPr/>
          <p:nvPr/>
        </p:nvSpPr>
        <p:spPr>
          <a:xfrm>
            <a:off x="3430856" y="3635356"/>
            <a:ext cx="546411" cy="410370"/>
          </a:xfrm>
          <a:prstGeom prst="rect">
            <a:avLst/>
          </a:prstGeom>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VE</a:t>
            </a:r>
          </a:p>
        </p:txBody>
      </p:sp>
      <p:cxnSp>
        <p:nvCxnSpPr>
          <p:cNvPr id="16" name="Straight Arrow Connector 15">
            <a:extLst>
              <a:ext uri="{FF2B5EF4-FFF2-40B4-BE49-F238E27FC236}">
                <a16:creationId xmlns:a16="http://schemas.microsoft.com/office/drawing/2014/main" id="{C6A23FB2-2A37-C5A8-1C59-72C88E53A598}"/>
              </a:ext>
            </a:extLst>
          </p:cNvPr>
          <p:cNvCxnSpPr>
            <a:cxnSpLocks/>
            <a:stCxn id="5" idx="2"/>
          </p:cNvCxnSpPr>
          <p:nvPr/>
        </p:nvCxnSpPr>
        <p:spPr>
          <a:xfrm flipH="1">
            <a:off x="3637156" y="2172558"/>
            <a:ext cx="33453" cy="501311"/>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6E2A1C-94C5-6837-7224-DB98C668D3D2}"/>
              </a:ext>
            </a:extLst>
          </p:cNvPr>
          <p:cNvCxnSpPr>
            <a:cxnSpLocks/>
            <a:stCxn id="7" idx="2"/>
          </p:cNvCxnSpPr>
          <p:nvPr/>
        </p:nvCxnSpPr>
        <p:spPr>
          <a:xfrm>
            <a:off x="3363951" y="3084239"/>
            <a:ext cx="0" cy="55111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4" name="Inhaltsplatzhalter 1">
            <a:extLst>
              <a:ext uri="{FF2B5EF4-FFF2-40B4-BE49-F238E27FC236}">
                <a16:creationId xmlns:a16="http://schemas.microsoft.com/office/drawing/2014/main" id="{AFBD4F7E-D557-E99E-4FC8-07EF8ED2E628}"/>
              </a:ext>
            </a:extLst>
          </p:cNvPr>
          <p:cNvSpPr txBox="1">
            <a:spLocks/>
          </p:cNvSpPr>
          <p:nvPr/>
        </p:nvSpPr>
        <p:spPr>
          <a:xfrm>
            <a:off x="1219171" y="1762188"/>
            <a:ext cx="999918"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lnSpc>
                <a:spcPct val="114000"/>
              </a:lnSpc>
              <a:spcBef>
                <a:spcPct val="0"/>
              </a:spcBef>
              <a:spcAft>
                <a:spcPct val="0"/>
              </a:spcAft>
              <a:defRPr lang="de-DE" sz="16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b="1" dirty="0"/>
              <a:t>Keys:</a:t>
            </a:r>
          </a:p>
          <a:p>
            <a:r>
              <a:rPr lang="de-DE" dirty="0"/>
              <a:t>HELLO,</a:t>
            </a:r>
          </a:p>
          <a:p>
            <a:r>
              <a:rPr lang="de-DE" dirty="0"/>
              <a:t>HAT,</a:t>
            </a:r>
          </a:p>
          <a:p>
            <a:r>
              <a:rPr lang="de-DE" dirty="0"/>
              <a:t>HAVE</a:t>
            </a:r>
          </a:p>
        </p:txBody>
      </p:sp>
      <p:sp>
        <p:nvSpPr>
          <p:cNvPr id="13" name="Rectangle 12">
            <a:extLst>
              <a:ext uri="{FF2B5EF4-FFF2-40B4-BE49-F238E27FC236}">
                <a16:creationId xmlns:a16="http://schemas.microsoft.com/office/drawing/2014/main" id="{025C98D6-65AA-B386-E435-E5EEE2A094F9}"/>
              </a:ext>
            </a:extLst>
          </p:cNvPr>
          <p:cNvSpPr/>
          <p:nvPr/>
        </p:nvSpPr>
        <p:spPr>
          <a:xfrm>
            <a:off x="6742767" y="1762188"/>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H</a:t>
            </a:r>
          </a:p>
        </p:txBody>
      </p:sp>
      <p:sp>
        <p:nvSpPr>
          <p:cNvPr id="14" name="Rectangle 13">
            <a:extLst>
              <a:ext uri="{FF2B5EF4-FFF2-40B4-BE49-F238E27FC236}">
                <a16:creationId xmlns:a16="http://schemas.microsoft.com/office/drawing/2014/main" id="{4F3D41EF-9320-EAE0-3EB6-8FC8DA88C20F}"/>
              </a:ext>
            </a:extLst>
          </p:cNvPr>
          <p:cNvSpPr/>
          <p:nvPr/>
        </p:nvSpPr>
        <p:spPr>
          <a:xfrm>
            <a:off x="6436109" y="2673869"/>
            <a:ext cx="546411" cy="410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A</a:t>
            </a:r>
          </a:p>
        </p:txBody>
      </p:sp>
      <p:sp>
        <p:nvSpPr>
          <p:cNvPr id="15" name="Rectangle 14">
            <a:extLst>
              <a:ext uri="{FF2B5EF4-FFF2-40B4-BE49-F238E27FC236}">
                <a16:creationId xmlns:a16="http://schemas.microsoft.com/office/drawing/2014/main" id="{20F7F293-675D-7041-D9D2-A2F3D43D46E3}"/>
              </a:ext>
            </a:extLst>
          </p:cNvPr>
          <p:cNvSpPr/>
          <p:nvPr/>
        </p:nvSpPr>
        <p:spPr>
          <a:xfrm>
            <a:off x="7027124" y="2673869"/>
            <a:ext cx="546411" cy="410370"/>
          </a:xfrm>
          <a:prstGeom prst="rect">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E</a:t>
            </a:r>
          </a:p>
        </p:txBody>
      </p:sp>
      <p:sp>
        <p:nvSpPr>
          <p:cNvPr id="17" name="Rectangle 16">
            <a:extLst>
              <a:ext uri="{FF2B5EF4-FFF2-40B4-BE49-F238E27FC236}">
                <a16:creationId xmlns:a16="http://schemas.microsoft.com/office/drawing/2014/main" id="{72AF415D-821E-5BB8-26B8-9F52293C9711}"/>
              </a:ext>
            </a:extLst>
          </p:cNvPr>
          <p:cNvSpPr/>
          <p:nvPr/>
        </p:nvSpPr>
        <p:spPr>
          <a:xfrm>
            <a:off x="6162903" y="3635356"/>
            <a:ext cx="546411" cy="410370"/>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T</a:t>
            </a:r>
          </a:p>
        </p:txBody>
      </p:sp>
      <p:sp>
        <p:nvSpPr>
          <p:cNvPr id="19" name="Rectangle 18">
            <a:extLst>
              <a:ext uri="{FF2B5EF4-FFF2-40B4-BE49-F238E27FC236}">
                <a16:creationId xmlns:a16="http://schemas.microsoft.com/office/drawing/2014/main" id="{B3684ECB-9964-5F56-3CA7-6E45E2533492}"/>
              </a:ext>
            </a:extLst>
          </p:cNvPr>
          <p:cNvSpPr/>
          <p:nvPr/>
        </p:nvSpPr>
        <p:spPr>
          <a:xfrm>
            <a:off x="6753918" y="3635356"/>
            <a:ext cx="546411" cy="410370"/>
          </a:xfrm>
          <a:prstGeom prst="rect">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t>V</a:t>
            </a:r>
          </a:p>
        </p:txBody>
      </p:sp>
      <p:cxnSp>
        <p:nvCxnSpPr>
          <p:cNvPr id="20" name="Straight Arrow Connector 19">
            <a:extLst>
              <a:ext uri="{FF2B5EF4-FFF2-40B4-BE49-F238E27FC236}">
                <a16:creationId xmlns:a16="http://schemas.microsoft.com/office/drawing/2014/main" id="{5591BA15-E587-79F9-39F1-4B6DEBF3FDA1}"/>
              </a:ext>
            </a:extLst>
          </p:cNvPr>
          <p:cNvCxnSpPr>
            <a:cxnSpLocks/>
            <a:stCxn id="13" idx="2"/>
          </p:cNvCxnSpPr>
          <p:nvPr/>
        </p:nvCxnSpPr>
        <p:spPr>
          <a:xfrm flipH="1">
            <a:off x="6982520" y="2172558"/>
            <a:ext cx="33453" cy="501311"/>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785E1DC-02FC-03A6-2473-5536A4B7C9C7}"/>
              </a:ext>
            </a:extLst>
          </p:cNvPr>
          <p:cNvCxnSpPr>
            <a:cxnSpLocks/>
            <a:stCxn id="14" idx="2"/>
          </p:cNvCxnSpPr>
          <p:nvPr/>
        </p:nvCxnSpPr>
        <p:spPr>
          <a:xfrm>
            <a:off x="6709315" y="3084239"/>
            <a:ext cx="0" cy="55111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DAE3904-121C-E59A-2CAB-4214C20151A7}"/>
              </a:ext>
            </a:extLst>
          </p:cNvPr>
          <p:cNvCxnSpPr>
            <a:cxnSpLocks/>
            <a:stCxn id="15" idx="2"/>
          </p:cNvCxnSpPr>
          <p:nvPr/>
        </p:nvCxnSpPr>
        <p:spPr>
          <a:xfrm>
            <a:off x="7300330" y="3084239"/>
            <a:ext cx="317809" cy="410369"/>
          </a:xfrm>
          <a:prstGeom prst="straightConnector1">
            <a:avLst/>
          </a:prstGeom>
          <a:ln w="635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FC7313C-F311-46D0-A54A-446DFAC4AE0D}"/>
              </a:ext>
            </a:extLst>
          </p:cNvPr>
          <p:cNvCxnSpPr>
            <a:cxnSpLocks/>
            <a:stCxn id="17" idx="2"/>
          </p:cNvCxnSpPr>
          <p:nvPr/>
        </p:nvCxnSpPr>
        <p:spPr>
          <a:xfrm>
            <a:off x="6436109" y="4045726"/>
            <a:ext cx="0" cy="634583"/>
          </a:xfrm>
          <a:prstGeom prst="straightConnector1">
            <a:avLst/>
          </a:prstGeom>
          <a:ln w="635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880C056-1F9F-0EDD-5E2A-CAC8C2B23F82}"/>
              </a:ext>
            </a:extLst>
          </p:cNvPr>
          <p:cNvCxnSpPr>
            <a:cxnSpLocks/>
            <a:stCxn id="19" idx="2"/>
          </p:cNvCxnSpPr>
          <p:nvPr/>
        </p:nvCxnSpPr>
        <p:spPr>
          <a:xfrm>
            <a:off x="7027124" y="4045726"/>
            <a:ext cx="0" cy="634583"/>
          </a:xfrm>
          <a:prstGeom prst="straightConnector1">
            <a:avLst/>
          </a:prstGeom>
          <a:ln w="635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3A1393F-B774-7309-8D7F-99FEAD0866B0}"/>
              </a:ext>
            </a:extLst>
          </p:cNvPr>
          <p:cNvCxnSpPr>
            <a:cxnSpLocks/>
          </p:cNvCxnSpPr>
          <p:nvPr/>
        </p:nvCxnSpPr>
        <p:spPr>
          <a:xfrm>
            <a:off x="7027124" y="5508524"/>
            <a:ext cx="648630" cy="0"/>
          </a:xfrm>
          <a:prstGeom prst="straightConnector1">
            <a:avLst/>
          </a:prstGeom>
          <a:ln w="635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2482D64-E624-2346-83A2-36CF6E69E51D}"/>
              </a:ext>
            </a:extLst>
          </p:cNvPr>
          <p:cNvSpPr txBox="1"/>
          <p:nvPr/>
        </p:nvSpPr>
        <p:spPr>
          <a:xfrm>
            <a:off x="6306575" y="5278803"/>
            <a:ext cx="914398" cy="537968"/>
          </a:xfrm>
          <a:prstGeom prst="rect">
            <a:avLst/>
          </a:prstGeom>
          <a:noFill/>
        </p:spPr>
        <p:txBody>
          <a:bodyPr wrap="square" lIns="0" tIns="0" rIns="0" bIns="0" rtlCol="0">
            <a:spAutoFit/>
          </a:bodyPr>
          <a:lstStyle/>
          <a:p>
            <a:pPr>
              <a:lnSpc>
                <a:spcPct val="114000"/>
              </a:lnSpc>
            </a:pPr>
            <a:r>
              <a:rPr lang="de-DE" sz="1600" dirty="0" err="1">
                <a:latin typeface="+mn-lt"/>
              </a:rPr>
              <a:t>Tuple</a:t>
            </a:r>
            <a:r>
              <a:rPr lang="de-DE" sz="1600" dirty="0">
                <a:latin typeface="+mn-lt"/>
              </a:rPr>
              <a:t> Pointer</a:t>
            </a:r>
          </a:p>
        </p:txBody>
      </p:sp>
      <p:sp>
        <p:nvSpPr>
          <p:cNvPr id="27" name="TextBox 26">
            <a:extLst>
              <a:ext uri="{FF2B5EF4-FFF2-40B4-BE49-F238E27FC236}">
                <a16:creationId xmlns:a16="http://schemas.microsoft.com/office/drawing/2014/main" id="{5F921368-54C4-FEEB-3C33-F7C20E3418A8}"/>
              </a:ext>
            </a:extLst>
          </p:cNvPr>
          <p:cNvSpPr txBox="1"/>
          <p:nvPr/>
        </p:nvSpPr>
        <p:spPr>
          <a:xfrm>
            <a:off x="5264303" y="2718272"/>
            <a:ext cx="395871" cy="321563"/>
          </a:xfrm>
          <a:prstGeom prst="rect">
            <a:avLst/>
          </a:prstGeom>
          <a:noFill/>
        </p:spPr>
        <p:txBody>
          <a:bodyPr wrap="square" lIns="0" tIns="0" rIns="0" bIns="0" rtlCol="0">
            <a:spAutoFit/>
          </a:bodyPr>
          <a:lstStyle/>
          <a:p>
            <a:pPr>
              <a:lnSpc>
                <a:spcPct val="114000"/>
              </a:lnSpc>
            </a:pPr>
            <a:r>
              <a:rPr lang="de-DE" sz="2000" b="1" dirty="0">
                <a:latin typeface="+mn-lt"/>
              </a:rPr>
              <a:t>OR</a:t>
            </a:r>
          </a:p>
        </p:txBody>
      </p:sp>
    </p:spTree>
    <p:extLst>
      <p:ext uri="{BB962C8B-B14F-4D97-AF65-F5344CB8AC3E}">
        <p14:creationId xmlns:p14="http://schemas.microsoft.com/office/powerpoint/2010/main" val="571032661"/>
      </p:ext>
    </p:extLst>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3AA9884A-113D-4C11-9945-C6A08D921A6E}"/>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402C367E-F50E-423C-A37C-5A8CABF57FC5}"/>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5CCDF41C-F6E0-4FD6-99AE-3A51B2B147FF}"/>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1567C3F1-47A2-4B46-B4FE-8FF264F6166D}"/>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F07EE733-870D-406F-B5B6-25783610C7BF}"/>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B8BECA3F-AAB3-4A25-9CB6-CCBE808D17ED}"/>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0</TotalTime>
  <Words>3181</Words>
  <Application>Microsoft Office PowerPoint</Application>
  <PresentationFormat>On-screen Show (4:3)</PresentationFormat>
  <Paragraphs>567</Paragraphs>
  <Slides>51</Slides>
  <Notes>28</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51</vt:i4>
      </vt:variant>
    </vt:vector>
  </HeadingPairs>
  <TitlesOfParts>
    <vt:vector size="63" baseType="lpstr">
      <vt:lpstr>Arial</vt:lpstr>
      <vt:lpstr>Calibri</vt:lpstr>
      <vt:lpstr>Cascadia Code</vt:lpstr>
      <vt:lpstr>Courier New</vt:lpstr>
      <vt:lpstr>Symbol</vt:lpstr>
      <vt:lpstr>Wingdings</vt:lpstr>
      <vt:lpstr>160104_TUM_Praesentation_p_v1</vt:lpstr>
      <vt:lpstr>Titel 2</vt:lpstr>
      <vt:lpstr>Titel 3</vt:lpstr>
      <vt:lpstr>Inhalt</vt:lpstr>
      <vt:lpstr>Kapiteltrenner blau</vt:lpstr>
      <vt:lpstr>Kapiteltrenner schwarz</vt:lpstr>
      <vt:lpstr>The Adaptive Radix Tree: ARTful Indexing for Main-Memory Databases</vt:lpstr>
      <vt:lpstr>Overview</vt:lpstr>
      <vt:lpstr>Disk-Based vs Main-Memory DBMS</vt:lpstr>
      <vt:lpstr>Index-Structures in DBMS</vt:lpstr>
      <vt:lpstr>Tries</vt:lpstr>
      <vt:lpstr>Tries – Properties</vt:lpstr>
      <vt:lpstr>Tries – Implementation</vt:lpstr>
      <vt:lpstr>Tries – Key Span, Fanout and Height</vt:lpstr>
      <vt:lpstr>Radix Trees</vt:lpstr>
      <vt:lpstr>Height vs. Space Tradeoff</vt:lpstr>
      <vt:lpstr>Adaptive Nodes</vt:lpstr>
      <vt:lpstr>ART – Adaptive Nodes</vt:lpstr>
      <vt:lpstr>ART – Adaptive Nodes</vt:lpstr>
      <vt:lpstr>ART – Adaptive Nodes</vt:lpstr>
      <vt:lpstr>ART – Adaptive Nodes</vt:lpstr>
      <vt:lpstr>ART – Lazy Expansion</vt:lpstr>
      <vt:lpstr>Key Transformations for Bitwise Comparisons</vt:lpstr>
      <vt:lpstr>Store Attributes in Context Sensitive Way</vt:lpstr>
      <vt:lpstr>Memory-Benchmark</vt:lpstr>
      <vt:lpstr>Performance-Benchmark (insert)</vt:lpstr>
      <vt:lpstr>Performance-Benchmark (search)</vt:lpstr>
      <vt:lpstr>Performance-Benchmark (search)</vt:lpstr>
      <vt:lpstr>Summary &amp; Conclusion</vt:lpstr>
      <vt:lpstr>ART – Leaf Nodes</vt:lpstr>
      <vt:lpstr>ART – Search</vt:lpstr>
      <vt:lpstr>ART – Search</vt:lpstr>
      <vt:lpstr>ART – Insert</vt:lpstr>
      <vt:lpstr>ART – Insert</vt:lpstr>
      <vt:lpstr>ART – Space Consumption</vt:lpstr>
      <vt:lpstr>T E M P L A T E S L I D E S</vt:lpstr>
      <vt:lpstr>PowerPoint Presentation</vt:lpstr>
      <vt:lpstr>PowerPoint Presentation</vt:lpstr>
      <vt:lpstr>Gültigkeit der Masterfolien</vt:lpstr>
      <vt:lpstr>Grundlage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Adaptive Radix Tree</dc:title>
  <dc:creator>Jonas Fritsch</dc:creator>
  <cp:lastModifiedBy>Jonas Fritsch</cp:lastModifiedBy>
  <cp:revision>21</cp:revision>
  <cp:lastPrinted>2015-07-30T14:04:45Z</cp:lastPrinted>
  <dcterms:created xsi:type="dcterms:W3CDTF">2022-07-03T13:34:47Z</dcterms:created>
  <dcterms:modified xsi:type="dcterms:W3CDTF">2022-07-04T20:16:03Z</dcterms:modified>
</cp:coreProperties>
</file>