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theme/theme5.xml" ContentType="application/vnd.openxmlformats-officedocument.theme+xml"/>
  <Override PartName="/ppt/slideLayouts/slideLayout2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Lst>
  <p:notesMasterIdLst>
    <p:notesMasterId r:id="rId35"/>
  </p:notesMasterIdLst>
  <p:handoutMasterIdLst>
    <p:handoutMasterId r:id="rId36"/>
  </p:handoutMasterIdLst>
  <p:sldIdLst>
    <p:sldId id="355" r:id="rId7"/>
    <p:sldId id="397" r:id="rId8"/>
    <p:sldId id="398" r:id="rId9"/>
    <p:sldId id="399" r:id="rId10"/>
    <p:sldId id="400" r:id="rId11"/>
    <p:sldId id="401" r:id="rId12"/>
    <p:sldId id="356" r:id="rId13"/>
    <p:sldId id="357" r:id="rId14"/>
    <p:sldId id="396" r:id="rId15"/>
    <p:sldId id="369" r:id="rId16"/>
    <p:sldId id="370" r:id="rId17"/>
    <p:sldId id="392" r:id="rId18"/>
    <p:sldId id="371" r:id="rId19"/>
    <p:sldId id="372" r:id="rId20"/>
    <p:sldId id="373" r:id="rId21"/>
    <p:sldId id="394" r:id="rId22"/>
    <p:sldId id="375" r:id="rId23"/>
    <p:sldId id="376" r:id="rId24"/>
    <p:sldId id="393" r:id="rId25"/>
    <p:sldId id="391" r:id="rId26"/>
    <p:sldId id="390" r:id="rId27"/>
    <p:sldId id="378" r:id="rId28"/>
    <p:sldId id="377" r:id="rId29"/>
    <p:sldId id="389" r:id="rId30"/>
    <p:sldId id="379" r:id="rId31"/>
    <p:sldId id="395" r:id="rId32"/>
    <p:sldId id="380" r:id="rId33"/>
    <p:sldId id="381" r:id="rId34"/>
  </p:sldIdLst>
  <p:sldSz cx="9144000" cy="6858000" type="screen4x3"/>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Title" id="{B9CF7173-84DF-4D6C-9D02-E42C2A5395CE}">
          <p14:sldIdLst>
            <p14:sldId id="355"/>
          </p14:sldIdLst>
        </p14:section>
        <p14:section name="Overview" id="{1F7C3B85-3E41-41EF-83E0-5081020A77A2}">
          <p14:sldIdLst>
            <p14:sldId id="397"/>
          </p14:sldIdLst>
        </p14:section>
        <p14:section name="Trend of Main-Memory DBMS" id="{D9CB3D0E-F98F-48F7-87A3-C1C42C716BD9}">
          <p14:sldIdLst/>
        </p14:section>
        <p14:section name="Index-Structures in DBMS" id="{8508CF18-3027-44B9-84A9-B3B7348ECFF8}">
          <p14:sldIdLst/>
        </p14:section>
        <p14:section name="From Tries to ART" id="{4E75B429-99B9-412E-9071-2A33483BB318}">
          <p14:sldIdLst/>
        </p14:section>
        <p14:section name="Benchmarks" id="{AEDAD588-01D1-4983-A59D-E10D659187E4}">
          <p14:sldIdLst>
            <p14:sldId id="398"/>
            <p14:sldId id="399"/>
            <p14:sldId id="400"/>
          </p14:sldIdLst>
        </p14:section>
        <p14:section name="Summary &amp; Conclusion" id="{665672B4-FFC6-4396-A481-C1AAB1DD22E4}">
          <p14:sldIdLst>
            <p14:sldId id="401"/>
          </p14:sldIdLst>
        </p14:section>
        <p14:section name="Extra Slides" id="{BC91BC9B-5C81-4211-A577-8F6AD2E1EBDC}">
          <p14:sldIdLst/>
        </p14:section>
        <p14:section name="Template Slides" id="{36931A97-09D3-4E0B-AB85-1446ACCA8E03}">
          <p14:sldIdLst>
            <p14:sldId id="356"/>
            <p14:sldId id="357"/>
            <p14:sldId id="396"/>
            <p14:sldId id="369"/>
            <p14:sldId id="370"/>
            <p14:sldId id="392"/>
            <p14:sldId id="371"/>
            <p14:sldId id="372"/>
            <p14:sldId id="373"/>
            <p14:sldId id="394"/>
            <p14:sldId id="375"/>
            <p14:sldId id="376"/>
            <p14:sldId id="393"/>
            <p14:sldId id="391"/>
            <p14:sldId id="390"/>
            <p14:sldId id="378"/>
            <p14:sldId id="377"/>
            <p14:sldId id="389"/>
            <p14:sldId id="379"/>
            <p14:sldId id="395"/>
            <p14:sldId id="380"/>
            <p14:sldId id="38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98C6EA"/>
    <a:srgbClr val="0052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5323" autoAdjust="0"/>
  </p:normalViewPr>
  <p:slideViewPr>
    <p:cSldViewPr snapToGrid="0">
      <p:cViewPr varScale="1">
        <p:scale>
          <a:sx n="86" d="100"/>
          <a:sy n="86" d="100"/>
        </p:scale>
        <p:origin x="2370" y="78"/>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5" d="100"/>
          <a:sy n="135" d="100"/>
        </p:scale>
        <p:origin x="-1518" y="-90"/>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notesMaster" Target="notesMasters/notesMaster1.xml"/><Relationship Id="rId8" Type="http://schemas.openxmlformats.org/officeDocument/2006/relationships/slide" Target="slides/slide2.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de-DE" sz="1600" b="1" dirty="0"/>
              <a:t>16M </a:t>
            </a:r>
            <a:r>
              <a:rPr lang="de-DE" sz="1600" b="1" dirty="0" err="1"/>
              <a:t>random</a:t>
            </a:r>
            <a:r>
              <a:rPr lang="de-DE" sz="1600" b="1" dirty="0"/>
              <a:t> uint32_t</a:t>
            </a:r>
            <a:r>
              <a:rPr lang="de-DE" sz="1600" b="1" baseline="0" dirty="0"/>
              <a:t> </a:t>
            </a:r>
            <a:r>
              <a:rPr lang="de-DE" sz="1600" b="1" baseline="0" dirty="0" err="1"/>
              <a:t>keys</a:t>
            </a:r>
            <a:r>
              <a:rPr lang="de-DE" sz="1600" b="1" baseline="0" dirty="0"/>
              <a:t> </a:t>
            </a:r>
            <a:br>
              <a:rPr lang="de-DE" sz="1600" b="0" baseline="0" dirty="0"/>
            </a:br>
            <a:r>
              <a:rPr lang="de-DE" sz="1600" b="0" baseline="0" dirty="0"/>
              <a:t>(</a:t>
            </a:r>
            <a:r>
              <a:rPr lang="de-DE" sz="1600" b="0" baseline="0" dirty="0" err="1"/>
              <a:t>lower</a:t>
            </a:r>
            <a:r>
              <a:rPr lang="de-DE" sz="1600" b="0" baseline="0" dirty="0"/>
              <a:t> </a:t>
            </a:r>
            <a:r>
              <a:rPr lang="de-DE" sz="1600" b="0" baseline="0" dirty="0" err="1"/>
              <a:t>is</a:t>
            </a:r>
            <a:r>
              <a:rPr lang="de-DE" sz="1600" b="0" baseline="0" dirty="0"/>
              <a:t> </a:t>
            </a:r>
            <a:r>
              <a:rPr lang="de-DE" sz="1600" b="0" baseline="0" dirty="0" err="1"/>
              <a:t>better</a:t>
            </a:r>
            <a:r>
              <a:rPr lang="de-DE" sz="1600" b="0" baseline="0" dirty="0"/>
              <a:t>)</a:t>
            </a:r>
            <a:endParaRPr lang="de-DE" sz="1600" b="0" dirty="0"/>
          </a:p>
        </c:rich>
      </c:tx>
      <c:overlay val="0"/>
    </c:title>
    <c:autoTitleDeleted val="0"/>
    <c:plotArea>
      <c:layout/>
      <c:barChart>
        <c:barDir val="col"/>
        <c:grouping val="clustered"/>
        <c:varyColors val="0"/>
        <c:ser>
          <c:idx val="0"/>
          <c:order val="0"/>
          <c:tx>
            <c:strRef>
              <c:f>Tabelle1!$B$1</c:f>
              <c:strCache>
                <c:ptCount val="1"/>
                <c:pt idx="0">
                  <c:v>Dense</c:v>
                </c:pt>
              </c:strCache>
            </c:strRef>
          </c:tx>
          <c:spPr>
            <a:solidFill>
              <a:schemeClr val="accent1"/>
            </a:solidFill>
            <a:ln>
              <a:noFill/>
            </a:ln>
            <a:effectLst/>
          </c:spPr>
          <c:invertIfNegative val="0"/>
          <c:cat>
            <c:strRef>
              <c:f>Tabelle1!$A$2:$A$7</c:f>
              <c:strCache>
                <c:ptCount val="6"/>
                <c:pt idx="0">
                  <c:v>ART</c:v>
                </c:pt>
                <c:pt idx="1">
                  <c:v>Trie</c:v>
                </c:pt>
                <c:pt idx="2">
                  <c:v>F-Trie</c:v>
                </c:pt>
                <c:pt idx="3">
                  <c:v>Sorted List</c:v>
                </c:pt>
                <c:pt idx="4">
                  <c:v>RB-Tree</c:v>
                </c:pt>
                <c:pt idx="5">
                  <c:v>Hash-Table</c:v>
                </c:pt>
              </c:strCache>
            </c:strRef>
          </c:cat>
          <c:val>
            <c:numRef>
              <c:f>Tabelle1!$B$2:$B$7</c:f>
              <c:numCache>
                <c:formatCode>mmm\-yy</c:formatCode>
                <c:ptCount val="6"/>
                <c:pt idx="0" formatCode="General">
                  <c:v>0</c:v>
                </c:pt>
                <c:pt idx="1">
                  <c:v>7.16</c:v>
                </c:pt>
                <c:pt idx="2" formatCode="d\-mmm">
                  <c:v>1.07</c:v>
                </c:pt>
                <c:pt idx="3" formatCode="General">
                  <c:v>0.06</c:v>
                </c:pt>
                <c:pt idx="4" formatCode="General">
                  <c:v>0.85</c:v>
                </c:pt>
                <c:pt idx="5" formatCode="General">
                  <c:v>1.04</c:v>
                </c:pt>
              </c:numCache>
            </c:numRef>
          </c:val>
          <c:extLst>
            <c:ext xmlns:c16="http://schemas.microsoft.com/office/drawing/2014/chart" uri="{C3380CC4-5D6E-409C-BE32-E72D297353CC}">
              <c16:uniqueId val="{00000000-864A-BE4E-BE37-093C989B9D1D}"/>
            </c:ext>
          </c:extLst>
        </c:ser>
        <c:ser>
          <c:idx val="1"/>
          <c:order val="1"/>
          <c:tx>
            <c:strRef>
              <c:f>Tabelle1!$C$1</c:f>
              <c:strCache>
                <c:ptCount val="1"/>
                <c:pt idx="0">
                  <c:v>Sparse</c:v>
                </c:pt>
              </c:strCache>
            </c:strRef>
          </c:tx>
          <c:spPr>
            <a:solidFill>
              <a:schemeClr val="accent2"/>
            </a:solidFill>
            <a:ln>
              <a:noFill/>
            </a:ln>
            <a:effectLst/>
          </c:spPr>
          <c:invertIfNegative val="0"/>
          <c:cat>
            <c:strRef>
              <c:f>Tabelle1!$A$2:$A$7</c:f>
              <c:strCache>
                <c:ptCount val="6"/>
                <c:pt idx="0">
                  <c:v>ART</c:v>
                </c:pt>
                <c:pt idx="1">
                  <c:v>Trie</c:v>
                </c:pt>
                <c:pt idx="2">
                  <c:v>F-Trie</c:v>
                </c:pt>
                <c:pt idx="3">
                  <c:v>Sorted List</c:v>
                </c:pt>
                <c:pt idx="4">
                  <c:v>RB-Tree</c:v>
                </c:pt>
                <c:pt idx="5">
                  <c:v>Hash-Table</c:v>
                </c:pt>
              </c:strCache>
            </c:strRef>
          </c:cat>
          <c:val>
            <c:numRef>
              <c:f>Tabelle1!$C$2:$C$7</c:f>
              <c:numCache>
                <c:formatCode>General</c:formatCode>
                <c:ptCount val="6"/>
                <c:pt idx="0">
                  <c:v>0</c:v>
                </c:pt>
                <c:pt idx="1">
                  <c:v>0</c:v>
                </c:pt>
                <c:pt idx="2">
                  <c:v>4.13</c:v>
                </c:pt>
                <c:pt idx="3">
                  <c:v>0.06</c:v>
                </c:pt>
                <c:pt idx="4">
                  <c:v>1.33</c:v>
                </c:pt>
                <c:pt idx="5">
                  <c:v>1.48</c:v>
                </c:pt>
              </c:numCache>
            </c:numRef>
          </c:val>
          <c:extLst>
            <c:ext xmlns:c16="http://schemas.microsoft.com/office/drawing/2014/chart" uri="{C3380CC4-5D6E-409C-BE32-E72D297353CC}">
              <c16:uniqueId val="{00000001-864A-BE4E-BE37-093C989B9D1D}"/>
            </c:ext>
          </c:extLst>
        </c:ser>
        <c:dLbls>
          <c:showLegendKey val="0"/>
          <c:showVal val="0"/>
          <c:showCatName val="0"/>
          <c:showSerName val="0"/>
          <c:showPercent val="0"/>
          <c:showBubbleSize val="0"/>
        </c:dLbls>
        <c:gapWidth val="219"/>
        <c:overlap val="-27"/>
        <c:axId val="50529792"/>
        <c:axId val="50531328"/>
      </c:barChart>
      <c:catAx>
        <c:axId val="50529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50531328"/>
        <c:crosses val="autoZero"/>
        <c:auto val="1"/>
        <c:lblAlgn val="ctr"/>
        <c:lblOffset val="100"/>
        <c:noMultiLvlLbl val="0"/>
      </c:catAx>
      <c:valAx>
        <c:axId val="50531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a:pPr>
                <a:r>
                  <a:rPr lang="de-DE" dirty="0"/>
                  <a:t>Memory in GB</a:t>
                </a:r>
              </a:p>
            </c:rich>
          </c:tx>
          <c:overlay val="0"/>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50529792"/>
        <c:crosses val="autoZero"/>
        <c:crossBetween val="between"/>
      </c:valAx>
      <c:spPr>
        <a:noFill/>
        <a:ln>
          <a:noFill/>
        </a:ln>
        <a:effectLst/>
      </c:spPr>
    </c:plotArea>
    <c:legend>
      <c:legendPos val="b"/>
      <c:overlay val="0"/>
    </c:legend>
    <c:plotVisOnly val="1"/>
    <c:dispBlanksAs val="gap"/>
    <c:showDLblsOverMax val="0"/>
  </c:chart>
  <c:spPr>
    <a:noFill/>
    <a:ln>
      <a:noFill/>
    </a:ln>
    <a:effectLst/>
  </c:spPr>
  <c:txPr>
    <a:bodyPr/>
    <a:lstStyle/>
    <a:p>
      <a:pPr>
        <a:defRPr/>
      </a:pPr>
      <a:endParaRPr lang="de-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r>
              <a:rPr lang="de-DE" sz="1600" dirty="0"/>
              <a:t>16M </a:t>
            </a:r>
            <a:r>
              <a:rPr lang="de-DE" sz="1600" dirty="0" err="1"/>
              <a:t>random</a:t>
            </a:r>
            <a:r>
              <a:rPr lang="de-DE" sz="1600" dirty="0"/>
              <a:t> uint32_t</a:t>
            </a:r>
            <a:r>
              <a:rPr lang="de-DE" sz="1600" baseline="0" dirty="0"/>
              <a:t> </a:t>
            </a:r>
            <a:r>
              <a:rPr lang="de-DE" sz="1600" baseline="0" dirty="0" err="1"/>
              <a:t>keys</a:t>
            </a:r>
            <a:r>
              <a:rPr lang="de-DE" sz="1600" baseline="0" dirty="0"/>
              <a:t> </a:t>
            </a:r>
            <a:br>
              <a:rPr lang="de-DE" sz="1600" baseline="0" dirty="0"/>
            </a:br>
            <a:r>
              <a:rPr lang="de-DE" sz="1600" b="0" baseline="0" dirty="0"/>
              <a:t>(</a:t>
            </a:r>
            <a:r>
              <a:rPr lang="de-DE" sz="1600" b="0" baseline="0" dirty="0" err="1"/>
              <a:t>lower</a:t>
            </a:r>
            <a:r>
              <a:rPr lang="de-DE" sz="1600" b="0" baseline="0" dirty="0"/>
              <a:t> </a:t>
            </a:r>
            <a:r>
              <a:rPr lang="de-DE" sz="1600" b="0" baseline="0" dirty="0" err="1"/>
              <a:t>is</a:t>
            </a:r>
            <a:r>
              <a:rPr lang="de-DE" sz="1600" b="0" baseline="0" dirty="0"/>
              <a:t> </a:t>
            </a:r>
            <a:r>
              <a:rPr lang="de-DE" sz="1600" b="0" baseline="0" dirty="0" err="1"/>
              <a:t>better</a:t>
            </a:r>
            <a:r>
              <a:rPr lang="de-DE" sz="1600" b="0" baseline="0" dirty="0"/>
              <a:t>)</a:t>
            </a:r>
            <a:endParaRPr lang="de-DE" sz="1600" b="0" dirty="0"/>
          </a:p>
        </c:rich>
      </c:tx>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de-DE"/>
        </a:p>
      </c:txPr>
    </c:title>
    <c:autoTitleDeleted val="0"/>
    <c:plotArea>
      <c:layout/>
      <c:barChart>
        <c:barDir val="col"/>
        <c:grouping val="clustered"/>
        <c:varyColors val="0"/>
        <c:ser>
          <c:idx val="0"/>
          <c:order val="0"/>
          <c:tx>
            <c:strRef>
              <c:f>Tabelle1!$B$1</c:f>
              <c:strCache>
                <c:ptCount val="1"/>
                <c:pt idx="0">
                  <c:v>Dense</c:v>
                </c:pt>
              </c:strCache>
            </c:strRef>
          </c:tx>
          <c:spPr>
            <a:solidFill>
              <a:schemeClr val="accent1"/>
            </a:solidFill>
            <a:ln>
              <a:noFill/>
            </a:ln>
            <a:effectLst/>
          </c:spPr>
          <c:invertIfNegative val="0"/>
          <c:cat>
            <c:strRef>
              <c:f>Tabelle1!$A$2:$A$7</c:f>
              <c:strCache>
                <c:ptCount val="6"/>
                <c:pt idx="0">
                  <c:v>ART</c:v>
                </c:pt>
                <c:pt idx="1">
                  <c:v>Trie</c:v>
                </c:pt>
                <c:pt idx="2">
                  <c:v>F-Trie</c:v>
                </c:pt>
                <c:pt idx="3">
                  <c:v>Sorted List</c:v>
                </c:pt>
                <c:pt idx="4">
                  <c:v>RB-Tree</c:v>
                </c:pt>
                <c:pt idx="5">
                  <c:v>Hash-Table</c:v>
                </c:pt>
              </c:strCache>
            </c:strRef>
          </c:cat>
          <c:val>
            <c:numRef>
              <c:f>Tabelle1!$B$2:$B$7</c:f>
              <c:numCache>
                <c:formatCode>0.00</c:formatCode>
                <c:ptCount val="6"/>
                <c:pt idx="0">
                  <c:v>0</c:v>
                </c:pt>
                <c:pt idx="1">
                  <c:v>0.78</c:v>
                </c:pt>
                <c:pt idx="2">
                  <c:v>1.1299999999999999</c:v>
                </c:pt>
                <c:pt idx="3">
                  <c:v>11.31</c:v>
                </c:pt>
                <c:pt idx="4">
                  <c:v>0.93</c:v>
                </c:pt>
                <c:pt idx="5">
                  <c:v>4.21</c:v>
                </c:pt>
              </c:numCache>
            </c:numRef>
          </c:val>
          <c:extLst>
            <c:ext xmlns:c16="http://schemas.microsoft.com/office/drawing/2014/chart" uri="{C3380CC4-5D6E-409C-BE32-E72D297353CC}">
              <c16:uniqueId val="{00000000-2ACB-46F8-A66C-7FE56976672F}"/>
            </c:ext>
          </c:extLst>
        </c:ser>
        <c:ser>
          <c:idx val="1"/>
          <c:order val="1"/>
          <c:tx>
            <c:strRef>
              <c:f>Tabelle1!$C$1</c:f>
              <c:strCache>
                <c:ptCount val="1"/>
                <c:pt idx="0">
                  <c:v>Sparse</c:v>
                </c:pt>
              </c:strCache>
            </c:strRef>
          </c:tx>
          <c:spPr>
            <a:solidFill>
              <a:schemeClr val="accent2"/>
            </a:solidFill>
            <a:ln>
              <a:noFill/>
            </a:ln>
            <a:effectLst/>
          </c:spPr>
          <c:invertIfNegative val="0"/>
          <c:cat>
            <c:strRef>
              <c:f>Tabelle1!$A$2:$A$7</c:f>
              <c:strCache>
                <c:ptCount val="6"/>
                <c:pt idx="0">
                  <c:v>ART</c:v>
                </c:pt>
                <c:pt idx="1">
                  <c:v>Trie</c:v>
                </c:pt>
                <c:pt idx="2">
                  <c:v>F-Trie</c:v>
                </c:pt>
                <c:pt idx="3">
                  <c:v>Sorted List</c:v>
                </c:pt>
                <c:pt idx="4">
                  <c:v>RB-Tree</c:v>
                </c:pt>
                <c:pt idx="5">
                  <c:v>Hash-Table</c:v>
                </c:pt>
              </c:strCache>
            </c:strRef>
          </c:cat>
          <c:val>
            <c:numRef>
              <c:f>Tabelle1!$C$2:$C$7</c:f>
              <c:numCache>
                <c:formatCode>0.00</c:formatCode>
                <c:ptCount val="6"/>
                <c:pt idx="0">
                  <c:v>0</c:v>
                </c:pt>
                <c:pt idx="1">
                  <c:v>0</c:v>
                </c:pt>
                <c:pt idx="2">
                  <c:v>0.54</c:v>
                </c:pt>
                <c:pt idx="3">
                  <c:v>11.21</c:v>
                </c:pt>
                <c:pt idx="4">
                  <c:v>0.89</c:v>
                </c:pt>
                <c:pt idx="5">
                  <c:v>3.33</c:v>
                </c:pt>
              </c:numCache>
            </c:numRef>
          </c:val>
          <c:extLst>
            <c:ext xmlns:c16="http://schemas.microsoft.com/office/drawing/2014/chart" uri="{C3380CC4-5D6E-409C-BE32-E72D297353CC}">
              <c16:uniqueId val="{00000001-2ACB-46F8-A66C-7FE56976672F}"/>
            </c:ext>
          </c:extLst>
        </c:ser>
        <c:dLbls>
          <c:showLegendKey val="0"/>
          <c:showVal val="0"/>
          <c:showCatName val="0"/>
          <c:showSerName val="0"/>
          <c:showPercent val="0"/>
          <c:showBubbleSize val="0"/>
        </c:dLbls>
        <c:gapWidth val="219"/>
        <c:overlap val="-27"/>
        <c:axId val="50529792"/>
        <c:axId val="50531328"/>
      </c:barChart>
      <c:catAx>
        <c:axId val="50529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50531328"/>
        <c:crosses val="autoZero"/>
        <c:auto val="1"/>
        <c:lblAlgn val="ctr"/>
        <c:lblOffset val="100"/>
        <c:noMultiLvlLbl val="0"/>
      </c:catAx>
      <c:valAx>
        <c:axId val="50531328"/>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de-DE" dirty="0"/>
                  <a:t>M </a:t>
                </a:r>
                <a:r>
                  <a:rPr lang="de-DE" dirty="0" err="1"/>
                  <a:t>inserts</a:t>
                </a:r>
                <a:r>
                  <a:rPr lang="de-DE" dirty="0"/>
                  <a:t>/</a:t>
                </a:r>
                <a:r>
                  <a:rPr lang="de-DE" dirty="0" err="1"/>
                  <a:t>second</a:t>
                </a:r>
                <a:endParaRPr lang="de-DE" dirty="0"/>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de-DE"/>
            </a:p>
          </c:txPr>
        </c:title>
        <c:numFmt formatCode="0" sourceLinked="0"/>
        <c:majorTickMark val="none"/>
        <c:minorTickMark val="none"/>
        <c:tickLblPos val="nextTo"/>
        <c:spPr>
          <a:noFill/>
          <a:ln w="9525" cap="flat" cmpd="sng" algn="ctr">
            <a:noFill/>
            <a:prstDash val="solid"/>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50529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de-DE"/>
        </a:p>
      </c:txPr>
    </c:legend>
    <c:plotVisOnly val="1"/>
    <c:dispBlanksAs val="gap"/>
    <c:showDLblsOverMax val="0"/>
  </c:chart>
  <c:spPr>
    <a:noFill/>
    <a:ln w="9525" cap="flat" cmpd="sng" algn="ctr">
      <a:noFill/>
      <a:prstDash val="solid"/>
    </a:ln>
    <a:effectLst/>
  </c:spPr>
  <c:txPr>
    <a:bodyPr/>
    <a:lstStyle/>
    <a:p>
      <a:pPr>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r>
              <a:rPr lang="de-DE" sz="1600" b="1" dirty="0"/>
              <a:t>65K </a:t>
            </a:r>
            <a:r>
              <a:rPr lang="de-DE" sz="1600" b="1" dirty="0" err="1"/>
              <a:t>random</a:t>
            </a:r>
            <a:r>
              <a:rPr lang="de-DE" sz="1600" b="1" dirty="0"/>
              <a:t> uint32_t</a:t>
            </a:r>
            <a:r>
              <a:rPr lang="de-DE" sz="1600" b="1" baseline="0" dirty="0"/>
              <a:t> </a:t>
            </a:r>
            <a:r>
              <a:rPr lang="de-DE" sz="1600" b="1" baseline="0" dirty="0" err="1"/>
              <a:t>keys</a:t>
            </a:r>
            <a:r>
              <a:rPr lang="de-DE" sz="1600" b="1" baseline="0" dirty="0"/>
              <a:t> </a:t>
            </a:r>
            <a:br>
              <a:rPr lang="de-DE" sz="1600" b="0" baseline="0" dirty="0"/>
            </a:br>
            <a:r>
              <a:rPr lang="de-DE" sz="1600" b="0" baseline="0" dirty="0"/>
              <a:t>(</a:t>
            </a:r>
            <a:r>
              <a:rPr lang="de-DE" sz="1600" b="0" baseline="0" dirty="0" err="1"/>
              <a:t>lower</a:t>
            </a:r>
            <a:r>
              <a:rPr lang="de-DE" sz="1600" b="0" baseline="0" dirty="0"/>
              <a:t> </a:t>
            </a:r>
            <a:r>
              <a:rPr lang="de-DE" sz="1600" b="0" baseline="0" dirty="0" err="1"/>
              <a:t>is</a:t>
            </a:r>
            <a:r>
              <a:rPr lang="de-DE" sz="1600" b="0" baseline="0" dirty="0"/>
              <a:t> </a:t>
            </a:r>
            <a:r>
              <a:rPr lang="de-DE" sz="1600" b="0" baseline="0" dirty="0" err="1"/>
              <a:t>better</a:t>
            </a:r>
            <a:r>
              <a:rPr lang="de-DE" sz="1600" b="0" baseline="0" dirty="0"/>
              <a:t>)</a:t>
            </a:r>
            <a:endParaRPr lang="de-DE" sz="1600" b="0" dirty="0"/>
          </a:p>
        </c:rich>
      </c:tx>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de-DE"/>
        </a:p>
      </c:txPr>
    </c:title>
    <c:autoTitleDeleted val="0"/>
    <c:plotArea>
      <c:layout/>
      <c:barChart>
        <c:barDir val="col"/>
        <c:grouping val="clustered"/>
        <c:varyColors val="0"/>
        <c:ser>
          <c:idx val="0"/>
          <c:order val="0"/>
          <c:tx>
            <c:strRef>
              <c:f>Tabelle1!$B$1</c:f>
              <c:strCache>
                <c:ptCount val="1"/>
                <c:pt idx="0">
                  <c:v>Dense</c:v>
                </c:pt>
              </c:strCache>
            </c:strRef>
          </c:tx>
          <c:spPr>
            <a:solidFill>
              <a:schemeClr val="accent1"/>
            </a:solidFill>
            <a:ln>
              <a:noFill/>
            </a:ln>
            <a:effectLst/>
          </c:spPr>
          <c:invertIfNegative val="0"/>
          <c:cat>
            <c:strRef>
              <c:f>Tabelle1!$A$2:$A$7</c:f>
              <c:strCache>
                <c:ptCount val="6"/>
                <c:pt idx="0">
                  <c:v>ART</c:v>
                </c:pt>
                <c:pt idx="1">
                  <c:v>Trie</c:v>
                </c:pt>
                <c:pt idx="2">
                  <c:v>F-Trie</c:v>
                </c:pt>
                <c:pt idx="3">
                  <c:v>Sorted List</c:v>
                </c:pt>
                <c:pt idx="4">
                  <c:v>RB-Tree</c:v>
                </c:pt>
                <c:pt idx="5">
                  <c:v>Hash-Table</c:v>
                </c:pt>
              </c:strCache>
            </c:strRef>
          </c:cat>
          <c:val>
            <c:numRef>
              <c:f>Tabelle1!$B$2:$B$7</c:f>
              <c:numCache>
                <c:formatCode>0.00</c:formatCode>
                <c:ptCount val="6"/>
                <c:pt idx="0">
                  <c:v>0</c:v>
                </c:pt>
                <c:pt idx="1">
                  <c:v>2.34</c:v>
                </c:pt>
                <c:pt idx="2">
                  <c:v>4.1100000000000003</c:v>
                </c:pt>
                <c:pt idx="3">
                  <c:v>17.100000000000001</c:v>
                </c:pt>
                <c:pt idx="4">
                  <c:v>5</c:v>
                </c:pt>
                <c:pt idx="5">
                  <c:v>13.83</c:v>
                </c:pt>
              </c:numCache>
            </c:numRef>
          </c:val>
          <c:extLst>
            <c:ext xmlns:c16="http://schemas.microsoft.com/office/drawing/2014/chart" uri="{C3380CC4-5D6E-409C-BE32-E72D297353CC}">
              <c16:uniqueId val="{00000000-864A-BE4E-BE37-093C989B9D1D}"/>
            </c:ext>
          </c:extLst>
        </c:ser>
        <c:ser>
          <c:idx val="1"/>
          <c:order val="1"/>
          <c:tx>
            <c:strRef>
              <c:f>Tabelle1!$C$1</c:f>
              <c:strCache>
                <c:ptCount val="1"/>
                <c:pt idx="0">
                  <c:v>Sparse</c:v>
                </c:pt>
              </c:strCache>
            </c:strRef>
          </c:tx>
          <c:spPr>
            <a:solidFill>
              <a:schemeClr val="accent2"/>
            </a:solidFill>
            <a:ln>
              <a:noFill/>
            </a:ln>
            <a:effectLst/>
          </c:spPr>
          <c:invertIfNegative val="0"/>
          <c:cat>
            <c:strRef>
              <c:f>Tabelle1!$A$2:$A$7</c:f>
              <c:strCache>
                <c:ptCount val="6"/>
                <c:pt idx="0">
                  <c:v>ART</c:v>
                </c:pt>
                <c:pt idx="1">
                  <c:v>Trie</c:v>
                </c:pt>
                <c:pt idx="2">
                  <c:v>F-Trie</c:v>
                </c:pt>
                <c:pt idx="3">
                  <c:v>Sorted List</c:v>
                </c:pt>
                <c:pt idx="4">
                  <c:v>RB-Tree</c:v>
                </c:pt>
                <c:pt idx="5">
                  <c:v>Hash-Table</c:v>
                </c:pt>
              </c:strCache>
            </c:strRef>
          </c:cat>
          <c:val>
            <c:numRef>
              <c:f>Tabelle1!$C$2:$C$7</c:f>
              <c:numCache>
                <c:formatCode>0.00</c:formatCode>
                <c:ptCount val="6"/>
                <c:pt idx="0">
                  <c:v>0</c:v>
                </c:pt>
                <c:pt idx="1">
                  <c:v>0.56000000000000005</c:v>
                </c:pt>
                <c:pt idx="2">
                  <c:v>1.03</c:v>
                </c:pt>
                <c:pt idx="3">
                  <c:v>16.25</c:v>
                </c:pt>
                <c:pt idx="4">
                  <c:v>4.1100000000000003</c:v>
                </c:pt>
                <c:pt idx="5">
                  <c:v>11.02</c:v>
                </c:pt>
              </c:numCache>
            </c:numRef>
          </c:val>
          <c:extLst>
            <c:ext xmlns:c16="http://schemas.microsoft.com/office/drawing/2014/chart" uri="{C3380CC4-5D6E-409C-BE32-E72D297353CC}">
              <c16:uniqueId val="{00000001-864A-BE4E-BE37-093C989B9D1D}"/>
            </c:ext>
          </c:extLst>
        </c:ser>
        <c:dLbls>
          <c:showLegendKey val="0"/>
          <c:showVal val="0"/>
          <c:showCatName val="0"/>
          <c:showSerName val="0"/>
          <c:showPercent val="0"/>
          <c:showBubbleSize val="0"/>
        </c:dLbls>
        <c:gapWidth val="219"/>
        <c:overlap val="-27"/>
        <c:axId val="50529792"/>
        <c:axId val="50531328"/>
      </c:barChart>
      <c:catAx>
        <c:axId val="50529792"/>
        <c:scaling>
          <c:orientation val="minMax"/>
        </c:scaling>
        <c:delete val="0"/>
        <c:axPos val="b"/>
        <c:numFmt formatCode="0" sourceLinked="0"/>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50531328"/>
        <c:crosses val="autoZero"/>
        <c:auto val="1"/>
        <c:lblAlgn val="ctr"/>
        <c:lblOffset val="100"/>
        <c:noMultiLvlLbl val="0"/>
      </c:catAx>
      <c:valAx>
        <c:axId val="50531328"/>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de-DE" dirty="0"/>
                  <a:t>M </a:t>
                </a:r>
                <a:r>
                  <a:rPr lang="de-DE" dirty="0" err="1"/>
                  <a:t>inserts</a:t>
                </a:r>
                <a:r>
                  <a:rPr lang="de-DE" dirty="0"/>
                  <a:t>/</a:t>
                </a:r>
                <a:r>
                  <a:rPr lang="de-DE" dirty="0" err="1"/>
                  <a:t>second</a:t>
                </a:r>
                <a:endParaRPr lang="de-DE" dirty="0"/>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de-DE"/>
            </a:p>
          </c:txPr>
        </c:title>
        <c:numFmt formatCode="0" sourceLinked="0"/>
        <c:majorTickMark val="none"/>
        <c:minorTickMark val="none"/>
        <c:tickLblPos val="nextTo"/>
        <c:spPr>
          <a:noFill/>
          <a:ln w="9525" cap="flat" cmpd="sng" algn="ctr">
            <a:noFill/>
            <a:prstDash val="solid"/>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50529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de-DE"/>
        </a:p>
      </c:txPr>
    </c:legend>
    <c:plotVisOnly val="1"/>
    <c:dispBlanksAs val="gap"/>
    <c:showDLblsOverMax val="0"/>
  </c:chart>
  <c:spPr>
    <a:noFill/>
    <a:ln w="9525" cap="flat" cmpd="sng" algn="ctr">
      <a:noFill/>
      <a:prstDash val="solid"/>
    </a:ln>
    <a:effectLst/>
  </c:spPr>
  <c:txPr>
    <a:bodyPr/>
    <a:lstStyle/>
    <a:p>
      <a:pPr>
        <a:defRPr/>
      </a:pPr>
      <a:endParaRPr lang="de-D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r>
              <a:rPr lang="de-DE" sz="1600" dirty="0"/>
              <a:t>16M </a:t>
            </a:r>
            <a:r>
              <a:rPr lang="de-DE" sz="1600" dirty="0" err="1"/>
              <a:t>random</a:t>
            </a:r>
            <a:r>
              <a:rPr lang="de-DE" sz="1600" dirty="0"/>
              <a:t> uint32_t</a:t>
            </a:r>
            <a:r>
              <a:rPr lang="de-DE" sz="1600" baseline="0" dirty="0"/>
              <a:t> </a:t>
            </a:r>
            <a:r>
              <a:rPr lang="de-DE" sz="1600" baseline="0" dirty="0" err="1"/>
              <a:t>keys</a:t>
            </a:r>
            <a:r>
              <a:rPr lang="de-DE" sz="1600" baseline="0" dirty="0"/>
              <a:t> </a:t>
            </a:r>
            <a:br>
              <a:rPr lang="de-DE" sz="1600" baseline="0" dirty="0"/>
            </a:br>
            <a:r>
              <a:rPr lang="de-DE" sz="1600" b="0" baseline="0" dirty="0"/>
              <a:t>(</a:t>
            </a:r>
            <a:r>
              <a:rPr lang="de-DE" sz="1600" b="0" baseline="0" dirty="0" err="1"/>
              <a:t>lower</a:t>
            </a:r>
            <a:r>
              <a:rPr lang="de-DE" sz="1600" b="0" baseline="0" dirty="0"/>
              <a:t> </a:t>
            </a:r>
            <a:r>
              <a:rPr lang="de-DE" sz="1600" b="0" baseline="0" dirty="0" err="1"/>
              <a:t>is</a:t>
            </a:r>
            <a:r>
              <a:rPr lang="de-DE" sz="1600" b="0" baseline="0" dirty="0"/>
              <a:t> </a:t>
            </a:r>
            <a:r>
              <a:rPr lang="de-DE" sz="1600" b="0" baseline="0" dirty="0" err="1"/>
              <a:t>better</a:t>
            </a:r>
            <a:r>
              <a:rPr lang="de-DE" sz="1600" b="0" baseline="0" dirty="0"/>
              <a:t>)</a:t>
            </a:r>
            <a:endParaRPr lang="de-DE" sz="1600" b="0" dirty="0"/>
          </a:p>
        </c:rich>
      </c:tx>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de-DE"/>
        </a:p>
      </c:txPr>
    </c:title>
    <c:autoTitleDeleted val="0"/>
    <c:plotArea>
      <c:layout/>
      <c:barChart>
        <c:barDir val="col"/>
        <c:grouping val="clustered"/>
        <c:varyColors val="0"/>
        <c:ser>
          <c:idx val="0"/>
          <c:order val="0"/>
          <c:tx>
            <c:strRef>
              <c:f>Tabelle1!$B$1</c:f>
              <c:strCache>
                <c:ptCount val="1"/>
                <c:pt idx="0">
                  <c:v>Dense</c:v>
                </c:pt>
              </c:strCache>
            </c:strRef>
          </c:tx>
          <c:spPr>
            <a:solidFill>
              <a:schemeClr val="accent1"/>
            </a:solidFill>
            <a:ln>
              <a:noFill/>
            </a:ln>
            <a:effectLst/>
          </c:spPr>
          <c:invertIfNegative val="0"/>
          <c:cat>
            <c:strRef>
              <c:f>Tabelle1!$A$2:$A$7</c:f>
              <c:strCache>
                <c:ptCount val="6"/>
                <c:pt idx="0">
                  <c:v>ART</c:v>
                </c:pt>
                <c:pt idx="1">
                  <c:v>Trie</c:v>
                </c:pt>
                <c:pt idx="2">
                  <c:v>F-Trie</c:v>
                </c:pt>
                <c:pt idx="3">
                  <c:v>Sorted List</c:v>
                </c:pt>
                <c:pt idx="4">
                  <c:v>RB-Tree</c:v>
                </c:pt>
                <c:pt idx="5">
                  <c:v>Hash-Table</c:v>
                </c:pt>
              </c:strCache>
            </c:strRef>
          </c:cat>
          <c:val>
            <c:numRef>
              <c:f>Tabelle1!$B$2:$B$7</c:f>
              <c:numCache>
                <c:formatCode>0.00</c:formatCode>
                <c:ptCount val="6"/>
                <c:pt idx="0">
                  <c:v>0</c:v>
                </c:pt>
                <c:pt idx="1">
                  <c:v>1.26</c:v>
                </c:pt>
                <c:pt idx="2">
                  <c:v>1.28</c:v>
                </c:pt>
                <c:pt idx="3">
                  <c:v>3.26</c:v>
                </c:pt>
                <c:pt idx="4">
                  <c:v>0.91</c:v>
                </c:pt>
                <c:pt idx="5">
                  <c:v>19.23</c:v>
                </c:pt>
              </c:numCache>
            </c:numRef>
          </c:val>
          <c:extLst>
            <c:ext xmlns:c16="http://schemas.microsoft.com/office/drawing/2014/chart" uri="{C3380CC4-5D6E-409C-BE32-E72D297353CC}">
              <c16:uniqueId val="{00000000-2ACB-46F8-A66C-7FE56976672F}"/>
            </c:ext>
          </c:extLst>
        </c:ser>
        <c:ser>
          <c:idx val="1"/>
          <c:order val="1"/>
          <c:tx>
            <c:strRef>
              <c:f>Tabelle1!$C$1</c:f>
              <c:strCache>
                <c:ptCount val="1"/>
                <c:pt idx="0">
                  <c:v>Sparse</c:v>
                </c:pt>
              </c:strCache>
            </c:strRef>
          </c:tx>
          <c:spPr>
            <a:solidFill>
              <a:schemeClr val="accent2"/>
            </a:solidFill>
            <a:ln>
              <a:noFill/>
            </a:ln>
            <a:effectLst/>
          </c:spPr>
          <c:invertIfNegative val="0"/>
          <c:cat>
            <c:strRef>
              <c:f>Tabelle1!$A$2:$A$7</c:f>
              <c:strCache>
                <c:ptCount val="6"/>
                <c:pt idx="0">
                  <c:v>ART</c:v>
                </c:pt>
                <c:pt idx="1">
                  <c:v>Trie</c:v>
                </c:pt>
                <c:pt idx="2">
                  <c:v>F-Trie</c:v>
                </c:pt>
                <c:pt idx="3">
                  <c:v>Sorted List</c:v>
                </c:pt>
                <c:pt idx="4">
                  <c:v>RB-Tree</c:v>
                </c:pt>
                <c:pt idx="5">
                  <c:v>Hash-Table</c:v>
                </c:pt>
              </c:strCache>
            </c:strRef>
          </c:cat>
          <c:val>
            <c:numRef>
              <c:f>Tabelle1!$C$2:$C$7</c:f>
              <c:numCache>
                <c:formatCode>0.00</c:formatCode>
                <c:ptCount val="6"/>
                <c:pt idx="0">
                  <c:v>0</c:v>
                </c:pt>
                <c:pt idx="1">
                  <c:v>0</c:v>
                </c:pt>
                <c:pt idx="2">
                  <c:v>0.77</c:v>
                </c:pt>
                <c:pt idx="3">
                  <c:v>3.24</c:v>
                </c:pt>
                <c:pt idx="4">
                  <c:v>0.84</c:v>
                </c:pt>
                <c:pt idx="5">
                  <c:v>14.95</c:v>
                </c:pt>
              </c:numCache>
            </c:numRef>
          </c:val>
          <c:extLst>
            <c:ext xmlns:c16="http://schemas.microsoft.com/office/drawing/2014/chart" uri="{C3380CC4-5D6E-409C-BE32-E72D297353CC}">
              <c16:uniqueId val="{00000001-2ACB-46F8-A66C-7FE56976672F}"/>
            </c:ext>
          </c:extLst>
        </c:ser>
        <c:dLbls>
          <c:showLegendKey val="0"/>
          <c:showVal val="0"/>
          <c:showCatName val="0"/>
          <c:showSerName val="0"/>
          <c:showPercent val="0"/>
          <c:showBubbleSize val="0"/>
        </c:dLbls>
        <c:gapWidth val="219"/>
        <c:overlap val="-27"/>
        <c:axId val="50529792"/>
        <c:axId val="50531328"/>
      </c:barChart>
      <c:catAx>
        <c:axId val="50529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50531328"/>
        <c:crosses val="autoZero"/>
        <c:auto val="1"/>
        <c:lblAlgn val="ctr"/>
        <c:lblOffset val="100"/>
        <c:noMultiLvlLbl val="0"/>
      </c:catAx>
      <c:valAx>
        <c:axId val="50531328"/>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de-DE" dirty="0"/>
                  <a:t>M </a:t>
                </a:r>
                <a:r>
                  <a:rPr lang="de-DE" dirty="0" err="1"/>
                  <a:t>inserts</a:t>
                </a:r>
                <a:r>
                  <a:rPr lang="de-DE" dirty="0"/>
                  <a:t>/</a:t>
                </a:r>
                <a:r>
                  <a:rPr lang="de-DE" dirty="0" err="1"/>
                  <a:t>second</a:t>
                </a:r>
                <a:endParaRPr lang="de-DE" dirty="0"/>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de-DE"/>
            </a:p>
          </c:txPr>
        </c:title>
        <c:numFmt formatCode="0" sourceLinked="0"/>
        <c:majorTickMark val="none"/>
        <c:minorTickMark val="none"/>
        <c:tickLblPos val="nextTo"/>
        <c:spPr>
          <a:noFill/>
          <a:ln w="9525" cap="flat" cmpd="sng" algn="ctr">
            <a:noFill/>
            <a:prstDash val="solid"/>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50529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de-DE"/>
        </a:p>
      </c:txPr>
    </c:legend>
    <c:plotVisOnly val="1"/>
    <c:dispBlanksAs val="gap"/>
    <c:showDLblsOverMax val="0"/>
  </c:chart>
  <c:spPr>
    <a:noFill/>
    <a:ln w="9525" cap="flat" cmpd="sng" algn="ctr">
      <a:noFill/>
      <a:prstDash val="solid"/>
    </a:ln>
    <a:effectLst/>
  </c:spPr>
  <c:txPr>
    <a:bodyPr/>
    <a:lstStyle/>
    <a:p>
      <a:pPr>
        <a:defRPr/>
      </a:pPr>
      <a:endParaRPr lang="de-DE"/>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r>
              <a:rPr lang="de-DE" sz="1600" b="1" dirty="0"/>
              <a:t>65K </a:t>
            </a:r>
            <a:r>
              <a:rPr lang="de-DE" sz="1600" b="1" dirty="0" err="1"/>
              <a:t>random</a:t>
            </a:r>
            <a:r>
              <a:rPr lang="de-DE" sz="1600" b="1" dirty="0"/>
              <a:t> uint32_t</a:t>
            </a:r>
            <a:r>
              <a:rPr lang="de-DE" sz="1600" b="1" baseline="0" dirty="0"/>
              <a:t> </a:t>
            </a:r>
            <a:r>
              <a:rPr lang="de-DE" sz="1600" b="1" baseline="0" dirty="0" err="1"/>
              <a:t>keys</a:t>
            </a:r>
            <a:r>
              <a:rPr lang="de-DE" sz="1600" b="1" baseline="0" dirty="0"/>
              <a:t> </a:t>
            </a:r>
            <a:br>
              <a:rPr lang="de-DE" sz="1600" b="0" baseline="0" dirty="0"/>
            </a:br>
            <a:r>
              <a:rPr lang="de-DE" sz="1600" b="0" baseline="0" dirty="0"/>
              <a:t>(</a:t>
            </a:r>
            <a:r>
              <a:rPr lang="de-DE" sz="1600" b="0" baseline="0" dirty="0" err="1"/>
              <a:t>lower</a:t>
            </a:r>
            <a:r>
              <a:rPr lang="de-DE" sz="1600" b="0" baseline="0" dirty="0"/>
              <a:t> </a:t>
            </a:r>
            <a:r>
              <a:rPr lang="de-DE" sz="1600" b="0" baseline="0" dirty="0" err="1"/>
              <a:t>is</a:t>
            </a:r>
            <a:r>
              <a:rPr lang="de-DE" sz="1600" b="0" baseline="0" dirty="0"/>
              <a:t> </a:t>
            </a:r>
            <a:r>
              <a:rPr lang="de-DE" sz="1600" b="0" baseline="0" dirty="0" err="1"/>
              <a:t>better</a:t>
            </a:r>
            <a:r>
              <a:rPr lang="de-DE" sz="1600" b="0" baseline="0" dirty="0"/>
              <a:t>)</a:t>
            </a:r>
            <a:endParaRPr lang="de-DE" sz="1600" b="0" dirty="0"/>
          </a:p>
        </c:rich>
      </c:tx>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de-DE"/>
        </a:p>
      </c:txPr>
    </c:title>
    <c:autoTitleDeleted val="0"/>
    <c:plotArea>
      <c:layout/>
      <c:barChart>
        <c:barDir val="col"/>
        <c:grouping val="clustered"/>
        <c:varyColors val="0"/>
        <c:ser>
          <c:idx val="0"/>
          <c:order val="0"/>
          <c:tx>
            <c:strRef>
              <c:f>Tabelle1!$B$1</c:f>
              <c:strCache>
                <c:ptCount val="1"/>
                <c:pt idx="0">
                  <c:v>Dense</c:v>
                </c:pt>
              </c:strCache>
            </c:strRef>
          </c:tx>
          <c:spPr>
            <a:solidFill>
              <a:schemeClr val="accent1"/>
            </a:solidFill>
            <a:ln>
              <a:noFill/>
            </a:ln>
            <a:effectLst/>
          </c:spPr>
          <c:invertIfNegative val="0"/>
          <c:cat>
            <c:strRef>
              <c:f>Tabelle1!$A$2:$A$7</c:f>
              <c:strCache>
                <c:ptCount val="6"/>
                <c:pt idx="0">
                  <c:v>ART</c:v>
                </c:pt>
                <c:pt idx="1">
                  <c:v>Trie</c:v>
                </c:pt>
                <c:pt idx="2">
                  <c:v>F-Trie</c:v>
                </c:pt>
                <c:pt idx="3">
                  <c:v>Sorted List</c:v>
                </c:pt>
                <c:pt idx="4">
                  <c:v>RB-Tree</c:v>
                </c:pt>
                <c:pt idx="5">
                  <c:v>Hash-Table</c:v>
                </c:pt>
              </c:strCache>
            </c:strRef>
          </c:cat>
          <c:val>
            <c:numRef>
              <c:f>Tabelle1!$B$2:$B$7</c:f>
              <c:numCache>
                <c:formatCode>0.00</c:formatCode>
                <c:ptCount val="6"/>
                <c:pt idx="0">
                  <c:v>0</c:v>
                </c:pt>
                <c:pt idx="1">
                  <c:v>6.99</c:v>
                </c:pt>
                <c:pt idx="2">
                  <c:v>6.07</c:v>
                </c:pt>
                <c:pt idx="3">
                  <c:v>12.5</c:v>
                </c:pt>
                <c:pt idx="4">
                  <c:v>6.19</c:v>
                </c:pt>
                <c:pt idx="5">
                  <c:v>108</c:v>
                </c:pt>
              </c:numCache>
            </c:numRef>
          </c:val>
          <c:extLst>
            <c:ext xmlns:c16="http://schemas.microsoft.com/office/drawing/2014/chart" uri="{C3380CC4-5D6E-409C-BE32-E72D297353CC}">
              <c16:uniqueId val="{00000000-864A-BE4E-BE37-093C989B9D1D}"/>
            </c:ext>
          </c:extLst>
        </c:ser>
        <c:ser>
          <c:idx val="1"/>
          <c:order val="1"/>
          <c:tx>
            <c:strRef>
              <c:f>Tabelle1!$C$1</c:f>
              <c:strCache>
                <c:ptCount val="1"/>
                <c:pt idx="0">
                  <c:v>Sparse</c:v>
                </c:pt>
              </c:strCache>
            </c:strRef>
          </c:tx>
          <c:spPr>
            <a:solidFill>
              <a:schemeClr val="accent2"/>
            </a:solidFill>
            <a:ln>
              <a:noFill/>
            </a:ln>
            <a:effectLst/>
          </c:spPr>
          <c:invertIfNegative val="0"/>
          <c:cat>
            <c:strRef>
              <c:f>Tabelle1!$A$2:$A$7</c:f>
              <c:strCache>
                <c:ptCount val="6"/>
                <c:pt idx="0">
                  <c:v>ART</c:v>
                </c:pt>
                <c:pt idx="1">
                  <c:v>Trie</c:v>
                </c:pt>
                <c:pt idx="2">
                  <c:v>F-Trie</c:v>
                </c:pt>
                <c:pt idx="3">
                  <c:v>Sorted List</c:v>
                </c:pt>
                <c:pt idx="4">
                  <c:v>RB-Tree</c:v>
                </c:pt>
                <c:pt idx="5">
                  <c:v>Hash-Table</c:v>
                </c:pt>
              </c:strCache>
            </c:strRef>
          </c:cat>
          <c:val>
            <c:numRef>
              <c:f>Tabelle1!$C$2:$C$7</c:f>
              <c:numCache>
                <c:formatCode>0.00</c:formatCode>
                <c:ptCount val="6"/>
                <c:pt idx="0">
                  <c:v>0</c:v>
                </c:pt>
                <c:pt idx="1">
                  <c:v>1.67</c:v>
                </c:pt>
                <c:pt idx="2">
                  <c:v>1.86</c:v>
                </c:pt>
                <c:pt idx="3">
                  <c:v>12.5</c:v>
                </c:pt>
                <c:pt idx="4">
                  <c:v>5.28</c:v>
                </c:pt>
                <c:pt idx="5">
                  <c:v>59</c:v>
                </c:pt>
              </c:numCache>
            </c:numRef>
          </c:val>
          <c:extLst>
            <c:ext xmlns:c16="http://schemas.microsoft.com/office/drawing/2014/chart" uri="{C3380CC4-5D6E-409C-BE32-E72D297353CC}">
              <c16:uniqueId val="{00000001-864A-BE4E-BE37-093C989B9D1D}"/>
            </c:ext>
          </c:extLst>
        </c:ser>
        <c:dLbls>
          <c:showLegendKey val="0"/>
          <c:showVal val="0"/>
          <c:showCatName val="0"/>
          <c:showSerName val="0"/>
          <c:showPercent val="0"/>
          <c:showBubbleSize val="0"/>
        </c:dLbls>
        <c:gapWidth val="219"/>
        <c:overlap val="-27"/>
        <c:axId val="50529792"/>
        <c:axId val="50531328"/>
      </c:barChart>
      <c:catAx>
        <c:axId val="50529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50531328"/>
        <c:crosses val="autoZero"/>
        <c:auto val="1"/>
        <c:lblAlgn val="ctr"/>
        <c:lblOffset val="100"/>
        <c:noMultiLvlLbl val="0"/>
      </c:catAx>
      <c:valAx>
        <c:axId val="50531328"/>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de-DE" dirty="0"/>
                  <a:t>M </a:t>
                </a:r>
                <a:r>
                  <a:rPr lang="de-DE" dirty="0" err="1"/>
                  <a:t>inserts</a:t>
                </a:r>
                <a:r>
                  <a:rPr lang="de-DE" dirty="0"/>
                  <a:t>/</a:t>
                </a:r>
                <a:r>
                  <a:rPr lang="de-DE" dirty="0" err="1"/>
                  <a:t>second</a:t>
                </a:r>
                <a:endParaRPr lang="de-DE" dirty="0"/>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de-DE"/>
            </a:p>
          </c:txPr>
        </c:title>
        <c:numFmt formatCode="0" sourceLinked="0"/>
        <c:majorTickMark val="none"/>
        <c:minorTickMark val="none"/>
        <c:tickLblPos val="nextTo"/>
        <c:spPr>
          <a:noFill/>
          <a:ln w="9525" cap="flat" cmpd="sng" algn="ctr">
            <a:noFill/>
            <a:prstDash val="solid"/>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50529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de-DE"/>
        </a:p>
      </c:txPr>
    </c:legend>
    <c:plotVisOnly val="1"/>
    <c:dispBlanksAs val="gap"/>
    <c:showDLblsOverMax val="0"/>
  </c:chart>
  <c:spPr>
    <a:noFill/>
    <a:ln w="9525" cap="flat" cmpd="sng" algn="ctr">
      <a:noFill/>
      <a:prstDash val="solid"/>
    </a:ln>
    <a:effectLst/>
  </c:spPr>
  <c:txPr>
    <a:bodyPr/>
    <a:lstStyle/>
    <a:p>
      <a:pPr>
        <a:defRPr/>
      </a:pPr>
      <a:endParaRPr lang="de-DE"/>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284448490622305"/>
          <c:y val="2.9692476916371611E-3"/>
          <c:w val="0.4620606955380589"/>
          <c:h val="0.84285219742549367"/>
        </c:manualLayout>
      </c:layout>
      <c:barChart>
        <c:barDir val="bar"/>
        <c:grouping val="clustered"/>
        <c:varyColors val="0"/>
        <c:ser>
          <c:idx val="0"/>
          <c:order val="0"/>
          <c:tx>
            <c:strRef>
              <c:f>Tabelle1!$B$1</c:f>
              <c:strCache>
                <c:ptCount val="1"/>
                <c:pt idx="0">
                  <c:v>Datenreihe 1</c:v>
                </c:pt>
              </c:strCache>
            </c:strRef>
          </c:tx>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442-C244-89D2-262F246194FE}"/>
            </c:ext>
          </c:extLst>
        </c:ser>
        <c:ser>
          <c:idx val="1"/>
          <c:order val="1"/>
          <c:tx>
            <c:strRef>
              <c:f>Tabelle1!$C$1</c:f>
              <c:strCache>
                <c:ptCount val="1"/>
                <c:pt idx="0">
                  <c:v>Datenreihe 2</c:v>
                </c:pt>
              </c:strCache>
            </c:strRef>
          </c:tx>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442-C244-89D2-262F246194FE}"/>
            </c:ext>
          </c:extLst>
        </c:ser>
        <c:ser>
          <c:idx val="2"/>
          <c:order val="2"/>
          <c:tx>
            <c:strRef>
              <c:f>Tabelle1!$D$1</c:f>
              <c:strCache>
                <c:ptCount val="1"/>
                <c:pt idx="0">
                  <c:v>Datenreihe 3</c:v>
                </c:pt>
              </c:strCache>
            </c:strRef>
          </c:tx>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442-C244-89D2-262F246194FE}"/>
            </c:ext>
          </c:extLst>
        </c:ser>
        <c:dLbls>
          <c:showLegendKey val="0"/>
          <c:showVal val="0"/>
          <c:showCatName val="0"/>
          <c:showSerName val="0"/>
          <c:showPercent val="0"/>
          <c:showBubbleSize val="0"/>
        </c:dLbls>
        <c:gapWidth val="150"/>
        <c:axId val="49980160"/>
        <c:axId val="49981696"/>
      </c:barChart>
      <c:catAx>
        <c:axId val="49980160"/>
        <c:scaling>
          <c:orientation val="maxMin"/>
        </c:scaling>
        <c:delete val="0"/>
        <c:axPos val="l"/>
        <c:numFmt formatCode="General" sourceLinked="0"/>
        <c:majorTickMark val="out"/>
        <c:minorTickMark val="none"/>
        <c:tickLblPos val="nextTo"/>
        <c:spPr>
          <a:ln>
            <a:noFill/>
          </a:ln>
        </c:spPr>
        <c:crossAx val="49981696"/>
        <c:crosses val="autoZero"/>
        <c:auto val="1"/>
        <c:lblAlgn val="ctr"/>
        <c:lblOffset val="100"/>
        <c:noMultiLvlLbl val="0"/>
      </c:catAx>
      <c:valAx>
        <c:axId val="49981696"/>
        <c:scaling>
          <c:orientation val="minMax"/>
        </c:scaling>
        <c:delete val="1"/>
        <c:axPos val="t"/>
        <c:numFmt formatCode="General" sourceLinked="1"/>
        <c:majorTickMark val="out"/>
        <c:minorTickMark val="none"/>
        <c:tickLblPos val="none"/>
        <c:crossAx val="49980160"/>
        <c:crosses val="autoZero"/>
        <c:crossBetween val="between"/>
      </c:valAx>
      <c:spPr>
        <a:noFill/>
        <a:ln w="25400">
          <a:noFill/>
        </a:ln>
      </c:spPr>
    </c:plotArea>
    <c:legend>
      <c:legendPos val="r"/>
      <c:layout>
        <c:manualLayout>
          <c:xMode val="edge"/>
          <c:yMode val="edge"/>
          <c:x val="0.12911754177788201"/>
          <c:y val="0.88845197256189412"/>
          <c:w val="0.63252645439265498"/>
          <c:h val="4.7614212345838999E-2"/>
        </c:manualLayout>
      </c:layout>
      <c:overlay val="0"/>
    </c:legend>
    <c:plotVisOnly val="1"/>
    <c:dispBlanksAs val="gap"/>
    <c:showDLblsOverMax val="0"/>
  </c:chart>
  <c:txPr>
    <a:bodyPr/>
    <a:lstStyle/>
    <a:p>
      <a:pPr>
        <a:defRPr sz="1600"/>
      </a:pPr>
      <a:endParaRPr lang="de-DE"/>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Datenreihe 1</c:v>
                </c:pt>
              </c:strCache>
            </c:strRef>
          </c:tx>
          <c:spPr>
            <a:solidFill>
              <a:schemeClr val="accent1"/>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864A-BE4E-BE37-093C989B9D1D}"/>
            </c:ext>
          </c:extLst>
        </c:ser>
        <c:ser>
          <c:idx val="1"/>
          <c:order val="1"/>
          <c:tx>
            <c:strRef>
              <c:f>Tabelle1!$C$1</c:f>
              <c:strCache>
                <c:ptCount val="1"/>
                <c:pt idx="0">
                  <c:v>Datenreihe 2</c:v>
                </c:pt>
              </c:strCache>
            </c:strRef>
          </c:tx>
          <c:spPr>
            <a:solidFill>
              <a:schemeClr val="accent2"/>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864A-BE4E-BE37-093C989B9D1D}"/>
            </c:ext>
          </c:extLst>
        </c:ser>
        <c:ser>
          <c:idx val="2"/>
          <c:order val="2"/>
          <c:tx>
            <c:strRef>
              <c:f>Tabelle1!$D$1</c:f>
              <c:strCache>
                <c:ptCount val="1"/>
                <c:pt idx="0">
                  <c:v>Datenreihe 3</c:v>
                </c:pt>
              </c:strCache>
            </c:strRef>
          </c:tx>
          <c:spPr>
            <a:solidFill>
              <a:schemeClr val="accent3"/>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864A-BE4E-BE37-093C989B9D1D}"/>
            </c:ext>
          </c:extLst>
        </c:ser>
        <c:dLbls>
          <c:showLegendKey val="0"/>
          <c:showVal val="0"/>
          <c:showCatName val="0"/>
          <c:showSerName val="0"/>
          <c:showPercent val="0"/>
          <c:showBubbleSize val="0"/>
        </c:dLbls>
        <c:gapWidth val="219"/>
        <c:overlap val="-27"/>
        <c:axId val="50529792"/>
        <c:axId val="50531328"/>
      </c:barChart>
      <c:catAx>
        <c:axId val="50529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50531328"/>
        <c:crosses val="autoZero"/>
        <c:auto val="1"/>
        <c:lblAlgn val="ctr"/>
        <c:lblOffset val="100"/>
        <c:noMultiLvlLbl val="0"/>
      </c:catAx>
      <c:valAx>
        <c:axId val="50531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50529792"/>
        <c:crosses val="autoZero"/>
        <c:crossBetween val="between"/>
      </c:valAx>
      <c:spPr>
        <a:noFill/>
        <a:ln>
          <a:noFill/>
        </a:ln>
        <a:effectLst/>
      </c:spPr>
    </c:plotArea>
    <c:legend>
      <c:legendPos val="b"/>
      <c:layout>
        <c:manualLayout>
          <c:xMode val="edge"/>
          <c:yMode val="edge"/>
          <c:x val="0.28357421553649131"/>
          <c:y val="0.94919412095734657"/>
          <c:w val="0.43285156892702098"/>
          <c:h val="5.0805879042652886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03/07/2022</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03/07/2022</a:t>
            </a:fld>
            <a:endParaRPr lang="en-GB"/>
          </a:p>
        </p:txBody>
      </p:sp>
      <p:sp>
        <p:nvSpPr>
          <p:cNvPr id="4" name="Folienbildplatzhalter 3"/>
          <p:cNvSpPr>
            <a:spLocks noGrp="1" noRot="1" noChangeAspect="1"/>
          </p:cNvSpPr>
          <p:nvPr>
            <p:ph type="sldImg" idx="2"/>
          </p:nvPr>
        </p:nvSpPr>
        <p:spPr>
          <a:xfrm>
            <a:off x="3295650" y="500063"/>
            <a:ext cx="333375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General </a:t>
            </a:r>
            <a:r>
              <a:rPr lang="de-DE" dirty="0" err="1"/>
              <a:t>Overview</a:t>
            </a:r>
            <a:r>
              <a:rPr lang="de-DE" dirty="0"/>
              <a:t>:</a:t>
            </a:r>
          </a:p>
          <a:p>
            <a:pPr marL="171450" indent="-171450">
              <a:buFontTx/>
              <a:buChar char="-"/>
            </a:pPr>
            <a:r>
              <a:rPr lang="de-DE" dirty="0"/>
              <a:t>Quick </a:t>
            </a:r>
            <a:r>
              <a:rPr lang="de-DE" dirty="0" err="1"/>
              <a:t>introduction</a:t>
            </a:r>
            <a:r>
              <a:rPr lang="de-DE" dirty="0"/>
              <a:t> </a:t>
            </a:r>
            <a:r>
              <a:rPr lang="de-DE" dirty="0" err="1"/>
              <a:t>of</a:t>
            </a:r>
            <a:r>
              <a:rPr lang="de-DE" dirty="0"/>
              <a:t> „</a:t>
            </a:r>
            <a:r>
              <a:rPr lang="de-DE" dirty="0" err="1"/>
              <a:t>current</a:t>
            </a:r>
            <a:r>
              <a:rPr lang="de-DE" dirty="0"/>
              <a:t>“ (</a:t>
            </a:r>
            <a:r>
              <a:rPr lang="de-DE" dirty="0" err="1"/>
              <a:t>over</a:t>
            </a:r>
            <a:r>
              <a:rPr lang="de-DE" dirty="0"/>
              <a:t> last </a:t>
            </a:r>
            <a:r>
              <a:rPr lang="de-DE" dirty="0" err="1"/>
              <a:t>decade</a:t>
            </a:r>
            <a:r>
              <a:rPr lang="de-DE" dirty="0"/>
              <a:t>) </a:t>
            </a:r>
            <a:r>
              <a:rPr lang="de-DE" dirty="0" err="1"/>
              <a:t>trend</a:t>
            </a:r>
            <a:r>
              <a:rPr lang="de-DE" dirty="0"/>
              <a:t> </a:t>
            </a:r>
            <a:r>
              <a:rPr lang="de-DE" dirty="0" err="1"/>
              <a:t>from</a:t>
            </a:r>
            <a:r>
              <a:rPr lang="de-DE" dirty="0"/>
              <a:t> disk-</a:t>
            </a:r>
            <a:r>
              <a:rPr lang="de-DE" dirty="0" err="1"/>
              <a:t>oriented</a:t>
            </a:r>
            <a:r>
              <a:rPr lang="de-DE" dirty="0"/>
              <a:t> </a:t>
            </a:r>
            <a:r>
              <a:rPr lang="de-DE" dirty="0" err="1"/>
              <a:t>to</a:t>
            </a:r>
            <a:r>
              <a:rPr lang="de-DE" dirty="0"/>
              <a:t> main-memory DBMS</a:t>
            </a:r>
          </a:p>
          <a:p>
            <a:pPr marL="171450" indent="-171450">
              <a:buFontTx/>
              <a:buChar char="-"/>
            </a:pPr>
            <a:r>
              <a:rPr lang="de-DE" dirty="0"/>
              <a:t>Quick </a:t>
            </a:r>
            <a:r>
              <a:rPr lang="de-DE" dirty="0" err="1"/>
              <a:t>recap</a:t>
            </a:r>
            <a:r>
              <a:rPr lang="de-DE" dirty="0"/>
              <a:t> on </a:t>
            </a:r>
            <a:r>
              <a:rPr lang="de-DE" dirty="0" err="1"/>
              <a:t>usage</a:t>
            </a:r>
            <a:r>
              <a:rPr lang="de-DE" dirty="0"/>
              <a:t> </a:t>
            </a:r>
            <a:r>
              <a:rPr lang="de-DE" dirty="0" err="1"/>
              <a:t>of</a:t>
            </a:r>
            <a:r>
              <a:rPr lang="de-DE" dirty="0"/>
              <a:t> index-</a:t>
            </a:r>
            <a:r>
              <a:rPr lang="de-DE" dirty="0" err="1"/>
              <a:t>structures</a:t>
            </a:r>
            <a:r>
              <a:rPr lang="de-DE" dirty="0"/>
              <a:t> in DBMS</a:t>
            </a:r>
          </a:p>
          <a:p>
            <a:pPr marL="171450" indent="-171450">
              <a:buFontTx/>
              <a:buChar char="-"/>
            </a:pPr>
            <a:r>
              <a:rPr lang="de-DE" dirty="0" err="1"/>
              <a:t>Introduction</a:t>
            </a:r>
            <a:r>
              <a:rPr lang="de-DE" dirty="0"/>
              <a:t> </a:t>
            </a:r>
            <a:r>
              <a:rPr lang="de-DE" dirty="0" err="1"/>
              <a:t>of</a:t>
            </a:r>
            <a:r>
              <a:rPr lang="de-DE" dirty="0"/>
              <a:t> Tries, Radix-</a:t>
            </a:r>
            <a:r>
              <a:rPr lang="de-DE" dirty="0" err="1"/>
              <a:t>Trees</a:t>
            </a:r>
            <a:r>
              <a:rPr lang="de-DE" dirty="0"/>
              <a:t>, (Judy-Arrays </a:t>
            </a:r>
            <a:r>
              <a:rPr lang="de-DE" dirty="0" err="1"/>
              <a:t>as</a:t>
            </a:r>
            <a:r>
              <a:rPr lang="de-DE" dirty="0"/>
              <a:t> </a:t>
            </a:r>
            <a:r>
              <a:rPr lang="de-DE" dirty="0" err="1"/>
              <a:t>first</a:t>
            </a:r>
            <a:r>
              <a:rPr lang="de-DE" dirty="0"/>
              <a:t> adaptive </a:t>
            </a:r>
            <a:r>
              <a:rPr lang="de-DE" dirty="0" err="1"/>
              <a:t>radix</a:t>
            </a:r>
            <a:r>
              <a:rPr lang="de-DE" dirty="0"/>
              <a:t> </a:t>
            </a:r>
            <a:r>
              <a:rPr lang="de-DE" dirty="0" err="1"/>
              <a:t>tree</a:t>
            </a:r>
            <a:r>
              <a:rPr lang="de-DE" dirty="0"/>
              <a:t>) and ART </a:t>
            </a:r>
            <a:r>
              <a:rPr lang="de-DE" dirty="0" err="1"/>
              <a:t>datastructure</a:t>
            </a:r>
            <a:r>
              <a:rPr lang="de-DE" dirty="0"/>
              <a:t>:</a:t>
            </a:r>
          </a:p>
          <a:p>
            <a:pPr marL="354013" lvl="1" indent="-171450">
              <a:buFontTx/>
              <a:buChar char="-"/>
            </a:pPr>
            <a:r>
              <a:rPr lang="de-DE" dirty="0" err="1"/>
              <a:t>Structure</a:t>
            </a:r>
            <a:r>
              <a:rPr lang="de-DE" dirty="0"/>
              <a:t> </a:t>
            </a:r>
            <a:r>
              <a:rPr lang="de-DE" dirty="0" err="1"/>
              <a:t>of</a:t>
            </a:r>
            <a:r>
              <a:rPr lang="de-DE" dirty="0"/>
              <a:t> </a:t>
            </a:r>
            <a:r>
              <a:rPr lang="de-DE" dirty="0" err="1"/>
              <a:t>inner</a:t>
            </a:r>
            <a:r>
              <a:rPr lang="de-DE" dirty="0"/>
              <a:t> </a:t>
            </a:r>
            <a:r>
              <a:rPr lang="de-DE" dirty="0" err="1"/>
              <a:t>nodes</a:t>
            </a:r>
            <a:endParaRPr lang="de-DE" dirty="0"/>
          </a:p>
          <a:p>
            <a:pPr marL="354013" lvl="1" indent="-171450">
              <a:buFontTx/>
              <a:buChar char="-"/>
            </a:pPr>
            <a:r>
              <a:rPr lang="de-DE" dirty="0" err="1"/>
              <a:t>Structure</a:t>
            </a:r>
            <a:r>
              <a:rPr lang="de-DE" dirty="0"/>
              <a:t> </a:t>
            </a:r>
            <a:r>
              <a:rPr lang="de-DE" dirty="0" err="1"/>
              <a:t>of</a:t>
            </a:r>
            <a:r>
              <a:rPr lang="de-DE" dirty="0"/>
              <a:t> </a:t>
            </a:r>
            <a:r>
              <a:rPr lang="de-DE" dirty="0" err="1"/>
              <a:t>leaf</a:t>
            </a:r>
            <a:r>
              <a:rPr lang="de-DE" dirty="0"/>
              <a:t> </a:t>
            </a:r>
            <a:r>
              <a:rPr lang="de-DE" dirty="0" err="1"/>
              <a:t>nodes</a:t>
            </a:r>
            <a:endParaRPr lang="de-DE" dirty="0"/>
          </a:p>
          <a:p>
            <a:pPr marL="354013" lvl="1" indent="-171450">
              <a:buFontTx/>
              <a:buChar char="-"/>
            </a:pPr>
            <a:r>
              <a:rPr lang="de-DE" dirty="0" err="1"/>
              <a:t>Vertical</a:t>
            </a:r>
            <a:r>
              <a:rPr lang="de-DE" dirty="0"/>
              <a:t> </a:t>
            </a:r>
            <a:r>
              <a:rPr lang="de-DE" dirty="0" err="1"/>
              <a:t>compression</a:t>
            </a:r>
            <a:r>
              <a:rPr lang="de-DE" dirty="0"/>
              <a:t> (</a:t>
            </a:r>
            <a:r>
              <a:rPr lang="de-DE" dirty="0" err="1"/>
              <a:t>path</a:t>
            </a:r>
            <a:r>
              <a:rPr lang="de-DE" dirty="0"/>
              <a:t> </a:t>
            </a:r>
            <a:r>
              <a:rPr lang="de-DE" dirty="0" err="1"/>
              <a:t>compression</a:t>
            </a:r>
            <a:r>
              <a:rPr lang="de-DE" dirty="0"/>
              <a:t> &amp; </a:t>
            </a:r>
            <a:r>
              <a:rPr lang="de-DE" dirty="0" err="1"/>
              <a:t>lazy</a:t>
            </a:r>
            <a:r>
              <a:rPr lang="de-DE" dirty="0"/>
              <a:t> </a:t>
            </a:r>
            <a:r>
              <a:rPr lang="de-DE" dirty="0" err="1"/>
              <a:t>expansion</a:t>
            </a:r>
            <a:r>
              <a:rPr lang="de-DE" dirty="0"/>
              <a:t>)</a:t>
            </a:r>
          </a:p>
          <a:p>
            <a:pPr marL="354013" lvl="1" indent="-171450">
              <a:buFontTx/>
              <a:buChar char="-"/>
            </a:pPr>
            <a:r>
              <a:rPr lang="de-DE" dirty="0"/>
              <a:t>(</a:t>
            </a:r>
            <a:r>
              <a:rPr lang="de-DE" dirty="0" err="1"/>
              <a:t>Algorithms</a:t>
            </a:r>
            <a:r>
              <a:rPr lang="de-DE" dirty="0"/>
              <a:t>)</a:t>
            </a:r>
          </a:p>
          <a:p>
            <a:pPr marL="354013" lvl="1" indent="-171450">
              <a:buFontTx/>
              <a:buChar char="-"/>
            </a:pPr>
            <a:r>
              <a:rPr lang="de-DE" dirty="0"/>
              <a:t>Space </a:t>
            </a:r>
            <a:r>
              <a:rPr lang="de-DE" dirty="0" err="1"/>
              <a:t>Consumption</a:t>
            </a:r>
            <a:r>
              <a:rPr lang="de-DE" dirty="0"/>
              <a:t> Proof</a:t>
            </a:r>
          </a:p>
          <a:p>
            <a:pPr marL="354013" lvl="1" indent="-171450">
              <a:buFontTx/>
              <a:buChar char="-"/>
            </a:pPr>
            <a:endParaRPr lang="de-DE"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a:t>
            </a:fld>
            <a:endParaRPr lang="en-GB"/>
          </a:p>
        </p:txBody>
      </p:sp>
    </p:spTree>
    <p:extLst>
      <p:ext uri="{BB962C8B-B14F-4D97-AF65-F5344CB8AC3E}">
        <p14:creationId xmlns:p14="http://schemas.microsoft.com/office/powerpoint/2010/main" val="3150565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Own Implementation Memory-Benchmark:</a:t>
            </a:r>
          </a:p>
          <a:p>
            <a:endParaRPr lang="de-DE" dirty="0"/>
          </a:p>
          <a:p>
            <a:r>
              <a:rPr lang="de-DE" dirty="0"/>
              <a:t>Trie </a:t>
            </a:r>
            <a:r>
              <a:rPr lang="de-DE" dirty="0" err="1"/>
              <a:t>implementation</a:t>
            </a:r>
            <a:r>
              <a:rPr lang="de-DE" dirty="0"/>
              <a:t> </a:t>
            </a:r>
            <a:r>
              <a:rPr lang="de-DE" dirty="0" err="1"/>
              <a:t>with</a:t>
            </a:r>
            <a:r>
              <a:rPr lang="de-DE" dirty="0"/>
              <a:t> </a:t>
            </a:r>
            <a:r>
              <a:rPr lang="de-DE" dirty="0" err="1"/>
              <a:t>sparse</a:t>
            </a:r>
            <a:r>
              <a:rPr lang="de-DE" dirty="0"/>
              <a:t> 16M </a:t>
            </a:r>
            <a:r>
              <a:rPr lang="de-DE" dirty="0" err="1"/>
              <a:t>takes</a:t>
            </a:r>
            <a:r>
              <a:rPr lang="de-DE" dirty="0"/>
              <a:t> </a:t>
            </a:r>
            <a:r>
              <a:rPr lang="de-DE" dirty="0" err="1"/>
              <a:t>more</a:t>
            </a:r>
            <a:r>
              <a:rPr lang="de-DE" dirty="0"/>
              <a:t> </a:t>
            </a:r>
            <a:r>
              <a:rPr lang="de-DE" dirty="0" err="1"/>
              <a:t>than</a:t>
            </a:r>
            <a:r>
              <a:rPr lang="de-DE" dirty="0"/>
              <a:t> 16GB (</a:t>
            </a:r>
            <a:r>
              <a:rPr lang="de-DE" dirty="0" err="1"/>
              <a:t>only</a:t>
            </a:r>
            <a:r>
              <a:rPr lang="de-DE" dirty="0"/>
              <a:t> </a:t>
            </a:r>
            <a:r>
              <a:rPr lang="de-DE" dirty="0" err="1"/>
              <a:t>have</a:t>
            </a:r>
            <a:r>
              <a:rPr lang="de-DE" dirty="0"/>
              <a:t> 16GB RAM so </a:t>
            </a:r>
            <a:r>
              <a:rPr lang="de-DE" dirty="0" err="1"/>
              <a:t>no</a:t>
            </a:r>
            <a:r>
              <a:rPr lang="de-DE" dirty="0"/>
              <a:t> </a:t>
            </a:r>
            <a:r>
              <a:rPr lang="de-DE" dirty="0" err="1"/>
              <a:t>value</a:t>
            </a:r>
            <a:r>
              <a:rPr lang="de-DE" dirty="0"/>
              <a:t>)</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3</a:t>
            </a:fld>
            <a:endParaRPr lang="en-GB"/>
          </a:p>
        </p:txBody>
      </p:sp>
    </p:spTree>
    <p:extLst>
      <p:ext uri="{BB962C8B-B14F-4D97-AF65-F5344CB8AC3E}">
        <p14:creationId xmlns:p14="http://schemas.microsoft.com/office/powerpoint/2010/main" val="822838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Own Implementation Performance-Benchmark (</a:t>
            </a:r>
            <a:r>
              <a:rPr lang="de-DE" dirty="0" err="1"/>
              <a:t>insert</a:t>
            </a:r>
            <a:r>
              <a:rPr lang="de-DE" dirty="0"/>
              <a:t>):</a:t>
            </a:r>
          </a:p>
          <a:p>
            <a:r>
              <a:rPr lang="de-DE" dirty="0"/>
              <a:t>(Remove </a:t>
            </a:r>
            <a:r>
              <a:rPr lang="de-DE" dirty="0" err="1"/>
              <a:t>Sorted</a:t>
            </a:r>
            <a:r>
              <a:rPr lang="de-DE" dirty="0"/>
              <a:t> List </a:t>
            </a:r>
            <a:r>
              <a:rPr lang="de-DE" dirty="0" err="1"/>
              <a:t>as</a:t>
            </a:r>
            <a:r>
              <a:rPr lang="de-DE" dirty="0"/>
              <a:t> </a:t>
            </a:r>
            <a:r>
              <a:rPr lang="de-DE" dirty="0" err="1"/>
              <a:t>it‘s</a:t>
            </a:r>
            <a:r>
              <a:rPr lang="de-DE" dirty="0"/>
              <a:t> </a:t>
            </a:r>
            <a:r>
              <a:rPr lang="de-DE" dirty="0" err="1"/>
              <a:t>only</a:t>
            </a:r>
            <a:r>
              <a:rPr lang="de-DE" dirty="0"/>
              <a:t> </a:t>
            </a:r>
            <a:r>
              <a:rPr lang="de-DE" dirty="0" err="1"/>
              <a:t>bulk</a:t>
            </a:r>
            <a:r>
              <a:rPr lang="de-DE" dirty="0"/>
              <a:t> </a:t>
            </a:r>
            <a:r>
              <a:rPr lang="de-DE" dirty="0" err="1"/>
              <a:t>insert</a:t>
            </a:r>
            <a:r>
              <a:rPr lang="de-DE" dirty="0"/>
              <a:t>? Remove </a:t>
            </a:r>
            <a:r>
              <a:rPr lang="de-DE" dirty="0" err="1"/>
              <a:t>for</a:t>
            </a:r>
            <a:r>
              <a:rPr lang="de-DE" dirty="0"/>
              <a:t> </a:t>
            </a:r>
            <a:r>
              <a:rPr lang="de-DE" dirty="0" err="1"/>
              <a:t>better</a:t>
            </a:r>
            <a:r>
              <a:rPr lang="de-DE" dirty="0"/>
              <a:t> </a:t>
            </a:r>
            <a:r>
              <a:rPr lang="de-DE" dirty="0" err="1"/>
              <a:t>scale</a:t>
            </a:r>
            <a:r>
              <a:rPr lang="de-DE" dirty="0"/>
              <a:t>?)</a:t>
            </a:r>
          </a:p>
          <a:p>
            <a:endParaRPr lang="de-DE"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de-DE" dirty="0"/>
              <a:t>Trie </a:t>
            </a:r>
            <a:r>
              <a:rPr lang="de-DE" dirty="0" err="1"/>
              <a:t>implementation</a:t>
            </a:r>
            <a:r>
              <a:rPr lang="de-DE" dirty="0"/>
              <a:t> </a:t>
            </a:r>
            <a:r>
              <a:rPr lang="de-DE" dirty="0" err="1"/>
              <a:t>with</a:t>
            </a:r>
            <a:r>
              <a:rPr lang="de-DE" dirty="0"/>
              <a:t> </a:t>
            </a:r>
            <a:r>
              <a:rPr lang="de-DE" dirty="0" err="1"/>
              <a:t>sparse</a:t>
            </a:r>
            <a:r>
              <a:rPr lang="de-DE" dirty="0"/>
              <a:t> 16M </a:t>
            </a:r>
            <a:r>
              <a:rPr lang="de-DE" dirty="0" err="1"/>
              <a:t>takes</a:t>
            </a:r>
            <a:r>
              <a:rPr lang="de-DE" dirty="0"/>
              <a:t> </a:t>
            </a:r>
            <a:r>
              <a:rPr lang="de-DE" dirty="0" err="1"/>
              <a:t>more</a:t>
            </a:r>
            <a:r>
              <a:rPr lang="de-DE" dirty="0"/>
              <a:t> </a:t>
            </a:r>
            <a:r>
              <a:rPr lang="de-DE" dirty="0" err="1"/>
              <a:t>than</a:t>
            </a:r>
            <a:r>
              <a:rPr lang="de-DE" dirty="0"/>
              <a:t> 16GB (</a:t>
            </a:r>
            <a:r>
              <a:rPr lang="de-DE" dirty="0" err="1"/>
              <a:t>only</a:t>
            </a:r>
            <a:r>
              <a:rPr lang="de-DE" dirty="0"/>
              <a:t> </a:t>
            </a:r>
            <a:r>
              <a:rPr lang="de-DE" dirty="0" err="1"/>
              <a:t>have</a:t>
            </a:r>
            <a:r>
              <a:rPr lang="de-DE" dirty="0"/>
              <a:t> 16GB RAM so </a:t>
            </a:r>
            <a:r>
              <a:rPr lang="de-DE" dirty="0" err="1"/>
              <a:t>no</a:t>
            </a:r>
            <a:r>
              <a:rPr lang="de-DE" dirty="0"/>
              <a:t> </a:t>
            </a:r>
            <a:r>
              <a:rPr lang="de-DE" dirty="0" err="1"/>
              <a:t>value</a:t>
            </a:r>
            <a:r>
              <a:rPr lang="de-DE" dirty="0"/>
              <a:t>)</a:t>
            </a:r>
          </a:p>
          <a:p>
            <a:endParaRPr lang="de-DE"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4</a:t>
            </a:fld>
            <a:endParaRPr lang="en-GB"/>
          </a:p>
        </p:txBody>
      </p:sp>
    </p:spTree>
    <p:extLst>
      <p:ext uri="{BB962C8B-B14F-4D97-AF65-F5344CB8AC3E}">
        <p14:creationId xmlns:p14="http://schemas.microsoft.com/office/powerpoint/2010/main" val="266720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Own Implementation Performance-Benchmark (</a:t>
            </a:r>
            <a:r>
              <a:rPr lang="de-DE" dirty="0" err="1"/>
              <a:t>search</a:t>
            </a:r>
            <a:r>
              <a:rPr lang="de-DE" dirty="0"/>
              <a:t>):</a:t>
            </a:r>
          </a:p>
          <a:p>
            <a:r>
              <a:rPr lang="de-DE" dirty="0"/>
              <a:t>(Hash-Table Performance </a:t>
            </a:r>
            <a:r>
              <a:rPr lang="de-DE" dirty="0" err="1"/>
              <a:t>better</a:t>
            </a:r>
            <a:r>
              <a:rPr lang="de-DE" dirty="0"/>
              <a:t> </a:t>
            </a:r>
            <a:r>
              <a:rPr lang="de-DE" dirty="0" err="1"/>
              <a:t>than</a:t>
            </a:r>
            <a:r>
              <a:rPr lang="de-DE" dirty="0"/>
              <a:t> in ART </a:t>
            </a:r>
            <a:r>
              <a:rPr lang="de-DE" dirty="0" err="1"/>
              <a:t>paper</a:t>
            </a:r>
            <a:r>
              <a:rPr lang="de-DE" dirty="0"/>
              <a:t>? Remove </a:t>
            </a:r>
            <a:r>
              <a:rPr lang="de-DE" dirty="0" err="1"/>
              <a:t>for</a:t>
            </a:r>
            <a:r>
              <a:rPr lang="de-DE" dirty="0"/>
              <a:t> </a:t>
            </a:r>
            <a:r>
              <a:rPr lang="de-DE" dirty="0" err="1"/>
              <a:t>better</a:t>
            </a:r>
            <a:r>
              <a:rPr lang="de-DE" dirty="0"/>
              <a:t> </a:t>
            </a:r>
            <a:r>
              <a:rPr lang="de-DE" dirty="0" err="1"/>
              <a:t>scale</a:t>
            </a:r>
            <a:r>
              <a:rPr lang="de-DE" dirty="0"/>
              <a:t>?)</a:t>
            </a:r>
          </a:p>
          <a:p>
            <a:endParaRPr lang="de-DE"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de-DE" dirty="0"/>
              <a:t>Trie </a:t>
            </a:r>
            <a:r>
              <a:rPr lang="de-DE" dirty="0" err="1"/>
              <a:t>implementation</a:t>
            </a:r>
            <a:r>
              <a:rPr lang="de-DE" dirty="0"/>
              <a:t> </a:t>
            </a:r>
            <a:r>
              <a:rPr lang="de-DE" dirty="0" err="1"/>
              <a:t>with</a:t>
            </a:r>
            <a:r>
              <a:rPr lang="de-DE" dirty="0"/>
              <a:t> </a:t>
            </a:r>
            <a:r>
              <a:rPr lang="de-DE" dirty="0" err="1"/>
              <a:t>sparse</a:t>
            </a:r>
            <a:r>
              <a:rPr lang="de-DE" dirty="0"/>
              <a:t> 16M </a:t>
            </a:r>
            <a:r>
              <a:rPr lang="de-DE" dirty="0" err="1"/>
              <a:t>takes</a:t>
            </a:r>
            <a:r>
              <a:rPr lang="de-DE" dirty="0"/>
              <a:t> </a:t>
            </a:r>
            <a:r>
              <a:rPr lang="de-DE" dirty="0" err="1"/>
              <a:t>more</a:t>
            </a:r>
            <a:r>
              <a:rPr lang="de-DE" dirty="0"/>
              <a:t> </a:t>
            </a:r>
            <a:r>
              <a:rPr lang="de-DE" dirty="0" err="1"/>
              <a:t>than</a:t>
            </a:r>
            <a:r>
              <a:rPr lang="de-DE" dirty="0"/>
              <a:t> 16GB (</a:t>
            </a:r>
            <a:r>
              <a:rPr lang="de-DE" dirty="0" err="1"/>
              <a:t>only</a:t>
            </a:r>
            <a:r>
              <a:rPr lang="de-DE" dirty="0"/>
              <a:t> </a:t>
            </a:r>
            <a:r>
              <a:rPr lang="de-DE" dirty="0" err="1"/>
              <a:t>have</a:t>
            </a:r>
            <a:r>
              <a:rPr lang="de-DE" dirty="0"/>
              <a:t> 16GB RAM so </a:t>
            </a:r>
            <a:r>
              <a:rPr lang="de-DE" dirty="0" err="1"/>
              <a:t>no</a:t>
            </a:r>
            <a:r>
              <a:rPr lang="de-DE" dirty="0"/>
              <a:t> </a:t>
            </a:r>
            <a:r>
              <a:rPr lang="de-DE" dirty="0" err="1"/>
              <a:t>value</a:t>
            </a:r>
            <a:r>
              <a:rPr lang="de-DE" dirty="0"/>
              <a:t>)</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5</a:t>
            </a:fld>
            <a:endParaRPr lang="en-GB"/>
          </a:p>
        </p:txBody>
      </p:sp>
    </p:spTree>
    <p:extLst>
      <p:ext uri="{BB962C8B-B14F-4D97-AF65-F5344CB8AC3E}">
        <p14:creationId xmlns:p14="http://schemas.microsoft.com/office/powerpoint/2010/main" val="324259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p>
            <a:r>
              <a:rPr lang="de-DE"/>
              <a:t>Dr. rer. nat. Erika Mustermann (TUM) | kann beliebig erweitert werden | Infos mit Strich trennen</a:t>
            </a:r>
            <a:endParaRPr lang="en-US" dirty="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123532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435256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90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3"/>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462901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9396487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2579873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
        <p:nvSpPr>
          <p:cNvPr id="5"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Tree>
    <p:extLst>
      <p:ext uri="{BB962C8B-B14F-4D97-AF65-F5344CB8AC3E}">
        <p14:creationId xmlns:p14="http://schemas.microsoft.com/office/powerpoint/2010/main" val="17185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6231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5016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30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675893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747977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494489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3642604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w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4.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image" Target="../media/image1.wmf"/><Relationship Id="rId4" Type="http://schemas.openxmlformats.org/officeDocument/2006/relationships/slideLayout" Target="../slideLayouts/slideLayout8.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wmf"/><Relationship Id="rId4" Type="http://schemas.openxmlformats.org/officeDocument/2006/relationships/slideLayout" Target="../slideLayouts/slideLayout16.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21.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 8" descr="20150416 tum logo blau png final.png"/>
          <p:cNvPicPr>
            <a:picLocks noChangeAspect="1"/>
          </p:cNvPicPr>
          <p:nvPr/>
        </p:nvPicPr>
        <p:blipFill>
          <a:blip r:embed="rId5"/>
          <a:stretch>
            <a:fillRect/>
          </a:stretch>
        </p:blipFill>
        <p:spPr>
          <a:xfrm>
            <a:off x="8218411" y="324685"/>
            <a:ext cx="608352" cy="320400"/>
          </a:xfrm>
          <a:prstGeom prst="rect">
            <a:avLst/>
          </a:prstGeom>
        </p:spPr>
      </p:pic>
      <p:sp>
        <p:nvSpPr>
          <p:cNvPr id="10" name="Fußzeilenplatzhalter 3"/>
          <p:cNvSpPr>
            <a:spLocks noGrp="1"/>
          </p:cNvSpPr>
          <p:nvPr>
            <p:ph type="ftr" sz="quarter" idx="3"/>
          </p:nvPr>
        </p:nvSpPr>
        <p:spPr>
          <a:xfrm>
            <a:off x="311162" y="6473313"/>
            <a:ext cx="7829538" cy="384687"/>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sp>
        <p:nvSpPr>
          <p:cNvPr id="11"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664" r:id="rId1"/>
    <p:sldLayoutId id="2147483719" r:id="rId2"/>
    <p:sldLayoutId id="2147483720" r:id="rId3"/>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6563283"/>
            <a:ext cx="1115376" cy="193002"/>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a:t>
            </a:fld>
            <a:endParaRPr lang="de-DE" sz="1200" dirty="0">
              <a:latin typeface="+mn-lt"/>
              <a:cs typeface="Arial" pitchFamily="34" charset="0"/>
            </a:endParaRPr>
          </a:p>
        </p:txBody>
      </p:sp>
      <p:pic>
        <p:nvPicPr>
          <p:cNvPr id="5" name="Bild 4" descr="Fahnen_HG.jpg"/>
          <p:cNvPicPr>
            <a:picLocks noChangeAspect="1"/>
          </p:cNvPicPr>
          <p:nvPr/>
        </p:nvPicPr>
        <p:blipFill>
          <a:blip r:embed="rId3" cstate="screen"/>
          <a:srcRect/>
          <a:stretch>
            <a:fillRect/>
          </a:stretch>
        </p:blipFill>
        <p:spPr>
          <a:xfrm>
            <a:off x="-42532" y="0"/>
            <a:ext cx="9185031" cy="6858000"/>
          </a:xfrm>
          <a:prstGeom prst="rect">
            <a:avLst/>
          </a:prstGeom>
        </p:spPr>
      </p:pic>
      <p:pic>
        <p:nvPicPr>
          <p:cNvPr id="7" name="Bild 6" descr="20150416 tum logo blau png final.png"/>
          <p:cNvPicPr>
            <a:picLocks noChangeAspect="1"/>
          </p:cNvPicPr>
          <p:nvPr/>
        </p:nvPicPr>
        <p:blipFill>
          <a:blip r:embed="rId4"/>
          <a:stretch>
            <a:fillRect/>
          </a:stretch>
        </p:blipFill>
        <p:spPr>
          <a:xfrm>
            <a:off x="8222627" y="324650"/>
            <a:ext cx="599722" cy="320400"/>
          </a:xfrm>
          <a:prstGeom prst="rect">
            <a:avLst/>
          </a:prstGeom>
        </p:spPr>
      </p:pic>
      <p:sp>
        <p:nvSpPr>
          <p:cNvPr id="8"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noProof="0" smtClean="0"/>
              <a:pPr/>
              <a:t>‹#›</a:t>
            </a:fld>
            <a:endParaRPr lang="de-DE" noProof="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pic>
        <p:nvPicPr>
          <p:cNvPr id="7" name="Bild 6"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11" name="Textfeld 10"/>
          <p:cNvSpPr txBox="1"/>
          <p:nvPr userDrawn="1"/>
        </p:nvSpPr>
        <p:spPr>
          <a:xfrm>
            <a:off x="320401" y="314325"/>
            <a:ext cx="7699650" cy="348403"/>
          </a:xfrm>
          <a:prstGeom prst="rect">
            <a:avLst/>
          </a:prstGeom>
          <a:noFill/>
        </p:spPr>
        <p:txBody>
          <a:bodyPr wrap="square" lIns="0" tIns="0" rIns="0" bIns="0" rtlCol="0">
            <a:spAutoFit/>
          </a:bodyPr>
          <a:lstStyle/>
          <a:p>
            <a:pPr>
              <a:lnSpc>
                <a:spcPct val="94000"/>
              </a:lnSpc>
              <a:tabLst/>
            </a:pPr>
            <a:r>
              <a:rPr lang="de-DE" sz="800" dirty="0">
                <a:solidFill>
                  <a:schemeClr val="tx2"/>
                </a:solidFill>
                <a:latin typeface="+mn-lt"/>
              </a:rPr>
              <a:t>Lehrstuhl für Musterverfahren</a:t>
            </a:r>
          </a:p>
          <a:p>
            <a:pPr>
              <a:lnSpc>
                <a:spcPct val="94000"/>
              </a:lnSpc>
              <a:tabLst/>
            </a:pPr>
            <a:r>
              <a:rPr lang="de-DE" sz="800" dirty="0">
                <a:solidFill>
                  <a:schemeClr val="tx2"/>
                </a:solidFill>
                <a:latin typeface="+mn-lt"/>
              </a:rPr>
              <a:t>TUM School </a:t>
            </a:r>
            <a:r>
              <a:rPr lang="de-DE" sz="800" dirty="0" err="1">
                <a:solidFill>
                  <a:schemeClr val="tx2"/>
                </a:solidFill>
                <a:latin typeface="+mn-lt"/>
              </a:rPr>
              <a:t>of</a:t>
            </a:r>
            <a:r>
              <a:rPr lang="de-DE" sz="800" dirty="0">
                <a:solidFill>
                  <a:schemeClr val="tx2"/>
                </a:solidFill>
                <a:latin typeface="+mn-lt"/>
              </a:rPr>
              <a:t> Mustertechnik</a:t>
            </a:r>
          </a:p>
          <a:p>
            <a:pPr>
              <a:lnSpc>
                <a:spcPct val="94000"/>
              </a:lnSpc>
              <a:tabLst/>
            </a:pPr>
            <a:r>
              <a:rPr lang="de-DE" sz="800" dirty="0">
                <a:solidFill>
                  <a:schemeClr val="tx2"/>
                </a:solidFill>
                <a:latin typeface="+mn-lt"/>
              </a:rPr>
              <a:t>Technische Universität</a:t>
            </a:r>
            <a:r>
              <a:rPr lang="de-DE" sz="800" baseline="0" dirty="0">
                <a:solidFill>
                  <a:schemeClr val="tx2"/>
                </a:solidFill>
                <a:latin typeface="+mn-lt"/>
              </a:rPr>
              <a:t> München</a:t>
            </a:r>
            <a:endParaRPr lang="de-DE" sz="800" dirty="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675" r:id="rId1"/>
    <p:sldLayoutId id="2147483712" r:id="rId2"/>
    <p:sldLayoutId id="2147483713" r:id="rId3"/>
    <p:sldLayoutId id="2147483714" r:id="rId4"/>
    <p:sldLayoutId id="2147483715" r:id="rId5"/>
    <p:sldLayoutId id="2147483716" r:id="rId6"/>
    <p:sldLayoutId id="2147483717" r:id="rId7"/>
    <p:sldLayoutId id="2147483718"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5" name="Foliennummernplatzhalter 4"/>
          <p:cNvSpPr>
            <a:spLocks noGrp="1"/>
          </p:cNvSpPr>
          <p:nvPr>
            <p:ph type="sldNum" sz="quarter" idx="4"/>
          </p:nvPr>
        </p:nvSpPr>
        <p:spPr>
          <a:xfrm>
            <a:off x="6774934" y="6473313"/>
            <a:ext cx="2052074"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
        <p:nvSpPr>
          <p:cNvPr id="6"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pic>
        <p:nvPicPr>
          <p:cNvPr id="4" name="Bild 3" descr="20150416 tum logo blau png final.png"/>
          <p:cNvPicPr>
            <a:picLocks noChangeAspect="1"/>
          </p:cNvPicPr>
          <p:nvPr/>
        </p:nvPicPr>
        <p:blipFill>
          <a:blip r:embed="rId3"/>
          <a:stretch>
            <a:fillRect/>
          </a:stretch>
        </p:blipFill>
        <p:spPr bwMode="black">
          <a:xfrm>
            <a:off x="8222628" y="324650"/>
            <a:ext cx="599723" cy="320400"/>
          </a:xfrm>
          <a:prstGeom prst="rect">
            <a:avLst/>
          </a:prstGeom>
        </p:spPr>
      </p:pic>
      <p:sp>
        <p:nvSpPr>
          <p:cNvPr id="7"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a:t>
            </a:fld>
            <a:endParaRPr lang="de-DE" dirty="0"/>
          </a:p>
        </p:txBody>
      </p:sp>
      <p:sp>
        <p:nvSpPr>
          <p:cNvPr id="8"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22627" y="324650"/>
            <a:ext cx="599722" cy="320400"/>
          </a:xfrm>
          <a:prstGeom prst="rect">
            <a:avLst/>
          </a:prstGeom>
        </p:spPr>
      </p:pic>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0"/>
          </p:nvPr>
        </p:nvSpPr>
        <p:spPr/>
        <p:txBody>
          <a:bodyPr/>
          <a:lstStyle/>
          <a:p>
            <a:r>
              <a:rPr lang="de-DE" dirty="0"/>
              <a:t>Jonas Fritsch</a:t>
            </a:r>
          </a:p>
          <a:p>
            <a:r>
              <a:rPr lang="de-DE" dirty="0"/>
              <a:t>Technische Universität München</a:t>
            </a:r>
          </a:p>
          <a:p>
            <a:r>
              <a:rPr lang="de-DE" dirty="0"/>
              <a:t>TUM Department </a:t>
            </a:r>
            <a:r>
              <a:rPr lang="de-DE" dirty="0" err="1"/>
              <a:t>of</a:t>
            </a:r>
            <a:r>
              <a:rPr lang="de-DE" dirty="0"/>
              <a:t> </a:t>
            </a:r>
            <a:r>
              <a:rPr lang="de-DE" dirty="0" err="1"/>
              <a:t>Informatics</a:t>
            </a:r>
            <a:endParaRPr lang="de-DE" dirty="0"/>
          </a:p>
          <a:p>
            <a:r>
              <a:rPr lang="de-DE" dirty="0"/>
              <a:t>Chair </a:t>
            </a:r>
            <a:r>
              <a:rPr lang="de-DE" dirty="0" err="1"/>
              <a:t>for</a:t>
            </a:r>
            <a:r>
              <a:rPr lang="de-DE" dirty="0"/>
              <a:t> </a:t>
            </a:r>
            <a:r>
              <a:rPr lang="de-DE" dirty="0" err="1"/>
              <a:t>database</a:t>
            </a:r>
            <a:r>
              <a:rPr lang="de-DE" dirty="0"/>
              <a:t> </a:t>
            </a:r>
            <a:r>
              <a:rPr lang="de-DE" dirty="0" err="1"/>
              <a:t>systems</a:t>
            </a:r>
            <a:endParaRPr lang="de-DE" dirty="0"/>
          </a:p>
          <a:p>
            <a:r>
              <a:rPr lang="de-DE" dirty="0"/>
              <a:t>Munich, 11. </a:t>
            </a:r>
            <a:r>
              <a:rPr lang="de-DE" dirty="0" err="1"/>
              <a:t>July</a:t>
            </a:r>
            <a:r>
              <a:rPr lang="de-DE" dirty="0"/>
              <a:t> 2022</a:t>
            </a:r>
            <a:endParaRPr dirty="0"/>
          </a:p>
        </p:txBody>
      </p:sp>
      <p:sp>
        <p:nvSpPr>
          <p:cNvPr id="7" name="Titel 6"/>
          <p:cNvSpPr>
            <a:spLocks noGrp="1"/>
          </p:cNvSpPr>
          <p:nvPr>
            <p:ph type="title"/>
          </p:nvPr>
        </p:nvSpPr>
        <p:spPr>
          <a:xfrm>
            <a:off x="319090" y="994334"/>
            <a:ext cx="8508999" cy="820738"/>
          </a:xfrm>
        </p:spPr>
        <p:txBody>
          <a:bodyPr/>
          <a:lstStyle/>
          <a:p>
            <a:r>
              <a:rPr lang="de-DE" dirty="0"/>
              <a:t>The Adaptive Radix Tree:</a:t>
            </a:r>
            <a:br>
              <a:rPr lang="de-DE" dirty="0"/>
            </a:br>
            <a:r>
              <a:rPr lang="de-DE" dirty="0" err="1"/>
              <a:t>ARTful</a:t>
            </a:r>
            <a:r>
              <a:rPr lang="de-DE" dirty="0"/>
              <a:t> </a:t>
            </a:r>
            <a:r>
              <a:rPr lang="de-DE" dirty="0" err="1"/>
              <a:t>Indexing</a:t>
            </a:r>
            <a:r>
              <a:rPr lang="de-DE" dirty="0"/>
              <a:t> </a:t>
            </a:r>
            <a:r>
              <a:rPr lang="de-DE" dirty="0" err="1"/>
              <a:t>for</a:t>
            </a:r>
            <a:r>
              <a:rPr lang="de-DE" dirty="0"/>
              <a:t> Main-Memory Databases</a:t>
            </a:r>
          </a:p>
        </p:txBody>
      </p:sp>
      <p:pic>
        <p:nvPicPr>
          <p:cNvPr id="5" name="Bild 4" descr="TUM_Glockenturm.tif"/>
          <p:cNvPicPr>
            <a:picLocks noChangeAspect="1"/>
          </p:cNvPicPr>
          <p:nvPr/>
        </p:nvPicPr>
        <p:blipFill>
          <a:blip r:embed="rId3"/>
          <a:stretch>
            <a:fillRect/>
          </a:stretch>
        </p:blipFill>
        <p:spPr>
          <a:xfrm>
            <a:off x="4927101" y="3051360"/>
            <a:ext cx="3892489" cy="33974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err="1"/>
              <a:t>Dieser</a:t>
            </a:r>
            <a:r>
              <a:rPr dirty="0"/>
              <a:t> Folienmaster gilt bei offiziellen Präsentationen im Rahmen der TUM.</a:t>
            </a:r>
            <a:br>
              <a:rPr dirty="0"/>
            </a:br>
            <a:r>
              <a:rPr dirty="0"/>
              <a:t>Es ist darauf zu achten, dass wir uns in einem durchgängigen Layout </a:t>
            </a:r>
            <a:r>
              <a:rPr dirty="0" err="1"/>
              <a:t>präsentieren</a:t>
            </a:r>
            <a:r>
              <a:rPr dirty="0"/>
              <a:t>.</a:t>
            </a:r>
          </a:p>
          <a:p>
            <a:r>
              <a:rPr lang="de-DE" dirty="0"/>
              <a:t>Abweichungen vom vorgegebenen Layout bitte auf ein Minimum reduzieren.</a:t>
            </a:r>
          </a:p>
          <a:p>
            <a:endParaRPr dirty="0"/>
          </a:p>
          <a:p>
            <a:endParaRPr sz="2200"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10</a:t>
            </a:fld>
            <a:endParaRPr lang="de-DE" dirty="0"/>
          </a:p>
        </p:txBody>
      </p:sp>
      <p:sp>
        <p:nvSpPr>
          <p:cNvPr id="7" name="Fußzeilenplatzhalter 4"/>
          <p:cNvSpPr>
            <a:spLocks noGrp="1"/>
          </p:cNvSpPr>
          <p:nvPr>
            <p:ph type="ftr" sz="quarter" idx="12"/>
          </p:nvPr>
        </p:nvSpPr>
        <p:spPr/>
        <p:txBody>
          <a:bodyPr/>
          <a:lstStyle/>
          <a:p>
            <a:r>
              <a:rPr lang="de-DE" dirty="0"/>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Gültigkeit der Masterfolien</a:t>
            </a:r>
            <a:endParaRPr lang="de-DE" sz="3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Als Grundlage dient der Corporate Design Style Guide der TUM.</a:t>
            </a:r>
            <a:br>
              <a:rPr dirty="0"/>
            </a:br>
            <a:r>
              <a:rPr dirty="0"/>
              <a:t>Die Präsentationsvorlage ist auf gute Lesbarkeit und klare Darstellung von Informationen optimiert.</a:t>
            </a:r>
          </a:p>
        </p:txBody>
      </p:sp>
      <p:sp>
        <p:nvSpPr>
          <p:cNvPr id="4" name="Foliennummernplatzhalter 3"/>
          <p:cNvSpPr>
            <a:spLocks noGrp="1"/>
          </p:cNvSpPr>
          <p:nvPr>
            <p:ph type="sldNum" sz="quarter" idx="11"/>
          </p:nvPr>
        </p:nvSpPr>
        <p:spPr/>
        <p:txBody>
          <a:bodyPr/>
          <a:lstStyle/>
          <a:p>
            <a:fld id="{CE58CB1E-F828-4F11-99E0-327109AF9DA4}" type="slidenum">
              <a:rPr lang="de-DE" smtClean="0"/>
              <a:pPr/>
              <a:t>11</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Grundlage der Masterfolien</a:t>
            </a:r>
            <a:endParaRPr lang="de-DE" sz="3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2105024"/>
            <a:ext cx="8508999" cy="4356735"/>
          </a:xfrm>
        </p:spPr>
        <p:txBody>
          <a:bodyPr/>
          <a:lstStyle/>
          <a:p>
            <a:r>
              <a:rPr dirty="0"/>
              <a:t>Als Grundlage dient der Corporate Design Style Guide der TUM.</a:t>
            </a:r>
            <a:br>
              <a:rPr dirty="0"/>
            </a:br>
            <a:r>
              <a:rPr dirty="0"/>
              <a:t>Die Präsentationsvorlage ist auf gute Lesbarkeit und klare Darstellung von Informationen optimiert.</a:t>
            </a:r>
          </a:p>
        </p:txBody>
      </p:sp>
      <p:sp>
        <p:nvSpPr>
          <p:cNvPr id="4" name="Foliennummernplatzhalter 3"/>
          <p:cNvSpPr>
            <a:spLocks noGrp="1"/>
          </p:cNvSpPr>
          <p:nvPr>
            <p:ph type="sldNum" sz="quarter" idx="11"/>
          </p:nvPr>
        </p:nvSpPr>
        <p:spPr/>
        <p:txBody>
          <a:bodyPr/>
          <a:lstStyle/>
          <a:p>
            <a:fld id="{CE58CB1E-F828-4F11-99E0-327109AF9DA4}" type="slidenum">
              <a:rPr lang="de-DE" smtClean="0"/>
              <a:pPr/>
              <a:t>12</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xfrm>
            <a:off x="319090" y="994334"/>
            <a:ext cx="8508999" cy="820738"/>
          </a:xfrm>
          <a:prstGeom prst="rect">
            <a:avLst/>
          </a:prstGeom>
        </p:spPr>
        <p:txBody>
          <a:bodyPr/>
          <a:lstStyle/>
          <a:p>
            <a:r>
              <a:rPr lang="de-DE" dirty="0"/>
              <a:t>Hier steht eine Überschrift</a:t>
            </a:r>
            <a:br>
              <a:rPr lang="de-DE" dirty="0"/>
            </a:br>
            <a:r>
              <a:rPr lang="de-DE" dirty="0"/>
              <a:t>max. 2-zeilig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Das Grundprinzip ist, Informationen bestmöglich zu transportieren. Dazu muss vor allem die Schrift einheitlich und für alle im Raum lesbar sein. </a:t>
            </a:r>
          </a:p>
          <a:p>
            <a:endParaRPr dirty="0"/>
          </a:p>
          <a:p>
            <a:r>
              <a:rPr dirty="0" err="1"/>
              <a:t>Schriftart</a:t>
            </a:r>
            <a:r>
              <a:rPr dirty="0"/>
              <a:t>: Arial</a:t>
            </a:r>
          </a:p>
          <a:p>
            <a:endParaRPr dirty="0"/>
          </a:p>
          <a:p>
            <a:r>
              <a:rPr dirty="0" err="1"/>
              <a:t>Schriftgr</a:t>
            </a:r>
            <a:r>
              <a:rPr lang="de-DE" dirty="0" err="1"/>
              <a:t>ößen</a:t>
            </a:r>
            <a:r>
              <a:rPr dirty="0"/>
              <a:t>:</a:t>
            </a:r>
            <a:r>
              <a:rPr lang="de-DE" dirty="0"/>
              <a:t>30 | 22 | 16 | 12</a:t>
            </a:r>
            <a:endParaRPr dirty="0"/>
          </a:p>
          <a:p>
            <a:endParaRPr dirty="0"/>
          </a:p>
          <a:p>
            <a:r>
              <a:rPr dirty="0" err="1"/>
              <a:t>Zeilenabstand</a:t>
            </a:r>
            <a:r>
              <a:rPr dirty="0"/>
              <a:t>: 1,15mm</a:t>
            </a:r>
          </a:p>
          <a:p>
            <a:endParaRPr dirty="0"/>
          </a:p>
          <a:p>
            <a:r>
              <a:rPr dirty="0"/>
              <a:t>Die Einstellungen sind in den Textfeldern und Textfeldvorlagen dieses ppt-Masters als Standard eingestellt. Bei Diagrammen und Tabellen muss die Schriftgröße ggf. angepasst werden.</a:t>
            </a:r>
            <a:r>
              <a:rPr lang="de-DE" dirty="0"/>
              <a:t> Für Auszeichnungen im Fließtext kann auch </a:t>
            </a:r>
            <a:r>
              <a:rPr lang="de-DE" b="1" dirty="0"/>
              <a:t>fett </a:t>
            </a:r>
            <a:r>
              <a:rPr lang="de-DE" dirty="0"/>
              <a:t>markiert werden.</a:t>
            </a:r>
            <a:endParaRPr dirty="0"/>
          </a:p>
          <a:p>
            <a:r>
              <a:rPr dirty="0"/>
              <a:t>Bei großer Distanz bzw. </a:t>
            </a:r>
            <a:r>
              <a:rPr dirty="0" err="1"/>
              <a:t>kleinem</a:t>
            </a:r>
            <a:r>
              <a:rPr dirty="0"/>
              <a:t> </a:t>
            </a:r>
            <a:r>
              <a:rPr dirty="0" err="1"/>
              <a:t>Präsentationsmedium</a:t>
            </a:r>
            <a:r>
              <a:rPr dirty="0"/>
              <a:t> kann der Schriftgrad notfalls proportional erhöht werden.</a:t>
            </a:r>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13</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Schrift</a:t>
            </a:r>
            <a:endParaRPr lang="de-DE" sz="3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Als erstes soll mit schwarz und weiß gearbeitet werden.</a:t>
            </a:r>
            <a:br>
              <a:rPr dirty="0"/>
            </a:br>
            <a:r>
              <a:rPr dirty="0"/>
              <a:t>Für Aufwändigere Darstellungen sind Farben mit Bedacht und in möglichst geringem Umfang einzusetzen.</a:t>
            </a:r>
            <a:br>
              <a:rPr dirty="0"/>
            </a:br>
            <a:endParaRPr dirty="0"/>
          </a:p>
          <a:p>
            <a:r>
              <a:rPr dirty="0"/>
              <a:t>In diesem Folienmaster ist die Farbpalette festgelegt.</a:t>
            </a:r>
          </a:p>
          <a:p>
            <a:endParaRPr dirty="0"/>
          </a:p>
          <a:p>
            <a:r>
              <a:rPr dirty="0"/>
              <a:t>Zuerst mit </a:t>
            </a:r>
            <a:r>
              <a:rPr lang="de-DE" dirty="0"/>
              <a:t>den Primärfarben </a:t>
            </a:r>
            <a:r>
              <a:rPr dirty="0"/>
              <a:t>arbeiten</a:t>
            </a:r>
            <a:r>
              <a:rPr lang="de-DE" dirty="0"/>
              <a:t>.</a:t>
            </a:r>
          </a:p>
          <a:p>
            <a:endParaRPr lang="de-DE" dirty="0"/>
          </a:p>
          <a:p>
            <a:endParaRPr lang="de-DE" dirty="0"/>
          </a:p>
          <a:p>
            <a:r>
              <a:rPr dirty="0"/>
              <a:t>Für z.B. komplexe Diagramme stehen noch</a:t>
            </a:r>
            <a:r>
              <a:rPr lang="de-DE" dirty="0"/>
              <a:t>Sekundärfarben </a:t>
            </a:r>
            <a:r>
              <a:rPr dirty="0"/>
              <a:t>zur Verfügung.</a:t>
            </a:r>
          </a:p>
          <a:p>
            <a:endParaRPr dirty="0"/>
          </a:p>
          <a:p>
            <a:endParaRPr dirty="0"/>
          </a:p>
          <a:p>
            <a:r>
              <a:rPr lang="de-DE" dirty="0"/>
              <a:t>Gering im Einsatz sind die Akzentfarben.</a:t>
            </a:r>
            <a:endParaRPr dirty="0"/>
          </a:p>
          <a:p>
            <a:endParaRPr dirty="0"/>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14</a:t>
            </a:fld>
            <a:endParaRPr lang="de-DE" dirty="0"/>
          </a:p>
        </p:txBody>
      </p:sp>
      <p:sp>
        <p:nvSpPr>
          <p:cNvPr id="19"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Farben</a:t>
            </a:r>
            <a:endParaRPr lang="de-DE" sz="3000" dirty="0"/>
          </a:p>
        </p:txBody>
      </p:sp>
      <p:sp>
        <p:nvSpPr>
          <p:cNvPr id="14" name="Rechteck 13"/>
          <p:cNvSpPr/>
          <p:nvPr/>
        </p:nvSpPr>
        <p:spPr>
          <a:xfrm>
            <a:off x="321735" y="3843868"/>
            <a:ext cx="855132" cy="2455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accent1"/>
              </a:solidFill>
            </a:endParaRPr>
          </a:p>
        </p:txBody>
      </p:sp>
      <p:sp>
        <p:nvSpPr>
          <p:cNvPr id="24" name="Rechteck 23"/>
          <p:cNvSpPr/>
          <p:nvPr/>
        </p:nvSpPr>
        <p:spPr>
          <a:xfrm>
            <a:off x="1295402" y="3843868"/>
            <a:ext cx="855132" cy="2455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tx1"/>
              </a:solidFill>
            </a:endParaRPr>
          </a:p>
        </p:txBody>
      </p:sp>
      <p:sp>
        <p:nvSpPr>
          <p:cNvPr id="25" name="Rechteck 24"/>
          <p:cNvSpPr/>
          <p:nvPr/>
        </p:nvSpPr>
        <p:spPr>
          <a:xfrm>
            <a:off x="2260602" y="3843868"/>
            <a:ext cx="855132" cy="245531"/>
          </a:xfrm>
          <a:prstGeom prst="rect">
            <a:avLst/>
          </a:prstGeom>
          <a:solidFill>
            <a:schemeClr val="bg1"/>
          </a:solidFill>
          <a:ln w="6350" cap="flat"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6" name="Rechteck 25"/>
          <p:cNvSpPr/>
          <p:nvPr/>
        </p:nvSpPr>
        <p:spPr>
          <a:xfrm>
            <a:off x="321735" y="4665135"/>
            <a:ext cx="855132" cy="2455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7" name="Rechteck 26"/>
          <p:cNvSpPr/>
          <p:nvPr/>
        </p:nvSpPr>
        <p:spPr>
          <a:xfrm>
            <a:off x="1295402" y="4665135"/>
            <a:ext cx="855132" cy="2455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8" name="Rechteck 27"/>
          <p:cNvSpPr/>
          <p:nvPr/>
        </p:nvSpPr>
        <p:spPr>
          <a:xfrm>
            <a:off x="2260602" y="4665135"/>
            <a:ext cx="855132" cy="2455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9" name="Rechteck 28"/>
          <p:cNvSpPr/>
          <p:nvPr/>
        </p:nvSpPr>
        <p:spPr>
          <a:xfrm>
            <a:off x="3225802" y="4665135"/>
            <a:ext cx="855132" cy="245531"/>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6" name="Rechteck 35"/>
          <p:cNvSpPr/>
          <p:nvPr/>
        </p:nvSpPr>
        <p:spPr>
          <a:xfrm>
            <a:off x="321735" y="5529793"/>
            <a:ext cx="855132" cy="24553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7" name="Rechteck 36"/>
          <p:cNvSpPr/>
          <p:nvPr/>
        </p:nvSpPr>
        <p:spPr>
          <a:xfrm>
            <a:off x="1295402" y="5529793"/>
            <a:ext cx="855132" cy="2455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8" name="Rechteck 37"/>
          <p:cNvSpPr/>
          <p:nvPr/>
        </p:nvSpPr>
        <p:spPr>
          <a:xfrm>
            <a:off x="2260602" y="5529793"/>
            <a:ext cx="855132" cy="24553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t>Kurze und knappe Texte, Fließtexte linksbündig, kein Blocksatz</a:t>
            </a:r>
          </a:p>
          <a:p>
            <a:endParaRPr/>
          </a:p>
          <a:p>
            <a:r>
              <a:t>Beispiel:</a:t>
            </a:r>
          </a:p>
          <a:p>
            <a:r>
              <a:t>Tem soluptam, nisi as verum ereprehendam at acculpa quidisq uissit volupta tusdant utem as etur, odi odis es doluptiae dem nimaion con nossinctenis pora quam voloria consenimus blabore everfer epeliquo maio etur.</a:t>
            </a:r>
          </a:p>
        </p:txBody>
      </p:sp>
      <p:sp>
        <p:nvSpPr>
          <p:cNvPr id="4" name="Foliennummernplatzhalter 3"/>
          <p:cNvSpPr>
            <a:spLocks noGrp="1"/>
          </p:cNvSpPr>
          <p:nvPr>
            <p:ph type="sldNum" sz="quarter" idx="11"/>
          </p:nvPr>
        </p:nvSpPr>
        <p:spPr/>
        <p:txBody>
          <a:bodyPr/>
          <a:lstStyle/>
          <a:p>
            <a:fld id="{CE58CB1E-F828-4F11-99E0-327109AF9DA4}" type="slidenum">
              <a:rPr lang="de-DE" smtClean="0"/>
              <a:pPr/>
              <a:t>15</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dirty="0"/>
              <a:t>Texte</a:t>
            </a:r>
            <a:endParaRPr lang="de-DE"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Bei kleinen Aufzählungen auf Aufzählungszeichen verzichten und ggf. zusätzliche Leerzeile</a:t>
            </a:r>
          </a:p>
          <a:p>
            <a:r>
              <a:rPr lang="de-DE" dirty="0"/>
              <a:t>Nur die wesentlichen Punkte nennen und Themen auf verschiedene Seiten splitten.</a:t>
            </a:r>
          </a:p>
          <a:p>
            <a:endParaRPr lang="de-DE" dirty="0"/>
          </a:p>
          <a:p>
            <a:r>
              <a:rPr lang="de-DE" dirty="0"/>
              <a:t>Punkt 1</a:t>
            </a:r>
          </a:p>
          <a:p>
            <a:endParaRPr lang="de-DE" dirty="0"/>
          </a:p>
          <a:p>
            <a:r>
              <a:rPr lang="de-DE" dirty="0"/>
              <a:t>Punkt 2</a:t>
            </a:r>
          </a:p>
          <a:p>
            <a:endParaRPr lang="de-DE" dirty="0"/>
          </a:p>
          <a:p>
            <a:r>
              <a:rPr lang="de-DE" dirty="0"/>
              <a:t>Wenn Unterpunkte in einer Aufzählung nötig sind ist ein Einrücken mit – möglich</a:t>
            </a:r>
          </a:p>
          <a:p>
            <a:pPr lvl="1"/>
            <a:r>
              <a:rPr lang="de-DE" dirty="0"/>
              <a:t>Unterpunkt 1</a:t>
            </a:r>
          </a:p>
          <a:p>
            <a:pPr lvl="2"/>
            <a:r>
              <a:rPr lang="de-DE" dirty="0"/>
              <a:t>Unterpunkt 1</a:t>
            </a:r>
          </a:p>
          <a:p>
            <a:pPr lvl="2"/>
            <a:r>
              <a:rPr lang="de-DE" dirty="0"/>
              <a:t>Unterpunkt 2</a:t>
            </a:r>
          </a:p>
          <a:p>
            <a:endParaRPr lang="de-DE" dirty="0"/>
          </a:p>
          <a:p>
            <a:r>
              <a:rPr lang="de-DE" dirty="0"/>
              <a:t>Bei größeren Listen die Standardeinstellung • verwenden</a:t>
            </a:r>
          </a:p>
          <a:p>
            <a:pPr lvl="1"/>
            <a:r>
              <a:rPr lang="de-DE" dirty="0"/>
              <a:t>Unterpunkt 1</a:t>
            </a:r>
          </a:p>
          <a:p>
            <a:pPr lvl="1"/>
            <a:r>
              <a:rPr lang="de-DE" dirty="0"/>
              <a:t>Unterpunkt 2</a:t>
            </a:r>
          </a:p>
          <a:p>
            <a:pPr lvl="1"/>
            <a:r>
              <a:rPr lang="de-DE" dirty="0"/>
              <a:t>Unterpunkt 3</a:t>
            </a:r>
          </a:p>
        </p:txBody>
      </p:sp>
      <p:sp>
        <p:nvSpPr>
          <p:cNvPr id="4" name="Foliennummernplatzhalter 3"/>
          <p:cNvSpPr>
            <a:spLocks noGrp="1"/>
          </p:cNvSpPr>
          <p:nvPr>
            <p:ph type="sldNum" sz="quarter" idx="11"/>
          </p:nvPr>
        </p:nvSpPr>
        <p:spPr/>
        <p:txBody>
          <a:bodyPr/>
          <a:lstStyle/>
          <a:p>
            <a:fld id="{CE58CB1E-F828-4F11-99E0-327109AF9DA4}" type="slidenum">
              <a:rPr lang="de-DE" smtClean="0"/>
              <a:pPr/>
              <a:t>16</a:t>
            </a:fld>
            <a:endParaRPr lang="de-DE" dirty="0"/>
          </a:p>
        </p:txBody>
      </p:sp>
      <p:sp>
        <p:nvSpPr>
          <p:cNvPr id="5"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Aufzählung</a:t>
            </a:r>
            <a:endParaRPr lang="de-DE"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t>schlichte Darstellung von Informationen</a:t>
            </a:r>
          </a:p>
          <a:p>
            <a:endParaRPr/>
          </a:p>
          <a:p>
            <a:r>
              <a:t>reduzierte Farben</a:t>
            </a:r>
          </a:p>
          <a:p>
            <a:endParaRPr/>
          </a:p>
          <a:p>
            <a:r>
              <a:t>Rahmen und Überlagerungen nach Möglichkeit vermeiden</a:t>
            </a:r>
          </a:p>
          <a:p>
            <a:endParaRPr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17</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a:t>Bilder - Allgemein</a:t>
            </a:r>
            <a:endParaRPr lang="de-DE" sz="3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5" name="Foliennummernplatzhalter 4"/>
          <p:cNvSpPr>
            <a:spLocks noGrp="1"/>
          </p:cNvSpPr>
          <p:nvPr>
            <p:ph type="sldNum" sz="quarter" idx="15"/>
          </p:nvPr>
        </p:nvSpPr>
        <p:spPr/>
        <p:txBody>
          <a:bodyPr/>
          <a:lstStyle/>
          <a:p>
            <a:fld id="{CE58CB1E-F828-4F11-99E0-327109AF9DA4}" type="slidenum">
              <a:rPr lang="de-DE" smtClean="0"/>
              <a:pPr/>
              <a:t>18</a:t>
            </a:fld>
            <a:endParaRPr lang="de-DE" dirty="0"/>
          </a:p>
        </p:txBody>
      </p:sp>
      <p:sp>
        <p:nvSpPr>
          <p:cNvPr id="10"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22" name="Inhaltsplatzhalter 21"/>
          <p:cNvSpPr>
            <a:spLocks noGrp="1"/>
          </p:cNvSpPr>
          <p:nvPr>
            <p:ph sz="quarter" idx="18"/>
          </p:nvPr>
        </p:nvSpPr>
        <p:spPr/>
        <p:txBody>
          <a:bodyPr/>
          <a:lstStyle/>
          <a:p>
            <a:endParaRPr lang="de-DE"/>
          </a:p>
        </p:txBody>
      </p:sp>
      <p:sp>
        <p:nvSpPr>
          <p:cNvPr id="21" name="Bildplatzhalter 20"/>
          <p:cNvSpPr>
            <a:spLocks noGrp="1"/>
          </p:cNvSpPr>
          <p:nvPr>
            <p:ph type="pic" sz="quarter" idx="14"/>
          </p:nvPr>
        </p:nvSpPr>
        <p:spPr/>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idx="14"/>
          </p:nvPr>
        </p:nvSpPr>
        <p:spPr/>
        <p:txBody>
          <a:bodyPr/>
          <a:lstStyle/>
          <a:p>
            <a:r>
              <a:rPr lang="de-DE" dirty="0"/>
              <a:t>Überschrift 2</a:t>
            </a:r>
          </a:p>
          <a:p>
            <a:r>
              <a:rPr lang="de-DE" dirty="0"/>
              <a:t>Hier steht ein einleitender oder beschreibender Fließtext und nach Wunsch eine Aufzählung</a:t>
            </a:r>
          </a:p>
          <a:p>
            <a:endParaRPr lang="de-DE" dirty="0"/>
          </a:p>
          <a:p>
            <a:r>
              <a:rPr lang="de-DE" dirty="0"/>
              <a:t>Punkt 1</a:t>
            </a:r>
          </a:p>
          <a:p>
            <a:endParaRPr lang="de-DE" dirty="0"/>
          </a:p>
          <a:p>
            <a:r>
              <a:rPr lang="de-DE" dirty="0"/>
              <a:t>Punkt 2</a:t>
            </a:r>
          </a:p>
          <a:p>
            <a:endParaRPr lang="de-DE" dirty="0"/>
          </a:p>
          <a:p>
            <a:r>
              <a:rPr lang="de-DE" dirty="0"/>
              <a:t>Punkt 3</a:t>
            </a:r>
          </a:p>
          <a:p>
            <a:endParaRPr lang="de-DE" dirty="0"/>
          </a:p>
          <a:p>
            <a:r>
              <a:rPr lang="de-DE" dirty="0"/>
              <a:t>Punkt 4</a:t>
            </a:r>
          </a:p>
          <a:p>
            <a:endParaRPr lang="de-DE" dirty="0"/>
          </a:p>
          <a:p>
            <a:endParaRPr lang="de-DE" dirty="0"/>
          </a:p>
        </p:txBody>
      </p:sp>
      <p:sp>
        <p:nvSpPr>
          <p:cNvPr id="18" name="Inhaltsplatzhalter 17"/>
          <p:cNvSpPr>
            <a:spLocks noGrp="1"/>
          </p:cNvSpPr>
          <p:nvPr>
            <p:ph idx="15"/>
          </p:nvPr>
        </p:nvSpPr>
        <p:spPr/>
        <p:txBody>
          <a:bodyPr/>
          <a:lstStyle/>
          <a:p>
            <a:endParaRPr lang="de-DE"/>
          </a:p>
        </p:txBody>
      </p:sp>
      <p:sp>
        <p:nvSpPr>
          <p:cNvPr id="5" name="Foliennummernplatzhalter 4"/>
          <p:cNvSpPr>
            <a:spLocks noGrp="1"/>
          </p:cNvSpPr>
          <p:nvPr>
            <p:ph type="sldNum" sz="quarter" idx="16"/>
          </p:nvPr>
        </p:nvSpPr>
        <p:spPr/>
        <p:txBody>
          <a:bodyPr/>
          <a:lstStyle/>
          <a:p>
            <a:fld id="{CE58CB1E-F828-4F11-99E0-327109AF9DA4}" type="slidenum">
              <a:rPr lang="de-DE" smtClean="0"/>
              <a:pPr/>
              <a:t>19</a:t>
            </a:fld>
            <a:endParaRPr lang="de-DE" dirty="0"/>
          </a:p>
        </p:txBody>
      </p:sp>
      <p:sp>
        <p:nvSpPr>
          <p:cNvPr id="7" name="Fußzeilenplatzhalter 4"/>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285750" indent="-285750">
              <a:buFont typeface="Arial" panose="020B0604020202020204" pitchFamily="34" charset="0"/>
              <a:buChar char="•"/>
            </a:pPr>
            <a:r>
              <a:rPr lang="de-DE" dirty="0"/>
              <a:t>Trend </a:t>
            </a:r>
            <a:r>
              <a:rPr lang="de-DE" dirty="0" err="1"/>
              <a:t>of</a:t>
            </a:r>
            <a:r>
              <a:rPr lang="de-DE" dirty="0"/>
              <a:t> Main-Memory DBMS</a:t>
            </a:r>
          </a:p>
          <a:p>
            <a:pPr marL="285750" indent="-285750">
              <a:buFont typeface="Arial" panose="020B0604020202020204" pitchFamily="34" charset="0"/>
              <a:buChar char="•"/>
            </a:pPr>
            <a:r>
              <a:rPr lang="de-DE" dirty="0"/>
              <a:t>Index-</a:t>
            </a:r>
            <a:r>
              <a:rPr lang="de-DE" dirty="0" err="1"/>
              <a:t>Structures</a:t>
            </a:r>
            <a:r>
              <a:rPr lang="de-DE" dirty="0"/>
              <a:t> in DBMS</a:t>
            </a:r>
          </a:p>
          <a:p>
            <a:pPr marL="285750" indent="-285750">
              <a:buFont typeface="Arial" panose="020B0604020202020204" pitchFamily="34" charset="0"/>
              <a:buChar char="•"/>
            </a:pPr>
            <a:r>
              <a:rPr lang="de-DE" dirty="0" err="1"/>
              <a:t>From</a:t>
            </a:r>
            <a:r>
              <a:rPr lang="de-DE" dirty="0"/>
              <a:t> Tries </a:t>
            </a:r>
            <a:r>
              <a:rPr lang="de-DE" dirty="0" err="1"/>
              <a:t>to</a:t>
            </a:r>
            <a:r>
              <a:rPr lang="de-DE" dirty="0"/>
              <a:t> ART</a:t>
            </a:r>
          </a:p>
          <a:p>
            <a:pPr marL="285750" indent="-285750">
              <a:buFont typeface="Arial" panose="020B0604020202020204" pitchFamily="34" charset="0"/>
              <a:buChar char="•"/>
            </a:pPr>
            <a:r>
              <a:rPr lang="de-DE" dirty="0"/>
              <a:t>Benchmarks</a:t>
            </a:r>
          </a:p>
          <a:p>
            <a:pPr marL="285750" indent="-285750">
              <a:buFont typeface="Arial" panose="020B0604020202020204" pitchFamily="34" charset="0"/>
              <a:buChar char="•"/>
            </a:pPr>
            <a:r>
              <a:rPr lang="de-DE" dirty="0"/>
              <a:t>Summary &amp; </a:t>
            </a:r>
            <a:r>
              <a:rPr lang="en-GB" dirty="0"/>
              <a:t>Conclusion</a:t>
            </a:r>
          </a:p>
        </p:txBody>
      </p:sp>
      <p:sp>
        <p:nvSpPr>
          <p:cNvPr id="4" name="Foliennummernplatzhalter 3"/>
          <p:cNvSpPr>
            <a:spLocks noGrp="1"/>
          </p:cNvSpPr>
          <p:nvPr>
            <p:ph type="sldNum" sz="quarter" idx="11"/>
          </p:nvPr>
        </p:nvSpPr>
        <p:spPr/>
        <p:txBody>
          <a:bodyPr/>
          <a:lstStyle/>
          <a:p>
            <a:fld id="{CE58CB1E-F828-4F11-99E0-327109AF9DA4}" type="slidenum">
              <a:rPr lang="de-DE" smtClean="0"/>
              <a:pPr/>
              <a:t>2</a:t>
            </a:fld>
            <a:endParaRPr lang="de-DE" dirty="0"/>
          </a:p>
        </p:txBody>
      </p:sp>
      <p:sp>
        <p:nvSpPr>
          <p:cNvPr id="5"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p:txBody>
          <a:bodyPr/>
          <a:lstStyle/>
          <a:p>
            <a:r>
              <a:rPr lang="de-DE" dirty="0" err="1"/>
              <a:t>Overview</a:t>
            </a:r>
            <a:endParaRPr lang="de-DE" dirty="0"/>
          </a:p>
        </p:txBody>
      </p:sp>
    </p:spTree>
    <p:extLst>
      <p:ext uri="{BB962C8B-B14F-4D97-AF65-F5344CB8AC3E}">
        <p14:creationId xmlns:p14="http://schemas.microsoft.com/office/powerpoint/2010/main" val="2262996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Inhaltsplatzhalter 17"/>
          <p:cNvSpPr>
            <a:spLocks noGrp="1"/>
          </p:cNvSpPr>
          <p:nvPr>
            <p:ph idx="1"/>
          </p:nvPr>
        </p:nvSpPr>
        <p:spPr/>
        <p:txBody>
          <a:bodyPr/>
          <a:lstStyle/>
          <a:p>
            <a:endParaRPr lang="de-DE"/>
          </a:p>
        </p:txBody>
      </p:sp>
      <p:sp>
        <p:nvSpPr>
          <p:cNvPr id="5" name="Foliennummernplatzhalter 4"/>
          <p:cNvSpPr>
            <a:spLocks noGrp="1"/>
          </p:cNvSpPr>
          <p:nvPr>
            <p:ph type="sldNum" sz="quarter" idx="11"/>
          </p:nvPr>
        </p:nvSpPr>
        <p:spPr/>
        <p:txBody>
          <a:bodyPr/>
          <a:lstStyle/>
          <a:p>
            <a:fld id="{CE58CB1E-F828-4F11-99E0-327109AF9DA4}" type="slidenum">
              <a:rPr lang="de-DE" smtClean="0"/>
              <a:pPr/>
              <a:t>20</a:t>
            </a:fld>
            <a:endParaRPr lang="de-DE" dirty="0"/>
          </a:p>
        </p:txBody>
      </p:sp>
      <p:sp>
        <p:nvSpPr>
          <p:cNvPr id="8"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5" name="Foliennummernplatzhalter 4"/>
          <p:cNvSpPr>
            <a:spLocks noGrp="1"/>
          </p:cNvSpPr>
          <p:nvPr>
            <p:ph type="sldNum" sz="quarter" idx="15"/>
          </p:nvPr>
        </p:nvSpPr>
        <p:spPr/>
        <p:txBody>
          <a:bodyPr/>
          <a:lstStyle/>
          <a:p>
            <a:fld id="{CE58CB1E-F828-4F11-99E0-327109AF9DA4}" type="slidenum">
              <a:rPr lang="de-DE" smtClean="0"/>
              <a:pPr/>
              <a:t>21</a:t>
            </a:fld>
            <a:endParaRPr lang="de-DE" dirty="0"/>
          </a:p>
        </p:txBody>
      </p:sp>
      <p:sp>
        <p:nvSpPr>
          <p:cNvPr id="6" name="Fußzeilenplatzhalter 5"/>
          <p:cNvSpPr>
            <a:spLocks noGrp="1"/>
          </p:cNvSpPr>
          <p:nvPr>
            <p:ph type="ftr" sz="quarter" idx="16"/>
          </p:nvPr>
        </p:nvSpPr>
        <p:spPr/>
        <p:txBody>
          <a:bodyPr/>
          <a:lstStyle/>
          <a:p>
            <a:r>
              <a:rPr lang="de-DE" noProof="0"/>
              <a:t>Dr. rer. nat. Erika Mustermann (TUM) | kann beliebig erweitert werden | Infos mit Strich trennen</a:t>
            </a:r>
          </a:p>
        </p:txBody>
      </p:sp>
      <p:sp>
        <p:nvSpPr>
          <p:cNvPr id="17" name="Bildplatzhalter 16"/>
          <p:cNvSpPr>
            <a:spLocks noGrp="1"/>
          </p:cNvSpPr>
          <p:nvPr>
            <p:ph type="pic" sz="quarter" idx="17"/>
          </p:nvPr>
        </p:nvSpPr>
        <p:spPr/>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Weißer bzw. transparenter Hintergrund</a:t>
            </a:r>
            <a:br>
              <a:rPr lang="de-DE"/>
            </a:br>
            <a:r>
              <a:rPr lang="de-DE"/>
              <a:t>mit genug Freiraum anordnen</a:t>
            </a: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22</a:t>
            </a:fld>
            <a:endParaRPr lang="de-DE" dirty="0"/>
          </a:p>
        </p:txBody>
      </p:sp>
      <p:sp>
        <p:nvSpPr>
          <p:cNvPr id="10"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18" name="Bildplatzhalter 17"/>
          <p:cNvSpPr>
            <a:spLocks noGrp="1"/>
          </p:cNvSpPr>
          <p:nvPr>
            <p:ph type="pic" sz="quarter" idx="17"/>
          </p:nvPr>
        </p:nvSpPr>
        <p:spPr/>
      </p:sp>
      <p:sp>
        <p:nvSpPr>
          <p:cNvPr id="4" name="Titel 3"/>
          <p:cNvSpPr>
            <a:spLocks noGrp="1"/>
          </p:cNvSpPr>
          <p:nvPr>
            <p:ph type="title"/>
          </p:nvPr>
        </p:nvSpPr>
        <p:spPr/>
        <p:txBody>
          <a:bodyPr/>
          <a:lstStyle/>
          <a:p>
            <a:r>
              <a:rPr lang="de-DE"/>
              <a:t>Nicht formatfüllende Bilder</a:t>
            </a:r>
            <a:endParaRPr lang="de-DE"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Bildplatzhalter 13"/>
          <p:cNvSpPr>
            <a:spLocks noGrp="1"/>
          </p:cNvSpPr>
          <p:nvPr>
            <p:ph type="pic" sz="quarter" idx="14"/>
          </p:nvPr>
        </p:nvSpPr>
        <p:spPr/>
      </p:sp>
      <p:sp>
        <p:nvSpPr>
          <p:cNvPr id="4" name="Foliennummernplatzhalter 3"/>
          <p:cNvSpPr>
            <a:spLocks noGrp="1"/>
          </p:cNvSpPr>
          <p:nvPr>
            <p:ph type="sldNum" sz="quarter" idx="15"/>
          </p:nvPr>
        </p:nvSpPr>
        <p:spPr/>
        <p:txBody>
          <a:bodyPr/>
          <a:lstStyle/>
          <a:p>
            <a:fld id="{CE58CB1E-F828-4F11-99E0-327109AF9DA4}" type="slidenum">
              <a:rPr lang="de-DE" smtClean="0"/>
              <a:pPr/>
              <a:t>23</a:t>
            </a:fld>
            <a:endParaRPr lang="de-DE" dirty="0"/>
          </a:p>
        </p:txBody>
      </p:sp>
      <p:sp>
        <p:nvSpPr>
          <p:cNvPr id="5"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Bilder Format füllend - maximale Bildgröße</a:t>
            </a:r>
            <a:endParaRPr lang="de-DE"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r>
              <a:rPr lang="de-DE"/>
              <a:t>Alternativ mit formatfüllendem Hintergrund: 5 % schwarz</a:t>
            </a:r>
          </a:p>
          <a:p>
            <a:r>
              <a:rPr lang="de-DE"/>
              <a:t>Beschriftungen können zusätzlich neben den Bildern angebracht werden</a:t>
            </a:r>
          </a:p>
        </p:txBody>
      </p:sp>
      <p:sp>
        <p:nvSpPr>
          <p:cNvPr id="4" name="Foliennummernplatzhalter 3"/>
          <p:cNvSpPr>
            <a:spLocks noGrp="1"/>
          </p:cNvSpPr>
          <p:nvPr>
            <p:ph type="sldNum" sz="quarter" idx="15"/>
          </p:nvPr>
        </p:nvSpPr>
        <p:spPr/>
        <p:txBody>
          <a:bodyPr/>
          <a:lstStyle/>
          <a:p>
            <a:fld id="{CE58CB1E-F828-4F11-99E0-327109AF9DA4}" type="slidenum">
              <a:rPr lang="de-DE" smtClean="0"/>
              <a:pPr/>
              <a:t>24</a:t>
            </a:fld>
            <a:endParaRPr lang="de-DE" dirty="0"/>
          </a:p>
        </p:txBody>
      </p:sp>
      <p:sp>
        <p:nvSpPr>
          <p:cNvPr id="11"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Inhaltsplatzhalter 6"/>
          <p:cNvSpPr>
            <a:spLocks noGrp="1"/>
          </p:cNvSpPr>
          <p:nvPr>
            <p:ph sz="quarter" idx="18"/>
          </p:nvPr>
        </p:nvSpPr>
        <p:spPr/>
        <p:txBody>
          <a:bodyPr/>
          <a:lstStyle/>
          <a:p>
            <a:r>
              <a:rPr lang="de-DE"/>
              <a:t>Bilderklärung</a:t>
            </a:r>
            <a:endParaRPr lang="de-DE" dirty="0"/>
          </a:p>
        </p:txBody>
      </p:sp>
      <p:sp>
        <p:nvSpPr>
          <p:cNvPr id="21" name="Bildplatzhalter 20"/>
          <p:cNvSpPr>
            <a:spLocks noGrp="1"/>
          </p:cNvSpPr>
          <p:nvPr>
            <p:ph type="pic" sz="quarter" idx="14"/>
          </p:nvPr>
        </p:nvSpPr>
        <p:spPr/>
      </p:sp>
      <p:sp>
        <p:nvSpPr>
          <p:cNvPr id="3" name="Titel 2"/>
          <p:cNvSpPr>
            <a:spLocks noGrp="1"/>
          </p:cNvSpPr>
          <p:nvPr>
            <p:ph type="title"/>
          </p:nvPr>
        </p:nvSpPr>
        <p:spPr/>
        <p:txBody>
          <a:bodyPr/>
          <a:lstStyle/>
          <a:p>
            <a:r>
              <a:rPr lang="de-DE"/>
              <a:t>Nicht Format füllende Bilder</a:t>
            </a:r>
            <a:endParaRPr lang="de-DE"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507" cy="21192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val="20000"/>
                    </a:ext>
                  </a:extLst>
                </a:gridCol>
                <a:gridCol w="5015618">
                  <a:extLst>
                    <a:ext uri="{9D8B030D-6E8A-4147-A177-3AD203B41FA5}">
                      <a16:colId xmlns:a16="http://schemas.microsoft.com/office/drawing/2014/main" val="20001"/>
                    </a:ext>
                  </a:extLst>
                </a:gridCol>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Strecke</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39 km/Tag (14.360 km/Jahr)</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Ø - Geschwindigkeit</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25 km/h</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Verfügbare Ladezeit</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22 h/Tag</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Kosten</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Kleinwagen mit Verbrennungsmotor</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Einsatzgebiet</a:t>
                      </a:r>
                      <a:endParaRPr lang="de-DE" sz="1600" b="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Stadt und Umland</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25</a:t>
            </a:fld>
            <a:endParaRPr lang="de-DE" dirty="0"/>
          </a:p>
        </p:txBody>
      </p:sp>
      <p:sp>
        <p:nvSpPr>
          <p:cNvPr id="10"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2" name="Textplatzhalter 1"/>
          <p:cNvSpPr>
            <a:spLocks noGrp="1"/>
          </p:cNvSpPr>
          <p:nvPr>
            <p:ph type="body" sz="quarter" idx="13"/>
          </p:nvPr>
        </p:nvSpPr>
        <p:spPr/>
        <p:txBody>
          <a:bodyPr/>
          <a:lstStyle/>
          <a:p>
            <a:r>
              <a:rPr lang="de-DE"/>
              <a:t>Tabelle ohne Farbe und kein Rand</a:t>
            </a:r>
            <a:br>
              <a:rPr lang="de-DE"/>
            </a:br>
            <a:r>
              <a:rPr lang="de-DE"/>
              <a:t>innerer Seitenrand links 0 cm, oben z.B. 0,5 cm (für genug Zeilenabstand innerhalb) </a:t>
            </a:r>
            <a:endParaRPr lang="de-DE" dirty="0"/>
          </a:p>
        </p:txBody>
      </p:sp>
      <p:sp>
        <p:nvSpPr>
          <p:cNvPr id="3" name="Titel 2"/>
          <p:cNvSpPr>
            <a:spLocks noGrp="1"/>
          </p:cNvSpPr>
          <p:nvPr>
            <p:ph type="title"/>
          </p:nvPr>
        </p:nvSpPr>
        <p:spPr/>
        <p:txBody>
          <a:bodyPr/>
          <a:lstStyle/>
          <a:p>
            <a:r>
              <a:rPr lang="de-DE"/>
              <a:t>Tabelle – Beispiel 1</a:t>
            </a:r>
            <a:endParaRPr lang="de-DE"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507" cy="21192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val="20000"/>
                    </a:ext>
                  </a:extLst>
                </a:gridCol>
                <a:gridCol w="5015618">
                  <a:extLst>
                    <a:ext uri="{9D8B030D-6E8A-4147-A177-3AD203B41FA5}">
                      <a16:colId xmlns:a16="http://schemas.microsoft.com/office/drawing/2014/main" val="20001"/>
                    </a:ext>
                  </a:extLst>
                </a:gridCol>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Strecke</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39 km/Tag (14.360 km/Jahr)</a:t>
                      </a:r>
                      <a:endParaRPr lang="de-DE" sz="1600" dirty="0">
                        <a:latin typeface="+mn-lt"/>
                      </a:endParaRPr>
                    </a:p>
                  </a:txBody>
                  <a:tcPr marL="54000" marR="0" marT="180000" marB="0" anchor="ctr"/>
                </a:tc>
                <a:extLst>
                  <a:ext uri="{0D108BD9-81ED-4DB2-BD59-A6C34878D82A}">
                    <a16:rowId xmlns:a16="http://schemas.microsoft.com/office/drawing/2014/main" val="10000"/>
                  </a:ext>
                </a:extLst>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Ø - Geschwindigkeit</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25 km/h</a:t>
                      </a:r>
                      <a:endParaRPr lang="de-DE" sz="1600" dirty="0">
                        <a:latin typeface="+mn-lt"/>
                      </a:endParaRPr>
                    </a:p>
                  </a:txBody>
                  <a:tcPr marL="54000" marR="0" marT="180000" marB="0" anchor="ctr"/>
                </a:tc>
                <a:extLst>
                  <a:ext uri="{0D108BD9-81ED-4DB2-BD59-A6C34878D82A}">
                    <a16:rowId xmlns:a16="http://schemas.microsoft.com/office/drawing/2014/main" val="10001"/>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Verfügbare Ladezeit</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22 h/Tag</a:t>
                      </a:r>
                      <a:endParaRPr lang="de-DE" sz="1600" dirty="0">
                        <a:latin typeface="+mn-lt"/>
                      </a:endParaRPr>
                    </a:p>
                  </a:txBody>
                  <a:tcPr marL="54000" marR="0" marT="180000" marB="0" anchor="ctr"/>
                </a:tc>
                <a:extLst>
                  <a:ext uri="{0D108BD9-81ED-4DB2-BD59-A6C34878D82A}">
                    <a16:rowId xmlns:a16="http://schemas.microsoft.com/office/drawing/2014/main" val="10002"/>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Kosten</a:t>
                      </a:r>
                      <a:endParaRPr lang="de-DE" sz="1600" dirty="0">
                        <a:latin typeface="+mn-lt"/>
                      </a:endParaRPr>
                    </a:p>
                  </a:txBody>
                  <a:tcPr marL="54000" marR="0" marT="18000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Kleinwagen mit Verbrennungsmotor</a:t>
                      </a:r>
                      <a:endParaRPr lang="de-DE" sz="1600" dirty="0">
                        <a:latin typeface="+mn-lt"/>
                      </a:endParaRPr>
                    </a:p>
                  </a:txBody>
                  <a:tcPr marL="54000" marR="0" marT="180000" marB="0" anchor="ctr"/>
                </a:tc>
                <a:extLst>
                  <a:ext uri="{0D108BD9-81ED-4DB2-BD59-A6C34878D82A}">
                    <a16:rowId xmlns:a16="http://schemas.microsoft.com/office/drawing/2014/main" val="10003"/>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Einsatzgebiet</a:t>
                      </a:r>
                      <a:endParaRPr lang="de-DE" sz="1600" b="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Stadt und Umland</a:t>
                      </a:r>
                      <a:endParaRPr lang="de-DE" sz="1600" dirty="0">
                        <a:latin typeface="+mn-lt"/>
                      </a:endParaRPr>
                    </a:p>
                  </a:txBody>
                  <a:tcPr marL="54000" marR="0" marT="180000" marB="0" anchor="ctr"/>
                </a:tc>
                <a:extLst>
                  <a:ext uri="{0D108BD9-81ED-4DB2-BD59-A6C34878D82A}">
                    <a16:rowId xmlns:a16="http://schemas.microsoft.com/office/drawing/2014/main" val="10004"/>
                  </a:ext>
                </a:extLst>
              </a:tr>
            </a:tbl>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26</a:t>
            </a:fld>
            <a:endParaRPr lang="de-DE" dirty="0"/>
          </a:p>
        </p:txBody>
      </p:sp>
      <p:sp>
        <p:nvSpPr>
          <p:cNvPr id="10"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2" name="Textplatzhalter 1"/>
          <p:cNvSpPr>
            <a:spLocks noGrp="1"/>
          </p:cNvSpPr>
          <p:nvPr>
            <p:ph type="body" sz="quarter" idx="13"/>
          </p:nvPr>
        </p:nvSpPr>
        <p:spPr/>
        <p:txBody>
          <a:bodyPr/>
          <a:lstStyle/>
          <a:p>
            <a:r>
              <a:rPr lang="de-DE"/>
              <a:t>Tabelle mit schwarzem Rand</a:t>
            </a:r>
            <a:br>
              <a:rPr lang="de-DE"/>
            </a:br>
            <a:r>
              <a:rPr lang="de-DE"/>
              <a:t>innerer Seitenrand links 0,15 cm, oben z.B. 0,5 cm (für genug Zeilenabstand innerhalb) </a:t>
            </a:r>
            <a:endParaRPr lang="de-DE" dirty="0"/>
          </a:p>
        </p:txBody>
      </p:sp>
      <p:sp>
        <p:nvSpPr>
          <p:cNvPr id="3" name="Titel 2"/>
          <p:cNvSpPr>
            <a:spLocks noGrp="1"/>
          </p:cNvSpPr>
          <p:nvPr>
            <p:ph type="title"/>
          </p:nvPr>
        </p:nvSpPr>
        <p:spPr/>
        <p:txBody>
          <a:bodyPr/>
          <a:lstStyle/>
          <a:p>
            <a:r>
              <a:rPr lang="de-DE"/>
              <a:t>Tabelle – Beispiel 2</a:t>
            </a:r>
            <a:endParaRPr lang="de-DE"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p:txBody>
          <a:bodyPr/>
          <a:lstStyle/>
          <a:p>
            <a:fld id="{CE58CB1E-F828-4F11-99E0-327109AF9DA4}" type="slidenum">
              <a:rPr lang="de-DE" smtClean="0"/>
              <a:pPr/>
              <a:t>27</a:t>
            </a:fld>
            <a:endParaRPr lang="de-DE" dirty="0"/>
          </a:p>
        </p:txBody>
      </p:sp>
      <p:sp>
        <p:nvSpPr>
          <p:cNvPr id="9"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extplatzhalter 2"/>
          <p:cNvSpPr>
            <a:spLocks noGrp="1"/>
          </p:cNvSpPr>
          <p:nvPr>
            <p:ph type="body" sz="quarter" idx="13"/>
          </p:nvPr>
        </p:nvSpPr>
        <p:spPr/>
        <p:txBody>
          <a:bodyPr/>
          <a:lstStyle/>
          <a:p>
            <a:r>
              <a:rPr lang="de-DE" dirty="0"/>
              <a:t>Nach Möglichkeit linksbündig bleiben</a:t>
            </a:r>
            <a:br>
              <a:rPr lang="de-DE" dirty="0"/>
            </a:br>
            <a:r>
              <a:rPr lang="de-DE" dirty="0"/>
              <a:t>Unnötige Striche und Balken vermeiden</a:t>
            </a:r>
          </a:p>
        </p:txBody>
      </p:sp>
      <p:sp>
        <p:nvSpPr>
          <p:cNvPr id="4" name="Titel 3"/>
          <p:cNvSpPr>
            <a:spLocks noGrp="1"/>
          </p:cNvSpPr>
          <p:nvPr>
            <p:ph type="title"/>
          </p:nvPr>
        </p:nvSpPr>
        <p:spPr/>
        <p:txBody>
          <a:bodyPr/>
          <a:lstStyle/>
          <a:p>
            <a:r>
              <a:rPr lang="de-DE"/>
              <a:t>Diagramme – Beispiel 1</a:t>
            </a:r>
            <a:endParaRPr lang="de-DE" dirty="0"/>
          </a:p>
        </p:txBody>
      </p:sp>
      <p:graphicFrame>
        <p:nvGraphicFramePr>
          <p:cNvPr id="14" name="Diagramm 13"/>
          <p:cNvGraphicFramePr/>
          <p:nvPr/>
        </p:nvGraphicFramePr>
        <p:xfrm>
          <a:off x="209868" y="2388199"/>
          <a:ext cx="8515032" cy="420786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Inhaltsplatzhalter 5"/>
          <p:cNvGraphicFramePr>
            <a:graphicFrameLocks noGrp="1"/>
          </p:cNvGraphicFramePr>
          <p:nvPr>
            <p:ph idx="1"/>
            <p:extLst>
              <p:ext uri="{D42A27DB-BD31-4B8C-83A1-F6EECF244321}">
                <p14:modId xmlns:p14="http://schemas.microsoft.com/office/powerpoint/2010/main" val="2021366215"/>
              </p:ext>
            </p:extLst>
          </p:nvPr>
        </p:nvGraphicFramePr>
        <p:xfrm>
          <a:off x="319088" y="1762125"/>
          <a:ext cx="8509000" cy="4699000"/>
        </p:xfrm>
        <a:graphic>
          <a:graphicData uri="http://schemas.openxmlformats.org/drawingml/2006/chart">
            <c:chart xmlns:c="http://schemas.openxmlformats.org/drawingml/2006/chart" xmlns:r="http://schemas.openxmlformats.org/officeDocument/2006/relationships" r:id="rId2"/>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28</a:t>
            </a:fld>
            <a:endParaRPr lang="de-DE" dirty="0"/>
          </a:p>
        </p:txBody>
      </p:sp>
      <p:sp>
        <p:nvSpPr>
          <p:cNvPr id="7"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Diagramme</a:t>
            </a:r>
            <a:endParaRPr lang="de-D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Inhaltsplatzhalter 5"/>
          <p:cNvGraphicFramePr>
            <a:graphicFrameLocks noGrp="1"/>
          </p:cNvGraphicFramePr>
          <p:nvPr>
            <p:ph idx="1"/>
            <p:extLst>
              <p:ext uri="{D42A27DB-BD31-4B8C-83A1-F6EECF244321}">
                <p14:modId xmlns:p14="http://schemas.microsoft.com/office/powerpoint/2010/main" val="312361149"/>
              </p:ext>
            </p:extLst>
          </p:nvPr>
        </p:nvGraphicFramePr>
        <p:xfrm>
          <a:off x="319088" y="1762125"/>
          <a:ext cx="8509000" cy="4699000"/>
        </p:xfrm>
        <a:graphic>
          <a:graphicData uri="http://schemas.openxmlformats.org/drawingml/2006/chart">
            <c:chart xmlns:c="http://schemas.openxmlformats.org/drawingml/2006/chart" xmlns:r="http://schemas.openxmlformats.org/officeDocument/2006/relationships" r:id="rId3"/>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3</a:t>
            </a:fld>
            <a:endParaRPr lang="de-DE" dirty="0"/>
          </a:p>
        </p:txBody>
      </p:sp>
      <p:sp>
        <p:nvSpPr>
          <p:cNvPr id="7"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p:txBody>
          <a:bodyPr/>
          <a:lstStyle/>
          <a:p>
            <a:r>
              <a:rPr lang="de-DE" dirty="0"/>
              <a:t>Memory-Benchmark</a:t>
            </a:r>
          </a:p>
        </p:txBody>
      </p:sp>
    </p:spTree>
    <p:extLst>
      <p:ext uri="{BB962C8B-B14F-4D97-AF65-F5344CB8AC3E}">
        <p14:creationId xmlns:p14="http://schemas.microsoft.com/office/powerpoint/2010/main" val="2923586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Inhaltsplatzhalter 5">
            <a:extLst>
              <a:ext uri="{FF2B5EF4-FFF2-40B4-BE49-F238E27FC236}">
                <a16:creationId xmlns:a16="http://schemas.microsoft.com/office/drawing/2014/main" id="{E0ADE26F-FE0B-74C4-ECC8-E87C466C7B24}"/>
              </a:ext>
            </a:extLst>
          </p:cNvPr>
          <p:cNvGraphicFramePr>
            <a:graphicFrameLocks/>
          </p:cNvGraphicFramePr>
          <p:nvPr>
            <p:extLst>
              <p:ext uri="{D42A27DB-BD31-4B8C-83A1-F6EECF244321}">
                <p14:modId xmlns:p14="http://schemas.microsoft.com/office/powerpoint/2010/main" val="1460315604"/>
              </p:ext>
            </p:extLst>
          </p:nvPr>
        </p:nvGraphicFramePr>
        <p:xfrm>
          <a:off x="4611688" y="1762125"/>
          <a:ext cx="4214813" cy="4699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Inhaltsplatzhalter 5"/>
          <p:cNvGraphicFramePr>
            <a:graphicFrameLocks noGrp="1"/>
          </p:cNvGraphicFramePr>
          <p:nvPr>
            <p:ph idx="1"/>
            <p:extLst>
              <p:ext uri="{D42A27DB-BD31-4B8C-83A1-F6EECF244321}">
                <p14:modId xmlns:p14="http://schemas.microsoft.com/office/powerpoint/2010/main" val="1548245075"/>
              </p:ext>
            </p:extLst>
          </p:nvPr>
        </p:nvGraphicFramePr>
        <p:xfrm>
          <a:off x="319088" y="1762125"/>
          <a:ext cx="4214813" cy="4699000"/>
        </p:xfrm>
        <a:graphic>
          <a:graphicData uri="http://schemas.openxmlformats.org/drawingml/2006/chart">
            <c:chart xmlns:c="http://schemas.openxmlformats.org/drawingml/2006/chart" xmlns:r="http://schemas.openxmlformats.org/officeDocument/2006/relationships" r:id="rId4"/>
          </a:graphicData>
        </a:graphic>
      </p:graphicFrame>
      <p:sp>
        <p:nvSpPr>
          <p:cNvPr id="4" name="Foliennummernplatzhalter 3"/>
          <p:cNvSpPr>
            <a:spLocks noGrp="1"/>
          </p:cNvSpPr>
          <p:nvPr>
            <p:ph type="sldNum" sz="quarter" idx="11"/>
          </p:nvPr>
        </p:nvSpPr>
        <p:spPr>
          <a:xfrm>
            <a:off x="6774934" y="6473313"/>
            <a:ext cx="2052000" cy="365125"/>
          </a:xfrm>
        </p:spPr>
        <p:txBody>
          <a:bodyPr anchor="ctr">
            <a:normAutofit/>
          </a:bodyPr>
          <a:lstStyle/>
          <a:p>
            <a:pPr>
              <a:spcAft>
                <a:spcPts val="600"/>
              </a:spcAft>
            </a:pPr>
            <a:fld id="{CE58CB1E-F828-4F11-99E0-327109AF9DA4}" type="slidenum">
              <a:rPr lang="de-DE" smtClean="0"/>
              <a:pPr>
                <a:spcAft>
                  <a:spcPts val="600"/>
                </a:spcAft>
              </a:pPr>
              <a:t>4</a:t>
            </a:fld>
            <a:endParaRPr lang="de-DE"/>
          </a:p>
        </p:txBody>
      </p:sp>
      <p:sp>
        <p:nvSpPr>
          <p:cNvPr id="7" name="Fußzeilenplatzhalter 4"/>
          <p:cNvSpPr>
            <a:spLocks noGrp="1"/>
          </p:cNvSpPr>
          <p:nvPr>
            <p:ph type="ftr" sz="quarter" idx="12"/>
          </p:nvPr>
        </p:nvSpPr>
        <p:spPr>
          <a:xfrm>
            <a:off x="311162" y="6473313"/>
            <a:ext cx="7829538" cy="384687"/>
          </a:xfrm>
        </p:spPr>
        <p:txBody>
          <a:bodyPr anchor="ctr">
            <a:normAutofit/>
          </a:bodyPr>
          <a:lstStyle/>
          <a:p>
            <a:pPr>
              <a:spcAft>
                <a:spcPts val="600"/>
              </a:spcAft>
            </a:pPr>
            <a:r>
              <a:rPr lang="de-DE"/>
              <a:t>Jonas Fritsch | The Adaptive Radix Tree</a:t>
            </a:r>
            <a:endParaRPr lang="en-US"/>
          </a:p>
        </p:txBody>
      </p:sp>
      <p:sp>
        <p:nvSpPr>
          <p:cNvPr id="3" name="Titel 2"/>
          <p:cNvSpPr>
            <a:spLocks noGrp="1"/>
          </p:cNvSpPr>
          <p:nvPr>
            <p:ph type="title"/>
          </p:nvPr>
        </p:nvSpPr>
        <p:spPr>
          <a:xfrm>
            <a:off x="319090" y="994334"/>
            <a:ext cx="8508999" cy="410369"/>
          </a:xfrm>
        </p:spPr>
        <p:txBody>
          <a:bodyPr wrap="square" anchor="t">
            <a:normAutofit/>
          </a:bodyPr>
          <a:lstStyle/>
          <a:p>
            <a:r>
              <a:rPr lang="de-DE" dirty="0"/>
              <a:t>Performance-Benchmark (</a:t>
            </a:r>
            <a:r>
              <a:rPr lang="de-DE" dirty="0" err="1"/>
              <a:t>insert</a:t>
            </a:r>
            <a:r>
              <a:rPr lang="de-DE" dirty="0"/>
              <a:t>)</a:t>
            </a:r>
          </a:p>
        </p:txBody>
      </p:sp>
    </p:spTree>
    <p:extLst>
      <p:ext uri="{BB962C8B-B14F-4D97-AF65-F5344CB8AC3E}">
        <p14:creationId xmlns:p14="http://schemas.microsoft.com/office/powerpoint/2010/main" val="2050750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Inhaltsplatzhalter 5">
            <a:extLst>
              <a:ext uri="{FF2B5EF4-FFF2-40B4-BE49-F238E27FC236}">
                <a16:creationId xmlns:a16="http://schemas.microsoft.com/office/drawing/2014/main" id="{E0ADE26F-FE0B-74C4-ECC8-E87C466C7B24}"/>
              </a:ext>
            </a:extLst>
          </p:cNvPr>
          <p:cNvGraphicFramePr>
            <a:graphicFrameLocks/>
          </p:cNvGraphicFramePr>
          <p:nvPr>
            <p:extLst>
              <p:ext uri="{D42A27DB-BD31-4B8C-83A1-F6EECF244321}">
                <p14:modId xmlns:p14="http://schemas.microsoft.com/office/powerpoint/2010/main" val="1736706946"/>
              </p:ext>
            </p:extLst>
          </p:nvPr>
        </p:nvGraphicFramePr>
        <p:xfrm>
          <a:off x="4611688" y="1762125"/>
          <a:ext cx="4214813" cy="4699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Inhaltsplatzhalter 5"/>
          <p:cNvGraphicFramePr>
            <a:graphicFrameLocks noGrp="1"/>
          </p:cNvGraphicFramePr>
          <p:nvPr>
            <p:ph idx="1"/>
            <p:extLst>
              <p:ext uri="{D42A27DB-BD31-4B8C-83A1-F6EECF244321}">
                <p14:modId xmlns:p14="http://schemas.microsoft.com/office/powerpoint/2010/main" val="83631427"/>
              </p:ext>
            </p:extLst>
          </p:nvPr>
        </p:nvGraphicFramePr>
        <p:xfrm>
          <a:off x="319088" y="1762125"/>
          <a:ext cx="4214813" cy="4699000"/>
        </p:xfrm>
        <a:graphic>
          <a:graphicData uri="http://schemas.openxmlformats.org/drawingml/2006/chart">
            <c:chart xmlns:c="http://schemas.openxmlformats.org/drawingml/2006/chart" xmlns:r="http://schemas.openxmlformats.org/officeDocument/2006/relationships" r:id="rId4"/>
          </a:graphicData>
        </a:graphic>
      </p:graphicFrame>
      <p:sp>
        <p:nvSpPr>
          <p:cNvPr id="4" name="Foliennummernplatzhalter 3"/>
          <p:cNvSpPr>
            <a:spLocks noGrp="1"/>
          </p:cNvSpPr>
          <p:nvPr>
            <p:ph type="sldNum" sz="quarter" idx="11"/>
          </p:nvPr>
        </p:nvSpPr>
        <p:spPr>
          <a:xfrm>
            <a:off x="6774934" y="6473313"/>
            <a:ext cx="2052000" cy="365125"/>
          </a:xfrm>
        </p:spPr>
        <p:txBody>
          <a:bodyPr anchor="ctr">
            <a:normAutofit/>
          </a:bodyPr>
          <a:lstStyle/>
          <a:p>
            <a:pPr>
              <a:spcAft>
                <a:spcPts val="600"/>
              </a:spcAft>
            </a:pPr>
            <a:fld id="{CE58CB1E-F828-4F11-99E0-327109AF9DA4}" type="slidenum">
              <a:rPr lang="de-DE" smtClean="0"/>
              <a:pPr>
                <a:spcAft>
                  <a:spcPts val="600"/>
                </a:spcAft>
              </a:pPr>
              <a:t>5</a:t>
            </a:fld>
            <a:endParaRPr lang="de-DE"/>
          </a:p>
        </p:txBody>
      </p:sp>
      <p:sp>
        <p:nvSpPr>
          <p:cNvPr id="7" name="Fußzeilenplatzhalter 4"/>
          <p:cNvSpPr>
            <a:spLocks noGrp="1"/>
          </p:cNvSpPr>
          <p:nvPr>
            <p:ph type="ftr" sz="quarter" idx="12"/>
          </p:nvPr>
        </p:nvSpPr>
        <p:spPr>
          <a:xfrm>
            <a:off x="311162" y="6473313"/>
            <a:ext cx="7829538" cy="384687"/>
          </a:xfrm>
        </p:spPr>
        <p:txBody>
          <a:bodyPr anchor="ctr">
            <a:normAutofit/>
          </a:bodyPr>
          <a:lstStyle/>
          <a:p>
            <a:pPr>
              <a:spcAft>
                <a:spcPts val="600"/>
              </a:spcAft>
            </a:pPr>
            <a:r>
              <a:rPr lang="de-DE"/>
              <a:t>Jonas Fritsch | The Adaptive Radix Tree</a:t>
            </a:r>
            <a:endParaRPr lang="en-US"/>
          </a:p>
        </p:txBody>
      </p:sp>
      <p:sp>
        <p:nvSpPr>
          <p:cNvPr id="3" name="Titel 2"/>
          <p:cNvSpPr>
            <a:spLocks noGrp="1"/>
          </p:cNvSpPr>
          <p:nvPr>
            <p:ph type="title"/>
          </p:nvPr>
        </p:nvSpPr>
        <p:spPr>
          <a:xfrm>
            <a:off x="319090" y="994334"/>
            <a:ext cx="8508999" cy="410369"/>
          </a:xfrm>
        </p:spPr>
        <p:txBody>
          <a:bodyPr wrap="square" anchor="t">
            <a:normAutofit/>
          </a:bodyPr>
          <a:lstStyle/>
          <a:p>
            <a:r>
              <a:rPr lang="de-DE" dirty="0"/>
              <a:t>Performance-Benchmark (</a:t>
            </a:r>
            <a:r>
              <a:rPr lang="de-DE" dirty="0" err="1"/>
              <a:t>search</a:t>
            </a:r>
            <a:r>
              <a:rPr lang="de-DE" dirty="0"/>
              <a:t>)</a:t>
            </a:r>
          </a:p>
        </p:txBody>
      </p:sp>
    </p:spTree>
    <p:extLst>
      <p:ext uri="{BB962C8B-B14F-4D97-AF65-F5344CB8AC3E}">
        <p14:creationId xmlns:p14="http://schemas.microsoft.com/office/powerpoint/2010/main" val="2563244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extLst>
              <p:ext uri="{D42A27DB-BD31-4B8C-83A1-F6EECF244321}">
                <p14:modId xmlns:p14="http://schemas.microsoft.com/office/powerpoint/2010/main" val="1637307687"/>
              </p:ext>
            </p:extLst>
          </p:nvPr>
        </p:nvGraphicFramePr>
        <p:xfrm>
          <a:off x="319088" y="2498725"/>
          <a:ext cx="8509505" cy="2347800"/>
        </p:xfrm>
        <a:graphic>
          <a:graphicData uri="http://schemas.openxmlformats.org/drawingml/2006/table">
            <a:tbl>
              <a:tblPr bandRow="1">
                <a:tableStyleId>{5940675A-B579-460E-94D1-54222C63F5DA}</a:tableStyleId>
              </a:tblPr>
              <a:tblGrid>
                <a:gridCol w="1262133">
                  <a:extLst>
                    <a:ext uri="{9D8B030D-6E8A-4147-A177-3AD203B41FA5}">
                      <a16:colId xmlns:a16="http://schemas.microsoft.com/office/drawing/2014/main" val="20000"/>
                    </a:ext>
                  </a:extLst>
                </a:gridCol>
                <a:gridCol w="1811843">
                  <a:extLst>
                    <a:ext uri="{9D8B030D-6E8A-4147-A177-3AD203B41FA5}">
                      <a16:colId xmlns:a16="http://schemas.microsoft.com/office/drawing/2014/main" val="20001"/>
                    </a:ext>
                  </a:extLst>
                </a:gridCol>
                <a:gridCol w="1811843">
                  <a:extLst>
                    <a:ext uri="{9D8B030D-6E8A-4147-A177-3AD203B41FA5}">
                      <a16:colId xmlns:a16="http://schemas.microsoft.com/office/drawing/2014/main" val="3346723987"/>
                    </a:ext>
                  </a:extLst>
                </a:gridCol>
                <a:gridCol w="1811843">
                  <a:extLst>
                    <a:ext uri="{9D8B030D-6E8A-4147-A177-3AD203B41FA5}">
                      <a16:colId xmlns:a16="http://schemas.microsoft.com/office/drawing/2014/main" val="3102066495"/>
                    </a:ext>
                  </a:extLst>
                </a:gridCol>
                <a:gridCol w="1811843">
                  <a:extLst>
                    <a:ext uri="{9D8B030D-6E8A-4147-A177-3AD203B41FA5}">
                      <a16:colId xmlns:a16="http://schemas.microsoft.com/office/drawing/2014/main" val="2195857599"/>
                    </a:ext>
                  </a:extLst>
                </a:gridCol>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a:latin typeface="+mn-lt"/>
                        </a:rPr>
                        <a:t>Range</a:t>
                      </a:r>
                    </a:p>
                  </a:txBody>
                  <a:tcPr marL="54000" marR="0" marT="180000" marB="0"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a:latin typeface="+mn-lt"/>
                        </a:rPr>
                        <a:t>Memory Efficiency</a:t>
                      </a:r>
                    </a:p>
                  </a:txBody>
                  <a:tcPr marL="54000" marR="0" marT="180000" marB="0"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a:latin typeface="+mn-lt"/>
                        </a:rPr>
                        <a:t>Performance</a:t>
                      </a:r>
                    </a:p>
                  </a:txBody>
                  <a:tcPr marL="54000" marR="0" marT="180000" marB="0"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err="1">
                          <a:latin typeface="+mn-lt"/>
                        </a:rPr>
                        <a:t>Researched</a:t>
                      </a:r>
                      <a:endParaRPr lang="de-DE" sz="1600" dirty="0">
                        <a:latin typeface="+mn-lt"/>
                      </a:endParaRPr>
                    </a:p>
                  </a:txBody>
                  <a:tcPr marL="54000" marR="0" marT="180000" marB="0" anchor="ctr" anchorCtr="1"/>
                </a:tc>
                <a:extLst>
                  <a:ext uri="{0D108BD9-81ED-4DB2-BD59-A6C34878D82A}">
                    <a16:rowId xmlns:a16="http://schemas.microsoft.com/office/drawing/2014/main" val="2079161605"/>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B+-Tree</a:t>
                      </a:r>
                      <a:endParaRPr lang="de-DE" sz="1600" dirty="0">
                        <a:latin typeface="+mn-lt"/>
                      </a:endParaRPr>
                    </a:p>
                  </a:txBody>
                  <a:tcPr marL="54000" marR="0" marT="18000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800" b="0" dirty="0">
                          <a:latin typeface="+mn-lt"/>
                        </a:rPr>
                        <a:t>+</a:t>
                      </a:r>
                    </a:p>
                  </a:txBody>
                  <a:tcPr marL="54000" marR="0" marT="18000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800" b="0" kern="1200" dirty="0">
                          <a:solidFill>
                            <a:schemeClr val="tx1"/>
                          </a:solidFill>
                          <a:latin typeface="+mn-lt"/>
                          <a:ea typeface="+mn-ea"/>
                          <a:cs typeface="+mn-cs"/>
                        </a:rPr>
                        <a:t>−</a:t>
                      </a:r>
                    </a:p>
                  </a:txBody>
                  <a:tcPr marL="54000" marR="0" marT="180000" marB="0" anchor="ctr"/>
                </a:tc>
                <a:tc>
                  <a:txBody>
                    <a:bodyPr/>
                    <a:lstStyle/>
                    <a:p>
                      <a:pPr marL="0" marR="0" lvl="0" indent="0" algn="ctr" defTabSz="914400" rtl="0" eaLnBrk="1" fontAlgn="auto" latinLnBrk="0" hangingPunct="1">
                        <a:lnSpc>
                          <a:spcPts val="1500"/>
                        </a:lnSpc>
                        <a:spcBef>
                          <a:spcPts val="0"/>
                        </a:spcBef>
                        <a:spcAft>
                          <a:spcPts val="0"/>
                        </a:spcAft>
                        <a:buClrTx/>
                        <a:buSzTx/>
                        <a:buFontTx/>
                        <a:buNone/>
                        <a:tabLst/>
                        <a:defRPr/>
                      </a:pPr>
                      <a:r>
                        <a:rPr lang="de-DE" sz="1800" b="0" kern="1200" dirty="0">
                          <a:solidFill>
                            <a:schemeClr val="tx1"/>
                          </a:solidFill>
                          <a:latin typeface="+mn-lt"/>
                          <a:ea typeface="+mn-ea"/>
                          <a:cs typeface="+mn-cs"/>
                        </a:rPr>
                        <a:t>−−</a:t>
                      </a:r>
                    </a:p>
                    <a:p>
                      <a:pPr marL="0" marR="0" indent="0" algn="ctr" defTabSz="914400" rtl="0" eaLnBrk="1" fontAlgn="auto" latinLnBrk="0" hangingPunct="1">
                        <a:lnSpc>
                          <a:spcPts val="1500"/>
                        </a:lnSpc>
                        <a:spcBef>
                          <a:spcPts val="0"/>
                        </a:spcBef>
                        <a:spcAft>
                          <a:spcPts val="0"/>
                        </a:spcAft>
                        <a:buClrTx/>
                        <a:buSzTx/>
                        <a:buFontTx/>
                        <a:buNone/>
                        <a:tabLst/>
                        <a:defRPr/>
                      </a:pPr>
                      <a:r>
                        <a:rPr lang="de-DE" sz="1600" b="0" dirty="0">
                          <a:latin typeface="+mn-lt"/>
                        </a:rPr>
                        <a:t>(</a:t>
                      </a:r>
                      <a:r>
                        <a:rPr lang="de-DE" sz="1600" b="0" dirty="0" err="1">
                          <a:latin typeface="+mn-lt"/>
                        </a:rPr>
                        <a:t>best</a:t>
                      </a:r>
                      <a:r>
                        <a:rPr lang="de-DE" sz="1600" b="0" dirty="0">
                          <a:latin typeface="+mn-lt"/>
                        </a:rPr>
                        <a:t> </a:t>
                      </a:r>
                      <a:r>
                        <a:rPr lang="de-DE" sz="1600" b="0" dirty="0" err="1">
                          <a:latin typeface="+mn-lt"/>
                        </a:rPr>
                        <a:t>for</a:t>
                      </a:r>
                      <a:r>
                        <a:rPr lang="de-DE" sz="1600" b="0" dirty="0">
                          <a:latin typeface="+mn-lt"/>
                        </a:rPr>
                        <a:t> </a:t>
                      </a:r>
                      <a:r>
                        <a:rPr lang="de-DE" sz="1600" b="0" dirty="0" err="1">
                          <a:latin typeface="+mn-lt"/>
                        </a:rPr>
                        <a:t>range</a:t>
                      </a:r>
                      <a:r>
                        <a:rPr lang="de-DE" sz="1600" b="0" dirty="0">
                          <a:latin typeface="+mn-lt"/>
                        </a:rPr>
                        <a:t>)</a:t>
                      </a:r>
                      <a:endParaRPr lang="de-DE" sz="1800" b="0" dirty="0">
                        <a:latin typeface="+mn-lt"/>
                      </a:endParaRPr>
                    </a:p>
                  </a:txBody>
                  <a:tcPr marL="54000" marR="0" marT="18000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800" b="0" dirty="0">
                          <a:latin typeface="+mn-lt"/>
                        </a:rPr>
                        <a:t>+</a:t>
                      </a:r>
                    </a:p>
                  </a:txBody>
                  <a:tcPr marL="54000" marR="0" marT="180000" marB="0" anchor="ctr"/>
                </a:tc>
                <a:extLst>
                  <a:ext uri="{0D108BD9-81ED-4DB2-BD59-A6C34878D82A}">
                    <a16:rowId xmlns:a16="http://schemas.microsoft.com/office/drawing/2014/main" val="10000"/>
                  </a:ext>
                </a:extLst>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ART</a:t>
                      </a:r>
                      <a:endParaRPr lang="de-DE" sz="1600" dirty="0">
                        <a:latin typeface="+mn-lt"/>
                      </a:endParaRPr>
                    </a:p>
                  </a:txBody>
                  <a:tcPr marL="54000" marR="0" marT="18000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800" b="0" dirty="0">
                          <a:latin typeface="+mn-lt"/>
                        </a:rPr>
                        <a:t>+</a:t>
                      </a:r>
                    </a:p>
                  </a:txBody>
                  <a:tcPr marL="54000" marR="0" marT="18000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800" b="1" kern="1200" dirty="0">
                          <a:solidFill>
                            <a:schemeClr val="tx1"/>
                          </a:solidFill>
                          <a:latin typeface="+mn-lt"/>
                          <a:ea typeface="+mn-ea"/>
                          <a:cs typeface="+mn-cs"/>
                        </a:rPr>
                        <a:t>∼</a:t>
                      </a:r>
                    </a:p>
                  </a:txBody>
                  <a:tcPr marL="54000" marR="0" marT="18000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800" b="1" kern="1200" dirty="0">
                          <a:solidFill>
                            <a:schemeClr val="tx1"/>
                          </a:solidFill>
                          <a:latin typeface="+mn-lt"/>
                          <a:ea typeface="+mn-ea"/>
                          <a:cs typeface="+mn-cs"/>
                        </a:rPr>
                        <a:t>∼</a:t>
                      </a:r>
                    </a:p>
                  </a:txBody>
                  <a:tcPr marL="54000" marR="0" marT="18000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800" b="1" kern="1200" dirty="0">
                          <a:solidFill>
                            <a:schemeClr val="tx1"/>
                          </a:solidFill>
                          <a:latin typeface="+mn-lt"/>
                          <a:ea typeface="+mn-ea"/>
                          <a:cs typeface="+mn-cs"/>
                        </a:rPr>
                        <a:t>∼</a:t>
                      </a:r>
                    </a:p>
                  </a:txBody>
                  <a:tcPr marL="54000" marR="0" marT="180000" marB="0" anchor="ctr"/>
                </a:tc>
                <a:extLst>
                  <a:ext uri="{0D108BD9-81ED-4DB2-BD59-A6C34878D82A}">
                    <a16:rowId xmlns:a16="http://schemas.microsoft.com/office/drawing/2014/main" val="10001"/>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Judy-Array</a:t>
                      </a:r>
                      <a:endParaRPr lang="de-DE" sz="1600" dirty="0">
                        <a:latin typeface="+mn-lt"/>
                      </a:endParaRPr>
                    </a:p>
                  </a:txBody>
                  <a:tcPr marL="54000" marR="0" marT="18000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800" b="0" dirty="0">
                          <a:latin typeface="+mn-lt"/>
                        </a:rPr>
                        <a:t>+</a:t>
                      </a:r>
                    </a:p>
                  </a:txBody>
                  <a:tcPr marL="54000" marR="0" marT="18000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800" b="0" dirty="0">
                          <a:latin typeface="+mn-lt"/>
                        </a:rPr>
                        <a:t>+</a:t>
                      </a:r>
                    </a:p>
                  </a:txBody>
                  <a:tcPr marL="54000" marR="0" marT="18000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800" b="0" kern="1200" dirty="0">
                          <a:solidFill>
                            <a:schemeClr val="tx1"/>
                          </a:solidFill>
                          <a:latin typeface="+mn-lt"/>
                          <a:ea typeface="+mn-ea"/>
                          <a:cs typeface="+mn-cs"/>
                        </a:rPr>
                        <a:t>−</a:t>
                      </a:r>
                    </a:p>
                  </a:txBody>
                  <a:tcPr marL="54000" marR="0" marT="18000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800" b="0" kern="1200" dirty="0">
                          <a:solidFill>
                            <a:schemeClr val="tx1"/>
                          </a:solidFill>
                          <a:latin typeface="+mn-lt"/>
                          <a:ea typeface="+mn-ea"/>
                          <a:cs typeface="+mn-cs"/>
                        </a:rPr>
                        <a:t>−</a:t>
                      </a:r>
                    </a:p>
                  </a:txBody>
                  <a:tcPr marL="54000" marR="0" marT="180000" marB="0" anchor="ctr"/>
                </a:tc>
                <a:extLst>
                  <a:ext uri="{0D108BD9-81ED-4DB2-BD59-A6C34878D82A}">
                    <a16:rowId xmlns:a16="http://schemas.microsoft.com/office/drawing/2014/main" val="10002"/>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Hash-Table</a:t>
                      </a:r>
                      <a:endParaRPr lang="de-DE" sz="1600" dirty="0">
                        <a:latin typeface="+mn-lt"/>
                      </a:endParaRPr>
                    </a:p>
                  </a:txBody>
                  <a:tcPr marL="54000" marR="0" marT="18000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800" b="0" kern="1200" dirty="0">
                          <a:solidFill>
                            <a:schemeClr val="tx1"/>
                          </a:solidFill>
                          <a:latin typeface="+mn-lt"/>
                          <a:ea typeface="+mn-ea"/>
                          <a:cs typeface="+mn-cs"/>
                        </a:rPr>
                        <a:t>−</a:t>
                      </a:r>
                    </a:p>
                  </a:txBody>
                  <a:tcPr marL="54000" marR="0" marT="18000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800" b="0" dirty="0">
                          <a:latin typeface="+mn-lt"/>
                        </a:rPr>
                        <a:t>+</a:t>
                      </a:r>
                    </a:p>
                  </a:txBody>
                  <a:tcPr marL="54000" marR="0" marT="18000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800" b="0" dirty="0">
                          <a:latin typeface="+mn-lt"/>
                        </a:rPr>
                        <a:t>+</a:t>
                      </a:r>
                    </a:p>
                  </a:txBody>
                  <a:tcPr marL="54000" marR="0" marT="18000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800" b="1" kern="1200" dirty="0">
                          <a:solidFill>
                            <a:schemeClr val="tx1"/>
                          </a:solidFill>
                          <a:latin typeface="+mn-lt"/>
                          <a:ea typeface="+mn-ea"/>
                          <a:cs typeface="+mn-cs"/>
                        </a:rPr>
                        <a:t>∼</a:t>
                      </a:r>
                    </a:p>
                  </a:txBody>
                  <a:tcPr marL="54000" marR="0" marT="180000" marB="0" anchor="ctr"/>
                </a:tc>
                <a:extLst>
                  <a:ext uri="{0D108BD9-81ED-4DB2-BD59-A6C34878D82A}">
                    <a16:rowId xmlns:a16="http://schemas.microsoft.com/office/drawing/2014/main" val="10003"/>
                  </a:ext>
                </a:extLst>
              </a:tr>
            </a:tbl>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6</a:t>
            </a:fld>
            <a:endParaRPr lang="de-DE" dirty="0"/>
          </a:p>
        </p:txBody>
      </p:sp>
      <p:sp>
        <p:nvSpPr>
          <p:cNvPr id="10"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2" name="Textplatzhalter 1"/>
          <p:cNvSpPr>
            <a:spLocks noGrp="1"/>
          </p:cNvSpPr>
          <p:nvPr>
            <p:ph type="body" sz="quarter" idx="13"/>
          </p:nvPr>
        </p:nvSpPr>
        <p:spPr/>
        <p:txBody>
          <a:bodyPr/>
          <a:lstStyle/>
          <a:p>
            <a:r>
              <a:rPr lang="de-DE" dirty="0"/>
              <a:t>Advantages &amp; </a:t>
            </a:r>
            <a:r>
              <a:rPr lang="de-DE" dirty="0" err="1"/>
              <a:t>Disadvantages</a:t>
            </a:r>
            <a:r>
              <a:rPr lang="de-DE" dirty="0"/>
              <a:t> </a:t>
            </a:r>
            <a:r>
              <a:rPr lang="de-DE" dirty="0" err="1"/>
              <a:t>of</a:t>
            </a:r>
            <a:r>
              <a:rPr lang="de-DE" dirty="0"/>
              <a:t> different index-</a:t>
            </a:r>
            <a:r>
              <a:rPr lang="de-DE" dirty="0" err="1"/>
              <a:t>structures</a:t>
            </a:r>
            <a:r>
              <a:rPr lang="de-DE" dirty="0"/>
              <a:t>:</a:t>
            </a:r>
          </a:p>
        </p:txBody>
      </p:sp>
      <p:sp>
        <p:nvSpPr>
          <p:cNvPr id="3" name="Titel 2"/>
          <p:cNvSpPr>
            <a:spLocks noGrp="1"/>
          </p:cNvSpPr>
          <p:nvPr>
            <p:ph type="title"/>
          </p:nvPr>
        </p:nvSpPr>
        <p:spPr/>
        <p:txBody>
          <a:bodyPr/>
          <a:lstStyle/>
          <a:p>
            <a:r>
              <a:rPr lang="de-DE" dirty="0"/>
              <a:t>Summary &amp; </a:t>
            </a:r>
            <a:r>
              <a:rPr lang="de-DE" dirty="0" err="1"/>
              <a:t>Conclusion</a:t>
            </a:r>
            <a:endParaRPr lang="de-DE" dirty="0"/>
          </a:p>
        </p:txBody>
      </p:sp>
    </p:spTree>
    <p:extLst>
      <p:ext uri="{BB962C8B-B14F-4D97-AF65-F5344CB8AC3E}">
        <p14:creationId xmlns:p14="http://schemas.microsoft.com/office/powerpoint/2010/main" val="2950190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a:t>F O L I E N</a:t>
            </a:r>
          </a:p>
        </p:txBody>
      </p:sp>
      <p:sp>
        <p:nvSpPr>
          <p:cNvPr id="3" name="Inhaltsplatzhalter 2"/>
          <p:cNvSpPr>
            <a:spLocks noGrp="1"/>
          </p:cNvSpPr>
          <p:nvPr>
            <p:ph idx="10"/>
          </p:nvPr>
        </p:nvSpPr>
        <p:spPr/>
        <p:txBody>
          <a:bodyPr/>
          <a:lstStyle/>
          <a:p>
            <a:r>
              <a:rPr lang="de-DE"/>
              <a:t>Dr. rer. nat. Erika Mustermann</a:t>
            </a:r>
          </a:p>
          <a:p>
            <a:r>
              <a:rPr lang="de-DE"/>
              <a:t>München, 27. März 2015</a:t>
            </a:r>
            <a:endParaRPr lang="de-D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0"/>
          </p:nvPr>
        </p:nvSpPr>
        <p:spPr/>
        <p:txBody>
          <a:bodyPr/>
          <a:lstStyle/>
          <a:p>
            <a:r>
              <a:rPr dirty="0"/>
              <a:t>Dr. rer. nat. Erika Mustermann</a:t>
            </a:r>
          </a:p>
          <a:p>
            <a:r>
              <a:rPr dirty="0"/>
              <a:t>München, 27. März 2015</a:t>
            </a:r>
          </a:p>
        </p:txBody>
      </p:sp>
      <p:sp>
        <p:nvSpPr>
          <p:cNvPr id="7" name="Titel 6"/>
          <p:cNvSpPr>
            <a:spLocks noGrp="1"/>
          </p:cNvSpPr>
          <p:nvPr>
            <p:ph type="title"/>
          </p:nvPr>
        </p:nvSpPr>
        <p:spPr/>
        <p:txBody>
          <a:bodyPr/>
          <a:lstStyle/>
          <a:p>
            <a:endParaRPr lang="de-DE"/>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endParaRPr lang="de-DE"/>
          </a:p>
        </p:txBody>
      </p:sp>
      <p:sp>
        <p:nvSpPr>
          <p:cNvPr id="3" name="Inhaltsplatzhalter 2"/>
          <p:cNvSpPr>
            <a:spLocks noGrp="1"/>
          </p:cNvSpPr>
          <p:nvPr>
            <p:ph idx="10"/>
          </p:nvPr>
        </p:nvSpPr>
        <p:spPr/>
        <p:txBody>
          <a:bodyPr/>
          <a:lstStyle/>
          <a:p>
            <a:r>
              <a:rPr lang="de-DE"/>
              <a:t>Dr. rer. nat. Erika Mustermann</a:t>
            </a:r>
          </a:p>
          <a:p>
            <a:r>
              <a:rPr lang="de-DE"/>
              <a:t>München, 27. März 2015</a:t>
            </a:r>
            <a:endParaRPr lang="de-DE" dirty="0"/>
          </a:p>
        </p:txBody>
      </p:sp>
    </p:spTree>
    <p:extLst>
      <p:ext uri="{BB962C8B-B14F-4D97-AF65-F5344CB8AC3E}">
        <p14:creationId xmlns:p14="http://schemas.microsoft.com/office/powerpoint/2010/main" val="977802790"/>
      </p:ext>
    </p:extLst>
  </p:cSld>
  <p:clrMapOvr>
    <a:masterClrMapping/>
  </p:clrMapOvr>
</p:sld>
</file>

<file path=ppt/theme/theme1.xml><?xml version="1.0" encoding="utf-8"?>
<a:theme xmlns:a="http://schemas.openxmlformats.org/drawingml/2006/main" name="160104_TUM_Praesentation_p_v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3AA9884A-113D-4C11-9945-C6A08D921A6E}"/>
    </a:ext>
  </a:ext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402C367E-F50E-423C-A37C-5A8CABF57FC5}"/>
    </a:ext>
  </a:ext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5CCDF41C-F6E0-4FD6-99AE-3A51B2B147FF}"/>
    </a:ext>
  </a:ext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1567C3F1-47A2-4B46-B4FE-8FF264F6166D}"/>
    </a:ext>
  </a:ext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F07EE733-870D-406F-B5B6-25783610C7BF}"/>
    </a:ext>
  </a:ext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B8BECA3F-AAB3-4A25-9CB6-CCBE808D17ED}"/>
    </a:ext>
  </a:ext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
  <TotalTime>0</TotalTime>
  <Words>1483</Words>
  <Application>Microsoft Office PowerPoint</Application>
  <PresentationFormat>On-screen Show (4:3)</PresentationFormat>
  <Paragraphs>240</Paragraphs>
  <Slides>28</Slides>
  <Notes>5</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28</vt:i4>
      </vt:variant>
    </vt:vector>
  </HeadingPairs>
  <TitlesOfParts>
    <vt:vector size="39" baseType="lpstr">
      <vt:lpstr>Arial</vt:lpstr>
      <vt:lpstr>Calibri</vt:lpstr>
      <vt:lpstr>Courier New</vt:lpstr>
      <vt:lpstr>Symbol</vt:lpstr>
      <vt:lpstr>Wingdings</vt:lpstr>
      <vt:lpstr>160104_TUM_Praesentation_p_v1</vt:lpstr>
      <vt:lpstr>Titel 2</vt:lpstr>
      <vt:lpstr>Titel 3</vt:lpstr>
      <vt:lpstr>Inhalt</vt:lpstr>
      <vt:lpstr>Kapiteltrenner blau</vt:lpstr>
      <vt:lpstr>Kapiteltrenner schwarz</vt:lpstr>
      <vt:lpstr>The Adaptive Radix Tree: ARTful Indexing for Main-Memory Databases</vt:lpstr>
      <vt:lpstr>Overview</vt:lpstr>
      <vt:lpstr>Memory-Benchmark</vt:lpstr>
      <vt:lpstr>Performance-Benchmark (insert)</vt:lpstr>
      <vt:lpstr>Performance-Benchmark (search)</vt:lpstr>
      <vt:lpstr>Summary &amp; Conclusion</vt:lpstr>
      <vt:lpstr>F O L I E N</vt:lpstr>
      <vt:lpstr>PowerPoint Presentation</vt:lpstr>
      <vt:lpstr>PowerPoint Presentation</vt:lpstr>
      <vt:lpstr>Gültigkeit der Masterfolien</vt:lpstr>
      <vt:lpstr>Grundlage der Masterfolien</vt:lpstr>
      <vt:lpstr>Hier steht eine Überschrift max. 2-zeilig</vt:lpstr>
      <vt:lpstr>Schrift</vt:lpstr>
      <vt:lpstr>Farben</vt:lpstr>
      <vt:lpstr>Texte</vt:lpstr>
      <vt:lpstr>Aufzählung</vt:lpstr>
      <vt:lpstr>Bilder - Allgemein</vt:lpstr>
      <vt:lpstr>Bilder</vt:lpstr>
      <vt:lpstr>Bilder</vt:lpstr>
      <vt:lpstr>Bilder</vt:lpstr>
      <vt:lpstr>Bilder</vt:lpstr>
      <vt:lpstr>Nicht formatfüllende Bilder</vt:lpstr>
      <vt:lpstr>Bilder Format füllend - maximale Bildgröße</vt:lpstr>
      <vt:lpstr>Nicht Format füllende Bilder</vt:lpstr>
      <vt:lpstr>Tabelle – Beispiel 1</vt:lpstr>
      <vt:lpstr>Tabelle – Beispiel 2</vt:lpstr>
      <vt:lpstr>Diagramme – Beispiel 1</vt:lpstr>
      <vt:lpstr>Diagramme</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Adaptive Radix Tree</dc:title>
  <dc:creator>Jonas Fritsch</dc:creator>
  <cp:lastModifiedBy>Jonas Fritsch</cp:lastModifiedBy>
  <cp:revision>7</cp:revision>
  <cp:lastPrinted>2015-07-30T14:04:45Z</cp:lastPrinted>
  <dcterms:created xsi:type="dcterms:W3CDTF">2022-07-03T13:34:47Z</dcterms:created>
  <dcterms:modified xsi:type="dcterms:W3CDTF">2022-07-03T21:00:51Z</dcterms:modified>
</cp:coreProperties>
</file>