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3"/>
  </p:notesMasterIdLst>
  <p:handoutMasterIdLst>
    <p:handoutMasterId r:id="rId44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398" r:id="rId26"/>
    <p:sldId id="399" r:id="rId27"/>
    <p:sldId id="400" r:id="rId28"/>
    <p:sldId id="426" r:id="rId29"/>
    <p:sldId id="430" r:id="rId30"/>
    <p:sldId id="431" r:id="rId31"/>
    <p:sldId id="434" r:id="rId32"/>
    <p:sldId id="401" r:id="rId33"/>
    <p:sldId id="432" r:id="rId34"/>
    <p:sldId id="417" r:id="rId35"/>
    <p:sldId id="420" r:id="rId36"/>
    <p:sldId id="421" r:id="rId37"/>
    <p:sldId id="422" r:id="rId38"/>
    <p:sldId id="423" r:id="rId39"/>
    <p:sldId id="424" r:id="rId40"/>
    <p:sldId id="429" r:id="rId41"/>
    <p:sldId id="433" r:id="rId4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398"/>
            <p14:sldId id="399"/>
            <p14:sldId id="400"/>
            <p14:sldId id="426"/>
            <p14:sldId id="430"/>
            <p14:sldId id="431"/>
            <p14:sldId id="434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17"/>
            <p14:sldId id="420"/>
            <p14:sldId id="421"/>
            <p14:sldId id="422"/>
            <p14:sldId id="423"/>
            <p14:sldId id="424"/>
            <p14:sldId id="42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8273" autoAdjust="0"/>
  </p:normalViewPr>
  <p:slideViewPr>
    <p:cSldViewPr snapToGrid="0">
      <p:cViewPr varScale="1">
        <p:scale>
          <a:sx n="78" d="100"/>
          <a:sy n="78" d="100"/>
        </p:scale>
        <p:origin x="26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mmm\-yy</c:formatCode>
                <c:ptCount val="6"/>
                <c:pt idx="0" formatCode="General">
                  <c:v>0</c:v>
                </c:pt>
                <c:pt idx="1">
                  <c:v>7.16</c:v>
                </c:pt>
                <c:pt idx="2" formatCode="d\-mmm">
                  <c:v>1.07</c:v>
                </c:pt>
                <c:pt idx="3" formatCode="General">
                  <c:v>0.06</c:v>
                </c:pt>
                <c:pt idx="4" formatCode="General">
                  <c:v>0.85</c:v>
                </c:pt>
                <c:pt idx="5" formatCode="General">
                  <c:v>1.04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4.13</c:v>
                </c:pt>
                <c:pt idx="3">
                  <c:v>0.06</c:v>
                </c:pt>
                <c:pt idx="4">
                  <c:v>1.33</c:v>
                </c:pt>
                <c:pt idx="5">
                  <c:v>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0.78</c:v>
                </c:pt>
                <c:pt idx="2">
                  <c:v>1.1299999999999999</c:v>
                </c:pt>
                <c:pt idx="3">
                  <c:v>11.31</c:v>
                </c:pt>
                <c:pt idx="4">
                  <c:v>0.93</c:v>
                </c:pt>
                <c:pt idx="5">
                  <c:v>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0.54</c:v>
                </c:pt>
                <c:pt idx="3">
                  <c:v>11.21</c:v>
                </c:pt>
                <c:pt idx="4">
                  <c:v>0.89</c:v>
                </c:pt>
                <c:pt idx="5">
                  <c:v>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2.34</c:v>
                </c:pt>
                <c:pt idx="2">
                  <c:v>4.1100000000000003</c:v>
                </c:pt>
                <c:pt idx="3">
                  <c:v>17.100000000000001</c:v>
                </c:pt>
                <c:pt idx="4">
                  <c:v>5</c:v>
                </c:pt>
                <c:pt idx="5">
                  <c:v>13.83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0.56000000000000005</c:v>
                </c:pt>
                <c:pt idx="2">
                  <c:v>1.03</c:v>
                </c:pt>
                <c:pt idx="3">
                  <c:v>16.25</c:v>
                </c:pt>
                <c:pt idx="4">
                  <c:v>4.1100000000000003</c:v>
                </c:pt>
                <c:pt idx="5">
                  <c:v>11.02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1.26</c:v>
                </c:pt>
                <c:pt idx="2">
                  <c:v>1.28</c:v>
                </c:pt>
                <c:pt idx="3">
                  <c:v>3.26</c:v>
                </c:pt>
                <c:pt idx="4">
                  <c:v>0.91</c:v>
                </c:pt>
                <c:pt idx="5">
                  <c:v>19.23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0.77</c:v>
                </c:pt>
                <c:pt idx="3">
                  <c:v>3.24</c:v>
                </c:pt>
                <c:pt idx="4">
                  <c:v>0.84</c:v>
                </c:pt>
                <c:pt idx="5">
                  <c:v>14.95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6.99</c:v>
                </c:pt>
                <c:pt idx="2">
                  <c:v>6.07</c:v>
                </c:pt>
                <c:pt idx="3">
                  <c:v>12.5</c:v>
                </c:pt>
                <c:pt idx="4">
                  <c:v>6.19</c:v>
                </c:pt>
                <c:pt idx="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1.67</c:v>
                </c:pt>
                <c:pt idx="2">
                  <c:v>1.86</c:v>
                </c:pt>
                <c:pt idx="3">
                  <c:v>12.5</c:v>
                </c:pt>
                <c:pt idx="4">
                  <c:v>5.28</c:v>
                </c:pt>
                <c:pt idx="5">
                  <c:v>32.5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Memory-Benchmark:</a:t>
            </a:r>
          </a:p>
          <a:p>
            <a:endParaRPr lang="de-DE" dirty="0"/>
          </a:p>
          <a:p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3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insert</a:t>
            </a:r>
            <a:r>
              <a:rPr lang="de-DE" dirty="0"/>
              <a:t>):</a:t>
            </a:r>
          </a:p>
          <a:p>
            <a:r>
              <a:rPr lang="de-DE" dirty="0"/>
              <a:t>(Remove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9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2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84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6" TargetMode="External"/><Relationship Id="rId2" Type="http://schemas.openxmlformats.org/officeDocument/2006/relationships/hyperlink" Target="https://dl.acm.org/doi/10.1145/2933349.293335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.in.tum.de/~fent/papers/Self%20Tuning%20Art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183713.3196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72937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05" y="1762188"/>
            <a:ext cx="3514685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61149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</p:spTree>
    <p:extLst>
      <p:ext uri="{BB962C8B-B14F-4D97-AF65-F5344CB8AC3E}">
        <p14:creationId xmlns:p14="http://schemas.microsoft.com/office/powerpoint/2010/main" val="292358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315604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245075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162928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870810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skewed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343AE19-9CFB-C570-0881-CF2E1487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33759"/>
            <a:ext cx="8509000" cy="2355732"/>
          </a:xfrm>
        </p:spPr>
      </p:pic>
    </p:spTree>
    <p:extLst>
      <p:ext uri="{BB962C8B-B14F-4D97-AF65-F5344CB8AC3E}">
        <p14:creationId xmlns:p14="http://schemas.microsoft.com/office/powerpoint/2010/main" val="22145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02D28E7-FA72-EFA0-4329-4247FB60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94641"/>
            <a:ext cx="8509000" cy="2233967"/>
          </a:xfrm>
        </p:spPr>
      </p:pic>
    </p:spTree>
    <p:extLst>
      <p:ext uri="{BB962C8B-B14F-4D97-AF65-F5344CB8AC3E}">
        <p14:creationId xmlns:p14="http://schemas.microsoft.com/office/powerpoint/2010/main" val="2188875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45921"/>
              </p:ext>
            </p:extLst>
          </p:nvPr>
        </p:nvGraphicFramePr>
        <p:xfrm>
          <a:off x="319088" y="2498725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Advantages &amp; </a:t>
            </a:r>
            <a:r>
              <a:rPr lang="de-DE" sz="1800" dirty="0" err="1"/>
              <a:t>Disadvantages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index-</a:t>
            </a:r>
            <a:r>
              <a:rPr lang="de-DE" sz="1800" dirty="0" err="1"/>
              <a:t>structures</a:t>
            </a:r>
            <a:r>
              <a:rPr lang="de-DE" sz="1800" dirty="0"/>
              <a:t>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ART </a:t>
            </a:r>
            <a:r>
              <a:rPr b="1" dirty="0" err="1"/>
              <a:t>used</a:t>
            </a:r>
            <a:r>
              <a:rPr b="1" dirty="0"/>
              <a:t> </a:t>
            </a:r>
            <a:r>
              <a:rPr b="1" dirty="0" err="1"/>
              <a:t>as</a:t>
            </a:r>
            <a:r>
              <a:rPr b="1" dirty="0"/>
              <a:t> index-</a:t>
            </a:r>
            <a:r>
              <a:rPr b="1" dirty="0" err="1"/>
              <a:t>structure</a:t>
            </a:r>
            <a:r>
              <a:rPr b="1" dirty="0"/>
              <a:t> in (at least) </a:t>
            </a:r>
            <a:r>
              <a:rPr b="1" dirty="0" err="1"/>
              <a:t>HyPer</a:t>
            </a:r>
            <a:endParaRPr b="1" dirty="0"/>
          </a:p>
          <a:p>
            <a:endParaRPr lang="de-DE" b="1" dirty="0"/>
          </a:p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The ART </a:t>
            </a:r>
            <a:r>
              <a:rPr lang="de-DE" dirty="0" err="1">
                <a:hlinkClick r:id="rId2"/>
              </a:rPr>
              <a:t>of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practical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synchronization</a:t>
            </a:r>
            <a:r>
              <a:rPr lang="de-DE" dirty="0">
                <a:hlinkClick r:id="rId2"/>
              </a:rPr>
              <a:t> </a:t>
            </a:r>
            <a:r>
              <a:rPr lang="de-DE" dirty="0"/>
              <a:t>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HOT: A Height </a:t>
            </a:r>
            <a:r>
              <a:rPr lang="de-DE" dirty="0" err="1">
                <a:hlinkClick r:id="rId3"/>
              </a:rPr>
              <a:t>Optimized</a:t>
            </a:r>
            <a:r>
              <a:rPr lang="de-DE" dirty="0">
                <a:hlinkClick r:id="rId3"/>
              </a:rPr>
              <a:t> Trie Index </a:t>
            </a:r>
            <a:r>
              <a:rPr lang="de-DE" dirty="0" err="1">
                <a:hlinkClick r:id="rId3"/>
              </a:rPr>
              <a:t>for</a:t>
            </a:r>
            <a:r>
              <a:rPr lang="de-DE" dirty="0">
                <a:hlinkClick r:id="rId3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START – Self-Tuning Adaptive Radix Tree </a:t>
            </a:r>
            <a:r>
              <a:rPr lang="de-DE" dirty="0"/>
              <a:t>(IEEE,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Leaf Nodes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</a:p>
          <a:p>
            <a:r>
              <a:rPr lang="de-DE" dirty="0"/>
              <a:t>Use extra </a:t>
            </a:r>
            <a:r>
              <a:rPr lang="de-DE" dirty="0" err="1"/>
              <a:t>node</a:t>
            </a:r>
            <a:r>
              <a:rPr lang="de-DE" dirty="0"/>
              <a:t> type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64 </a:t>
            </a:r>
            <a:r>
              <a:rPr lang="de-DE" dirty="0" err="1"/>
              <a:t>bit</a:t>
            </a:r>
            <a:r>
              <a:rPr lang="de-DE" dirty="0"/>
              <a:t> (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pointer</a:t>
            </a:r>
            <a:r>
              <a:rPr lang="de-DE" dirty="0"/>
              <a:t>),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(</a:t>
            </a:r>
            <a:r>
              <a:rPr lang="de-DE" dirty="0" err="1"/>
              <a:t>use</a:t>
            </a:r>
            <a:r>
              <a:rPr lang="de-DE" dirty="0"/>
              <a:t> 1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and </a:t>
            </a:r>
            <a:r>
              <a:rPr lang="de-DE" dirty="0" err="1"/>
              <a:t>values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25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Even More Benchmarks</a:t>
            </a:r>
            <a:endParaRPr lang="de-DE" sz="300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B16FA6F-AD48-B6E1-41F9-ACED4B6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Comparison of Adaptive Radix Trees and Hash Tables </a:t>
            </a:r>
            <a:r>
              <a:rPr lang="en-US" dirty="0"/>
              <a:t>(IEEE,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Building a </a:t>
            </a:r>
            <a:r>
              <a:rPr lang="en-US" dirty="0" err="1">
                <a:hlinkClick r:id="rId4"/>
              </a:rPr>
              <a:t>Bw</a:t>
            </a:r>
            <a:r>
              <a:rPr lang="en-US" dirty="0">
                <a:hlinkClick r:id="rId4"/>
              </a:rPr>
              <a:t>-Tree Takes More Than Just Buzz Words </a:t>
            </a:r>
            <a:r>
              <a:rPr lang="en-US" dirty="0"/>
              <a:t>(SIGMOD, 2018)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4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/>
              <a:t>Size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2546</Words>
  <Application>Microsoft Office PowerPoint</Application>
  <PresentationFormat>On-screen Show (4:3)</PresentationFormat>
  <Paragraphs>475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Memory-Benchmark</vt:lpstr>
      <vt:lpstr>Performance-Benchmark (insert)</vt:lpstr>
      <vt:lpstr>Performance-Benchmark (search)</vt:lpstr>
      <vt:lpstr>Performance-Benchmark (search)</vt:lpstr>
      <vt:lpstr>Performance-Benchmark (search, skewed)</vt:lpstr>
      <vt:lpstr>TPC-C Benchmark</vt:lpstr>
      <vt:lpstr>Other Benchmarks: Memory Usage</vt:lpstr>
      <vt:lpstr>Summary &amp; Conclusion</vt:lpstr>
      <vt:lpstr>Summary &amp; Conclusion</vt:lpstr>
      <vt:lpstr>ART – Leaf Nodes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  <vt:lpstr>Even More Benchmarks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25</cp:revision>
  <cp:lastPrinted>2015-07-30T14:04:45Z</cp:lastPrinted>
  <dcterms:created xsi:type="dcterms:W3CDTF">2022-07-03T13:34:47Z</dcterms:created>
  <dcterms:modified xsi:type="dcterms:W3CDTF">2022-07-04T21:08:42Z</dcterms:modified>
</cp:coreProperties>
</file>