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notesSlides/notesSlide22.xml" ContentType="application/vnd.openxmlformats-officedocument.presentationml.notesSlid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3.xml" ContentType="application/vnd.openxmlformats-officedocument.presentationml.notesSlid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45"/>
  </p:notesMasterIdLst>
  <p:handoutMasterIdLst>
    <p:handoutMasterId r:id="rId46"/>
  </p:handoutMasterIdLst>
  <p:sldIdLst>
    <p:sldId id="355" r:id="rId7"/>
    <p:sldId id="397" r:id="rId8"/>
    <p:sldId id="415" r:id="rId9"/>
    <p:sldId id="416" r:id="rId10"/>
    <p:sldId id="404" r:id="rId11"/>
    <p:sldId id="403" r:id="rId12"/>
    <p:sldId id="405" r:id="rId13"/>
    <p:sldId id="408" r:id="rId14"/>
    <p:sldId id="406" r:id="rId15"/>
    <p:sldId id="409" r:id="rId16"/>
    <p:sldId id="410" r:id="rId17"/>
    <p:sldId id="411" r:id="rId18"/>
    <p:sldId id="412" r:id="rId19"/>
    <p:sldId id="414" r:id="rId20"/>
    <p:sldId id="413" r:id="rId21"/>
    <p:sldId id="418" r:id="rId22"/>
    <p:sldId id="427" r:id="rId23"/>
    <p:sldId id="419" r:id="rId24"/>
    <p:sldId id="425" r:id="rId25"/>
    <p:sldId id="398" r:id="rId26"/>
    <p:sldId id="436" r:id="rId27"/>
    <p:sldId id="399" r:id="rId28"/>
    <p:sldId id="400" r:id="rId29"/>
    <p:sldId id="426" r:id="rId30"/>
    <p:sldId id="430" r:id="rId31"/>
    <p:sldId id="431" r:id="rId32"/>
    <p:sldId id="434" r:id="rId33"/>
    <p:sldId id="401" r:id="rId34"/>
    <p:sldId id="432" r:id="rId35"/>
    <p:sldId id="417" r:id="rId36"/>
    <p:sldId id="435" r:id="rId37"/>
    <p:sldId id="420" r:id="rId38"/>
    <p:sldId id="421" r:id="rId39"/>
    <p:sldId id="422" r:id="rId40"/>
    <p:sldId id="423" r:id="rId41"/>
    <p:sldId id="424" r:id="rId42"/>
    <p:sldId id="429" r:id="rId43"/>
    <p:sldId id="433" r:id="rId44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le" id="{B9CF7173-84DF-4D6C-9D02-E42C2A5395CE}">
          <p14:sldIdLst>
            <p14:sldId id="355"/>
          </p14:sldIdLst>
        </p14:section>
        <p14:section name="Overview" id="{1F7C3B85-3E41-41EF-83E0-5081020A77A2}">
          <p14:sldIdLst>
            <p14:sldId id="397"/>
          </p14:sldIdLst>
        </p14:section>
        <p14:section name="Trend of Main-Memory DBMS" id="{D9CB3D0E-F98F-48F7-87A3-C1C42C716BD9}">
          <p14:sldIdLst>
            <p14:sldId id="415"/>
          </p14:sldIdLst>
        </p14:section>
        <p14:section name="Index-Structures in DBMS" id="{8508CF18-3027-44B9-84A9-B3B7348ECFF8}">
          <p14:sldIdLst>
            <p14:sldId id="416"/>
          </p14:sldIdLst>
        </p14:section>
        <p14:section name="From Tries to ART" id="{4E75B429-99B9-412E-9071-2A33483BB318}">
          <p14:sldIdLst>
            <p14:sldId id="404"/>
            <p14:sldId id="403"/>
            <p14:sldId id="405"/>
            <p14:sldId id="408"/>
            <p14:sldId id="406"/>
            <p14:sldId id="409"/>
            <p14:sldId id="410"/>
            <p14:sldId id="411"/>
            <p14:sldId id="412"/>
            <p14:sldId id="414"/>
            <p14:sldId id="413"/>
            <p14:sldId id="418"/>
            <p14:sldId id="427"/>
          </p14:sldIdLst>
        </p14:section>
        <p14:section name="Key Transformations for Bitwise Comparisons" id="{76BA7E37-F561-41FB-97B3-87D0A3EBD8C2}">
          <p14:sldIdLst>
            <p14:sldId id="419"/>
            <p14:sldId id="425"/>
          </p14:sldIdLst>
        </p14:section>
        <p14:section name="Benchmarks" id="{AEDAD588-01D1-4983-A59D-E10D659187E4}">
          <p14:sldIdLst>
            <p14:sldId id="398"/>
            <p14:sldId id="436"/>
            <p14:sldId id="399"/>
            <p14:sldId id="400"/>
            <p14:sldId id="426"/>
            <p14:sldId id="430"/>
            <p14:sldId id="431"/>
            <p14:sldId id="434"/>
          </p14:sldIdLst>
        </p14:section>
        <p14:section name="Summary &amp; Conclusion" id="{665672B4-FFC6-4396-A481-C1AAB1DD22E4}">
          <p14:sldIdLst>
            <p14:sldId id="401"/>
            <p14:sldId id="432"/>
          </p14:sldIdLst>
        </p14:section>
        <p14:section name="Extra Slides" id="{BC91BC9B-5C81-4211-A577-8F6AD2E1EBDC}">
          <p14:sldIdLst>
            <p14:sldId id="417"/>
            <p14:sldId id="435"/>
            <p14:sldId id="420"/>
            <p14:sldId id="421"/>
            <p14:sldId id="422"/>
            <p14:sldId id="423"/>
            <p14:sldId id="424"/>
            <p14:sldId id="429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1915" autoAdjust="0"/>
  </p:normalViewPr>
  <p:slideViewPr>
    <p:cSldViewPr snapToGrid="0">
      <p:cViewPr varScale="1">
        <p:scale>
          <a:sx n="82" d="100"/>
          <a:sy n="82" d="100"/>
        </p:scale>
        <p:origin x="249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Disk-Based DBMS Overhead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C7-4429-B6DA-342E5E5D8C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C7-4429-B6DA-342E5E5D8C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C7-4429-B6DA-342E5E5D8C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C7-4429-B6DA-342E5E5D8C0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C7-4429-B6DA-342E5E5D8C0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1C7-4429-B6DA-342E5E5D8C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Buffer Pool</c:v>
                </c:pt>
                <c:pt idx="1">
                  <c:v>Latching</c:v>
                </c:pt>
                <c:pt idx="2">
                  <c:v>Locking</c:v>
                </c:pt>
                <c:pt idx="3">
                  <c:v>Logging</c:v>
                </c:pt>
                <c:pt idx="4">
                  <c:v>B-Tree Keys</c:v>
                </c:pt>
                <c:pt idx="5">
                  <c:v>Real Work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</c:v>
                </c:pt>
                <c:pt idx="1">
                  <c:v>14</c:v>
                </c:pt>
                <c:pt idx="2">
                  <c:v>16</c:v>
                </c:pt>
                <c:pt idx="3">
                  <c:v>12</c:v>
                </c:pt>
                <c:pt idx="4">
                  <c:v>16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99-4A45-AA1A-AA0BC842870D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sz="1600" b="1" dirty="0"/>
              <a:t>16M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  <c:pt idx="0">
                  <c:v>0.12</c:v>
                </c:pt>
                <c:pt idx="1">
                  <c:v>22.28</c:v>
                </c:pt>
                <c:pt idx="2">
                  <c:v>3.42</c:v>
                </c:pt>
                <c:pt idx="3">
                  <c:v>1.04</c:v>
                </c:pt>
                <c:pt idx="4">
                  <c:v>0.06</c:v>
                </c:pt>
                <c:pt idx="5">
                  <c:v>1.01</c:v>
                </c:pt>
                <c:pt idx="6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  <c:pt idx="0">
                  <c:v>0.51</c:v>
                </c:pt>
                <c:pt idx="1">
                  <c:v>0</c:v>
                </c:pt>
                <c:pt idx="2">
                  <c:v>8.85</c:v>
                </c:pt>
                <c:pt idx="3">
                  <c:v>4.13</c:v>
                </c:pt>
                <c:pt idx="4">
                  <c:v>0.06</c:v>
                </c:pt>
                <c:pt idx="5">
                  <c:v>1.45</c:v>
                </c:pt>
                <c:pt idx="6">
                  <c:v>1.31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/>
                  <a:t>Memory in GB</a:t>
                </a:r>
              </a:p>
            </c:rich>
          </c:tx>
          <c:overlay val="0"/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sz="1600" b="1" dirty="0"/>
              <a:t>16M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0.12</c:v>
                </c:pt>
                <c:pt idx="1">
                  <c:v>3.42</c:v>
                </c:pt>
                <c:pt idx="2">
                  <c:v>1.04</c:v>
                </c:pt>
                <c:pt idx="3">
                  <c:v>0.06</c:v>
                </c:pt>
                <c:pt idx="4">
                  <c:v>1.01</c:v>
                </c:pt>
                <c:pt idx="5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0.51</c:v>
                </c:pt>
                <c:pt idx="1">
                  <c:v>8.85</c:v>
                </c:pt>
                <c:pt idx="2">
                  <c:v>4.13</c:v>
                </c:pt>
                <c:pt idx="3">
                  <c:v>0.06</c:v>
                </c:pt>
                <c:pt idx="4">
                  <c:v>1.45</c:v>
                </c:pt>
                <c:pt idx="5">
                  <c:v>1.31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/>
                  <a:t>Memory in GB</a:t>
                </a:r>
              </a:p>
            </c:rich>
          </c:tx>
          <c:overlay val="0"/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10.6</c:v>
                </c:pt>
                <c:pt idx="1">
                  <c:v>0.59</c:v>
                </c:pt>
                <c:pt idx="2">
                  <c:v>1.135</c:v>
                </c:pt>
                <c:pt idx="3">
                  <c:v>11.276</c:v>
                </c:pt>
                <c:pt idx="4">
                  <c:v>4.2709999999999999</c:v>
                </c:pt>
                <c:pt idx="5">
                  <c:v>0.96230000000000004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7.9320000000000004</c:v>
                </c:pt>
                <c:pt idx="1">
                  <c:v>0.45119999999999999</c:v>
                </c:pt>
                <c:pt idx="2">
                  <c:v>0.48880000000000001</c:v>
                </c:pt>
                <c:pt idx="3">
                  <c:v>11.214</c:v>
                </c:pt>
                <c:pt idx="4">
                  <c:v>3.012</c:v>
                </c:pt>
                <c:pt idx="5">
                  <c:v>0.80900000000000005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  <c:pt idx="0">
                  <c:v>32.5</c:v>
                </c:pt>
                <c:pt idx="1">
                  <c:v>1.6539999999999999</c:v>
                </c:pt>
                <c:pt idx="2">
                  <c:v>2.2890000000000001</c:v>
                </c:pt>
                <c:pt idx="3">
                  <c:v>4.194</c:v>
                </c:pt>
                <c:pt idx="4">
                  <c:v>19.696999999999999</c:v>
                </c:pt>
                <c:pt idx="5">
                  <c:v>15.853999999999999</c:v>
                </c:pt>
                <c:pt idx="6">
                  <c:v>4.9240000000000004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  <c:pt idx="0">
                  <c:v>21.667000000000002</c:v>
                </c:pt>
                <c:pt idx="1">
                  <c:v>0.39200000000000002</c:v>
                </c:pt>
                <c:pt idx="2">
                  <c:v>1.016</c:v>
                </c:pt>
                <c:pt idx="3">
                  <c:v>1.006</c:v>
                </c:pt>
                <c:pt idx="4">
                  <c:v>18.056000000000001</c:v>
                </c:pt>
                <c:pt idx="5">
                  <c:v>10.833</c:v>
                </c:pt>
                <c:pt idx="6">
                  <c:v>4.0629999999999997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10/07/2022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10/07/2022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Utilize Radix Trees for vertical compression</a:t>
            </a:r>
          </a:p>
          <a:p>
            <a:endParaRPr lang="en-US" dirty="0"/>
          </a:p>
          <a:p>
            <a:r>
              <a:rPr lang="en-US" dirty="0"/>
              <a:t>What about horizontal compression? Size mostly dependent on fanout.</a:t>
            </a:r>
          </a:p>
          <a:p>
            <a:endParaRPr lang="en-US" dirty="0"/>
          </a:p>
          <a:p>
            <a:r>
              <a:rPr lang="en-US" dirty="0"/>
              <a:t>Graphic: Tree Height and space consumption for different values of the span parameter s when storing 1M uniformly distributed 32 bit integers.</a:t>
            </a:r>
          </a:p>
          <a:p>
            <a:endParaRPr lang="en-US" dirty="0"/>
          </a:p>
          <a:p>
            <a:r>
              <a:rPr lang="en-US" dirty="0"/>
              <a:t>General Prefix Tree (GPT): Span 4</a:t>
            </a:r>
          </a:p>
          <a:p>
            <a:r>
              <a:rPr lang="en-US" dirty="0"/>
              <a:t>Linux Radix Tree (used in Linux Kernel) (LRT): Span 6</a:t>
            </a:r>
          </a:p>
          <a:p>
            <a:r>
              <a:rPr lang="en-US" dirty="0"/>
              <a:t>ART: Span 8</a:t>
            </a:r>
          </a:p>
          <a:p>
            <a:endParaRPr lang="en-US" dirty="0"/>
          </a:p>
          <a:p>
            <a:r>
              <a:rPr lang="en-US" dirty="0"/>
              <a:t>How does ART manage to use so few memory with such a high span? -&gt; Adaptive Nodes (Horizontal Compression)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978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use of adaptive nodes (different fanouts) in Judy Arrays (associative array data-structure) (developed and patented in 2000 until January 2022)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835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 uses 4 different node types with different capacities.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433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Node4: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up to 4 child pointers in sorted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Index is key array is index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Keys are sorted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16+4+4*8 = 52 Byte (16 Byte Header (see later); Cache-Line 64 Byte)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Node16: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Same as Node4 but for 5 – 16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Efficient key search with binary search or SIMD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16+16+16*8 = 160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198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Node48: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17 – 48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Searching for key is too expensive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-&gt; Use partial key directly as index in index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Index array holds index (size 1 byte)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16+256+48*8 = 656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50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Node256: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49 – 256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Partial key directly used as index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16+256*8 = 2064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3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 expansion (insertion):</a:t>
            </a:r>
          </a:p>
          <a:p>
            <a:r>
              <a:rPr lang="en-US" dirty="0"/>
              <a:t>Only create inner nodes if required to distinguish at least 2 leaf nodes.</a:t>
            </a:r>
          </a:p>
          <a:p>
            <a:r>
              <a:rPr lang="en-US" dirty="0"/>
              <a:t>Need to be able to retrieve key. Either stored at leaf or from database entry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246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 Compression (Deletion):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72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data must be in sorted order we need transformations such that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444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Applies to Tries in general.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48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Overview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Quick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</a:t>
            </a:r>
            <a:r>
              <a:rPr lang="de-DE" dirty="0" err="1"/>
              <a:t>current</a:t>
            </a:r>
            <a:r>
              <a:rPr lang="de-DE" dirty="0"/>
              <a:t>“ (</a:t>
            </a:r>
            <a:r>
              <a:rPr lang="de-DE" dirty="0" err="1"/>
              <a:t>over</a:t>
            </a:r>
            <a:r>
              <a:rPr lang="de-DE" dirty="0"/>
              <a:t> last </a:t>
            </a:r>
            <a:r>
              <a:rPr lang="de-DE" dirty="0" err="1"/>
              <a:t>decade</a:t>
            </a:r>
            <a:r>
              <a:rPr lang="de-DE" dirty="0"/>
              <a:t>)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disk-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main-memory DBMS</a:t>
            </a:r>
          </a:p>
          <a:p>
            <a:pPr marL="171450" indent="-171450">
              <a:buFontTx/>
              <a:buChar char="-"/>
            </a:pPr>
            <a:r>
              <a:rPr lang="de-DE" dirty="0"/>
              <a:t>Quick </a:t>
            </a:r>
            <a:r>
              <a:rPr lang="de-DE" dirty="0" err="1"/>
              <a:t>recap</a:t>
            </a:r>
            <a:r>
              <a:rPr lang="de-DE" dirty="0"/>
              <a:t> on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index-</a:t>
            </a:r>
            <a:r>
              <a:rPr lang="de-DE" dirty="0" err="1"/>
              <a:t>structures</a:t>
            </a:r>
            <a:r>
              <a:rPr lang="de-DE" dirty="0"/>
              <a:t> in DBMS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Tries, Radix-</a:t>
            </a:r>
            <a:r>
              <a:rPr lang="de-DE" dirty="0" err="1"/>
              <a:t>Trees</a:t>
            </a:r>
            <a:r>
              <a:rPr lang="de-DE" dirty="0"/>
              <a:t>, (Judy-Arrays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adaptive </a:t>
            </a:r>
            <a:r>
              <a:rPr lang="de-DE" dirty="0" err="1"/>
              <a:t>radix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) and ART </a:t>
            </a:r>
            <a:r>
              <a:rPr lang="de-DE" dirty="0" err="1"/>
              <a:t>datastructure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Benchmarks </a:t>
            </a:r>
            <a:r>
              <a:rPr lang="de-DE" dirty="0" err="1"/>
              <a:t>comparing</a:t>
            </a:r>
            <a:r>
              <a:rPr lang="de-DE" dirty="0"/>
              <a:t> ART</a:t>
            </a:r>
          </a:p>
          <a:p>
            <a:pPr marL="171450" indent="-171450">
              <a:buFontTx/>
              <a:buChar char="-"/>
            </a:pPr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565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memory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838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Same benchmark </a:t>
            </a:r>
            <a:r>
              <a:rPr lang="de-DE" dirty="0" err="1"/>
              <a:t>without</a:t>
            </a:r>
            <a:r>
              <a:rPr lang="de-DE" dirty="0"/>
              <a:t> Trie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endParaRPr lang="de-DE" dirty="0"/>
          </a:p>
          <a:p>
            <a:endParaRPr lang="de-DE" dirty="0"/>
          </a:p>
          <a:p>
            <a:r>
              <a:rPr lang="de-DE" dirty="0"/>
              <a:t>ART:</a:t>
            </a:r>
          </a:p>
          <a:p>
            <a:r>
              <a:rPr lang="de-DE" dirty="0" err="1"/>
              <a:t>Dense</a:t>
            </a:r>
            <a:r>
              <a:rPr lang="de-DE" dirty="0"/>
              <a:t> = 130 MB ~ 8 Bytes per Key (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ART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)</a:t>
            </a:r>
          </a:p>
          <a:p>
            <a:r>
              <a:rPr lang="de-DE" dirty="0" err="1"/>
              <a:t>Sparse</a:t>
            </a:r>
            <a:r>
              <a:rPr lang="de-DE" dirty="0"/>
              <a:t> = 500 MB ~ 32 </a:t>
            </a:r>
            <a:r>
              <a:rPr lang="de-DE" dirty="0" err="1"/>
              <a:t>BpK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Sorted</a:t>
            </a:r>
            <a:r>
              <a:rPr lang="de-DE" dirty="0"/>
              <a:t> List:</a:t>
            </a:r>
          </a:p>
          <a:p>
            <a:r>
              <a:rPr lang="de-DE" dirty="0"/>
              <a:t>64 MB ~ 4 </a:t>
            </a:r>
            <a:r>
              <a:rPr lang="de-DE" dirty="0" err="1"/>
              <a:t>BpK</a:t>
            </a:r>
            <a:r>
              <a:rPr lang="de-DE" dirty="0"/>
              <a:t> (</a:t>
            </a:r>
            <a:r>
              <a:rPr lang="de-DE" dirty="0" err="1"/>
              <a:t>since</a:t>
            </a:r>
            <a:r>
              <a:rPr lang="de-DE" dirty="0"/>
              <a:t> 32bit integer </a:t>
            </a:r>
            <a:r>
              <a:rPr lang="de-DE" dirty="0" err="1"/>
              <a:t>list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984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Sorted</a:t>
            </a:r>
            <a:r>
              <a:rPr lang="de-DE" dirty="0"/>
              <a:t>-List </a:t>
            </a:r>
            <a:r>
              <a:rPr lang="de-DE" dirty="0" err="1"/>
              <a:t>bulk</a:t>
            </a:r>
            <a:r>
              <a:rPr lang="de-DE" dirty="0"/>
              <a:t> </a:t>
            </a:r>
            <a:r>
              <a:rPr lang="de-DE" dirty="0" err="1"/>
              <a:t>insert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65k: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ART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List </a:t>
            </a:r>
            <a:r>
              <a:rPr lang="de-DE" dirty="0" err="1"/>
              <a:t>because</a:t>
            </a:r>
            <a:r>
              <a:rPr lang="de-DE" dirty="0"/>
              <a:t> O(log k) </a:t>
            </a:r>
            <a:r>
              <a:rPr lang="de-DE" dirty="0" err="1"/>
              <a:t>vs</a:t>
            </a:r>
            <a:r>
              <a:rPr lang="de-DE" dirty="0"/>
              <a:t> O(log n)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sorting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so slow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(65K </a:t>
            </a:r>
            <a:r>
              <a:rPr lang="de-DE" dirty="0" err="1"/>
              <a:t>keys</a:t>
            </a:r>
            <a:r>
              <a:rPr lang="de-DE" dirty="0"/>
              <a:t> = 90MB)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16M: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ART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slower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List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misses</a:t>
            </a:r>
            <a:r>
              <a:rPr lang="de-DE" dirty="0"/>
              <a:t> (</a:t>
            </a:r>
            <a:r>
              <a:rPr lang="de-DE" dirty="0" err="1"/>
              <a:t>can‘t</a:t>
            </a:r>
            <a:r>
              <a:rPr lang="de-DE" dirty="0"/>
              <a:t> hold all </a:t>
            </a:r>
            <a:r>
              <a:rPr lang="de-DE" dirty="0" err="1"/>
              <a:t>nodes</a:t>
            </a:r>
            <a:r>
              <a:rPr lang="de-DE" dirty="0"/>
              <a:t> in </a:t>
            </a:r>
            <a:r>
              <a:rPr lang="de-DE" dirty="0" err="1"/>
              <a:t>cache</a:t>
            </a:r>
            <a:r>
              <a:rPr lang="de-DE" dirty="0"/>
              <a:t>. Look back at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–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0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59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010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569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631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762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849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35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DRAM capacities large enough to fit most structured databases.</a:t>
            </a:r>
          </a:p>
          <a:p>
            <a:endParaRPr lang="en-US" dirty="0"/>
          </a:p>
          <a:p>
            <a:r>
              <a:rPr lang="en-US" dirty="0"/>
              <a:t>Database architecture designed for disk-based DBMS to avoid disk I/O bottleneck. (Elimination of Buffer Pool, B+-Tree Design optimized for Buffer Pool etc.)</a:t>
            </a:r>
          </a:p>
          <a:p>
            <a:endParaRPr lang="en-US" dirty="0"/>
          </a:p>
          <a:p>
            <a:r>
              <a:rPr lang="en-US" dirty="0"/>
              <a:t>Disk I/O bottleneck non-existent in Main-Memory DBMS -&gt; Adaptation of database architecture</a:t>
            </a:r>
          </a:p>
          <a:p>
            <a:r>
              <a:rPr lang="en-US" dirty="0"/>
              <a:t>-&gt; One needed adaptation is to used index-structures.</a:t>
            </a:r>
          </a:p>
          <a:p>
            <a:endParaRPr lang="en-US" dirty="0"/>
          </a:p>
          <a:p>
            <a:r>
              <a:rPr lang="en-US" dirty="0"/>
              <a:t>Graphic: </a:t>
            </a:r>
          </a:p>
          <a:p>
            <a:r>
              <a:rPr lang="en-US" dirty="0"/>
              <a:t>Experiment described in paper. </a:t>
            </a:r>
          </a:p>
          <a:p>
            <a:r>
              <a:rPr lang="en-US" dirty="0"/>
              <a:t>Taking original disk-based DBMS (Shore), placing it in Main-Memory and running TPC-C Benchmark recording time spent in major components.</a:t>
            </a:r>
          </a:p>
          <a:p>
            <a:r>
              <a:rPr lang="en-US" dirty="0"/>
              <a:t>(Speedup by factor 20 when stripping away/refactoring unnecessary components)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298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089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793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4980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6173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04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7258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17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scanning through whole table in linear time utilize index structure to locate data more quickly</a:t>
            </a:r>
          </a:p>
          <a:p>
            <a:endParaRPr lang="en-US" dirty="0"/>
          </a:p>
          <a:p>
            <a:r>
              <a:rPr lang="en-US" dirty="0"/>
              <a:t>B/B+-Tree as most famous Order Preserving Index example.</a:t>
            </a:r>
          </a:p>
          <a:p>
            <a:endParaRPr lang="en-US" dirty="0"/>
          </a:p>
          <a:p>
            <a:r>
              <a:rPr lang="en-US" dirty="0"/>
              <a:t>ART as Order Preserving Index (based on Tries)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6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edges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404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as</a:t>
            </a:r>
            <a:r>
              <a:rPr lang="de-DE" dirty="0"/>
              <a:t> Index-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TID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31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Excessive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null </a:t>
            </a:r>
            <a:r>
              <a:rPr lang="de-DE" dirty="0" err="1"/>
              <a:t>pointers</a:t>
            </a:r>
            <a:r>
              <a:rPr lang="de-DE" dirty="0"/>
              <a:t> </a:t>
            </a:r>
            <a:r>
              <a:rPr lang="de-DE" dirty="0" err="1"/>
              <a:t>allocating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One</a:t>
            </a:r>
            <a:r>
              <a:rPr lang="de-DE" dirty="0"/>
              <a:t> possible </a:t>
            </a:r>
            <a:r>
              <a:rPr lang="de-DE" dirty="0" err="1"/>
              <a:t>optimization</a:t>
            </a:r>
            <a:r>
              <a:rPr lang="de-DE" dirty="0"/>
              <a:t>: Use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(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but also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locality</a:t>
            </a:r>
            <a:r>
              <a:rPr lang="de-DE" dirty="0"/>
              <a:t> etc.)</a:t>
            </a:r>
          </a:p>
          <a:p>
            <a:r>
              <a:rPr lang="de-DE" dirty="0"/>
              <a:t>(</a:t>
            </a:r>
            <a:r>
              <a:rPr lang="de-DE" dirty="0" err="1"/>
              <a:t>Or</a:t>
            </a:r>
            <a:r>
              <a:rPr lang="de-DE" dirty="0"/>
              <a:t>: Bitmap + Pointer List etc.)</a:t>
            </a:r>
          </a:p>
          <a:p>
            <a:endParaRPr lang="de-DE" dirty="0"/>
          </a:p>
          <a:p>
            <a:r>
              <a:rPr lang="de-DE" dirty="0"/>
              <a:t>Lots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optimizations</a:t>
            </a:r>
            <a:r>
              <a:rPr lang="de-DE" dirty="0"/>
              <a:t> possible. e.g. General </a:t>
            </a:r>
            <a:r>
              <a:rPr lang="de-DE" dirty="0" err="1"/>
              <a:t>Prefix</a:t>
            </a:r>
            <a:r>
              <a:rPr lang="de-DE" dirty="0"/>
              <a:t> Tree (GPT)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299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GPT: 4 </a:t>
            </a:r>
            <a:r>
              <a:rPr lang="de-DE" dirty="0" err="1"/>
              <a:t>bit</a:t>
            </a:r>
            <a:r>
              <a:rPr lang="de-DE" dirty="0"/>
              <a:t> span</a:t>
            </a:r>
          </a:p>
          <a:p>
            <a:endParaRPr lang="de-DE" dirty="0"/>
          </a:p>
          <a:p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2^Key Span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but </a:t>
            </a:r>
            <a:r>
              <a:rPr lang="de-DE" dirty="0" err="1"/>
              <a:t>excessive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alphabet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26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26 different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(a,…,z)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2^8 = 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733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Also </a:t>
            </a:r>
            <a:r>
              <a:rPr lang="de-DE" dirty="0" err="1"/>
              <a:t>called</a:t>
            </a:r>
            <a:r>
              <a:rPr lang="de-DE" dirty="0"/>
              <a:t> Patricia-</a:t>
            </a:r>
            <a:r>
              <a:rPr lang="de-DE" dirty="0" err="1"/>
              <a:t>Trees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Nodes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1 </a:t>
            </a:r>
            <a:r>
              <a:rPr lang="de-DE" dirty="0" err="1"/>
              <a:t>child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merged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. (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Merging</a:t>
            </a:r>
            <a:r>
              <a:rPr lang="de-DE" dirty="0"/>
              <a:t>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Store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strings</a:t>
            </a:r>
            <a:r>
              <a:rPr lang="de-DE" dirty="0"/>
              <a:t> in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pointers</a:t>
            </a:r>
            <a:r>
              <a:rPr lang="de-DE" dirty="0"/>
              <a:t> (</a:t>
            </a:r>
            <a:r>
              <a:rPr lang="de-DE" dirty="0" err="1"/>
              <a:t>start</a:t>
            </a:r>
            <a:r>
              <a:rPr lang="de-DE" dirty="0"/>
              <a:t> &amp; end </a:t>
            </a:r>
            <a:r>
              <a:rPr lang="de-DE" dirty="0" err="1"/>
              <a:t>string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/>
              <a:t>Index </a:t>
            </a:r>
            <a:r>
              <a:rPr lang="de-DE" dirty="0" err="1"/>
              <a:t>Structure</a:t>
            </a:r>
            <a:r>
              <a:rPr lang="de-DE" dirty="0"/>
              <a:t>: Just </a:t>
            </a:r>
            <a:r>
              <a:rPr lang="de-DE" dirty="0" err="1"/>
              <a:t>omit</a:t>
            </a:r>
            <a:r>
              <a:rPr lang="de-DE" dirty="0"/>
              <a:t> intermediate </a:t>
            </a:r>
            <a:r>
              <a:rPr lang="de-DE" dirty="0" err="1"/>
              <a:t>nodes</a:t>
            </a:r>
            <a:r>
              <a:rPr lang="de-DE" dirty="0"/>
              <a:t> and just </a:t>
            </a:r>
            <a:r>
              <a:rPr lang="de-DE" dirty="0" err="1"/>
              <a:t>optimistally</a:t>
            </a:r>
            <a:r>
              <a:rPr lang="de-DE" dirty="0"/>
              <a:t> 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will match (check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at </a:t>
            </a:r>
            <a:r>
              <a:rPr lang="de-DE" dirty="0" err="1"/>
              <a:t>leaf</a:t>
            </a:r>
            <a:r>
              <a:rPr lang="de-DE" dirty="0"/>
              <a:t>) (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expansion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Will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closer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82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39648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231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  <p:sldLayoutId id="2147483720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183713.3196896" TargetMode="External"/><Relationship Id="rId2" Type="http://schemas.openxmlformats.org/officeDocument/2006/relationships/hyperlink" Target="https://dl.acm.org/doi/10.1145/2933349.2933352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b.in.tum.de/~fent/papers/Self%20Tuning%20Art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1376616.1376713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ms-conf.org/2019-camera-ready/durner_adms19.pd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talantus/The-Adaptive-Radix-Tree/tree/main/Implementation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3183713.319689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Jonas Fritsch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TUM Department </a:t>
            </a:r>
            <a:r>
              <a:rPr lang="en-US" dirty="0"/>
              <a:t>of</a:t>
            </a:r>
            <a:r>
              <a:rPr lang="de-DE" dirty="0"/>
              <a:t> </a:t>
            </a:r>
            <a:r>
              <a:rPr lang="de-DE" dirty="0" err="1"/>
              <a:t>Informatics</a:t>
            </a:r>
            <a:endParaRPr lang="de-DE" dirty="0"/>
          </a:p>
          <a:p>
            <a:r>
              <a:rPr lang="de-DE" dirty="0"/>
              <a:t>Chair </a:t>
            </a:r>
            <a:r>
              <a:rPr lang="en-US" dirty="0"/>
              <a:t>for</a:t>
            </a:r>
            <a:r>
              <a:rPr lang="de-DE" dirty="0"/>
              <a:t> </a:t>
            </a:r>
            <a:r>
              <a:rPr lang="en-US" dirty="0"/>
              <a:t>database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r>
              <a:rPr lang="de-DE" dirty="0"/>
              <a:t>Munich, 11. </a:t>
            </a:r>
            <a:r>
              <a:rPr lang="de-DE" dirty="0" err="1"/>
              <a:t>July</a:t>
            </a:r>
            <a:r>
              <a:rPr lang="de-DE" dirty="0"/>
              <a:t> 2022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The Adaptive Radix Tree:</a:t>
            </a:r>
            <a:br>
              <a:rPr lang="de-DE" dirty="0"/>
            </a:br>
            <a:r>
              <a:rPr lang="de-DE" dirty="0" err="1"/>
              <a:t>ARTful</a:t>
            </a:r>
            <a:r>
              <a:rPr lang="de-DE" dirty="0"/>
              <a:t> </a:t>
            </a:r>
            <a:r>
              <a:rPr lang="de-DE" dirty="0" err="1"/>
              <a:t>Indexing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Main-Memory Databases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Height vs. Space </a:t>
            </a:r>
            <a:r>
              <a:rPr dirty="0" err="1"/>
              <a:t>Tradeoff</a:t>
            </a:r>
            <a:endParaRPr lang="de-DE" dirty="0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679EA271-BF18-BBAF-A577-E26C7FA33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7645" y="2063464"/>
            <a:ext cx="7144747" cy="409632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72C933-8BFE-4E9E-D800-B0D5B8868EE1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569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2063578"/>
            <a:ext cx="8508999" cy="4398182"/>
          </a:xfrm>
        </p:spPr>
        <p:txBody>
          <a:bodyPr/>
          <a:lstStyle/>
          <a:p>
            <a:r>
              <a:rPr b="1" dirty="0"/>
              <a:t>Main </a:t>
            </a:r>
            <a:r>
              <a:rPr b="1" dirty="0" err="1"/>
              <a:t>Idea</a:t>
            </a:r>
            <a:r>
              <a:rPr b="1" dirty="0"/>
              <a:t>: </a:t>
            </a:r>
          </a:p>
          <a:p>
            <a:r>
              <a:rPr dirty="0"/>
              <a:t>Use different </a:t>
            </a:r>
            <a:r>
              <a:rPr dirty="0" err="1"/>
              <a:t>node</a:t>
            </a:r>
            <a:r>
              <a:rPr dirty="0"/>
              <a:t> </a:t>
            </a:r>
            <a:r>
              <a:rPr dirty="0" err="1"/>
              <a:t>types</a:t>
            </a:r>
            <a:r>
              <a:rPr dirty="0"/>
              <a:t> </a:t>
            </a:r>
            <a:r>
              <a:rPr dirty="0" err="1"/>
              <a:t>with</a:t>
            </a:r>
            <a:r>
              <a:rPr dirty="0"/>
              <a:t> different </a:t>
            </a:r>
            <a:r>
              <a:rPr dirty="0" err="1"/>
              <a:t>fanout</a:t>
            </a:r>
            <a:r>
              <a:rPr dirty="0"/>
              <a:t> </a:t>
            </a:r>
            <a:r>
              <a:rPr dirty="0" err="1"/>
              <a:t>based</a:t>
            </a:r>
            <a:r>
              <a:rPr dirty="0"/>
              <a:t> on </a:t>
            </a:r>
            <a:r>
              <a:rPr dirty="0" err="1"/>
              <a:t>number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non-null </a:t>
            </a:r>
            <a:r>
              <a:rPr dirty="0" err="1"/>
              <a:t>children</a:t>
            </a:r>
            <a:r>
              <a:rPr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Adaptive Nodes</a:t>
            </a:r>
            <a:endParaRPr lang="de-DE" sz="3000" dirty="0"/>
          </a:p>
        </p:txBody>
      </p:sp>
      <p:pic>
        <p:nvPicPr>
          <p:cNvPr id="7" name="Picture 6" descr="A picture containing text, antenna, screenshot&#10;&#10;Description automatically generated">
            <a:extLst>
              <a:ext uri="{FF2B5EF4-FFF2-40B4-BE49-F238E27FC236}">
                <a16:creationId xmlns:a16="http://schemas.microsoft.com/office/drawing/2014/main" id="{00AFA95A-304B-A44D-4BB1-FD8B6C807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2" y="3322549"/>
            <a:ext cx="8509000" cy="1717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449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E42AE9C6-D852-78A1-EBF5-4A07F2FE0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69067" y="1762125"/>
            <a:ext cx="4205865" cy="4536664"/>
          </a:xfrm>
        </p:spPr>
      </p:pic>
    </p:spTree>
    <p:extLst>
      <p:ext uri="{BB962C8B-B14F-4D97-AF65-F5344CB8AC3E}">
        <p14:creationId xmlns:p14="http://schemas.microsoft.com/office/powerpoint/2010/main" val="177555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4A3FE2A-CAB5-7EF4-29A2-2B900439B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7793" y="1872937"/>
            <a:ext cx="7811590" cy="4477375"/>
          </a:xfrm>
        </p:spPr>
      </p:pic>
    </p:spTree>
    <p:extLst>
      <p:ext uri="{BB962C8B-B14F-4D97-AF65-F5344CB8AC3E}">
        <p14:creationId xmlns:p14="http://schemas.microsoft.com/office/powerpoint/2010/main" val="44048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CA99B76-BE7A-D63A-956C-A5CB46F80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94" y="2319182"/>
            <a:ext cx="8145012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78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D2BFECE-B654-F866-0462-128282251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34" y="2306433"/>
            <a:ext cx="8635131" cy="22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1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Lazy</a:t>
            </a:r>
            <a:r>
              <a:rPr sz="3000" dirty="0"/>
              <a:t> Expansion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3A5E004-9BB0-0AFE-076F-002DC8C122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386"/>
          <a:stretch/>
        </p:blipFill>
        <p:spPr>
          <a:xfrm>
            <a:off x="1665765" y="2200534"/>
            <a:ext cx="2962962" cy="330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0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Path </a:t>
            </a:r>
            <a:r>
              <a:rPr sz="3000" dirty="0" err="1"/>
              <a:t>Compression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15A3724-1CF8-D9EF-5361-E95BA6C4A9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507"/>
          <a:stretch/>
        </p:blipFill>
        <p:spPr>
          <a:xfrm>
            <a:off x="232593" y="2017242"/>
            <a:ext cx="4339407" cy="3669008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A8370306-B750-CB91-6966-3AC369A2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05" y="1762188"/>
            <a:ext cx="3514685" cy="4189954"/>
          </a:xfrm>
        </p:spPr>
        <p:txBody>
          <a:bodyPr/>
          <a:lstStyle/>
          <a:p>
            <a:r>
              <a:rPr b="1" dirty="0" err="1"/>
              <a:t>How</a:t>
            </a:r>
            <a:r>
              <a:rPr b="1" dirty="0"/>
              <a:t> </a:t>
            </a:r>
            <a:r>
              <a:rPr b="1" dirty="0" err="1"/>
              <a:t>to</a:t>
            </a:r>
            <a:r>
              <a:rPr b="1" dirty="0"/>
              <a:t> handle </a:t>
            </a:r>
            <a:r>
              <a:rPr b="1" dirty="0" err="1"/>
              <a:t>omitted</a:t>
            </a:r>
            <a:r>
              <a:rPr b="1" dirty="0"/>
              <a:t> partial </a:t>
            </a:r>
            <a:r>
              <a:rPr b="1" dirty="0" err="1"/>
              <a:t>key</a:t>
            </a:r>
            <a:r>
              <a:rPr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b="1" dirty="0" err="1"/>
              <a:t>Pessimistic</a:t>
            </a:r>
            <a:r>
              <a:rPr b="1" dirty="0"/>
              <a:t>:</a:t>
            </a:r>
            <a:br>
              <a:rPr dirty="0"/>
            </a:br>
            <a:r>
              <a:rPr dirty="0" err="1"/>
              <a:t>store</a:t>
            </a:r>
            <a:r>
              <a:rPr dirty="0"/>
              <a:t> </a:t>
            </a:r>
            <a:r>
              <a:rPr dirty="0" err="1"/>
              <a:t>omitted</a:t>
            </a:r>
            <a:r>
              <a:rPr dirty="0"/>
              <a:t> partial </a:t>
            </a:r>
            <a:r>
              <a:rPr dirty="0" err="1"/>
              <a:t>key</a:t>
            </a:r>
            <a:r>
              <a:rPr dirty="0"/>
              <a:t> at </a:t>
            </a:r>
            <a:r>
              <a:rPr dirty="0" err="1"/>
              <a:t>parent</a:t>
            </a:r>
            <a:r>
              <a:rPr dirty="0"/>
              <a:t> </a:t>
            </a:r>
            <a:r>
              <a:rPr dirty="0" err="1"/>
              <a:t>node</a:t>
            </a: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Optimistic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omitted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and </a:t>
            </a:r>
            <a:r>
              <a:rPr lang="de-DE" dirty="0" err="1"/>
              <a:t>skip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equivalent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part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reaching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/>
              <a:t>Hybrid </a:t>
            </a:r>
            <a:r>
              <a:rPr lang="de-DE" b="1" dirty="0" err="1"/>
              <a:t>approach</a:t>
            </a:r>
            <a:r>
              <a:rPr lang="de-DE" b="1" dirty="0"/>
              <a:t> in ART:</a:t>
            </a:r>
          </a:p>
          <a:p>
            <a:r>
              <a:rPr lang="de-DE" dirty="0"/>
              <a:t>Use </a:t>
            </a:r>
            <a:r>
              <a:rPr lang="de-DE" dirty="0" err="1"/>
              <a:t>pessimistic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8 </a:t>
            </a:r>
            <a:r>
              <a:rPr lang="de-DE" dirty="0" err="1"/>
              <a:t>bytes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optimistic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344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Key </a:t>
            </a:r>
            <a:r>
              <a:rPr sz="3000" dirty="0" err="1"/>
              <a:t>Transformations</a:t>
            </a:r>
            <a:r>
              <a:rPr sz="3000" dirty="0"/>
              <a:t> </a:t>
            </a:r>
            <a:r>
              <a:rPr sz="3000" dirty="0" err="1"/>
              <a:t>for</a:t>
            </a:r>
            <a:r>
              <a:rPr sz="3000" dirty="0"/>
              <a:t> </a:t>
            </a:r>
            <a:r>
              <a:rPr sz="3000" dirty="0" err="1"/>
              <a:t>Bitwise</a:t>
            </a:r>
            <a:r>
              <a:rPr sz="3000" dirty="0"/>
              <a:t> </a:t>
            </a:r>
            <a:r>
              <a:rPr sz="3000" dirty="0" err="1"/>
              <a:t>Comparisons</a:t>
            </a:r>
            <a:endParaRPr lang="de-DE" sz="30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882D8D2-F5FE-C9DC-9EC1-292A7E81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 err="1"/>
              <a:t>How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translate</a:t>
            </a:r>
            <a:r>
              <a:rPr dirty="0"/>
              <a:t> </a:t>
            </a:r>
            <a:r>
              <a:rPr dirty="0" err="1"/>
              <a:t>attribute</a:t>
            </a:r>
            <a:r>
              <a:rPr dirty="0"/>
              <a:t> </a:t>
            </a:r>
            <a:r>
              <a:rPr dirty="0" err="1"/>
              <a:t>types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make</a:t>
            </a:r>
            <a:r>
              <a:rPr dirty="0"/>
              <a:t> </a:t>
            </a:r>
            <a:r>
              <a:rPr dirty="0" err="1"/>
              <a:t>them</a:t>
            </a:r>
            <a:r>
              <a:rPr dirty="0"/>
              <a:t> </a:t>
            </a:r>
            <a:r>
              <a:rPr dirty="0" err="1"/>
              <a:t>binary</a:t>
            </a:r>
            <a:r>
              <a:rPr dirty="0"/>
              <a:t> </a:t>
            </a:r>
            <a:r>
              <a:rPr dirty="0" err="1"/>
              <a:t>comparible</a:t>
            </a:r>
            <a:r>
              <a:rPr dirty="0"/>
              <a:t>?</a:t>
            </a:r>
          </a:p>
          <a:p>
            <a:endParaRPr dirty="0"/>
          </a:p>
          <a:p>
            <a:pPr algn="ctr"/>
            <a:r>
              <a:rPr lang="de-DE" i="1" dirty="0"/>
              <a:t>		a &lt; b </a:t>
            </a:r>
            <a:r>
              <a:rPr lang="de-DE" i="1" dirty="0">
                <a:sym typeface="Wingdings" panose="05000000000000000000" pitchFamily="2" charset="2"/>
              </a:rPr>
              <a:t> bin(a) &lt; bin(b)	(same </a:t>
            </a:r>
            <a:r>
              <a:rPr lang="de-DE" i="1" dirty="0" err="1">
                <a:sym typeface="Wingdings" panose="05000000000000000000" pitchFamily="2" charset="2"/>
              </a:rPr>
              <a:t>for</a:t>
            </a:r>
            <a:r>
              <a:rPr lang="de-DE" i="1" dirty="0">
                <a:sym typeface="Wingdings" panose="05000000000000000000" pitchFamily="2" charset="2"/>
              </a:rPr>
              <a:t> &gt; and =)</a:t>
            </a:r>
            <a:endParaRPr i="1" dirty="0"/>
          </a:p>
          <a:p>
            <a:endParaRPr dirty="0"/>
          </a:p>
          <a:p>
            <a:endParaRPr dirty="0"/>
          </a:p>
          <a:p>
            <a:pPr lvl="1" eaLnBrk="0" hangingPunct="0"/>
            <a:r>
              <a:rPr lang="de-DE" b="1" dirty="0" err="1"/>
              <a:t>Unsigned</a:t>
            </a:r>
            <a:r>
              <a:rPr lang="de-DE" b="1" dirty="0"/>
              <a:t> </a:t>
            </a:r>
            <a:r>
              <a:rPr lang="de-DE" b="1" dirty="0" err="1"/>
              <a:t>Integers</a:t>
            </a:r>
            <a:r>
              <a:rPr lang="de-DE" b="1" dirty="0"/>
              <a:t>: </a:t>
            </a:r>
            <a:r>
              <a:rPr lang="de-DE" dirty="0"/>
              <a:t>Flip </a:t>
            </a:r>
            <a:r>
              <a:rPr lang="de-DE" dirty="0" err="1"/>
              <a:t>byte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endian</a:t>
            </a:r>
            <a:r>
              <a:rPr lang="de-DE" dirty="0"/>
              <a:t> </a:t>
            </a:r>
            <a:r>
              <a:rPr lang="de-DE" dirty="0" err="1"/>
              <a:t>machines</a:t>
            </a:r>
            <a:endParaRPr lang="de-DE" dirty="0"/>
          </a:p>
          <a:p>
            <a:pPr lvl="1" eaLnBrk="0" hangingPunct="0"/>
            <a:r>
              <a:rPr lang="de-DE" b="1" dirty="0" err="1"/>
              <a:t>Signed</a:t>
            </a:r>
            <a:r>
              <a:rPr lang="de-DE" b="1" dirty="0"/>
              <a:t> </a:t>
            </a:r>
            <a:r>
              <a:rPr lang="de-DE" b="1" dirty="0" err="1"/>
              <a:t>Integers</a:t>
            </a:r>
            <a:r>
              <a:rPr lang="de-DE" b="1" dirty="0"/>
              <a:t>: </a:t>
            </a:r>
            <a:r>
              <a:rPr lang="de-DE" dirty="0"/>
              <a:t>Flip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(so negative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positive </a:t>
            </a:r>
            <a:r>
              <a:rPr lang="de-DE" dirty="0" err="1"/>
              <a:t>ones</a:t>
            </a:r>
            <a:r>
              <a:rPr lang="de-DE" dirty="0"/>
              <a:t>),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integer</a:t>
            </a:r>
          </a:p>
          <a:p>
            <a:pPr lvl="1" eaLnBrk="0" hangingPunct="0"/>
            <a:r>
              <a:rPr lang="de-DE" b="1" dirty="0" err="1"/>
              <a:t>Floats</a:t>
            </a:r>
            <a:r>
              <a:rPr lang="de-DE" b="1" dirty="0"/>
              <a:t>: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(</a:t>
            </a:r>
            <a:r>
              <a:rPr lang="de-DE" dirty="0" err="1"/>
              <a:t>neg</a:t>
            </a:r>
            <a:r>
              <a:rPr lang="de-DE" dirty="0"/>
              <a:t> vs. Pos, </a:t>
            </a:r>
            <a:r>
              <a:rPr lang="de-DE" dirty="0" err="1"/>
              <a:t>normalized</a:t>
            </a:r>
            <a:r>
              <a:rPr lang="de-DE" dirty="0"/>
              <a:t> vs. </a:t>
            </a:r>
            <a:r>
              <a:rPr lang="de-DE" dirty="0" err="1"/>
              <a:t>denomarlized</a:t>
            </a:r>
            <a:r>
              <a:rPr lang="de-DE" dirty="0"/>
              <a:t>, </a:t>
            </a:r>
            <a:r>
              <a:rPr lang="de-DE" dirty="0" err="1"/>
              <a:t>NaN</a:t>
            </a:r>
            <a:r>
              <a:rPr lang="de-DE" dirty="0"/>
              <a:t>, </a:t>
            </a:r>
            <a:r>
              <a:rPr lang="en-US" dirty="0"/>
              <a:t>∞</a:t>
            </a:r>
            <a:r>
              <a:rPr lang="de-DE" dirty="0"/>
              <a:t>, 0),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integer</a:t>
            </a:r>
          </a:p>
          <a:p>
            <a:pPr lvl="1" eaLnBrk="0" hangingPunct="0"/>
            <a:r>
              <a:rPr lang="de-DE" b="1" dirty="0"/>
              <a:t>Strings:</a:t>
            </a:r>
            <a:r>
              <a:rPr lang="de-DE" dirty="0"/>
              <a:t> Library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Unicode Strings</a:t>
            </a:r>
          </a:p>
          <a:p>
            <a:pPr lvl="1" eaLnBrk="0" hangingPunct="0"/>
            <a:r>
              <a:rPr lang="de-DE" b="1" dirty="0"/>
              <a:t>Null: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lvl="1" eaLnBrk="0" hangingPunct="0"/>
            <a:r>
              <a:rPr lang="de-DE" b="1" dirty="0"/>
              <a:t>Compound Type: </a:t>
            </a:r>
            <a:r>
              <a:rPr lang="de-DE" dirty="0"/>
              <a:t>Transform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separately</a:t>
            </a:r>
            <a:r>
              <a:rPr lang="de-DE" dirty="0"/>
              <a:t>, </a:t>
            </a:r>
            <a:r>
              <a:rPr lang="de-DE" dirty="0" err="1"/>
              <a:t>concatenate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7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Store Attributes in </a:t>
            </a:r>
            <a:r>
              <a:rPr sz="3000" dirty="0" err="1"/>
              <a:t>Context</a:t>
            </a:r>
            <a:r>
              <a:rPr sz="3000" dirty="0"/>
              <a:t> Sensitive Way</a:t>
            </a:r>
            <a:endParaRPr lang="de-DE" sz="30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882D8D2-F5FE-C9DC-9EC1-292A7E81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977081"/>
            <a:ext cx="8508999" cy="4484679"/>
          </a:xfrm>
        </p:spPr>
        <p:txBody>
          <a:bodyPr/>
          <a:lstStyle/>
          <a:p>
            <a:r>
              <a:rPr sz="1800" b="1" dirty="0" err="1"/>
              <a:t>Example</a:t>
            </a:r>
            <a:r>
              <a:rPr sz="1800" b="1" dirty="0"/>
              <a:t>: </a:t>
            </a:r>
            <a:r>
              <a:rPr sz="1800" dirty="0"/>
              <a:t>E-Mails </a:t>
            </a:r>
            <a:r>
              <a:rPr sz="1800" dirty="0" err="1"/>
              <a:t>from</a:t>
            </a:r>
            <a:r>
              <a:rPr sz="1800" dirty="0"/>
              <a:t> back </a:t>
            </a:r>
            <a:r>
              <a:rPr sz="1800" dirty="0" err="1"/>
              <a:t>to</a:t>
            </a:r>
            <a:r>
              <a:rPr sz="1800" dirty="0"/>
              <a:t> front </a:t>
            </a:r>
            <a:r>
              <a:rPr sz="1800" dirty="0" err="1"/>
              <a:t>for</a:t>
            </a:r>
            <a:r>
              <a:rPr sz="1800" dirty="0"/>
              <a:t> </a:t>
            </a:r>
            <a:r>
              <a:rPr sz="1800" dirty="0" err="1"/>
              <a:t>best</a:t>
            </a:r>
            <a:r>
              <a:rPr sz="1800" dirty="0"/>
              <a:t> </a:t>
            </a:r>
            <a:r>
              <a:rPr sz="1800" dirty="0" err="1"/>
              <a:t>compression</a:t>
            </a:r>
            <a:endParaRPr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817F57-D621-129E-6C43-DCD8B62826D9}"/>
              </a:ext>
            </a:extLst>
          </p:cNvPr>
          <p:cNvSpPr/>
          <p:nvPr/>
        </p:nvSpPr>
        <p:spPr>
          <a:xfrm>
            <a:off x="1976376" y="2798721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john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F2AC83-0725-1201-3693-534D5469671B}"/>
              </a:ext>
            </a:extLst>
          </p:cNvPr>
          <p:cNvSpPr/>
          <p:nvPr/>
        </p:nvSpPr>
        <p:spPr>
          <a:xfrm>
            <a:off x="790833" y="3698849"/>
            <a:ext cx="1085182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@tum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0FFD7-ECFC-EBB4-8D65-8A354F818633}"/>
              </a:ext>
            </a:extLst>
          </p:cNvPr>
          <p:cNvSpPr/>
          <p:nvPr/>
        </p:nvSpPr>
        <p:spPr>
          <a:xfrm>
            <a:off x="1909466" y="3698849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B634D0-D769-8662-3145-1C2F2D070166}"/>
              </a:ext>
            </a:extLst>
          </p:cNvPr>
          <p:cNvSpPr/>
          <p:nvPr/>
        </p:nvSpPr>
        <p:spPr>
          <a:xfrm>
            <a:off x="966200" y="4668926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AC580F-E807-440F-1D95-11CCC27569DE}"/>
              </a:ext>
            </a:extLst>
          </p:cNvPr>
          <p:cNvSpPr/>
          <p:nvPr/>
        </p:nvSpPr>
        <p:spPr>
          <a:xfrm>
            <a:off x="2025122" y="4668926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6FFFB8-239A-8B3A-B565-930898F152AD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 flipH="1">
            <a:off x="1333424" y="3212433"/>
            <a:ext cx="268831" cy="48641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3B3E51-581B-4228-A3FC-1ED731BAC55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1310028" y="4109219"/>
            <a:ext cx="23396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70E89D-2F26-3961-75E9-0CE49727780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2418195" y="4109219"/>
            <a:ext cx="1008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CC44617-AD48-2B2F-9E75-00E621B2EDB6}"/>
              </a:ext>
            </a:extLst>
          </p:cNvPr>
          <p:cNvSpPr/>
          <p:nvPr/>
        </p:nvSpPr>
        <p:spPr>
          <a:xfrm>
            <a:off x="2703053" y="2798721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ada</a:t>
            </a:r>
            <a:endParaRPr lang="de-D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D0294E-CFB5-8DE8-0AA7-42C9B0AA2E87}"/>
              </a:ext>
            </a:extLst>
          </p:cNvPr>
          <p:cNvSpPr/>
          <p:nvPr/>
        </p:nvSpPr>
        <p:spPr>
          <a:xfrm>
            <a:off x="1258427" y="2802063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bob</a:t>
            </a:r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E9D3F4-122F-5D44-D329-C51431A66E56}"/>
              </a:ext>
            </a:extLst>
          </p:cNvPr>
          <p:cNvSpPr/>
          <p:nvPr/>
        </p:nvSpPr>
        <p:spPr>
          <a:xfrm>
            <a:off x="2984156" y="3697029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A4503A-B0B6-E40F-EE47-C9BCD73952C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329499" y="3209091"/>
            <a:ext cx="98777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D61B9B-7475-02EF-BE3E-B3D7DEDEE107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3046881" y="3209091"/>
            <a:ext cx="456085" cy="48793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C569A01-4C51-B7DE-FE52-0E8EED644042}"/>
              </a:ext>
            </a:extLst>
          </p:cNvPr>
          <p:cNvSpPr/>
          <p:nvPr/>
        </p:nvSpPr>
        <p:spPr>
          <a:xfrm>
            <a:off x="3109892" y="4668926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C86772-D863-688F-EAF4-60D53EB8E8EC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flipH="1">
            <a:off x="3502965" y="4107399"/>
            <a:ext cx="1" cy="56152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E98CC14-2A4F-EF00-53F9-8C98151C2484}"/>
              </a:ext>
            </a:extLst>
          </p:cNvPr>
          <p:cNvSpPr txBox="1"/>
          <p:nvPr/>
        </p:nvSpPr>
        <p:spPr>
          <a:xfrm>
            <a:off x="4456817" y="3672470"/>
            <a:ext cx="653053" cy="385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b="1" dirty="0">
                <a:latin typeface="+mn-lt"/>
              </a:rPr>
              <a:t>VS.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6DD73F-82B1-3763-2549-3C4D5C2A40B4}"/>
              </a:ext>
            </a:extLst>
          </p:cNvPr>
          <p:cNvSpPr/>
          <p:nvPr/>
        </p:nvSpPr>
        <p:spPr>
          <a:xfrm>
            <a:off x="6865579" y="2792458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DA4F0D-1879-9853-4301-375B7C5B63E9}"/>
              </a:ext>
            </a:extLst>
          </p:cNvPr>
          <p:cNvSpPr/>
          <p:nvPr/>
        </p:nvSpPr>
        <p:spPr>
          <a:xfrm>
            <a:off x="5680036" y="3692586"/>
            <a:ext cx="1085182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0570A1-F3C7-6CF2-3A27-B1FD51DCDAA3}"/>
              </a:ext>
            </a:extLst>
          </p:cNvPr>
          <p:cNvSpPr/>
          <p:nvPr/>
        </p:nvSpPr>
        <p:spPr>
          <a:xfrm>
            <a:off x="6798669" y="3692586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@tum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7EC464-C25F-214B-7319-F4E28D02C6C4}"/>
              </a:ext>
            </a:extLst>
          </p:cNvPr>
          <p:cNvSpPr/>
          <p:nvPr/>
        </p:nvSpPr>
        <p:spPr>
          <a:xfrm>
            <a:off x="5336208" y="4662663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john</a:t>
            </a:r>
            <a:endParaRPr lang="de-DE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C709FD-39DB-646B-85E6-142105039930}"/>
              </a:ext>
            </a:extLst>
          </p:cNvPr>
          <p:cNvSpPr/>
          <p:nvPr/>
        </p:nvSpPr>
        <p:spPr>
          <a:xfrm>
            <a:off x="6914325" y="4662663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bob</a:t>
            </a:r>
            <a:endParaRPr lang="de-DE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7A1C96-70B4-E2ED-204D-CB6B7A80731D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 flipH="1">
            <a:off x="6222627" y="3206170"/>
            <a:ext cx="268831" cy="48641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50B8C1B-A8AE-F0C8-6846-D24FCEABF2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flipH="1">
            <a:off x="5680036" y="4102956"/>
            <a:ext cx="54259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A74C04-7974-9E0D-CE7E-537DAAC23BAB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flipH="1">
            <a:off x="7307398" y="4102956"/>
            <a:ext cx="1008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C0909FE-AA3D-33C6-0CC5-796F9BB30F33}"/>
              </a:ext>
            </a:extLst>
          </p:cNvPr>
          <p:cNvSpPr/>
          <p:nvPr/>
        </p:nvSpPr>
        <p:spPr>
          <a:xfrm>
            <a:off x="6147630" y="2795800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A2C9E-40A3-CC8E-F638-4E82B79201DA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7218702" y="3202828"/>
            <a:ext cx="98777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0AA0245-B127-411E-1295-55CA4E465E99}"/>
              </a:ext>
            </a:extLst>
          </p:cNvPr>
          <p:cNvCxnSpPr>
            <a:cxnSpLocks/>
            <a:stCxn id="45" idx="2"/>
            <a:endCxn id="63" idx="0"/>
          </p:cNvCxnSpPr>
          <p:nvPr/>
        </p:nvCxnSpPr>
        <p:spPr>
          <a:xfrm>
            <a:off x="6222627" y="4102956"/>
            <a:ext cx="24184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A3D8221-9426-B0EB-BF1C-79C0D0AF43E5}"/>
              </a:ext>
            </a:extLst>
          </p:cNvPr>
          <p:cNvSpPr/>
          <p:nvPr/>
        </p:nvSpPr>
        <p:spPr>
          <a:xfrm>
            <a:off x="6120640" y="4662663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ada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34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Disk-</a:t>
            </a:r>
            <a:r>
              <a:rPr lang="de-DE" dirty="0" err="1"/>
              <a:t>Based</a:t>
            </a:r>
            <a:r>
              <a:rPr lang="de-DE" dirty="0"/>
              <a:t> vs. Main-Memory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Index-</a:t>
            </a:r>
            <a:r>
              <a:rPr lang="de-DE" dirty="0" err="1"/>
              <a:t>Structures</a:t>
            </a:r>
            <a:r>
              <a:rPr lang="de-DE" dirty="0"/>
              <a:t> in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From</a:t>
            </a:r>
            <a:r>
              <a:rPr lang="de-DE" dirty="0"/>
              <a:t> Tries </a:t>
            </a:r>
            <a:r>
              <a:rPr lang="de-DE" dirty="0" err="1"/>
              <a:t>to</a:t>
            </a:r>
            <a:r>
              <a:rPr lang="de-DE" dirty="0"/>
              <a:t> 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Key </a:t>
            </a:r>
            <a:r>
              <a:rPr lang="de-DE" dirty="0" err="1"/>
              <a:t>Transformations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Bitwise</a:t>
            </a:r>
            <a:r>
              <a:rPr lang="de-DE" dirty="0"/>
              <a:t> </a:t>
            </a:r>
            <a:r>
              <a:rPr lang="de-DE" dirty="0" err="1"/>
              <a:t>Comparisons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Benchmarks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Summary &amp; </a:t>
            </a:r>
            <a:r>
              <a:rPr lang="en-GB" dirty="0"/>
              <a:t>Conclusion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299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758249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Memory-Benchmark</a:t>
            </a:r>
          </a:p>
        </p:txBody>
      </p:sp>
    </p:spTree>
    <p:extLst>
      <p:ext uri="{BB962C8B-B14F-4D97-AF65-F5344CB8AC3E}">
        <p14:creationId xmlns:p14="http://schemas.microsoft.com/office/powerpoint/2010/main" val="2923586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273454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Memory-Benchmark</a:t>
            </a:r>
          </a:p>
        </p:txBody>
      </p:sp>
    </p:spTree>
    <p:extLst>
      <p:ext uri="{BB962C8B-B14F-4D97-AF65-F5344CB8AC3E}">
        <p14:creationId xmlns:p14="http://schemas.microsoft.com/office/powerpoint/2010/main" val="2826449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974545"/>
              </p:ext>
            </p:extLst>
          </p:nvPr>
        </p:nvGraphicFramePr>
        <p:xfrm>
          <a:off x="4611688" y="176212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386510"/>
              </p:ext>
            </p:extLst>
          </p:nvPr>
        </p:nvGraphicFramePr>
        <p:xfrm>
          <a:off x="319088" y="176212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22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Jonas Fritsch | The Adaptive Radix Tree</a:t>
            </a:r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insert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0750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2893484"/>
              </p:ext>
            </p:extLst>
          </p:nvPr>
        </p:nvGraphicFramePr>
        <p:xfrm>
          <a:off x="4611688" y="176212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448097"/>
              </p:ext>
            </p:extLst>
          </p:nvPr>
        </p:nvGraphicFramePr>
        <p:xfrm>
          <a:off x="319088" y="176212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23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3244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24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783D4FA3-144F-C0AF-7241-5488CBEAD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088" y="2867184"/>
            <a:ext cx="8509000" cy="248888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3457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25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, </a:t>
            </a:r>
            <a:r>
              <a:rPr lang="de-DE" dirty="0" err="1"/>
              <a:t>skewed</a:t>
            </a:r>
            <a:r>
              <a:rPr lang="de-D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9343AE19-9CFB-C570-0881-CF2E1487E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9088" y="2933759"/>
            <a:ext cx="8509000" cy="2355732"/>
          </a:xfrm>
        </p:spPr>
      </p:pic>
    </p:spTree>
    <p:extLst>
      <p:ext uri="{BB962C8B-B14F-4D97-AF65-F5344CB8AC3E}">
        <p14:creationId xmlns:p14="http://schemas.microsoft.com/office/powerpoint/2010/main" val="221453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26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TPC-C Benchmark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9" name="Content Placeholder 8" descr="A picture containing chart&#10;&#10;Description automatically generated">
            <a:extLst>
              <a:ext uri="{FF2B5EF4-FFF2-40B4-BE49-F238E27FC236}">
                <a16:creationId xmlns:a16="http://schemas.microsoft.com/office/drawing/2014/main" id="{69899ABB-D326-A7C9-167D-A3E4D6398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63479" y="2663623"/>
            <a:ext cx="4420217" cy="2896004"/>
          </a:xfrm>
        </p:spPr>
      </p:pic>
    </p:spTree>
    <p:extLst>
      <p:ext uri="{BB962C8B-B14F-4D97-AF65-F5344CB8AC3E}">
        <p14:creationId xmlns:p14="http://schemas.microsoft.com/office/powerpoint/2010/main" val="3791851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Memory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A comparison of adaptive radix trees and hash tables. IEEE 2015</a:t>
            </a:r>
            <a:endParaRPr lang="en-US" sz="1200" dirty="0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602D28E7-FA72-EFA0-4329-4247FB609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9088" y="2994641"/>
            <a:ext cx="8509000" cy="2233967"/>
          </a:xfrm>
        </p:spPr>
      </p:pic>
    </p:spTree>
    <p:extLst>
      <p:ext uri="{BB962C8B-B14F-4D97-AF65-F5344CB8AC3E}">
        <p14:creationId xmlns:p14="http://schemas.microsoft.com/office/powerpoint/2010/main" val="2188875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245921"/>
              </p:ext>
            </p:extLst>
          </p:nvPr>
        </p:nvGraphicFramePr>
        <p:xfrm>
          <a:off x="319088" y="2498725"/>
          <a:ext cx="8509505" cy="26221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1795">
                  <a:extLst>
                    <a:ext uri="{9D8B030D-6E8A-4147-A177-3AD203B41FA5}">
                      <a16:colId xmlns:a16="http://schemas.microsoft.com/office/drawing/2014/main" val="3346723987"/>
                    </a:ext>
                  </a:extLst>
                </a:gridCol>
                <a:gridCol w="1865870">
                  <a:extLst>
                    <a:ext uri="{9D8B030D-6E8A-4147-A177-3AD203B41FA5}">
                      <a16:colId xmlns:a16="http://schemas.microsoft.com/office/drawing/2014/main" val="3102066495"/>
                    </a:ext>
                  </a:extLst>
                </a:gridCol>
                <a:gridCol w="1661674">
                  <a:extLst>
                    <a:ext uri="{9D8B030D-6E8A-4147-A177-3AD203B41FA5}">
                      <a16:colId xmlns:a16="http://schemas.microsoft.com/office/drawing/2014/main" val="2195857599"/>
                    </a:ext>
                  </a:extLst>
                </a:gridCol>
              </a:tblGrid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Range Support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Memory Efficiency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Performance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err="1">
                          <a:latin typeface="+mn-lt"/>
                        </a:rPr>
                        <a:t>Researched</a:t>
                      </a:r>
                      <a:endParaRPr lang="de-DE" sz="1600" b="1" dirty="0">
                        <a:latin typeface="+mn-lt"/>
                      </a:endParaRPr>
                    </a:p>
                  </a:txBody>
                  <a:tcPr marL="54000" marR="0" marT="180000" marB="0" anchor="ctr" anchorCtr="1"/>
                </a:tc>
                <a:extLst>
                  <a:ext uri="{0D108BD9-81ED-4DB2-BD59-A6C34878D82A}">
                    <a16:rowId xmlns:a16="http://schemas.microsoft.com/office/drawing/2014/main" val="2079161605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B+-Tree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−−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latin typeface="+mn-lt"/>
                        </a:rPr>
                        <a:t>(</a:t>
                      </a:r>
                      <a:r>
                        <a:rPr lang="de-DE" sz="1600" b="0" dirty="0" err="1">
                          <a:latin typeface="+mn-lt"/>
                        </a:rPr>
                        <a:t>best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 err="1">
                          <a:latin typeface="+mn-lt"/>
                        </a:rPr>
                        <a:t>for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 err="1">
                          <a:latin typeface="+mn-lt"/>
                        </a:rPr>
                        <a:t>range</a:t>
                      </a:r>
                      <a:r>
                        <a:rPr lang="de-DE" sz="1600" b="0" dirty="0">
                          <a:latin typeface="+mn-lt"/>
                        </a:rPr>
                        <a:t>)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ART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Judy-Array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Hash-Table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800" dirty="0"/>
              <a:t>Advantages &amp; </a:t>
            </a:r>
            <a:r>
              <a:rPr lang="de-DE" sz="1800" dirty="0" err="1"/>
              <a:t>Disadvantages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different index-</a:t>
            </a:r>
            <a:r>
              <a:rPr lang="de-DE" sz="1800" dirty="0" err="1"/>
              <a:t>structures</a:t>
            </a:r>
            <a:r>
              <a:rPr lang="de-DE" sz="1800" dirty="0"/>
              <a:t>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0190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2E134AD9-4D70-D11E-1ED9-97E4A6B60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ART </a:t>
            </a:r>
            <a:r>
              <a:rPr b="1" dirty="0" err="1"/>
              <a:t>used</a:t>
            </a:r>
            <a:r>
              <a:rPr b="1" dirty="0"/>
              <a:t> </a:t>
            </a:r>
            <a:r>
              <a:rPr b="1" dirty="0" err="1"/>
              <a:t>as</a:t>
            </a:r>
            <a:r>
              <a:rPr b="1" dirty="0"/>
              <a:t> index-</a:t>
            </a:r>
            <a:r>
              <a:rPr b="1" dirty="0" err="1"/>
              <a:t>structure</a:t>
            </a:r>
            <a:r>
              <a:rPr b="1" dirty="0"/>
              <a:t> in (at least) </a:t>
            </a:r>
            <a:r>
              <a:rPr b="1" dirty="0" err="1"/>
              <a:t>HyPer</a:t>
            </a:r>
            <a:endParaRPr b="1" dirty="0"/>
          </a:p>
          <a:p>
            <a:endParaRPr lang="de-DE" b="1" dirty="0"/>
          </a:p>
          <a:p>
            <a:r>
              <a:rPr b="1" dirty="0"/>
              <a:t>Further </a:t>
            </a:r>
            <a:r>
              <a:rPr b="1" dirty="0" err="1"/>
              <a:t>research</a:t>
            </a:r>
            <a:r>
              <a:rPr b="1" dirty="0"/>
              <a:t> </a:t>
            </a:r>
            <a:r>
              <a:rPr b="1" dirty="0" err="1"/>
              <a:t>being</a:t>
            </a:r>
            <a:r>
              <a:rPr b="1" dirty="0"/>
              <a:t> </a:t>
            </a:r>
            <a:r>
              <a:rPr b="1" dirty="0" err="1"/>
              <a:t>done</a:t>
            </a:r>
            <a:r>
              <a:rPr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The ART </a:t>
            </a:r>
            <a:r>
              <a:rPr lang="de-DE" dirty="0" err="1">
                <a:hlinkClick r:id="rId2"/>
              </a:rPr>
              <a:t>of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practical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synchronization</a:t>
            </a:r>
            <a:r>
              <a:rPr lang="de-DE" dirty="0">
                <a:hlinkClick r:id="rId2"/>
              </a:rPr>
              <a:t> </a:t>
            </a:r>
            <a:r>
              <a:rPr lang="de-DE" dirty="0"/>
              <a:t>(</a:t>
            </a:r>
            <a:r>
              <a:rPr lang="de-DE" dirty="0" err="1"/>
              <a:t>DaMoN</a:t>
            </a:r>
            <a:r>
              <a:rPr lang="de-DE" dirty="0"/>
              <a:t>,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HOT: A Height </a:t>
            </a:r>
            <a:r>
              <a:rPr lang="de-DE" dirty="0" err="1">
                <a:hlinkClick r:id="rId3"/>
              </a:rPr>
              <a:t>Optimized</a:t>
            </a:r>
            <a:r>
              <a:rPr lang="de-DE" dirty="0">
                <a:hlinkClick r:id="rId3"/>
              </a:rPr>
              <a:t> Trie Index </a:t>
            </a:r>
            <a:r>
              <a:rPr lang="de-DE" dirty="0" err="1">
                <a:hlinkClick r:id="rId3"/>
              </a:rPr>
              <a:t>for</a:t>
            </a:r>
            <a:r>
              <a:rPr lang="de-DE" dirty="0">
                <a:hlinkClick r:id="rId3"/>
              </a:rPr>
              <a:t> Main-Memory Database Systems</a:t>
            </a:r>
            <a:r>
              <a:rPr lang="de-DE" dirty="0"/>
              <a:t> (SIGMOD, 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START – Self-Tuning Adaptive Radix Tree </a:t>
            </a:r>
            <a:r>
              <a:rPr lang="de-DE" dirty="0"/>
              <a:t>(IEEE, 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(Judy Arrays patent </a:t>
            </a:r>
            <a:r>
              <a:rPr lang="de-DE" dirty="0" err="1"/>
              <a:t>expired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Disk-</a:t>
            </a:r>
            <a:r>
              <a:rPr sz="3000" dirty="0" err="1"/>
              <a:t>Based</a:t>
            </a:r>
            <a:r>
              <a:rPr sz="3000" dirty="0"/>
              <a:t> </a:t>
            </a:r>
            <a:r>
              <a:rPr sz="3000" dirty="0" err="1"/>
              <a:t>vs</a:t>
            </a:r>
            <a:r>
              <a:rPr sz="3000" dirty="0"/>
              <a:t> Main-Memory DBMS</a:t>
            </a:r>
            <a:endParaRPr lang="de-DE" sz="30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7418F4B-4F94-0B5B-ABEB-335FB160F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920313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E08BE93-D048-4BE8-2116-925308649B8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OLTP through the looking glass, and what we found there. SIGMOD, 2008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547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Leaf Nodes</a:t>
            </a:r>
            <a:endParaRPr lang="de-DE" sz="30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39E026B4-457A-F216-0A86-D12F37A5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Single-</a:t>
            </a:r>
            <a:r>
              <a:rPr b="1" dirty="0" err="1"/>
              <a:t>value</a:t>
            </a:r>
            <a:r>
              <a:rPr b="1" dirty="0"/>
              <a:t> </a:t>
            </a:r>
            <a:r>
              <a:rPr b="1" dirty="0" err="1"/>
              <a:t>leaves</a:t>
            </a:r>
            <a:r>
              <a:rPr b="1" dirty="0"/>
              <a:t>:</a:t>
            </a:r>
          </a:p>
          <a:p>
            <a:r>
              <a:rPr lang="de-DE" dirty="0"/>
              <a:t>Use extra </a:t>
            </a:r>
            <a:r>
              <a:rPr lang="de-DE" dirty="0" err="1"/>
              <a:t>node</a:t>
            </a:r>
            <a:r>
              <a:rPr lang="de-DE" dirty="0"/>
              <a:t> type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leaves</a:t>
            </a:r>
            <a:r>
              <a:rPr lang="de-DE" dirty="0"/>
              <a:t> </a:t>
            </a:r>
            <a:r>
              <a:rPr lang="de-DE" dirty="0" err="1"/>
              <a:t>storing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Multi-</a:t>
            </a:r>
            <a:r>
              <a:rPr lang="de-DE" b="1" dirty="0" err="1"/>
              <a:t>value</a:t>
            </a:r>
            <a:r>
              <a:rPr lang="de-DE" b="1" dirty="0"/>
              <a:t> </a:t>
            </a:r>
            <a:r>
              <a:rPr lang="de-DE" b="1" dirty="0" err="1"/>
              <a:t>leaves</a:t>
            </a:r>
            <a:r>
              <a:rPr lang="de-DE" b="1" dirty="0"/>
              <a:t>: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fits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64 </a:t>
            </a:r>
            <a:r>
              <a:rPr lang="de-DE" dirty="0" err="1"/>
              <a:t>bit</a:t>
            </a:r>
            <a:r>
              <a:rPr lang="de-DE" dirty="0"/>
              <a:t> (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pointer</a:t>
            </a:r>
            <a:r>
              <a:rPr lang="de-DE" dirty="0"/>
              <a:t>), just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arrays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inner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(</a:t>
            </a:r>
            <a:r>
              <a:rPr lang="de-DE" dirty="0" err="1"/>
              <a:t>use</a:t>
            </a:r>
            <a:r>
              <a:rPr lang="de-DE" dirty="0"/>
              <a:t> 1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tagging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distinguish</a:t>
            </a:r>
            <a:r>
              <a:rPr lang="de-DE" dirty="0"/>
              <a:t> </a:t>
            </a:r>
            <a:r>
              <a:rPr lang="de-DE" dirty="0" err="1"/>
              <a:t>pointers</a:t>
            </a:r>
            <a:r>
              <a:rPr lang="de-DE" dirty="0"/>
              <a:t> and </a:t>
            </a:r>
            <a:r>
              <a:rPr lang="de-DE" dirty="0" err="1"/>
              <a:t>values</a:t>
            </a:r>
            <a:r>
              <a:rPr lang="de-DE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259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Implementation </a:t>
            </a:r>
            <a:r>
              <a:rPr sz="3000" dirty="0" err="1"/>
              <a:t>Specifics</a:t>
            </a:r>
            <a:endParaRPr lang="de-DE" sz="30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39E026B4-457A-F216-0A86-D12F37A5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/>
              <a:t>ART </a:t>
            </a:r>
            <a:r>
              <a:rPr dirty="0" err="1"/>
              <a:t>implementation</a:t>
            </a:r>
            <a:r>
              <a:rPr dirty="0"/>
              <a:t> </a:t>
            </a:r>
            <a:r>
              <a:rPr dirty="0" err="1"/>
              <a:t>for</a:t>
            </a:r>
            <a:r>
              <a:rPr dirty="0"/>
              <a:t> </a:t>
            </a:r>
            <a:r>
              <a:rPr dirty="0" err="1"/>
              <a:t>storing</a:t>
            </a:r>
            <a:r>
              <a:rPr dirty="0"/>
              <a:t> 32 </a:t>
            </a:r>
            <a:r>
              <a:rPr dirty="0" err="1"/>
              <a:t>bit</a:t>
            </a:r>
            <a:r>
              <a:rPr dirty="0"/>
              <a:t> </a:t>
            </a:r>
            <a:r>
              <a:rPr dirty="0" err="1"/>
              <a:t>keys</a:t>
            </a:r>
            <a:r>
              <a:rPr dirty="0"/>
              <a:t> (</a:t>
            </a:r>
            <a:r>
              <a:rPr dirty="0" err="1"/>
              <a:t>no</a:t>
            </a:r>
            <a:r>
              <a:rPr dirty="0"/>
              <a:t> </a:t>
            </a:r>
            <a:r>
              <a:rPr dirty="0" err="1"/>
              <a:t>path</a:t>
            </a:r>
            <a:r>
              <a:rPr dirty="0"/>
              <a:t> </a:t>
            </a:r>
            <a:r>
              <a:rPr dirty="0" err="1"/>
              <a:t>compression</a:t>
            </a:r>
            <a:r>
              <a:rPr dirty="0"/>
              <a:t>)</a:t>
            </a:r>
          </a:p>
          <a:p>
            <a:endParaRPr dirty="0"/>
          </a:p>
          <a:p>
            <a:r>
              <a:rPr lang="de-DE" b="1" dirty="0" err="1"/>
              <a:t>Important</a:t>
            </a:r>
            <a:r>
              <a:rPr lang="de-DE" b="1" dirty="0"/>
              <a:t>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recursion</a:t>
            </a:r>
            <a:r>
              <a:rPr lang="de-DE" dirty="0"/>
              <a:t>! (</a:t>
            </a:r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explanatory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Careful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polymorphie</a:t>
            </a:r>
            <a:r>
              <a:rPr lang="de-DE" dirty="0"/>
              <a:t>! (C++ </a:t>
            </a:r>
            <a:r>
              <a:rPr lang="de-DE" dirty="0" err="1"/>
              <a:t>utilizes</a:t>
            </a:r>
            <a:r>
              <a:rPr lang="de-DE" dirty="0"/>
              <a:t> </a:t>
            </a:r>
            <a:r>
              <a:rPr lang="de-DE" dirty="0" err="1"/>
              <a:t>vtables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dispatch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performance</a:t>
            </a:r>
            <a:r>
              <a:rPr lang="de-DE" dirty="0">
                <a:sym typeface="Wingdings" panose="05000000000000000000" pitchFamily="2" charset="2"/>
              </a:rPr>
              <a:t> + </a:t>
            </a:r>
            <a:r>
              <a:rPr lang="de-DE" dirty="0" err="1">
                <a:sym typeface="Wingdings" panose="05000000000000000000" pitchFamily="2" charset="2"/>
              </a:rPr>
              <a:t>memory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overhead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Memory </a:t>
            </a:r>
            <a:r>
              <a:rPr lang="de-DE" dirty="0" err="1">
                <a:sym typeface="Wingdings" panose="05000000000000000000" pitchFamily="2" charset="2"/>
              </a:rPr>
              <a:t>management</a:t>
            </a:r>
            <a:r>
              <a:rPr lang="de-DE" dirty="0">
                <a:sym typeface="Wingdings" panose="05000000000000000000" pitchFamily="2" charset="2"/>
              </a:rPr>
              <a:t>! (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vs. 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TCMalloc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vs. 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jemalloc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vs. </a:t>
            </a:r>
            <a:r>
              <a:rPr lang="de-DE" dirty="0" err="1">
                <a:sym typeface="Wingdings" panose="05000000000000000000" pitchFamily="2" charset="2"/>
              </a:rPr>
              <a:t>custom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memory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arenas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pools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Node16 </a:t>
            </a:r>
            <a:r>
              <a:rPr lang="de-DE" dirty="0" err="1"/>
              <a:t>search</a:t>
            </a:r>
            <a:r>
              <a:rPr lang="de-DE" dirty="0"/>
              <a:t> SIMD </a:t>
            </a:r>
            <a:r>
              <a:rPr lang="de-DE" dirty="0" err="1"/>
              <a:t>comparison</a:t>
            </a:r>
            <a:r>
              <a:rPr lang="de-DE" dirty="0"/>
              <a:t>: </a:t>
            </a:r>
            <a:r>
              <a:rPr lang="de-DE" dirty="0" err="1"/>
              <a:t>used</a:t>
            </a:r>
            <a:r>
              <a:rPr lang="de-DE" dirty="0"/>
              <a:t> x86-64 SSE (</a:t>
            </a:r>
            <a:r>
              <a:rPr lang="de-DE" dirty="0" err="1"/>
              <a:t>optionally</a:t>
            </a:r>
            <a:r>
              <a:rPr lang="de-DE" dirty="0"/>
              <a:t> AVX-512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intrinsics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Multi-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leaves</a:t>
            </a:r>
            <a:r>
              <a:rPr lang="de-DE" dirty="0"/>
              <a:t>: Pointer Tagging </a:t>
            </a:r>
            <a:r>
              <a:rPr lang="de-DE" dirty="0" err="1"/>
              <a:t>using</a:t>
            </a:r>
            <a:r>
              <a:rPr lang="de-DE" dirty="0"/>
              <a:t> 3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 on 64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(</a:t>
            </a:r>
            <a:r>
              <a:rPr lang="de-DE" dirty="0" err="1"/>
              <a:t>pointers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8-byte </a:t>
            </a:r>
            <a:r>
              <a:rPr lang="de-DE" dirty="0" err="1"/>
              <a:t>aligned</a:t>
            </a:r>
            <a:r>
              <a:rPr lang="de-DE" dirty="0"/>
              <a:t>)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40A45-AA82-8650-35A3-B5573011316E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3928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Search</a:t>
            </a:r>
            <a:endParaRPr lang="de-DE" sz="3000" dirty="0"/>
          </a:p>
        </p:txBody>
      </p:sp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407BFE36-6742-CCC3-1239-FCFB07E60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4215" y="2696965"/>
            <a:ext cx="6058746" cy="282932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1198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Search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8ACAD382-737B-CA10-9612-037C183BE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75412" y="1762125"/>
            <a:ext cx="5193175" cy="4536664"/>
          </a:xfrm>
        </p:spPr>
      </p:pic>
    </p:spTree>
    <p:extLst>
      <p:ext uri="{BB962C8B-B14F-4D97-AF65-F5344CB8AC3E}">
        <p14:creationId xmlns:p14="http://schemas.microsoft.com/office/powerpoint/2010/main" val="1790960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Insert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20" name="Content Placeholder 19" descr="Text, letter&#10;&#10;Description automatically generated">
            <a:extLst>
              <a:ext uri="{FF2B5EF4-FFF2-40B4-BE49-F238E27FC236}">
                <a16:creationId xmlns:a16="http://schemas.microsoft.com/office/drawing/2014/main" id="{8063AB35-AD1C-2953-0E02-27EC0D540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39452" y="2458807"/>
            <a:ext cx="6068272" cy="3305636"/>
          </a:xfrm>
        </p:spPr>
      </p:pic>
    </p:spTree>
    <p:extLst>
      <p:ext uri="{BB962C8B-B14F-4D97-AF65-F5344CB8AC3E}">
        <p14:creationId xmlns:p14="http://schemas.microsoft.com/office/powerpoint/2010/main" val="3811288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Insert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ext, letter&#10;&#10;Description automatically generated">
            <a:extLst>
              <a:ext uri="{FF2B5EF4-FFF2-40B4-BE49-F238E27FC236}">
                <a16:creationId xmlns:a16="http://schemas.microsoft.com/office/drawing/2014/main" id="{82706452-8781-BFA3-5305-34BB420C3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53741" y="2301622"/>
            <a:ext cx="6039693" cy="3620005"/>
          </a:xfrm>
        </p:spPr>
      </p:pic>
    </p:spTree>
    <p:extLst>
      <p:ext uri="{BB962C8B-B14F-4D97-AF65-F5344CB8AC3E}">
        <p14:creationId xmlns:p14="http://schemas.microsoft.com/office/powerpoint/2010/main" val="244066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Space </a:t>
            </a:r>
            <a:r>
              <a:rPr sz="3000" dirty="0" err="1"/>
              <a:t>Consumption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49DDDEF-AC26-4770-6D0C-722351F7B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96663" y="2087280"/>
            <a:ext cx="5553850" cy="4048690"/>
          </a:xfrm>
        </p:spPr>
      </p:pic>
    </p:spTree>
    <p:extLst>
      <p:ext uri="{BB962C8B-B14F-4D97-AF65-F5344CB8AC3E}">
        <p14:creationId xmlns:p14="http://schemas.microsoft.com/office/powerpoint/2010/main" val="140244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E58EFDC-BB49-17B6-1856-E60981D03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68057" y="2963702"/>
            <a:ext cx="5811061" cy="2295845"/>
          </a:xfrm>
        </p:spPr>
      </p:pic>
    </p:spTree>
    <p:extLst>
      <p:ext uri="{BB962C8B-B14F-4D97-AF65-F5344CB8AC3E}">
        <p14:creationId xmlns:p14="http://schemas.microsoft.com/office/powerpoint/2010/main" val="1506907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Even More Benchmarks</a:t>
            </a:r>
            <a:endParaRPr lang="de-DE" sz="3000" dirty="0"/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8B16FA6F-AD48-B6E1-41F9-ACED4B663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See: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A Comparison of Adaptive Radix Trees and Hash Tables </a:t>
            </a:r>
            <a:r>
              <a:rPr lang="en-US" dirty="0"/>
              <a:t>(IEEE, 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Building a </a:t>
            </a:r>
            <a:r>
              <a:rPr lang="en-US" dirty="0" err="1">
                <a:hlinkClick r:id="rId4"/>
              </a:rPr>
              <a:t>Bw</a:t>
            </a:r>
            <a:r>
              <a:rPr lang="en-US" dirty="0">
                <a:hlinkClick r:id="rId4"/>
              </a:rPr>
              <a:t>-Tree Takes More Than Just Buzz Words </a:t>
            </a:r>
            <a:r>
              <a:rPr lang="en-US" dirty="0"/>
              <a:t>(SIGMOD, 2018)</a:t>
            </a:r>
          </a:p>
          <a:p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47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</a:t>
            </a:r>
            <a:r>
              <a:rPr dirty="0" err="1"/>
              <a:t>structures</a:t>
            </a:r>
            <a:r>
              <a:rPr dirty="0"/>
              <a:t> </a:t>
            </a:r>
            <a:r>
              <a:rPr dirty="0" err="1"/>
              <a:t>used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quickly</a:t>
            </a:r>
            <a:r>
              <a:rPr dirty="0"/>
              <a:t> find </a:t>
            </a:r>
            <a:r>
              <a:rPr dirty="0" err="1"/>
              <a:t>data</a:t>
            </a:r>
            <a:r>
              <a:rPr dirty="0"/>
              <a:t> in </a:t>
            </a:r>
            <a:r>
              <a:rPr dirty="0" err="1"/>
              <a:t>table</a:t>
            </a:r>
            <a:r>
              <a:rPr dirty="0"/>
              <a:t> via a </a:t>
            </a:r>
            <a:r>
              <a:rPr dirty="0" err="1"/>
              <a:t>key</a:t>
            </a:r>
            <a:endParaRPr dirty="0"/>
          </a:p>
          <a:p>
            <a:endParaRPr lang="de-DE" dirty="0"/>
          </a:p>
          <a:p>
            <a:r>
              <a:rPr lang="de-DE" b="1" dirty="0"/>
              <a:t>2 Index-</a:t>
            </a:r>
            <a:r>
              <a:rPr lang="de-DE" b="1" dirty="0" err="1"/>
              <a:t>Types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Order </a:t>
            </a:r>
            <a:r>
              <a:rPr lang="de-DE" dirty="0" err="1"/>
              <a:t>Preserving</a:t>
            </a:r>
            <a:r>
              <a:rPr lang="de-DE" dirty="0"/>
              <a:t> Indexes (</a:t>
            </a:r>
            <a:r>
              <a:rPr lang="de-DE" dirty="0" err="1"/>
              <a:t>Maintains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 in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Hashing</a:t>
            </a:r>
            <a:r>
              <a:rPr lang="de-DE" dirty="0"/>
              <a:t> Indexes (</a:t>
            </a:r>
            <a:r>
              <a:rPr lang="de-DE" dirty="0" err="1"/>
              <a:t>Associative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hash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.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supports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</a:t>
            </a:r>
            <a:r>
              <a:rPr lang="de-DE" dirty="0" err="1"/>
              <a:t>predicates</a:t>
            </a:r>
            <a:r>
              <a:rPr lang="de-DE" dirty="0"/>
              <a:t>!)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Index-</a:t>
            </a:r>
            <a:r>
              <a:rPr sz="3000" dirty="0" err="1"/>
              <a:t>Structures</a:t>
            </a:r>
            <a:r>
              <a:rPr sz="3000" dirty="0"/>
              <a:t> in DBMS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97832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179166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Keys:</a:t>
            </a:r>
          </a:p>
          <a:p>
            <a:r>
              <a:rPr lang="de-DE"/>
              <a:t>HELLO,</a:t>
            </a:r>
          </a:p>
          <a:p>
            <a:r>
              <a:rPr lang="de-DE"/>
              <a:t>HAT,</a:t>
            </a:r>
          </a:p>
          <a:p>
            <a:r>
              <a:rPr lang="de-DE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134724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80802" y="1762188"/>
            <a:ext cx="3347288" cy="4699572"/>
          </a:xfrm>
        </p:spPr>
        <p:txBody>
          <a:bodyPr/>
          <a:lstStyle/>
          <a:p>
            <a:r>
              <a:rPr lang="de-DE" b="1" dirty="0"/>
              <a:t>Properties:</a:t>
            </a:r>
          </a:p>
          <a:p>
            <a:pPr marL="285750" indent="-285750">
              <a:buFontTx/>
              <a:buChar char="-"/>
            </a:pPr>
            <a:r>
              <a:rPr lang="de-DE" dirty="0"/>
              <a:t>Height/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elements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rebalancing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insertion</a:t>
            </a:r>
            <a:r>
              <a:rPr lang="de-DE" dirty="0"/>
              <a:t> </a:t>
            </a:r>
            <a:r>
              <a:rPr lang="de-DE" dirty="0" err="1"/>
              <a:t>orders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same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Keys </a:t>
            </a:r>
            <a:r>
              <a:rPr lang="de-DE" dirty="0" err="1"/>
              <a:t>stored</a:t>
            </a:r>
            <a:r>
              <a:rPr lang="de-DE" dirty="0"/>
              <a:t> in </a:t>
            </a:r>
            <a:r>
              <a:rPr lang="de-DE" dirty="0" err="1"/>
              <a:t>lexicographic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Keys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implicitly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Properties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179166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Keys:</a:t>
            </a:r>
          </a:p>
          <a:p>
            <a:r>
              <a:rPr lang="de-DE"/>
              <a:t>HELLO,</a:t>
            </a:r>
          </a:p>
          <a:p>
            <a:r>
              <a:rPr lang="de-DE"/>
              <a:t>HAT,</a:t>
            </a:r>
          </a:p>
          <a:p>
            <a:r>
              <a:rPr lang="de-DE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22799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80802" y="1762187"/>
            <a:ext cx="3347288" cy="1423445"/>
          </a:xfrm>
        </p:spPr>
        <p:txBody>
          <a:bodyPr/>
          <a:lstStyle/>
          <a:p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is_leaf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‘A‘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‘Z‘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*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children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[26];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Implementation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757507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BE99BD-0B69-BC1F-F05A-BD56BA1AEDE1}"/>
              </a:ext>
            </a:extLst>
          </p:cNvPr>
          <p:cNvSpPr/>
          <p:nvPr/>
        </p:nvSpPr>
        <p:spPr>
          <a:xfrm>
            <a:off x="5917557" y="360464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BAB84F-8764-88B8-BDEA-46C736A2E7A2}"/>
              </a:ext>
            </a:extLst>
          </p:cNvPr>
          <p:cNvSpPr/>
          <p:nvPr/>
        </p:nvSpPr>
        <p:spPr>
          <a:xfrm>
            <a:off x="5058931" y="4426181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3C22F9-DEF1-BAE5-D01B-1320F216C649}"/>
              </a:ext>
            </a:extLst>
          </p:cNvPr>
          <p:cNvSpPr/>
          <p:nvPr/>
        </p:nvSpPr>
        <p:spPr>
          <a:xfrm>
            <a:off x="7383944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DB55F4-A8DD-5BD5-EE30-E0C9E7C462BD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605342" y="4015016"/>
            <a:ext cx="585421" cy="40657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3484B5-BDEB-7454-48FF-FAA7302C7F4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332135" y="4836551"/>
            <a:ext cx="2" cy="48517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72D456-E1C8-0A41-A672-3532115DEF66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657150" y="4841712"/>
            <a:ext cx="0" cy="51773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D86C1CC-A9FF-ADE0-98AB-BFFC05D32928}"/>
              </a:ext>
            </a:extLst>
          </p:cNvPr>
          <p:cNvSpPr/>
          <p:nvPr/>
        </p:nvSpPr>
        <p:spPr>
          <a:xfrm>
            <a:off x="5638795" y="4426181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75A226-D138-CC3C-D003-D3A81EE0A6B8}"/>
              </a:ext>
            </a:extLst>
          </p:cNvPr>
          <p:cNvSpPr/>
          <p:nvPr/>
        </p:nvSpPr>
        <p:spPr>
          <a:xfrm>
            <a:off x="6224216" y="4421593"/>
            <a:ext cx="546411" cy="4149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93A811-4BF7-1C41-8DC9-5BA90C9EF9DB}"/>
              </a:ext>
            </a:extLst>
          </p:cNvPr>
          <p:cNvSpPr/>
          <p:nvPr/>
        </p:nvSpPr>
        <p:spPr>
          <a:xfrm>
            <a:off x="6804080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855FEB-B639-6108-79DC-225D354A4B25}"/>
              </a:ext>
            </a:extLst>
          </p:cNvPr>
          <p:cNvSpPr txBox="1"/>
          <p:nvPr/>
        </p:nvSpPr>
        <p:spPr>
          <a:xfrm>
            <a:off x="7930355" y="4284939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E079B9-A0C2-070A-21B6-9CCAEFC0EA39}"/>
              </a:ext>
            </a:extLst>
          </p:cNvPr>
          <p:cNvSpPr/>
          <p:nvPr/>
        </p:nvSpPr>
        <p:spPr>
          <a:xfrm>
            <a:off x="8471137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77D06B-A7F4-BBEC-3694-9661C7199C68}"/>
              </a:ext>
            </a:extLst>
          </p:cNvPr>
          <p:cNvSpPr txBox="1"/>
          <p:nvPr/>
        </p:nvSpPr>
        <p:spPr>
          <a:xfrm>
            <a:off x="5080437" y="5108181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38CD92-D3E0-E5AB-A9AD-07B42D27FE01}"/>
              </a:ext>
            </a:extLst>
          </p:cNvPr>
          <p:cNvSpPr txBox="1"/>
          <p:nvPr/>
        </p:nvSpPr>
        <p:spPr>
          <a:xfrm>
            <a:off x="7433999" y="5154140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8025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Key Span, </a:t>
            </a:r>
            <a:r>
              <a:rPr sz="3000" dirty="0" err="1"/>
              <a:t>Fanout</a:t>
            </a:r>
            <a:r>
              <a:rPr sz="3000" dirty="0"/>
              <a:t> and Height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609386" y="2662316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780475" y="3562444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0x54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68765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0x56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360341" y="4462572"/>
            <a:ext cx="687654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812167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78614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453485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451631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704168" y="3972814"/>
            <a:ext cx="14124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74322" y="3072686"/>
            <a:ext cx="456264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117575" y="3972814"/>
            <a:ext cx="13011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117575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873545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40" name="Inhaltsplatzhalter 1">
            <a:extLst>
              <a:ext uri="{FF2B5EF4-FFF2-40B4-BE49-F238E27FC236}">
                <a16:creationId xmlns:a16="http://schemas.microsoft.com/office/drawing/2014/main" id="{495B17E8-14A5-FC39-E2AC-4FCB2EAC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802" y="1762188"/>
            <a:ext cx="3347288" cy="4699572"/>
          </a:xfrm>
        </p:spPr>
        <p:txBody>
          <a:bodyPr/>
          <a:lstStyle/>
          <a:p>
            <a:r>
              <a:rPr lang="de-DE" b="1" dirty="0"/>
              <a:t>Key Span </a:t>
            </a:r>
            <a:r>
              <a:rPr lang="de-DE" b="1" i="1" dirty="0"/>
              <a:t>s</a:t>
            </a:r>
            <a:r>
              <a:rPr lang="de-DE" b="1" dirty="0"/>
              <a:t>:</a:t>
            </a:r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(e.g. </a:t>
            </a:r>
            <a:r>
              <a:rPr lang="de-DE" dirty="0" err="1"/>
              <a:t>char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8 </a:t>
            </a:r>
            <a:r>
              <a:rPr lang="de-DE" dirty="0" err="1"/>
              <a:t>bit</a:t>
            </a:r>
            <a:r>
              <a:rPr lang="de-DE" dirty="0"/>
              <a:t> span)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 err="1"/>
              <a:t>Fanout</a:t>
            </a:r>
            <a:r>
              <a:rPr lang="de-DE" b="1" dirty="0"/>
              <a:t>:</a:t>
            </a:r>
          </a:p>
          <a:p>
            <a:r>
              <a:rPr lang="de-DE" dirty="0" err="1"/>
              <a:t>Number</a:t>
            </a:r>
            <a:r>
              <a:rPr lang="de-DE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node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but in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2^</a:t>
            </a:r>
            <a:r>
              <a:rPr lang="de-DE" i="1" dirty="0"/>
              <a:t>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Height:</a:t>
            </a:r>
          </a:p>
          <a:p>
            <a:r>
              <a:rPr lang="de-DE" dirty="0"/>
              <a:t>Max Height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: </a:t>
            </a:r>
            <a:r>
              <a:rPr lang="de-DE" dirty="0" err="1"/>
              <a:t>ceil</a:t>
            </a:r>
            <a:r>
              <a:rPr lang="de-DE" dirty="0"/>
              <a:t>(</a:t>
            </a:r>
            <a:r>
              <a:rPr lang="de-DE" i="1" dirty="0"/>
              <a:t>k</a:t>
            </a:r>
            <a:r>
              <a:rPr lang="de-DE" dirty="0"/>
              <a:t>/</a:t>
            </a:r>
            <a:r>
              <a:rPr lang="de-DE" i="1" dirty="0"/>
              <a:t>s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265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Radix </a:t>
            </a:r>
            <a:r>
              <a:rPr sz="3000" dirty="0" err="1"/>
              <a:t>Trees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3090745" y="2673869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681760" y="2673869"/>
            <a:ext cx="806608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ELLO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2817539" y="3635356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3430856" y="3635356"/>
            <a:ext cx="546411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37156" y="2172558"/>
            <a:ext cx="33453" cy="50131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363951" y="3084239"/>
            <a:ext cx="0" cy="55111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999918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C98D6-65AA-B386-E435-E5EEE2A094F9}"/>
              </a:ext>
            </a:extLst>
          </p:cNvPr>
          <p:cNvSpPr/>
          <p:nvPr/>
        </p:nvSpPr>
        <p:spPr>
          <a:xfrm>
            <a:off x="6742767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3D41EF-9320-EAE0-3EB6-8FC8DA88C20F}"/>
              </a:ext>
            </a:extLst>
          </p:cNvPr>
          <p:cNvSpPr/>
          <p:nvPr/>
        </p:nvSpPr>
        <p:spPr>
          <a:xfrm>
            <a:off x="6436109" y="2673869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F7F293-675D-7041-D9D2-A2F3D43D46E3}"/>
              </a:ext>
            </a:extLst>
          </p:cNvPr>
          <p:cNvSpPr/>
          <p:nvPr/>
        </p:nvSpPr>
        <p:spPr>
          <a:xfrm>
            <a:off x="7027124" y="2673869"/>
            <a:ext cx="546411" cy="4103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AF415D-821E-5BB8-26B8-9F52293C9711}"/>
              </a:ext>
            </a:extLst>
          </p:cNvPr>
          <p:cNvSpPr/>
          <p:nvPr/>
        </p:nvSpPr>
        <p:spPr>
          <a:xfrm>
            <a:off x="6162903" y="3635356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84ECB-9964-5F56-3CA7-6E45E2533492}"/>
              </a:ext>
            </a:extLst>
          </p:cNvPr>
          <p:cNvSpPr/>
          <p:nvPr/>
        </p:nvSpPr>
        <p:spPr>
          <a:xfrm>
            <a:off x="6753918" y="3635356"/>
            <a:ext cx="546411" cy="4103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91BA15-E587-79F9-39F1-4B6DEBF3FDA1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982520" y="2172558"/>
            <a:ext cx="33453" cy="50131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85E1DC-02FC-03A6-2473-5536A4B7C9C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709315" y="3084239"/>
            <a:ext cx="0" cy="55111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AE3904-121C-E59A-2CAB-4214C20151A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300330" y="3084239"/>
            <a:ext cx="317809" cy="410369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C7313C-F311-46D0-A54A-446DFAC4AE0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436109" y="4045726"/>
            <a:ext cx="0" cy="634583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80C056-1F9F-0EDD-5E2A-CAC8C2B23F8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027124" y="4045726"/>
            <a:ext cx="0" cy="634583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A1393F-B774-7309-8D7F-99FEAD0866B0}"/>
              </a:ext>
            </a:extLst>
          </p:cNvPr>
          <p:cNvCxnSpPr>
            <a:cxnSpLocks/>
          </p:cNvCxnSpPr>
          <p:nvPr/>
        </p:nvCxnSpPr>
        <p:spPr>
          <a:xfrm>
            <a:off x="7027124" y="5508524"/>
            <a:ext cx="648630" cy="0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482D64-E624-2346-83A2-36CF6E69E51D}"/>
              </a:ext>
            </a:extLst>
          </p:cNvPr>
          <p:cNvSpPr txBox="1"/>
          <p:nvPr/>
        </p:nvSpPr>
        <p:spPr>
          <a:xfrm>
            <a:off x="6306575" y="5278803"/>
            <a:ext cx="914398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Tuple</a:t>
            </a:r>
            <a:r>
              <a:rPr lang="de-DE" sz="1600" dirty="0">
                <a:latin typeface="+mn-lt"/>
              </a:rPr>
              <a:t> Pointer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921368-54C4-FEEB-3C33-F7C20E3418A8}"/>
              </a:ext>
            </a:extLst>
          </p:cNvPr>
          <p:cNvSpPr txBox="1"/>
          <p:nvPr/>
        </p:nvSpPr>
        <p:spPr>
          <a:xfrm>
            <a:off x="5264303" y="2718272"/>
            <a:ext cx="395871" cy="321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2000" b="1" dirty="0">
                <a:latin typeface="+mn-lt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571032661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2724</Words>
  <Application>Microsoft Office PowerPoint</Application>
  <PresentationFormat>On-screen Show (4:3)</PresentationFormat>
  <Paragraphs>501</Paragraphs>
  <Slides>38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Calibri</vt:lpstr>
      <vt:lpstr>Cascadia Code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The Adaptive Radix Tree: ARTful Indexing for Main-Memory Databases</vt:lpstr>
      <vt:lpstr>Overview</vt:lpstr>
      <vt:lpstr>Disk-Based vs Main-Memory DBMS</vt:lpstr>
      <vt:lpstr>Index-Structures in DBMS</vt:lpstr>
      <vt:lpstr>Tries</vt:lpstr>
      <vt:lpstr>Tries – Properties</vt:lpstr>
      <vt:lpstr>Tries – Implementation</vt:lpstr>
      <vt:lpstr>Tries – Key Span, Fanout and Height</vt:lpstr>
      <vt:lpstr>Radix Trees</vt:lpstr>
      <vt:lpstr>Height vs. Space Tradeoff</vt:lpstr>
      <vt:lpstr>Adaptive Nodes</vt:lpstr>
      <vt:lpstr>ART – Adaptive Nodes</vt:lpstr>
      <vt:lpstr>ART – Adaptive Nodes</vt:lpstr>
      <vt:lpstr>ART – Adaptive Nodes</vt:lpstr>
      <vt:lpstr>ART – Adaptive Nodes</vt:lpstr>
      <vt:lpstr>ART – Lazy Expansion</vt:lpstr>
      <vt:lpstr>ART – Path Compression</vt:lpstr>
      <vt:lpstr>Key Transformations for Bitwise Comparisons</vt:lpstr>
      <vt:lpstr>Store Attributes in Context Sensitive Way</vt:lpstr>
      <vt:lpstr>Memory-Benchmark</vt:lpstr>
      <vt:lpstr>Memory-Benchmark</vt:lpstr>
      <vt:lpstr>Performance-Benchmark (insert)</vt:lpstr>
      <vt:lpstr>Performance-Benchmark (search)</vt:lpstr>
      <vt:lpstr>Performance-Benchmark (search)</vt:lpstr>
      <vt:lpstr>Performance-Benchmark (search, skewed)</vt:lpstr>
      <vt:lpstr>TPC-C Benchmark</vt:lpstr>
      <vt:lpstr>Other Benchmarks: Memory Usage</vt:lpstr>
      <vt:lpstr>Summary &amp; Conclusion</vt:lpstr>
      <vt:lpstr>Summary &amp; Conclusion</vt:lpstr>
      <vt:lpstr>ART – Leaf Nodes</vt:lpstr>
      <vt:lpstr>ART – Implementation Specifics</vt:lpstr>
      <vt:lpstr>ART – Search</vt:lpstr>
      <vt:lpstr>ART – Search</vt:lpstr>
      <vt:lpstr>ART – Insert</vt:lpstr>
      <vt:lpstr>ART – Insert</vt:lpstr>
      <vt:lpstr>ART – Space Consumption</vt:lpstr>
      <vt:lpstr>Performance-Benchmark (search)</vt:lpstr>
      <vt:lpstr>Even More Benchmarks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Adaptive Radix Tree</dc:title>
  <dc:creator>Jonas Fritsch</dc:creator>
  <cp:lastModifiedBy>Jonas Fritsch</cp:lastModifiedBy>
  <cp:revision>36</cp:revision>
  <cp:lastPrinted>2015-07-30T14:04:45Z</cp:lastPrinted>
  <dcterms:created xsi:type="dcterms:W3CDTF">2022-07-03T13:34:47Z</dcterms:created>
  <dcterms:modified xsi:type="dcterms:W3CDTF">2022-07-10T19:27:54Z</dcterms:modified>
</cp:coreProperties>
</file>