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24"/>
  </p:notesMasterIdLst>
  <p:handoutMasterIdLst>
    <p:handoutMasterId r:id="rId25"/>
  </p:handoutMasterIdLst>
  <p:sldIdLst>
    <p:sldId id="257" r:id="rId8"/>
    <p:sldId id="264" r:id="rId9"/>
    <p:sldId id="268" r:id="rId10"/>
    <p:sldId id="269" r:id="rId11"/>
    <p:sldId id="277" r:id="rId12"/>
    <p:sldId id="278" r:id="rId13"/>
    <p:sldId id="279" r:id="rId14"/>
    <p:sldId id="280" r:id="rId15"/>
    <p:sldId id="281" r:id="rId16"/>
    <p:sldId id="282" r:id="rId17"/>
    <p:sldId id="272" r:id="rId18"/>
    <p:sldId id="273" r:id="rId19"/>
    <p:sldId id="274" r:id="rId20"/>
    <p:sldId id="276" r:id="rId21"/>
    <p:sldId id="275" r:id="rId22"/>
    <p:sldId id="283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22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68039" autoAdjust="0"/>
  </p:normalViewPr>
  <p:slideViewPr>
    <p:cSldViewPr snapToGrid="0">
      <p:cViewPr>
        <p:scale>
          <a:sx n="100" d="100"/>
          <a:sy n="100" d="100"/>
        </p:scale>
        <p:origin x="1110" y="72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26/01/2025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26ED0-37E0-EF00-B636-E7A8D22C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38B03-E337-CCC7-7DCD-7BF1D9018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053F8-8F89-4FDF-A8AA-3D9D7108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Compare SISD (scalar) to SIMD (vectorized)</a:t>
            </a:r>
          </a:p>
          <a:p>
            <a:pPr marL="171450" indent="-171450">
              <a:buFontTx/>
              <a:buChar char="-"/>
            </a:pPr>
            <a:r>
              <a:rPr lang="de-DE" dirty="0"/>
              <a:t>N</a:t>
            </a:r>
            <a:r>
              <a:rPr lang="en-DE" dirty="0" err="1"/>
              <a:t>ormal</a:t>
            </a:r>
            <a:r>
              <a:rPr lang="en-DE" dirty="0"/>
              <a:t> Register vs. Vector Register</a:t>
            </a:r>
          </a:p>
          <a:p>
            <a:pPr marL="171450" indent="-171450">
              <a:buFontTx/>
              <a:buChar char="-"/>
            </a:pPr>
            <a:r>
              <a:rPr lang="en-DE" dirty="0"/>
              <a:t>Normal Add Instruction vs Vector Add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71E4-C341-AA87-A06A-69878AD9E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2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9359-D660-22F1-D398-A855DD21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CFFD8-A5E7-98BF-5C2D-D53DECD53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D4495-188C-2840-E00E-81751B9B6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DE" dirty="0"/>
              <a:t>SIMD:</a:t>
            </a:r>
          </a:p>
          <a:p>
            <a:r>
              <a:rPr lang="en-DE" dirty="0"/>
              <a:t>+ Can provide major Speedup (4 – 16x or more)</a:t>
            </a:r>
          </a:p>
          <a:p>
            <a:r>
              <a:rPr lang="en-DE" dirty="0"/>
              <a:t>- Applies one operation to multiple packed vector elements (operation can be masked to allow for more complex behaviour)</a:t>
            </a:r>
          </a:p>
          <a:p>
            <a:pPr marL="0" indent="0">
              <a:buFontTx/>
              <a:buNone/>
            </a:pPr>
            <a:r>
              <a:rPr lang="en-DE" dirty="0"/>
              <a:t>- Needs specialized hardware (SIMD Registers) and ISAs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SIMD ISAs:</a:t>
            </a:r>
          </a:p>
          <a:p>
            <a:pPr marL="0" indent="0">
              <a:buFontTx/>
              <a:buNone/>
            </a:pPr>
            <a:r>
              <a:rPr lang="en-DE" dirty="0"/>
              <a:t>- First wide adoption back in 1996 with Intel MMX, but nowadays:</a:t>
            </a:r>
          </a:p>
          <a:p>
            <a:pPr marL="171450" indent="-171450">
              <a:buFontTx/>
              <a:buChar char="-"/>
            </a:pPr>
            <a:r>
              <a:rPr lang="en-DE" dirty="0"/>
              <a:t>  Intel &amp; AMD: SSE, AVX (up to 512 bit wide registers – fits 16 x 32 bit integers at once)</a:t>
            </a:r>
          </a:p>
          <a:p>
            <a:pPr marL="171450" indent="-171450">
              <a:buFontTx/>
              <a:buChar char="-"/>
            </a:pPr>
            <a:r>
              <a:rPr lang="en-DE" dirty="0"/>
              <a:t>  ARM: NEON, SVE,</a:t>
            </a:r>
          </a:p>
          <a:p>
            <a:pPr marL="171450" indent="-171450">
              <a:buFontTx/>
              <a:buChar char="-"/>
            </a:pPr>
            <a:r>
              <a:rPr lang="en-DE" dirty="0"/>
              <a:t>  RISC-V: RVV</a:t>
            </a:r>
          </a:p>
          <a:p>
            <a:r>
              <a:rPr lang="en-DE" dirty="0"/>
              <a:t>- SVE and RVV as variable vector length ISAs (code is vector-length agnostic)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DCE69-6D29-757A-D55E-7DCB18CD9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4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BE33-905B-810A-523B-AEF64177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8D0DB-322D-09EE-E53E-660B5FA3C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8E32E-6CB4-B42E-A2EC-2D35EE5B8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Function converts upper case characters to lower case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Vector version doesn’t look too bad. About double code size.</a:t>
            </a:r>
          </a:p>
          <a:p>
            <a:endParaRPr lang="en-DE" dirty="0"/>
          </a:p>
          <a:p>
            <a:r>
              <a:rPr lang="en-DE" dirty="0"/>
              <a:t>BUT: SIMD version is specialized (size % 16) and SSE architecture specific</a:t>
            </a:r>
          </a:p>
          <a:p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Handling arbitrary size adds more complexity / code.</a:t>
            </a:r>
          </a:p>
          <a:p>
            <a:pPr marL="171450" indent="-171450">
              <a:buFontTx/>
              <a:buChar char="-"/>
            </a:pPr>
            <a:r>
              <a:rPr lang="en-DE" dirty="0"/>
              <a:t>Targeting other architectures requires completely new code.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=&gt; Manual Code Vectorization is time consuming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Idea: Let the compiler do the work</a:t>
            </a:r>
          </a:p>
          <a:p>
            <a:endParaRPr lang="en-DE" dirty="0"/>
          </a:p>
          <a:p>
            <a:r>
              <a:rPr lang="en-DE" dirty="0"/>
              <a:t>Compiler knows the target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2D6C-0F27-0D27-5EDE-0855B36EF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3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D25-D111-10EC-C80C-5CF4B9E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Parallel Workers: LLVM’s</a:t>
            </a:r>
            <a:r>
              <a:rPr lang="en-DE" dirty="0"/>
              <a:t> </a:t>
            </a:r>
            <a:r>
              <a:rPr lang="en-US" dirty="0"/>
              <a:t>Vectorization Plan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B6B0-C69D-55B6-6A55-F995956936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2787514"/>
          </a:xfrm>
        </p:spPr>
        <p:txBody>
          <a:bodyPr/>
          <a:lstStyle/>
          <a:p>
            <a:r>
              <a:rPr lang="en-DE" dirty="0"/>
              <a:t>Jonas Fritsch</a:t>
            </a:r>
          </a:p>
          <a:p>
            <a:r>
              <a:rPr lang="en-DE" dirty="0"/>
              <a:t>School of Computation, Information, and Technology</a:t>
            </a:r>
          </a:p>
          <a:p>
            <a:r>
              <a:rPr lang="en-DE" dirty="0"/>
              <a:t>Technical University of Munich</a:t>
            </a:r>
          </a:p>
          <a:p>
            <a:r>
              <a:rPr lang="en-DE" dirty="0"/>
              <a:t>Munich, 29. January 2025</a:t>
            </a:r>
          </a:p>
        </p:txBody>
      </p:sp>
    </p:spTree>
    <p:extLst>
      <p:ext uri="{BB962C8B-B14F-4D97-AF65-F5344CB8AC3E}">
        <p14:creationId xmlns:p14="http://schemas.microsoft.com/office/powerpoint/2010/main" val="232573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83F7-AA9F-01F0-7F67-2CE17F73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639092-E11F-9EAD-2CF2-74C42BDA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2525"/>
            <a:ext cx="8508999" cy="34637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dirty="0" err="1"/>
              <a:t>asdf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8CA59-C6C2-769A-8AFF-4ED8D0EDF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2D61F-731C-41CF-CC6B-C8AD4AC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8A19D9D-43ED-7270-C040-1B5887F7FA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3. Scalar Instructions without SIMD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B4EC1-D8E2-27F5-D32D-9CBAA0CB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7D7FBFE-E035-010A-9412-3B885DDC29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50" y="1907076"/>
            <a:ext cx="3641725" cy="1833838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3A2F4B-3E9B-CC41-1E24-27A7618C894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361370" y="955942"/>
            <a:ext cx="4465638" cy="32316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C168-E5AE-16E0-837C-56B0B74BDE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83D523-7190-7C02-CA92-524A96D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Auto-Vectorization?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DAB55DF-B2A4-5084-97FD-74BB20301289}"/>
              </a:ext>
            </a:extLst>
          </p:cNvPr>
          <p:cNvSpPr/>
          <p:nvPr/>
        </p:nvSpPr>
        <p:spPr>
          <a:xfrm>
            <a:off x="3727957" y="4326450"/>
            <a:ext cx="1133475" cy="3808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0C312-C4CF-9464-7CFF-EC225D5C5D76}"/>
              </a:ext>
            </a:extLst>
          </p:cNvPr>
          <p:cNvSpPr txBox="1"/>
          <p:nvPr/>
        </p:nvSpPr>
        <p:spPr>
          <a:xfrm>
            <a:off x="2725748" y="4680068"/>
            <a:ext cx="322262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Idea: Let the Compiler do the work!</a:t>
            </a:r>
          </a:p>
        </p:txBody>
      </p:sp>
    </p:spTree>
    <p:extLst>
      <p:ext uri="{BB962C8B-B14F-4D97-AF65-F5344CB8AC3E}">
        <p14:creationId xmlns:p14="http://schemas.microsoft.com/office/powerpoint/2010/main" val="399668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B295F2-D315-1CCF-EBA3-E18DA7684E4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DE" dirty="0"/>
              <a:t>Provides two Vectorizers:</a:t>
            </a:r>
          </a:p>
          <a:p>
            <a:pPr marL="285750" indent="-285750">
              <a:buFontTx/>
              <a:buChar char="-"/>
            </a:pPr>
            <a:r>
              <a:rPr lang="en-DE" dirty="0" err="1"/>
              <a:t>LoopVectorize</a:t>
            </a:r>
            <a:r>
              <a:rPr lang="en-DE" dirty="0"/>
              <a:t> (innermost loops)</a:t>
            </a:r>
          </a:p>
          <a:p>
            <a:pPr marL="285750" indent="-285750">
              <a:buFontTx/>
              <a:buChar char="-"/>
            </a:pPr>
            <a:r>
              <a:rPr lang="en-DE" dirty="0" err="1"/>
              <a:t>SLPVectorize</a:t>
            </a:r>
            <a:r>
              <a:rPr lang="en-DE" dirty="0"/>
              <a:t> (straight-line code)</a:t>
            </a:r>
          </a:p>
        </p:txBody>
      </p:sp>
      <p:pic>
        <p:nvPicPr>
          <p:cNvPr id="10" name="Content Placeholder 9" descr="A diagram of a model&#10;&#10;Description automatically generated">
            <a:extLst>
              <a:ext uri="{FF2B5EF4-FFF2-40B4-BE49-F238E27FC236}">
                <a16:creationId xmlns:a16="http://schemas.microsoft.com/office/drawing/2014/main" id="{AAF51102-A973-F19F-FE37-A663D8232AD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1713759"/>
            <a:ext cx="4181475" cy="24922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21497-5B02-D801-3B8C-DD039C2695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1D507-04A5-3F22-D067-885FD001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LLVM’s</a:t>
            </a:r>
            <a:r>
              <a:rPr lang="en-DE" dirty="0"/>
              <a:t> Auto-Vectorization (Before)</a:t>
            </a:r>
          </a:p>
        </p:txBody>
      </p:sp>
    </p:spTree>
    <p:extLst>
      <p:ext uri="{BB962C8B-B14F-4D97-AF65-F5344CB8AC3E}">
        <p14:creationId xmlns:p14="http://schemas.microsoft.com/office/powerpoint/2010/main" val="140684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138F-A20B-2BB7-067A-C9E936FF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779131-F4D1-CE2C-8934-7E2D20B9AA1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DE" dirty="0"/>
              <a:t>New system prop</a:t>
            </a:r>
            <a:r>
              <a:rPr lang="de-DE" dirty="0"/>
              <a:t>o</a:t>
            </a:r>
            <a:r>
              <a:rPr lang="en-DE" dirty="0"/>
              <a:t>sed by Intel in 2016: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Focus on modularity and extendibility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Unite SLP, Inner-/Outer-Loop, and Whole-Function 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 err="1"/>
              <a:t>VPlans</a:t>
            </a:r>
            <a:r>
              <a:rPr lang="en-DE" dirty="0"/>
              <a:t> representing different vectorization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B1DD-ED63-8098-7244-60089D1C6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66FE9-C951-CCE1-5E19-90FF331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Intel’s initial </a:t>
            </a:r>
            <a:r>
              <a:rPr lang="en-DE" dirty="0" err="1"/>
              <a:t>VPlan</a:t>
            </a:r>
            <a:r>
              <a:rPr lang="en-DE" dirty="0"/>
              <a:t> Proposal</a:t>
            </a:r>
          </a:p>
        </p:txBody>
      </p:sp>
      <p:pic>
        <p:nvPicPr>
          <p:cNvPr id="8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E3C60458-4AF7-677B-6504-8A29A5E6B03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1540494"/>
            <a:ext cx="4181475" cy="2838799"/>
          </a:xfrm>
        </p:spPr>
      </p:pic>
    </p:spTree>
    <p:extLst>
      <p:ext uri="{BB962C8B-B14F-4D97-AF65-F5344CB8AC3E}">
        <p14:creationId xmlns:p14="http://schemas.microsoft.com/office/powerpoint/2010/main" val="295521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6BD741F8-8C2E-1657-0406-2B65446BB63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1150" y="2174114"/>
            <a:ext cx="4181475" cy="1571560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B4C1BE-E61A-483D-9689-E65F57DEA9E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384825"/>
            <a:ext cx="4181475" cy="31501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73604-9FC4-14C0-4560-279B54AE02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39716-C1DD-CFCA-FC23-4936268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LLVM IR</a:t>
            </a:r>
          </a:p>
        </p:txBody>
      </p:sp>
    </p:spTree>
    <p:extLst>
      <p:ext uri="{BB962C8B-B14F-4D97-AF65-F5344CB8AC3E}">
        <p14:creationId xmlns:p14="http://schemas.microsoft.com/office/powerpoint/2010/main" val="393495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98F7FF-37B6-B433-44D7-5FB9AA80175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1150" y="1769484"/>
            <a:ext cx="4181475" cy="2380819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FB9D81-3089-E5CE-E472-979BDAC806B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879456" y="917465"/>
            <a:ext cx="3790955" cy="38561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BDB88-7D73-FDDE-62B9-8CF3D5902B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662075-BC28-C582-8078-1CFFE97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VPlan</a:t>
            </a:r>
            <a:r>
              <a:rPr lang="en-DE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24624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C058D-6D39-5E8A-246E-D68AFE45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Vectorization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C056C-92CC-F46D-5C42-647357E3D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59540D-94DF-E3DE-923E-F9DBCF5E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426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E5A6D6-B8F8-84CF-BD28-B6A8B1B3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42174-A31E-5CE6-766B-1957F0863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DA839-65CB-BF48-2EC5-1741804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862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9FEB-1172-29F1-03CA-A8B10725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9F0807-F1D0-A827-FFBD-A8181A521448}"/>
              </a:ext>
            </a:extLst>
          </p:cNvPr>
          <p:cNvSpPr/>
          <p:nvPr/>
        </p:nvSpPr>
        <p:spPr>
          <a:xfrm>
            <a:off x="5594557" y="2030663"/>
            <a:ext cx="156215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8A522C-C553-5FB7-0985-0C2003BD034E}"/>
              </a:ext>
            </a:extLst>
          </p:cNvPr>
          <p:cNvSpPr/>
          <p:nvPr/>
        </p:nvSpPr>
        <p:spPr>
          <a:xfrm>
            <a:off x="3041684" y="2030663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D73F25-B179-B4B9-881B-D88C38948492}"/>
              </a:ext>
            </a:extLst>
          </p:cNvPr>
          <p:cNvSpPr/>
          <p:nvPr/>
        </p:nvSpPr>
        <p:spPr>
          <a:xfrm>
            <a:off x="2381820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F4B210-5941-B4CF-74DD-7A618344B6BB}"/>
              </a:ext>
            </a:extLst>
          </p:cNvPr>
          <p:cNvSpPr/>
          <p:nvPr/>
        </p:nvSpPr>
        <p:spPr>
          <a:xfrm>
            <a:off x="1705110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5A0406-B55B-34F6-F880-F8A5925A6171}"/>
              </a:ext>
            </a:extLst>
          </p:cNvPr>
          <p:cNvSpPr/>
          <p:nvPr/>
        </p:nvSpPr>
        <p:spPr>
          <a:xfrm>
            <a:off x="1025996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C21C6-A073-3263-01C4-07BD8360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Background: SIMD &amp; Vectorization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8DFB-2595-B2FA-BEEC-BED2118C7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CFE82-CB1F-FEC4-F892-EB61214926F5}"/>
              </a:ext>
            </a:extLst>
          </p:cNvPr>
          <p:cNvSpPr/>
          <p:nvPr/>
        </p:nvSpPr>
        <p:spPr>
          <a:xfrm>
            <a:off x="11310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6C2BA-227D-3B67-70A0-4900C0A3313E}"/>
              </a:ext>
            </a:extLst>
          </p:cNvPr>
          <p:cNvSpPr txBox="1"/>
          <p:nvPr/>
        </p:nvSpPr>
        <p:spPr>
          <a:xfrm>
            <a:off x="1131070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870E-71BB-DB8B-973D-C81C04898E57}"/>
              </a:ext>
            </a:extLst>
          </p:cNvPr>
          <p:cNvSpPr txBox="1"/>
          <p:nvPr/>
        </p:nvSpPr>
        <p:spPr>
          <a:xfrm>
            <a:off x="1809384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3C07B-6921-A431-E350-CED888912F17}"/>
              </a:ext>
            </a:extLst>
          </p:cNvPr>
          <p:cNvSpPr txBox="1"/>
          <p:nvPr/>
        </p:nvSpPr>
        <p:spPr>
          <a:xfrm>
            <a:off x="2487698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21969-198B-3EF6-5D1E-E8BFEC16A15F}"/>
              </a:ext>
            </a:extLst>
          </p:cNvPr>
          <p:cNvSpPr txBox="1"/>
          <p:nvPr/>
        </p:nvSpPr>
        <p:spPr>
          <a:xfrm>
            <a:off x="3166012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C24DD-66C6-ECEE-3211-3F9CB42582CA}"/>
              </a:ext>
            </a:extLst>
          </p:cNvPr>
          <p:cNvSpPr txBox="1"/>
          <p:nvPr/>
        </p:nvSpPr>
        <p:spPr>
          <a:xfrm>
            <a:off x="1131070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2888F9-3616-9416-EFFA-D257772E6FCE}"/>
              </a:ext>
            </a:extLst>
          </p:cNvPr>
          <p:cNvSpPr txBox="1"/>
          <p:nvPr/>
        </p:nvSpPr>
        <p:spPr>
          <a:xfrm>
            <a:off x="1809384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90A37-EA21-7E93-6A18-CEF7E8DFBCB6}"/>
              </a:ext>
            </a:extLst>
          </p:cNvPr>
          <p:cNvSpPr txBox="1"/>
          <p:nvPr/>
        </p:nvSpPr>
        <p:spPr>
          <a:xfrm>
            <a:off x="2487698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AF43B-5F36-8A20-EDF4-B07FC67CA3D5}"/>
              </a:ext>
            </a:extLst>
          </p:cNvPr>
          <p:cNvSpPr txBox="1"/>
          <p:nvPr/>
        </p:nvSpPr>
        <p:spPr>
          <a:xfrm>
            <a:off x="3166012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FFEB6-1D7D-BDE9-28A9-3D89BA1E06BF}"/>
              </a:ext>
            </a:extLst>
          </p:cNvPr>
          <p:cNvSpPr txBox="1"/>
          <p:nvPr/>
        </p:nvSpPr>
        <p:spPr>
          <a:xfrm>
            <a:off x="897255" y="1406757"/>
            <a:ext cx="28651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1600" dirty="0">
                <a:latin typeface="+mn-lt"/>
              </a:rPr>
              <a:t>Single Instruction, Single Data</a:t>
            </a:r>
            <a:br>
              <a:rPr lang="en-DE" sz="1600" dirty="0">
                <a:latin typeface="+mn-lt"/>
              </a:rPr>
            </a:br>
            <a:r>
              <a:rPr lang="en-DE" sz="1600" dirty="0">
                <a:latin typeface="+mn-lt"/>
              </a:rPr>
              <a:t>(SISD)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CAD351-A119-D2DC-F771-959D31DF44B1}"/>
              </a:ext>
            </a:extLst>
          </p:cNvPr>
          <p:cNvSpPr/>
          <p:nvPr/>
        </p:nvSpPr>
        <p:spPr>
          <a:xfrm>
            <a:off x="5701864" y="2096567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57BFEF-3A01-37C5-0469-3807961A9E72}"/>
              </a:ext>
            </a:extLst>
          </p:cNvPr>
          <p:cNvSpPr txBox="1"/>
          <p:nvPr/>
        </p:nvSpPr>
        <p:spPr>
          <a:xfrm>
            <a:off x="6207190" y="252105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solidFill>
                  <a:schemeClr val="accent5"/>
                </a:solidFill>
                <a:latin typeface="+mn-lt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3CE3C3-793D-BD44-D0A7-CB7C81948209}"/>
              </a:ext>
            </a:extLst>
          </p:cNvPr>
          <p:cNvSpPr txBox="1"/>
          <p:nvPr/>
        </p:nvSpPr>
        <p:spPr>
          <a:xfrm>
            <a:off x="6207190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solidFill>
                  <a:schemeClr val="accent5"/>
                </a:solidFill>
                <a:latin typeface="+mn-lt"/>
              </a:rPr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CBA90A-E354-1204-9443-E4346FF8A7EA}"/>
              </a:ext>
            </a:extLst>
          </p:cNvPr>
          <p:cNvSpPr txBox="1"/>
          <p:nvPr/>
        </p:nvSpPr>
        <p:spPr>
          <a:xfrm>
            <a:off x="4943072" y="1406757"/>
            <a:ext cx="28651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1600" dirty="0">
                <a:latin typeface="+mn-lt"/>
              </a:rPr>
              <a:t>Single Instruction, Multiple Data</a:t>
            </a:r>
            <a:br>
              <a:rPr lang="en-DE" sz="1600" dirty="0">
                <a:latin typeface="+mn-lt"/>
              </a:rPr>
            </a:br>
            <a:r>
              <a:rPr lang="en-DE" sz="1600" dirty="0">
                <a:latin typeface="+mn-lt"/>
              </a:rPr>
              <a:t>(SIMD)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25C88-49FB-EFE0-D0BC-2A3EB4C62E3B}"/>
              </a:ext>
            </a:extLst>
          </p:cNvPr>
          <p:cNvSpPr/>
          <p:nvPr/>
        </p:nvSpPr>
        <p:spPr>
          <a:xfrm>
            <a:off x="18043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49DC68D-5B4D-109E-F82A-E965C9E64D95}"/>
              </a:ext>
            </a:extLst>
          </p:cNvPr>
          <p:cNvSpPr/>
          <p:nvPr/>
        </p:nvSpPr>
        <p:spPr>
          <a:xfrm>
            <a:off x="24776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394EB4-73D9-20AD-414C-6B4900C2FF8D}"/>
              </a:ext>
            </a:extLst>
          </p:cNvPr>
          <p:cNvSpPr/>
          <p:nvPr/>
        </p:nvSpPr>
        <p:spPr>
          <a:xfrm>
            <a:off x="3147562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888BBB-484F-34F3-BD24-846E3E542153}"/>
              </a:ext>
            </a:extLst>
          </p:cNvPr>
          <p:cNvSpPr/>
          <p:nvPr/>
        </p:nvSpPr>
        <p:spPr>
          <a:xfrm>
            <a:off x="11310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F55318-443F-6C7B-196E-0CCB8EE1439E}"/>
              </a:ext>
            </a:extLst>
          </p:cNvPr>
          <p:cNvSpPr/>
          <p:nvPr/>
        </p:nvSpPr>
        <p:spPr>
          <a:xfrm>
            <a:off x="18043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29FF55-4F9F-1758-EA1B-78150405BEFB}"/>
              </a:ext>
            </a:extLst>
          </p:cNvPr>
          <p:cNvSpPr/>
          <p:nvPr/>
        </p:nvSpPr>
        <p:spPr>
          <a:xfrm>
            <a:off x="24776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6B03B10-9FCC-19BD-DA86-BB90E0EDEB7F}"/>
              </a:ext>
            </a:extLst>
          </p:cNvPr>
          <p:cNvSpPr/>
          <p:nvPr/>
        </p:nvSpPr>
        <p:spPr>
          <a:xfrm>
            <a:off x="3147562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A2578-C603-EA0F-7917-6E4EA1750F28}"/>
              </a:ext>
            </a:extLst>
          </p:cNvPr>
          <p:cNvSpPr/>
          <p:nvPr/>
        </p:nvSpPr>
        <p:spPr>
          <a:xfrm>
            <a:off x="11310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C839AB-2EAB-5509-4367-A861EA7F61F2}"/>
              </a:ext>
            </a:extLst>
          </p:cNvPr>
          <p:cNvSpPr/>
          <p:nvPr/>
        </p:nvSpPr>
        <p:spPr>
          <a:xfrm>
            <a:off x="18043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7DEFAE-6CCD-9B3A-0939-B1FE8469B30D}"/>
              </a:ext>
            </a:extLst>
          </p:cNvPr>
          <p:cNvSpPr/>
          <p:nvPr/>
        </p:nvSpPr>
        <p:spPr>
          <a:xfrm>
            <a:off x="24776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06D466-08DB-BF8A-C8FB-1C0F2E0BFA91}"/>
              </a:ext>
            </a:extLst>
          </p:cNvPr>
          <p:cNvSpPr/>
          <p:nvPr/>
        </p:nvSpPr>
        <p:spPr>
          <a:xfrm>
            <a:off x="3147562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B0927A-81E5-0807-8BC4-93A4D97F9213}"/>
              </a:ext>
            </a:extLst>
          </p:cNvPr>
          <p:cNvSpPr/>
          <p:nvPr/>
        </p:nvSpPr>
        <p:spPr>
          <a:xfrm>
            <a:off x="6038748" y="2096567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B85B09-A2D4-DD65-505B-20DD56C9235A}"/>
              </a:ext>
            </a:extLst>
          </p:cNvPr>
          <p:cNvSpPr/>
          <p:nvPr/>
        </p:nvSpPr>
        <p:spPr>
          <a:xfrm>
            <a:off x="6375632" y="209649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B95037A-EE0C-17E3-3941-298359DB04AC}"/>
              </a:ext>
            </a:extLst>
          </p:cNvPr>
          <p:cNvSpPr/>
          <p:nvPr/>
        </p:nvSpPr>
        <p:spPr>
          <a:xfrm>
            <a:off x="6712516" y="209649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E1D569-FB70-8585-6AB9-EBF1CD770CDD}"/>
              </a:ext>
            </a:extLst>
          </p:cNvPr>
          <p:cNvSpPr/>
          <p:nvPr/>
        </p:nvSpPr>
        <p:spPr>
          <a:xfrm>
            <a:off x="5701864" y="300644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96E61B-C593-186C-8044-4AF6ED79EA0F}"/>
              </a:ext>
            </a:extLst>
          </p:cNvPr>
          <p:cNvSpPr/>
          <p:nvPr/>
        </p:nvSpPr>
        <p:spPr>
          <a:xfrm>
            <a:off x="6038748" y="300644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FD66AB-351B-8D64-B1A9-D1F7692FFE41}"/>
              </a:ext>
            </a:extLst>
          </p:cNvPr>
          <p:cNvSpPr/>
          <p:nvPr/>
        </p:nvSpPr>
        <p:spPr>
          <a:xfrm>
            <a:off x="6375632" y="3006369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8300F6-681C-2593-4D53-7FFC5549D0B4}"/>
              </a:ext>
            </a:extLst>
          </p:cNvPr>
          <p:cNvSpPr/>
          <p:nvPr/>
        </p:nvSpPr>
        <p:spPr>
          <a:xfrm>
            <a:off x="6712516" y="3006369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4AD5D0-60B5-FB75-F952-571AE1F035C4}"/>
              </a:ext>
            </a:extLst>
          </p:cNvPr>
          <p:cNvSpPr/>
          <p:nvPr/>
        </p:nvSpPr>
        <p:spPr>
          <a:xfrm>
            <a:off x="5701864" y="3922734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DD62EBB-1915-3E70-1EC9-E095639EC666}"/>
              </a:ext>
            </a:extLst>
          </p:cNvPr>
          <p:cNvSpPr/>
          <p:nvPr/>
        </p:nvSpPr>
        <p:spPr>
          <a:xfrm>
            <a:off x="6038748" y="3922734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712F216-6BB7-EE21-930D-1E37A9B73FBA}"/>
              </a:ext>
            </a:extLst>
          </p:cNvPr>
          <p:cNvSpPr/>
          <p:nvPr/>
        </p:nvSpPr>
        <p:spPr>
          <a:xfrm>
            <a:off x="6375632" y="3922660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00EFD3-6A63-C374-1C2F-85BAB682ADE9}"/>
              </a:ext>
            </a:extLst>
          </p:cNvPr>
          <p:cNvSpPr/>
          <p:nvPr/>
        </p:nvSpPr>
        <p:spPr>
          <a:xfrm>
            <a:off x="6712516" y="3922660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9D9E-A8AD-F859-59B0-CDC11C5E9B9D}"/>
              </a:ext>
            </a:extLst>
          </p:cNvPr>
          <p:cNvSpPr/>
          <p:nvPr/>
        </p:nvSpPr>
        <p:spPr>
          <a:xfrm>
            <a:off x="5701940" y="2096493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6522CD-8344-9C90-406B-81803CB6FBFA}"/>
              </a:ext>
            </a:extLst>
          </p:cNvPr>
          <p:cNvSpPr/>
          <p:nvPr/>
        </p:nvSpPr>
        <p:spPr>
          <a:xfrm>
            <a:off x="5701940" y="3007362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3FD45FC-802D-6F03-A7FD-B864BC14E755}"/>
              </a:ext>
            </a:extLst>
          </p:cNvPr>
          <p:cNvSpPr/>
          <p:nvPr/>
        </p:nvSpPr>
        <p:spPr>
          <a:xfrm>
            <a:off x="5701940" y="3922660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8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F1F9F-023A-A1FF-74A9-36ED18B5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57B2B-5469-B680-B99C-6AE5504C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2526"/>
            <a:ext cx="8508999" cy="1053950"/>
          </a:xfrm>
        </p:spPr>
        <p:txBody>
          <a:bodyPr/>
          <a:lstStyle/>
          <a:p>
            <a:r>
              <a:rPr lang="en-DE" dirty="0"/>
              <a:t>Single Instruction, Multiple Data (SIMD):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Can provide major performance speedup by multiple factors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Applies one operation to multiple vector elements at once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Needs specialized hardware and ISAs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0444-E4B7-B9DD-A020-C07CA3FA6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639DD6-078C-285F-8336-4C5AC74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Background: SIMD &amp; Vectorization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96A0053-3FBA-4157-932A-969AD47A1BAB}"/>
              </a:ext>
            </a:extLst>
          </p:cNvPr>
          <p:cNvSpPr txBox="1">
            <a:spLocks/>
          </p:cNvSpPr>
          <p:nvPr/>
        </p:nvSpPr>
        <p:spPr>
          <a:xfrm>
            <a:off x="319090" y="2567556"/>
            <a:ext cx="8508999" cy="177584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SIMD ISAs: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Intel MMX as first widely adopted SIMD ISA in 1996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DE" sz="9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Intel &amp; AMD:   SSE, AVX (128 –</a:t>
            </a:r>
            <a:r>
              <a:rPr lang="en-DE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dirty="0"/>
              <a:t>512 bit wide registers)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ARM:	              NEON, SVE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RISC-V:          RVV</a:t>
            </a:r>
          </a:p>
          <a:p>
            <a:pPr lvl="1" indent="0">
              <a:buNone/>
            </a:pPr>
            <a:endParaRPr lang="en-DE" sz="9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dirty="0"/>
              <a:t>SVE &amp; RVV provide vector length agnostic instructions!</a:t>
            </a:r>
          </a:p>
        </p:txBody>
      </p:sp>
    </p:spTree>
    <p:extLst>
      <p:ext uri="{BB962C8B-B14F-4D97-AF65-F5344CB8AC3E}">
        <p14:creationId xmlns:p14="http://schemas.microsoft.com/office/powerpoint/2010/main" val="192190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9C472-9B28-A20C-9F66-9A64FB43020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4180910" cy="380811"/>
          </a:xfrm>
        </p:spPr>
        <p:txBody>
          <a:bodyPr/>
          <a:lstStyle/>
          <a:p>
            <a:r>
              <a:rPr lang="en-DE" sz="1600" dirty="0"/>
              <a:t>Inner-Loop Vectorization</a:t>
            </a:r>
          </a:p>
          <a:p>
            <a:endParaRPr lang="en-DE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7DEB-8131-5385-B8E3-D5584AB762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222524"/>
            <a:ext cx="4180910" cy="380810"/>
          </a:xfrm>
        </p:spPr>
        <p:txBody>
          <a:bodyPr/>
          <a:lstStyle/>
          <a:p>
            <a:r>
              <a:rPr lang="en-DE" sz="1600" dirty="0"/>
              <a:t>Outer-Loop Vectorization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00685-25E8-0407-7AE3-D72312D03C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4A97C3-C58D-D847-AFB1-5DFF7783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12" name="Picture 11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E940C1ED-1308-7611-C3E0-D578DB50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478014"/>
            <a:ext cx="3214985" cy="1208316"/>
          </a:xfrm>
          <a:prstGeom prst="rect">
            <a:avLst/>
          </a:prstGeom>
        </p:spPr>
      </p:pic>
      <p:pic>
        <p:nvPicPr>
          <p:cNvPr id="14" name="Picture 13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5222F031-DE3A-2C2F-A53E-B45CC371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72" y="2714625"/>
            <a:ext cx="3622098" cy="21963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7CD8E5-5DA9-D7B0-99A0-DA826F824F01}"/>
              </a:ext>
            </a:extLst>
          </p:cNvPr>
          <p:cNvSpPr txBox="1"/>
          <p:nvPr/>
        </p:nvSpPr>
        <p:spPr>
          <a:xfrm>
            <a:off x="311162" y="1603334"/>
            <a:ext cx="4180910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de-DE" sz="1400" dirty="0">
                <a:latin typeface="+mn-lt"/>
              </a:rPr>
              <a:t>A</a:t>
            </a:r>
            <a:r>
              <a:rPr lang="en-DE" sz="1400" dirty="0" err="1">
                <a:latin typeface="+mn-lt"/>
              </a:rPr>
              <a:t>sdlfasdf</a:t>
            </a:r>
            <a:endParaRPr lang="en-DE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400" dirty="0" err="1">
                <a:latin typeface="+mn-lt"/>
              </a:rPr>
              <a:t>asdfaasdf</a:t>
            </a:r>
            <a:endParaRPr lang="en-DE" sz="14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F057D-6814-4A83-AA2E-2D196AF7437C}"/>
              </a:ext>
            </a:extLst>
          </p:cNvPr>
          <p:cNvSpPr txBox="1"/>
          <p:nvPr/>
        </p:nvSpPr>
        <p:spPr>
          <a:xfrm>
            <a:off x="4647179" y="1603334"/>
            <a:ext cx="4172982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de-DE" sz="1400" dirty="0">
                <a:latin typeface="+mn-lt"/>
              </a:rPr>
              <a:t>A</a:t>
            </a:r>
            <a:r>
              <a:rPr lang="en-DE" sz="1400" dirty="0" err="1">
                <a:latin typeface="+mn-lt"/>
              </a:rPr>
              <a:t>sdlfasdf</a:t>
            </a:r>
            <a:endParaRPr lang="en-DE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400" dirty="0" err="1">
                <a:latin typeface="+mn-lt"/>
              </a:rPr>
              <a:t>asdfaasdf</a:t>
            </a:r>
            <a:endParaRPr lang="en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046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A137-0AFA-1ABC-39B9-EE986A2F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9497C0-0B55-4E0D-1476-F88354A421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5"/>
            <a:ext cx="4180910" cy="380810"/>
          </a:xfrm>
        </p:spPr>
        <p:txBody>
          <a:bodyPr/>
          <a:lstStyle/>
          <a:p>
            <a:r>
              <a:rPr lang="en-DE" sz="1600" dirty="0"/>
              <a:t>Super-Word Parallelism (SLP) Vectorization</a:t>
            </a:r>
          </a:p>
          <a:p>
            <a:endParaRPr lang="en-DE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CF4B-430B-7341-C934-AD5272F5EB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222524"/>
            <a:ext cx="4180910" cy="380810"/>
          </a:xfrm>
        </p:spPr>
        <p:txBody>
          <a:bodyPr/>
          <a:lstStyle/>
          <a:p>
            <a:r>
              <a:rPr lang="en-DE" sz="1600" dirty="0"/>
              <a:t>Function Vectorization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AC5E-0926-BA21-2153-D10F7E5BF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06736-54FB-E9B3-6915-B0F771C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9" name="Picture 8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E74DEE0B-9710-8068-561F-D8C2CEDC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71" y="3802524"/>
            <a:ext cx="3153006" cy="680060"/>
          </a:xfrm>
          <a:prstGeom prst="rect">
            <a:avLst/>
          </a:prstGeom>
        </p:spPr>
      </p:pic>
      <p:pic>
        <p:nvPicPr>
          <p:cNvPr id="11" name="Picture 10" descr="A number and math symbols&#10;&#10;Description automatically generated with medium confidence">
            <a:extLst>
              <a:ext uri="{FF2B5EF4-FFF2-40B4-BE49-F238E27FC236}">
                <a16:creationId xmlns:a16="http://schemas.microsoft.com/office/drawing/2014/main" id="{3A14C5ED-C53E-4235-B853-8ADDA4C1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3" y="3707341"/>
            <a:ext cx="1971907" cy="923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C3090B-A78F-40F4-2DF7-37EF61F3546C}"/>
              </a:ext>
            </a:extLst>
          </p:cNvPr>
          <p:cNvSpPr txBox="1"/>
          <p:nvPr/>
        </p:nvSpPr>
        <p:spPr>
          <a:xfrm>
            <a:off x="4647179" y="1603334"/>
            <a:ext cx="4172982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de-DE" sz="1400" dirty="0">
                <a:latin typeface="+mn-lt"/>
              </a:rPr>
              <a:t>A</a:t>
            </a:r>
            <a:r>
              <a:rPr lang="en-DE" sz="1400" dirty="0" err="1">
                <a:latin typeface="+mn-lt"/>
              </a:rPr>
              <a:t>sdlfasdf</a:t>
            </a:r>
            <a:endParaRPr lang="en-DE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400" dirty="0" err="1">
                <a:latin typeface="+mn-lt"/>
              </a:rPr>
              <a:t>asdfaasdf</a:t>
            </a:r>
            <a:endParaRPr lang="en-DE" sz="14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17FEC-0510-E9FF-F714-584E97EBC4DC}"/>
              </a:ext>
            </a:extLst>
          </p:cNvPr>
          <p:cNvSpPr txBox="1"/>
          <p:nvPr/>
        </p:nvSpPr>
        <p:spPr>
          <a:xfrm>
            <a:off x="311162" y="1603334"/>
            <a:ext cx="4180910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de-DE" sz="1400" dirty="0">
                <a:latin typeface="+mn-lt"/>
              </a:rPr>
              <a:t>A</a:t>
            </a:r>
            <a:r>
              <a:rPr lang="en-DE" sz="1400" dirty="0" err="1">
                <a:latin typeface="+mn-lt"/>
              </a:rPr>
              <a:t>sdlfasdf</a:t>
            </a:r>
            <a:endParaRPr lang="en-DE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400" dirty="0" err="1">
                <a:latin typeface="+mn-lt"/>
              </a:rPr>
              <a:t>asdfaasdf</a:t>
            </a:r>
            <a:endParaRPr lang="en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06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D0CF54-14B9-C21C-345B-295583CA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2525"/>
            <a:ext cx="8508999" cy="34637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dirty="0" err="1"/>
              <a:t>asdf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15A877-53DA-BA79-593A-A15C8AA49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B6072F-C4F7-E33B-2114-39FB4E2F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9D99A99-97A9-BBBD-8E98-8FB150CEF1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AB9FA-1F12-1C46-EF83-914329A3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4653E9-F415-9F70-119E-FDD76882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2525"/>
            <a:ext cx="8508999" cy="34637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dirty="0" err="1"/>
              <a:t>asdf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83056-C31D-2858-BDED-A11F5176C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59ACF4-E940-19A8-78EA-A93C829F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C24CC5-C1CD-FC56-E344-253DBEED20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DE0EB-D390-F529-F494-70A67C79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D5A61-9493-4196-6CA8-DCBE0AF1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2525"/>
            <a:ext cx="8508999" cy="34637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dirty="0" err="1"/>
              <a:t>asdf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F0687-0855-C4DB-219B-CE9BE215C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F354A-D03E-F066-1A29-DDE973EB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C442D8C-1D95-2B62-7847-3324CF454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2. Uncountable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444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621</TotalTime>
  <Words>531</Words>
  <Application>Microsoft Office PowerPoint</Application>
  <PresentationFormat>On-screen Show (16:9)</PresentationFormat>
  <Paragraphs>147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Utilizing Parallel Workers: LLVM’s Vectorization Plan</vt:lpstr>
      <vt:lpstr>Outline</vt:lpstr>
      <vt:lpstr>Background: SIMD &amp; Vectorization</vt:lpstr>
      <vt:lpstr>Background: SIMD &amp; Vectorization</vt:lpstr>
      <vt:lpstr>Vectorization: Strategies</vt:lpstr>
      <vt:lpstr>Vectorization: Strategies</vt:lpstr>
      <vt:lpstr>Vectorization: Legality</vt:lpstr>
      <vt:lpstr>Vectorization: Legality</vt:lpstr>
      <vt:lpstr>Vectorization: Legality</vt:lpstr>
      <vt:lpstr>Vectorization: Legality</vt:lpstr>
      <vt:lpstr>Why Auto-Vectorization?</vt:lpstr>
      <vt:lpstr>LLVM’s Auto-Vectorization (Before)</vt:lpstr>
      <vt:lpstr>Intel’s initial VPlan Proposal</vt:lpstr>
      <vt:lpstr>LLVM IR</vt:lpstr>
      <vt:lpstr>VPlan Structure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Jonas Fritsch</cp:lastModifiedBy>
  <cp:revision>21</cp:revision>
  <cp:lastPrinted>2015-07-30T14:04:45Z</cp:lastPrinted>
  <dcterms:created xsi:type="dcterms:W3CDTF">2020-10-03T23:03:33Z</dcterms:created>
  <dcterms:modified xsi:type="dcterms:W3CDTF">2025-01-26T19:35:21Z</dcterms:modified>
</cp:coreProperties>
</file>