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722" r:id="rId2"/>
    <p:sldMasterId id="2147483668" r:id="rId3"/>
    <p:sldMasterId id="2147483674" r:id="rId4"/>
    <p:sldMasterId id="2147483648" r:id="rId5"/>
    <p:sldMasterId id="2147483684" r:id="rId6"/>
    <p:sldMasterId id="2147483697" r:id="rId7"/>
  </p:sldMasterIdLst>
  <p:notesMasterIdLst>
    <p:notesMasterId r:id="rId44"/>
  </p:notesMasterIdLst>
  <p:handoutMasterIdLst>
    <p:handoutMasterId r:id="rId45"/>
  </p:handoutMasterIdLst>
  <p:sldIdLst>
    <p:sldId id="257" r:id="rId8"/>
    <p:sldId id="264" r:id="rId9"/>
    <p:sldId id="268" r:id="rId10"/>
    <p:sldId id="269" r:id="rId11"/>
    <p:sldId id="277" r:id="rId12"/>
    <p:sldId id="288" r:id="rId13"/>
    <p:sldId id="278" r:id="rId14"/>
    <p:sldId id="284" r:id="rId15"/>
    <p:sldId id="285" r:id="rId16"/>
    <p:sldId id="286" r:id="rId17"/>
    <p:sldId id="287" r:id="rId18"/>
    <p:sldId id="281" r:id="rId19"/>
    <p:sldId id="282" r:id="rId20"/>
    <p:sldId id="289" r:id="rId21"/>
    <p:sldId id="291" r:id="rId22"/>
    <p:sldId id="297" r:id="rId23"/>
    <p:sldId id="272" r:id="rId24"/>
    <p:sldId id="273" r:id="rId25"/>
    <p:sldId id="298" r:id="rId26"/>
    <p:sldId id="274" r:id="rId27"/>
    <p:sldId id="292" r:id="rId28"/>
    <p:sldId id="299" r:id="rId29"/>
    <p:sldId id="293" r:id="rId30"/>
    <p:sldId id="276" r:id="rId31"/>
    <p:sldId id="275" r:id="rId32"/>
    <p:sldId id="294" r:id="rId33"/>
    <p:sldId id="304" r:id="rId34"/>
    <p:sldId id="295" r:id="rId35"/>
    <p:sldId id="305" r:id="rId36"/>
    <p:sldId id="306" r:id="rId37"/>
    <p:sldId id="307" r:id="rId38"/>
    <p:sldId id="283" r:id="rId39"/>
    <p:sldId id="301" r:id="rId40"/>
    <p:sldId id="300" r:id="rId41"/>
    <p:sldId id="302" r:id="rId42"/>
    <p:sldId id="303" r:id="rId4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05E83"/>
    <a:srgbClr val="EDA1B6"/>
    <a:srgbClr val="8FDA9F"/>
    <a:srgbClr val="A1CCED"/>
    <a:srgbClr val="D9D9D9"/>
    <a:srgbClr val="E37222"/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84625" autoAdjust="0"/>
  </p:normalViewPr>
  <p:slideViewPr>
    <p:cSldViewPr snapToGrid="0">
      <p:cViewPr>
        <p:scale>
          <a:sx n="125" d="100"/>
          <a:sy n="125" d="100"/>
        </p:scale>
        <p:origin x="1290" y="54"/>
      </p:cViewPr>
      <p:guideLst>
        <p:guide orient="horz" pos="2164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28/01/2025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28/01/2025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26ED0-37E0-EF00-B636-E7A8D22C6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A38B03-E337-CCC7-7DCD-7BF1D9018D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5053F8-8F89-4FDF-A8AA-3D9D71081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Compare SISD (scalar) to SIMD (vectorized)</a:t>
            </a:r>
          </a:p>
          <a:p>
            <a:pPr marL="171450" indent="-171450">
              <a:buFontTx/>
              <a:buChar char="-"/>
            </a:pPr>
            <a:r>
              <a:rPr lang="de-DE" dirty="0"/>
              <a:t>N</a:t>
            </a:r>
            <a:r>
              <a:rPr lang="en-DE" dirty="0" err="1"/>
              <a:t>ormal</a:t>
            </a:r>
            <a:r>
              <a:rPr lang="en-DE" dirty="0"/>
              <a:t> Register vs. Vector Register</a:t>
            </a:r>
          </a:p>
          <a:p>
            <a:pPr marL="171450" indent="-171450">
              <a:buFontTx/>
              <a:buChar char="-"/>
            </a:pPr>
            <a:r>
              <a:rPr lang="en-DE" dirty="0"/>
              <a:t>Normal Add Instruction vs Vector Add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071E4-C341-AA87-A06A-69878AD9E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2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Question: How could vector version end up slower?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6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45029-A198-FF33-29A5-A6F77FE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420F07-5F54-BDE0-78A9-AFB761319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DFD3D9-FD8D-E25C-6770-E1E778770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Function converts upper case characters to lower case</a:t>
            </a:r>
          </a:p>
          <a:p>
            <a:endParaRPr lang="en-DE" dirty="0"/>
          </a:p>
          <a:p>
            <a:r>
              <a:rPr lang="en-DE" dirty="0"/>
              <a:t>Vector version doesn’t look too bad. About double code size.</a:t>
            </a:r>
          </a:p>
          <a:p>
            <a:endParaRPr lang="en-DE" dirty="0"/>
          </a:p>
          <a:p>
            <a:r>
              <a:rPr lang="en-DE" dirty="0"/>
              <a:t>BUT: SIMD version is specialized (size % 16) and SSE architecture specific</a:t>
            </a:r>
          </a:p>
          <a:p>
            <a:endParaRPr lang="en-DE" dirty="0"/>
          </a:p>
          <a:p>
            <a:pPr marL="171450" indent="-171450">
              <a:buFontTx/>
              <a:buChar char="-"/>
            </a:pPr>
            <a:r>
              <a:rPr lang="en-DE" dirty="0"/>
              <a:t>Handling arbitrary sizes adds more complexity / code.</a:t>
            </a:r>
          </a:p>
          <a:p>
            <a:pPr marL="171450" indent="-171450">
              <a:buFontTx/>
              <a:buChar char="-"/>
            </a:pPr>
            <a:r>
              <a:rPr lang="en-DE" dirty="0"/>
              <a:t>Targeting other architectures requires completely new code.</a:t>
            </a:r>
          </a:p>
          <a:p>
            <a:pPr marL="171450" indent="-171450">
              <a:buFontTx/>
              <a:buChar char="-"/>
            </a:pPr>
            <a:endParaRPr lang="en-DE" dirty="0"/>
          </a:p>
          <a:p>
            <a:pPr marL="0" indent="0">
              <a:buFontTx/>
              <a:buNone/>
            </a:pPr>
            <a:r>
              <a:rPr lang="en-DE" dirty="0"/>
              <a:t>=&gt; Manual Code Vectorization is time consuming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Idea: Let the compiler do the work</a:t>
            </a:r>
          </a:p>
          <a:p>
            <a:endParaRPr lang="en-DE" dirty="0"/>
          </a:p>
          <a:p>
            <a:r>
              <a:rPr lang="en-DE" dirty="0"/>
              <a:t>Compiler knows the target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61B6E-8CFD-874F-609E-33D2E1C6E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77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9BE33-905B-810A-523B-AEF64177E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8D0DB-322D-09EE-E53E-660B5FA3C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D8E32E-6CB4-B42E-A2EC-2D35EE5B8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Function converts upper case characters to lower case</a:t>
            </a:r>
          </a:p>
          <a:p>
            <a:endParaRPr lang="en-DE" dirty="0"/>
          </a:p>
          <a:p>
            <a:r>
              <a:rPr lang="en-DE" dirty="0"/>
              <a:t>Vector version doesn’t look too bad. About double code size.</a:t>
            </a:r>
          </a:p>
          <a:p>
            <a:endParaRPr lang="en-DE" dirty="0"/>
          </a:p>
          <a:p>
            <a:r>
              <a:rPr lang="en-DE" dirty="0"/>
              <a:t>BUT: SIMD version is specialized (size % 16) and SSE architecture specific</a:t>
            </a:r>
          </a:p>
          <a:p>
            <a:endParaRPr lang="en-DE" dirty="0"/>
          </a:p>
          <a:p>
            <a:pPr marL="171450" indent="-171450">
              <a:buFontTx/>
              <a:buChar char="-"/>
            </a:pPr>
            <a:r>
              <a:rPr lang="en-DE" dirty="0"/>
              <a:t>Handling arbitrary sizes adds more complexity / code.</a:t>
            </a:r>
          </a:p>
          <a:p>
            <a:pPr marL="171450" indent="-171450">
              <a:buFontTx/>
              <a:buChar char="-"/>
            </a:pPr>
            <a:r>
              <a:rPr lang="en-DE" dirty="0"/>
              <a:t>Targeting other architectures requires completely new code.</a:t>
            </a:r>
          </a:p>
          <a:p>
            <a:pPr marL="171450" indent="-171450">
              <a:buFontTx/>
              <a:buChar char="-"/>
            </a:pPr>
            <a:endParaRPr lang="en-DE" dirty="0"/>
          </a:p>
          <a:p>
            <a:pPr marL="0" indent="0">
              <a:buFontTx/>
              <a:buNone/>
            </a:pPr>
            <a:r>
              <a:rPr lang="en-DE" dirty="0"/>
              <a:t>=&gt; Manual Code Vectorization is time consuming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Idea: Let the compiler do the work</a:t>
            </a:r>
          </a:p>
          <a:p>
            <a:endParaRPr lang="en-DE" dirty="0"/>
          </a:p>
          <a:p>
            <a:r>
              <a:rPr lang="en-DE" dirty="0"/>
              <a:t>Compiler knows the target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D2D6C-0F27-0D27-5EDE-0855B36EF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36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err="1"/>
              <a:t>VPReplicateRecipe</a:t>
            </a:r>
            <a:r>
              <a:rPr lang="en-DE" dirty="0"/>
              <a:t> (replicates one scalar IR instr. once or VF * UF times)</a:t>
            </a:r>
          </a:p>
          <a:p>
            <a:endParaRPr lang="en-DE" dirty="0"/>
          </a:p>
          <a:p>
            <a:r>
              <a:rPr lang="en-DE" dirty="0" err="1"/>
              <a:t>VPWidenRecipe</a:t>
            </a:r>
            <a:r>
              <a:rPr lang="en-DE" dirty="0"/>
              <a:t> (widens one scalar IR instr. into vector equivalent)</a:t>
            </a:r>
          </a:p>
          <a:p>
            <a:endParaRPr lang="en-DE" dirty="0"/>
          </a:p>
          <a:p>
            <a:r>
              <a:rPr lang="en-DE" dirty="0" err="1"/>
              <a:t>VPInstruction</a:t>
            </a:r>
            <a:r>
              <a:rPr lang="en-DE" dirty="0"/>
              <a:t> (not based on any scalar IR. Models newly needed instr.)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40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29359-D660-22F1-D398-A855DD21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CFFD8-A5E7-98BF-5C2D-D53DECD53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D4495-188C-2840-E00E-81751B9B6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SIMD:</a:t>
            </a:r>
          </a:p>
          <a:p>
            <a:r>
              <a:rPr lang="en-DE" dirty="0"/>
              <a:t>+ Can provide major Speedup (4 – 16x or more)</a:t>
            </a:r>
          </a:p>
          <a:p>
            <a:r>
              <a:rPr lang="en-DE" dirty="0"/>
              <a:t>- Applies one operation to multiple packed vector elements (operation can be masked to allow for more complex behaviour)</a:t>
            </a:r>
          </a:p>
          <a:p>
            <a:pPr marL="0" indent="0">
              <a:buFontTx/>
              <a:buNone/>
            </a:pPr>
            <a:r>
              <a:rPr lang="en-DE" dirty="0"/>
              <a:t>- Needs specialized hardware (SIMD Registers) and ISAs</a:t>
            </a:r>
          </a:p>
          <a:p>
            <a:pPr marL="171450" indent="-171450">
              <a:buFontTx/>
              <a:buChar char="-"/>
            </a:pPr>
            <a:endParaRPr lang="en-DE" dirty="0"/>
          </a:p>
          <a:p>
            <a:pPr marL="171450" indent="-171450">
              <a:buFontTx/>
              <a:buChar char="-"/>
            </a:pPr>
            <a:endParaRPr lang="en-DE" dirty="0"/>
          </a:p>
          <a:p>
            <a:pPr marL="0" indent="0">
              <a:buFontTx/>
              <a:buNone/>
            </a:pPr>
            <a:r>
              <a:rPr lang="en-DE" dirty="0"/>
              <a:t>SIMD ISAs:</a:t>
            </a:r>
          </a:p>
          <a:p>
            <a:pPr marL="0" indent="0">
              <a:buFontTx/>
              <a:buNone/>
            </a:pPr>
            <a:r>
              <a:rPr lang="en-DE" dirty="0"/>
              <a:t>- First wide adoption back in 1996 with Intel MMX, but nowadays:</a:t>
            </a:r>
          </a:p>
          <a:p>
            <a:pPr marL="171450" indent="-171450">
              <a:buFontTx/>
              <a:buChar char="-"/>
            </a:pPr>
            <a:r>
              <a:rPr lang="en-DE" dirty="0"/>
              <a:t>  Intel &amp; AMD: SSE, AVX (up to 512 bit wide registers – fits 16 x 32 bit integers at once)</a:t>
            </a:r>
          </a:p>
          <a:p>
            <a:pPr marL="171450" indent="-171450">
              <a:buFontTx/>
              <a:buChar char="-"/>
            </a:pPr>
            <a:r>
              <a:rPr lang="en-DE" dirty="0"/>
              <a:t>  ARM: NEON, SVE,</a:t>
            </a:r>
          </a:p>
          <a:p>
            <a:pPr marL="171450" indent="-171450">
              <a:buFontTx/>
              <a:buChar char="-"/>
            </a:pPr>
            <a:r>
              <a:rPr lang="en-DE" dirty="0"/>
              <a:t>  RISC-V: RVV</a:t>
            </a:r>
          </a:p>
          <a:p>
            <a:r>
              <a:rPr lang="en-DE" dirty="0"/>
              <a:t>- SVE and RVV as variable vector length ISAs (code is vector-length agnostic)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DCE69-6D29-757A-D55E-7DCB18CD9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4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Vectorization seems pretty cool and useful. Can we always do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7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Question: Is loop legal to vectorize? Why not?</a:t>
            </a:r>
          </a:p>
          <a:p>
            <a:endParaRPr lang="en-DE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DE" dirty="0"/>
              <a:t>Data Dependencies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DE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DE" dirty="0"/>
              <a:t>Vectorization changes order of operations.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DE" dirty="0"/>
              <a:t>To ensure not changing semantic, all operations inside loop body must be independent from results of previous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07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Sum addition does depend on previous iteration result</a:t>
            </a:r>
          </a:p>
          <a:p>
            <a:endParaRPr lang="en-DE" dirty="0"/>
          </a:p>
          <a:p>
            <a:r>
              <a:rPr lang="en-DE" dirty="0"/>
              <a:t>but special case (reduction)</a:t>
            </a:r>
          </a:p>
          <a:p>
            <a:endParaRPr lang="en-DE" dirty="0"/>
          </a:p>
          <a:p>
            <a:r>
              <a:rPr lang="en-DE" dirty="0"/>
              <a:t>Vectorize by splitting up total sum and adding split sums together afterwards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99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DE" dirty="0" err="1"/>
              <a:t>ame</a:t>
            </a:r>
            <a:r>
              <a:rPr lang="en-DE" dirty="0"/>
              <a:t> as first loop but </a:t>
            </a:r>
            <a:r>
              <a:rPr lang="en-DE" dirty="0" err="1"/>
              <a:t>not_x</a:t>
            </a:r>
            <a:r>
              <a:rPr lang="en-DE" dirty="0"/>
              <a:t> instead of x.</a:t>
            </a:r>
          </a:p>
          <a:p>
            <a:endParaRPr lang="en-DE" dirty="0"/>
          </a:p>
          <a:p>
            <a:r>
              <a:rPr lang="en-DE" dirty="0"/>
              <a:t>Store does depend on “previous-previous” iteration</a:t>
            </a:r>
          </a:p>
          <a:p>
            <a:endParaRPr lang="en-DE" dirty="0"/>
          </a:p>
          <a:p>
            <a:r>
              <a:rPr lang="en-DE" dirty="0"/>
              <a:t>But 2 iterations could be processed at the same time =&gt; Vectorization Factor</a:t>
            </a:r>
          </a:p>
          <a:p>
            <a:endParaRPr lang="en-DE" dirty="0"/>
          </a:p>
          <a:p>
            <a:r>
              <a:rPr lang="en-DE" dirty="0"/>
              <a:t>Why could this potentially still not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4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B234-C931-99A5-DA62-1827D792D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F925E-FC42-158A-C631-9D729ABEA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7D8A1-258C-E902-D37C-EA1A598FA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Why could VF=2 potentially still not work?</a:t>
            </a:r>
          </a:p>
          <a:p>
            <a:endParaRPr lang="en-DE" dirty="0"/>
          </a:p>
          <a:p>
            <a:r>
              <a:rPr lang="en-DE" dirty="0"/>
              <a:t>Lie: </a:t>
            </a:r>
            <a:r>
              <a:rPr lang="en-DE" dirty="0" err="1"/>
              <a:t>not_x</a:t>
            </a:r>
            <a:r>
              <a:rPr lang="en-DE" dirty="0"/>
              <a:t> = x</a:t>
            </a:r>
          </a:p>
          <a:p>
            <a:endParaRPr lang="en-DE" dirty="0"/>
          </a:p>
          <a:p>
            <a:r>
              <a:rPr lang="en-DE" dirty="0"/>
              <a:t>Pointers should not overlap (pointer alias)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D8154-D7E1-166D-186C-012CD3EA2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84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Some instructions too “complicated” to vectorize in hardware (not worth it)</a:t>
            </a:r>
          </a:p>
          <a:p>
            <a:endParaRPr lang="en-DE" dirty="0"/>
          </a:p>
          <a:p>
            <a:r>
              <a:rPr lang="en-DE" dirty="0"/>
              <a:t>What to do if we really need to do something?</a:t>
            </a:r>
          </a:p>
          <a:p>
            <a:endParaRPr lang="en-DE" dirty="0"/>
          </a:p>
          <a:p>
            <a:r>
              <a:rPr lang="en-DE" dirty="0"/>
              <a:t>Do the operation with scalar instructions!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00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4588-146F-779B-C37C-C9D973EF2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CFC605-B722-9429-208A-3685F497C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70DE5D-AA63-D834-427D-6D8F252F6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Some instructions too “complicated” to vectorize in hardware (not worth it)</a:t>
            </a:r>
          </a:p>
          <a:p>
            <a:endParaRPr lang="en-DE" dirty="0"/>
          </a:p>
          <a:p>
            <a:r>
              <a:rPr lang="en-DE" dirty="0"/>
              <a:t>What to do if we really need to do something?</a:t>
            </a:r>
          </a:p>
          <a:p>
            <a:endParaRPr lang="en-DE" dirty="0"/>
          </a:p>
          <a:p>
            <a:r>
              <a:rPr lang="en-DE" dirty="0"/>
              <a:t>Do the operation with scalar instructions!</a:t>
            </a:r>
          </a:p>
          <a:p>
            <a:endParaRPr lang="en-DE" dirty="0"/>
          </a:p>
          <a:p>
            <a:r>
              <a:rPr lang="en-DE" dirty="0"/>
              <a:t>This seems costly? Is this even worth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D04C4-349B-EB99-B39B-6A165D04C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5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0912513-725A-7B3D-7236-D9DF537BD4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6609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506687"/>
            <a:ext cx="8508999" cy="317961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1161" y="936839"/>
            <a:ext cx="8508999" cy="4976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11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4030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E9EB89DB-0FCB-44DF-1F96-9A2EDDD7D2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68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AEF4677-339F-8CA2-B0ED-473D9EA817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56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830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B396E02D-F2E0-1B1F-A258-256C442E53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771076"/>
            <a:ext cx="9144000" cy="3372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0290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5FE9A9B3-89BF-F3DC-FA80-DEDD36A472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1121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FB6134F2-2761-390F-47D1-C1565FBC87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783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extfeld 10">
            <a:extLst>
              <a:ext uri="{FF2B5EF4-FFF2-40B4-BE49-F238E27FC236}">
                <a16:creationId xmlns:a16="http://schemas.microsoft.com/office/drawing/2014/main" id="{154976A3-D458-EBF9-B242-F3440F1111AF}"/>
              </a:ext>
            </a:extLst>
          </p:cNvPr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bg1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41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186CB456-4823-F0CE-7635-2DF9E971C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4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5AABF3B-2112-4303-BACC-C389E81E7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0E7229-04EE-4764-BC7E-F87916F4FA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16" r:id="rId3"/>
    <p:sldLayoutId id="2147483704" r:id="rId4"/>
    <p:sldLayoutId id="2147483714" r:id="rId5"/>
    <p:sldLayoutId id="2147483713" r:id="rId6"/>
    <p:sldLayoutId id="2147483712" r:id="rId7"/>
    <p:sldLayoutId id="2147483715" r:id="rId8"/>
    <p:sldLayoutId id="2147483657" r:id="rId9"/>
    <p:sldLayoutId id="2147483717" r:id="rId10"/>
    <p:sldLayoutId id="2147483711" r:id="rId11"/>
    <p:sldLayoutId id="2147483718" r:id="rId12"/>
    <p:sldLayoutId id="2147483703" r:id="rId13"/>
    <p:sldLayoutId id="2147483719" r:id="rId14"/>
    <p:sldLayoutId id="2147483653" r:id="rId15"/>
    <p:sldLayoutId id="2147483721" r:id="rId16"/>
    <p:sldLayoutId id="2147483656" r:id="rId17"/>
    <p:sldLayoutId id="2147483720" r:id="rId1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3D25-D111-10EC-C80C-5CF4B9EE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Parallel Workers: LLVM’s</a:t>
            </a:r>
            <a:r>
              <a:rPr lang="en-DE" dirty="0"/>
              <a:t> </a:t>
            </a:r>
            <a:r>
              <a:rPr lang="en-US" dirty="0"/>
              <a:t>Vectorization Plan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B6B0-C69D-55B6-6A55-F995956936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84040"/>
            <a:ext cx="8508999" cy="2787514"/>
          </a:xfrm>
        </p:spPr>
        <p:txBody>
          <a:bodyPr/>
          <a:lstStyle/>
          <a:p>
            <a:r>
              <a:rPr lang="en-DE" sz="1600" dirty="0"/>
              <a:t>Jonas Fritsch</a:t>
            </a:r>
          </a:p>
          <a:p>
            <a:r>
              <a:rPr lang="en-DE" sz="1600" dirty="0"/>
              <a:t>School of Computation, Information, and Technology</a:t>
            </a:r>
          </a:p>
          <a:p>
            <a:r>
              <a:rPr lang="en-DE" sz="1600" dirty="0"/>
              <a:t>Technical University of Munich</a:t>
            </a:r>
          </a:p>
          <a:p>
            <a:r>
              <a:rPr lang="en-DE" sz="1600" dirty="0"/>
              <a:t>Munich, 29. January 2025</a:t>
            </a:r>
          </a:p>
        </p:txBody>
      </p:sp>
    </p:spTree>
    <p:extLst>
      <p:ext uri="{BB962C8B-B14F-4D97-AF65-F5344CB8AC3E}">
        <p14:creationId xmlns:p14="http://schemas.microsoft.com/office/powerpoint/2010/main" val="232573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3E82B-6A6B-92BA-110C-814BD65DD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6575D-432C-AA00-9B12-A84AF15F3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142839-A8A4-BF8A-28A5-754C2216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52D6E15-A618-FCD7-CEBA-E52EA2F561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1. Data Dependencies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04918-895E-4B81-DF98-31B7B466C17F}"/>
              </a:ext>
            </a:extLst>
          </p:cNvPr>
          <p:cNvSpPr txBox="1"/>
          <p:nvPr/>
        </p:nvSpPr>
        <p:spPr>
          <a:xfrm>
            <a:off x="542167" y="1672559"/>
            <a:ext cx="207590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Vectorization changes order of operations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0090CF0-A909-7B61-AB8F-A6924A7DB38B}"/>
              </a:ext>
            </a:extLst>
          </p:cNvPr>
          <p:cNvSpPr/>
          <p:nvPr/>
        </p:nvSpPr>
        <p:spPr>
          <a:xfrm>
            <a:off x="1246725" y="2305554"/>
            <a:ext cx="442763" cy="537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94E61B-B53A-B292-A76A-6542D040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16" y="2497915"/>
            <a:ext cx="4149157" cy="864994"/>
          </a:xfrm>
          <a:prstGeom prst="rect">
            <a:avLst/>
          </a:prstGeom>
        </p:spPr>
      </p:pic>
      <p:pic>
        <p:nvPicPr>
          <p:cNvPr id="27" name="Graphic 26" descr="Question Mark with solid fill">
            <a:extLst>
              <a:ext uri="{FF2B5EF4-FFF2-40B4-BE49-F238E27FC236}">
                <a16:creationId xmlns:a16="http://schemas.microsoft.com/office/drawing/2014/main" id="{59DBDF58-3745-1E68-A617-72BA4099C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8573" y="2222515"/>
            <a:ext cx="1005605" cy="10056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5806B27-17AE-6C58-7B5D-CC7305B7BC90}"/>
              </a:ext>
            </a:extLst>
          </p:cNvPr>
          <p:cNvSpPr txBox="1"/>
          <p:nvPr/>
        </p:nvSpPr>
        <p:spPr>
          <a:xfrm>
            <a:off x="542167" y="2866402"/>
            <a:ext cx="1998902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/>
              <a:t>All operations must not depend on previous iterations</a:t>
            </a:r>
            <a:endParaRPr lang="en-DE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CFAFD1-CAC6-9BE9-3D41-2009EC8BA776}"/>
              </a:ext>
            </a:extLst>
          </p:cNvPr>
          <p:cNvSpPr txBox="1"/>
          <p:nvPr/>
        </p:nvSpPr>
        <p:spPr>
          <a:xfrm>
            <a:off x="542167" y="3942338"/>
            <a:ext cx="402983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with regards to the Vectorization Factor (VF)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3CEC6A-34DF-0064-9C9D-387235A362D3}"/>
              </a:ext>
            </a:extLst>
          </p:cNvPr>
          <p:cNvSpPr txBox="1"/>
          <p:nvPr/>
        </p:nvSpPr>
        <p:spPr>
          <a:xfrm>
            <a:off x="542167" y="3685088"/>
            <a:ext cx="290588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except for things like reductions</a:t>
            </a:r>
          </a:p>
        </p:txBody>
      </p:sp>
    </p:spTree>
    <p:extLst>
      <p:ext uri="{BB962C8B-B14F-4D97-AF65-F5344CB8AC3E}">
        <p14:creationId xmlns:p14="http://schemas.microsoft.com/office/powerpoint/2010/main" val="56982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CCC5-265D-3CDE-892D-596B417CD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F4E72-F952-8727-D787-C058EC706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B87C87-9B1D-7342-86DA-04A4F57B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A9BA5A-35E6-672B-522B-5CD7BB5FBE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1. Data Dependencies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23264-88A3-1C91-BC85-725D300189BD}"/>
              </a:ext>
            </a:extLst>
          </p:cNvPr>
          <p:cNvSpPr txBox="1"/>
          <p:nvPr/>
        </p:nvSpPr>
        <p:spPr>
          <a:xfrm>
            <a:off x="542167" y="1672559"/>
            <a:ext cx="207590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Vectorization changes order of operations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3775E99-BED3-15D8-2138-36E997CD3DB2}"/>
              </a:ext>
            </a:extLst>
          </p:cNvPr>
          <p:cNvSpPr/>
          <p:nvPr/>
        </p:nvSpPr>
        <p:spPr>
          <a:xfrm>
            <a:off x="1246725" y="2305554"/>
            <a:ext cx="442763" cy="537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4D695-BAAE-A14B-5396-513E8BDAE4B7}"/>
              </a:ext>
            </a:extLst>
          </p:cNvPr>
          <p:cNvSpPr txBox="1"/>
          <p:nvPr/>
        </p:nvSpPr>
        <p:spPr>
          <a:xfrm>
            <a:off x="542167" y="2866402"/>
            <a:ext cx="1998902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/>
              <a:t>All operations must not depend on previous iterations</a:t>
            </a:r>
            <a:endParaRPr lang="en-DE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E987A-434A-E975-CB97-4EF591B427E8}"/>
              </a:ext>
            </a:extLst>
          </p:cNvPr>
          <p:cNvSpPr txBox="1"/>
          <p:nvPr/>
        </p:nvSpPr>
        <p:spPr>
          <a:xfrm>
            <a:off x="542167" y="3942338"/>
            <a:ext cx="402983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with regards to the Vectorization Factor (VF)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D6F11-4934-7659-48C9-232C7E3E9A04}"/>
              </a:ext>
            </a:extLst>
          </p:cNvPr>
          <p:cNvSpPr txBox="1"/>
          <p:nvPr/>
        </p:nvSpPr>
        <p:spPr>
          <a:xfrm>
            <a:off x="542167" y="3685088"/>
            <a:ext cx="290588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except for things like reductions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79C0C-0BB4-6DB2-F6B7-58B1B249036A}"/>
              </a:ext>
            </a:extLst>
          </p:cNvPr>
          <p:cNvSpPr txBox="1"/>
          <p:nvPr/>
        </p:nvSpPr>
        <p:spPr>
          <a:xfrm>
            <a:off x="542167" y="4196683"/>
            <a:ext cx="358707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and pointers should not overlap (alias).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02C941-8F44-D516-6EF3-ACD27C36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16" y="2497915"/>
            <a:ext cx="4149157" cy="8649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771F63-9B60-FCC8-EA7B-34901CDEA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386" y="2207112"/>
            <a:ext cx="1544672" cy="219655"/>
          </a:xfrm>
          <a:prstGeom prst="rect">
            <a:avLst/>
          </a:prstGeom>
        </p:spPr>
      </p:pic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4CCD9166-C5E4-DA2A-F448-CFD6E78E6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8573" y="2222515"/>
            <a:ext cx="1005605" cy="1005605"/>
          </a:xfrm>
          <a:prstGeom prst="rect">
            <a:avLst/>
          </a:prstGeom>
        </p:spPr>
      </p:pic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D6078779-5F26-0F70-A6B0-5D10D8E7C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7275" y="2222514"/>
            <a:ext cx="1005605" cy="100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DE0EB-D390-F529-F494-70A67C799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CD5A61-9493-4196-6CA8-DCBE0AF1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16" y="1590675"/>
            <a:ext cx="3319460" cy="3095625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DE" sz="1600" dirty="0"/>
              <a:t>Termination condition depends on executing loop’s body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DE" sz="1600" dirty="0"/>
              <a:t>Don’t know how many iterations can be put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F0687-0855-C4DB-219B-CE9BE215C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F354A-D03E-F066-1A29-DDE973EB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C442D8C-1D95-2B62-7847-3324CF4549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2. Uncountable Loops</a:t>
            </a:r>
            <a:endParaRPr lang="en-US" dirty="0"/>
          </a:p>
        </p:txBody>
      </p:sp>
      <p:pic>
        <p:nvPicPr>
          <p:cNvPr id="6" name="Picture 5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C970872D-55BA-9D21-7524-451AD7F7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86540"/>
            <a:ext cx="2794142" cy="8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3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A83F7-AA9F-01F0-7F67-2CE17F730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639092-E11F-9EAD-2CF2-74C42BDA6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1" y="1541146"/>
            <a:ext cx="2862260" cy="13144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DE" sz="1600" dirty="0"/>
              <a:t>Example: Integer Division</a:t>
            </a:r>
          </a:p>
          <a:p>
            <a:pPr marL="461963" lvl="1" indent="-285750">
              <a:spcAft>
                <a:spcPts val="600"/>
              </a:spcAft>
              <a:buFontTx/>
              <a:buChar char="-"/>
            </a:pPr>
            <a:r>
              <a:rPr lang="en-DE" sz="1600" dirty="0"/>
              <a:t>Slow and complex</a:t>
            </a:r>
          </a:p>
          <a:p>
            <a:pPr marL="461963" lvl="1" indent="-285750">
              <a:spcAft>
                <a:spcPts val="600"/>
              </a:spcAft>
              <a:buFontTx/>
              <a:buChar char="-"/>
            </a:pPr>
            <a:r>
              <a:rPr lang="en-DE" sz="1600" dirty="0"/>
              <a:t>Execution depends on operands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8CA59-C6C2-769A-8AFF-4ED8D0EDF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A2D61F-731C-41CF-CC6B-C8AD4AC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8A19D9D-43ED-7270-C040-1B5887F7FA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3. Scalar Instructions without SIMD Equivalent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9892E-CF94-4670-BAF7-4A634C643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2107268"/>
            <a:ext cx="4539169" cy="1243364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A5D4E84-3FA4-C5EB-FD5F-53C67C610443}"/>
              </a:ext>
            </a:extLst>
          </p:cNvPr>
          <p:cNvSpPr txBox="1">
            <a:spLocks/>
          </p:cNvSpPr>
          <p:nvPr/>
        </p:nvSpPr>
        <p:spPr>
          <a:xfrm>
            <a:off x="433391" y="3057426"/>
            <a:ext cx="2862260" cy="13144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DE" sz="1600" dirty="0"/>
              <a:t>Solution:</a:t>
            </a:r>
          </a:p>
          <a:p>
            <a:pPr>
              <a:spcAft>
                <a:spcPts val="600"/>
              </a:spcAft>
            </a:pPr>
            <a:r>
              <a:rPr lang="en-DE" sz="1600" dirty="0"/>
              <a:t>Do it with scalar </a:t>
            </a:r>
          </a:p>
          <a:p>
            <a:pPr>
              <a:spcAft>
                <a:spcPts val="600"/>
              </a:spcAft>
            </a:pPr>
            <a:r>
              <a:rPr lang="en-DE" sz="1600" dirty="0"/>
              <a:t>instructions!</a:t>
            </a:r>
          </a:p>
        </p:txBody>
      </p:sp>
    </p:spTree>
    <p:extLst>
      <p:ext uri="{BB962C8B-B14F-4D97-AF65-F5344CB8AC3E}">
        <p14:creationId xmlns:p14="http://schemas.microsoft.com/office/powerpoint/2010/main" val="5897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C688A-55A8-D1CD-DFAD-D9F3D5782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A334E0-B38A-19F6-2973-E08A6C70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1" y="1533526"/>
            <a:ext cx="2862260" cy="13144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DE" sz="1600" dirty="0"/>
              <a:t>Example: Integer Division  </a:t>
            </a:r>
          </a:p>
          <a:p>
            <a:pPr marL="461963" lvl="1" indent="-285750">
              <a:spcAft>
                <a:spcPts val="600"/>
              </a:spcAft>
              <a:buFontTx/>
              <a:buChar char="-"/>
            </a:pPr>
            <a:r>
              <a:rPr lang="en-DE" sz="1600" dirty="0"/>
              <a:t>Slow and complex</a:t>
            </a:r>
          </a:p>
          <a:p>
            <a:pPr marL="461963" lvl="1" indent="-285750">
              <a:spcAft>
                <a:spcPts val="600"/>
              </a:spcAft>
              <a:buFontTx/>
              <a:buChar char="-"/>
            </a:pPr>
            <a:r>
              <a:rPr lang="en-DE" sz="1600" dirty="0"/>
              <a:t>Execution depends on operands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FDE4C-DBB5-0A09-6806-F9C7B5012A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12C4DF-899C-03A3-F902-B63968CC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3187FA-936D-DFC4-45CD-3E9EB815D0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3. Scalar Instructions without SIMD Equivalent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4EF2E-C495-7DAA-29EE-878E556BF57E}"/>
              </a:ext>
            </a:extLst>
          </p:cNvPr>
          <p:cNvSpPr txBox="1"/>
          <p:nvPr/>
        </p:nvSpPr>
        <p:spPr>
          <a:xfrm>
            <a:off x="457200" y="4686300"/>
            <a:ext cx="531495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(*) </a:t>
            </a:r>
            <a:r>
              <a:rPr lang="de-DE" sz="1400" dirty="0">
                <a:latin typeface="+mn-lt"/>
              </a:rPr>
              <a:t>http://0x80.pl/notesen/2024-12-21-uint8-division.html</a:t>
            </a:r>
            <a:endParaRPr lang="en-DE" sz="1600" dirty="0" err="1">
              <a:latin typeface="+mn-lt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2A06190-41BE-8B63-8B62-E2FD0FE13BF2}"/>
              </a:ext>
            </a:extLst>
          </p:cNvPr>
          <p:cNvSpPr txBox="1">
            <a:spLocks/>
          </p:cNvSpPr>
          <p:nvPr/>
        </p:nvSpPr>
        <p:spPr>
          <a:xfrm>
            <a:off x="433391" y="3049806"/>
            <a:ext cx="2862260" cy="13144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DE" sz="1600" dirty="0"/>
              <a:t>Solution:</a:t>
            </a:r>
          </a:p>
          <a:p>
            <a:pPr>
              <a:spcAft>
                <a:spcPts val="600"/>
              </a:spcAft>
            </a:pPr>
            <a:r>
              <a:rPr lang="en-DE" sz="1600" dirty="0"/>
              <a:t>Do it with scalar </a:t>
            </a:r>
          </a:p>
          <a:p>
            <a:pPr>
              <a:spcAft>
                <a:spcPts val="600"/>
              </a:spcAft>
            </a:pPr>
            <a:r>
              <a:rPr lang="en-DE" sz="1600" dirty="0"/>
              <a:t>instructions!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4149A6-C986-A7F8-8235-B01333EE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12" y="1310640"/>
            <a:ext cx="4970948" cy="32127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BE1B8B-E8D4-7A1B-3882-443116467E7B}"/>
              </a:ext>
            </a:extLst>
          </p:cNvPr>
          <p:cNvSpPr/>
          <p:nvPr/>
        </p:nvSpPr>
        <p:spPr>
          <a:xfrm>
            <a:off x="2076452" y="3429903"/>
            <a:ext cx="1123950" cy="5542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1BFF4-E848-96F8-6628-5A429084EE1F}"/>
              </a:ext>
            </a:extLst>
          </p:cNvPr>
          <p:cNvSpPr txBox="1"/>
          <p:nvPr/>
        </p:nvSpPr>
        <p:spPr>
          <a:xfrm>
            <a:off x="2781302" y="1500426"/>
            <a:ext cx="31432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12072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2A1C7-AEED-E198-7F15-FA6EAF56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50" y="1431427"/>
            <a:ext cx="3462335" cy="325487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DE" sz="1600" dirty="0"/>
              <a:t>Vector code can be </a:t>
            </a:r>
            <a:r>
              <a:rPr lang="en-DE" sz="1600" b="1" dirty="0"/>
              <a:t>slower</a:t>
            </a:r>
            <a:r>
              <a:rPr lang="en-DE" sz="1600" dirty="0"/>
              <a:t> for complex control flow (e.g. B</a:t>
            </a:r>
            <a:r>
              <a:rPr lang="de-DE" sz="1600" dirty="0" err="1"/>
              <a:t>ranch</a:t>
            </a:r>
            <a:r>
              <a:rPr lang="en-DE" sz="1600" dirty="0"/>
              <a:t> prediction)</a:t>
            </a:r>
          </a:p>
          <a:p>
            <a:endParaRPr lang="en-DE" sz="1600" dirty="0"/>
          </a:p>
          <a:p>
            <a:pPr marL="285750" indent="-285750">
              <a:buFontTx/>
              <a:buChar char="-"/>
            </a:pPr>
            <a:r>
              <a:rPr lang="en-DE" sz="1600" dirty="0"/>
              <a:t>Vectorized code size is larger than scalar equivalent:</a:t>
            </a:r>
          </a:p>
          <a:p>
            <a:pPr marL="703263" lvl="2" indent="-342900">
              <a:buFont typeface="+mj-lt"/>
              <a:buAutoNum type="arabicPeriod"/>
            </a:pPr>
            <a:r>
              <a:rPr lang="en-DE" sz="1600" dirty="0"/>
              <a:t>More Instructions</a:t>
            </a:r>
          </a:p>
          <a:p>
            <a:pPr marL="703263" lvl="2" indent="-342900">
              <a:buFont typeface="+mj-lt"/>
              <a:buAutoNum type="arabicPeriod"/>
            </a:pPr>
            <a:r>
              <a:rPr lang="en-DE" sz="1600" dirty="0"/>
              <a:t>Scalar tail loop (handle remaining iterations)</a:t>
            </a:r>
          </a:p>
          <a:p>
            <a:pPr marL="703263" lvl="2" indent="-342900">
              <a:buFont typeface="+mj-lt"/>
              <a:buAutoNum type="arabicPeriod"/>
            </a:pPr>
            <a:r>
              <a:rPr lang="en-DE" sz="1600" dirty="0"/>
              <a:t>Additional legality checks at runtime (trip count, pointer aliasing)</a:t>
            </a:r>
          </a:p>
          <a:p>
            <a:pPr marL="285750" indent="-285750">
              <a:buFontTx/>
              <a:buChar char="-"/>
            </a:pPr>
            <a:endParaRPr lang="en-DE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7C4F86-3F77-0939-BBBA-EC6E01A85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DC36F5-F0A8-E49E-CFA9-ECA86FE0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Vectorization: Cost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25D7E-F52E-BC0C-1CC0-3338DF545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Vectorized Code can be slower than scalar code!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ABA96-81E4-DD3E-11B6-82FF27D43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3434441"/>
            <a:ext cx="5254564" cy="1088974"/>
          </a:xfrm>
          <a:prstGeom prst="rect">
            <a:avLst/>
          </a:prstGeom>
        </p:spPr>
      </p:pic>
      <p:pic>
        <p:nvPicPr>
          <p:cNvPr id="8" name="Picture 7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BC9272F4-2EA9-5E05-0072-8B1368DA4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57" y="1431427"/>
            <a:ext cx="3214985" cy="120831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06E4331-03B6-A9CD-14A5-08B1F1CCCC2A}"/>
              </a:ext>
            </a:extLst>
          </p:cNvPr>
          <p:cNvSpPr/>
          <p:nvPr/>
        </p:nvSpPr>
        <p:spPr>
          <a:xfrm>
            <a:off x="6408707" y="2639743"/>
            <a:ext cx="428625" cy="6971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2138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98A90-CE7E-1173-4868-052A053B8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3290755-F896-A220-F49F-08E4CADBEBEC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1150" y="1907076"/>
            <a:ext cx="3641725" cy="18338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A74E8-AC18-62E8-48F0-A20470A2A1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7B121E-EE38-9064-EF22-3ED869A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Auto-Vectorization?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2AB288-526F-679E-29D6-035A4A3D362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11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B4EC1-D8E2-27F5-D32D-9CBAA0CBB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7D7FBFE-E035-010A-9412-3B885DDC294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1150" y="1907076"/>
            <a:ext cx="3641725" cy="1833838"/>
          </a:xfrm>
        </p:spPr>
      </p:pic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83A2F4B-3E9B-CC41-1E24-27A7618C894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361370" y="955942"/>
            <a:ext cx="4465638" cy="32316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0C168-E5AE-16E0-837C-56B0B74BDE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83D523-7190-7C02-CA92-524A96D5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Auto-Vectorization?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DAB55DF-B2A4-5084-97FD-74BB20301289}"/>
              </a:ext>
            </a:extLst>
          </p:cNvPr>
          <p:cNvSpPr/>
          <p:nvPr/>
        </p:nvSpPr>
        <p:spPr>
          <a:xfrm>
            <a:off x="3727957" y="4326450"/>
            <a:ext cx="1133475" cy="3808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0C312-C4CF-9464-7CFF-EC225D5C5D76}"/>
              </a:ext>
            </a:extLst>
          </p:cNvPr>
          <p:cNvSpPr txBox="1"/>
          <p:nvPr/>
        </p:nvSpPr>
        <p:spPr>
          <a:xfrm>
            <a:off x="2725748" y="4680068"/>
            <a:ext cx="322262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Idea: Let the Compiler do the work!</a:t>
            </a:r>
          </a:p>
        </p:txBody>
      </p:sp>
    </p:spTree>
    <p:extLst>
      <p:ext uri="{BB962C8B-B14F-4D97-AF65-F5344CB8AC3E}">
        <p14:creationId xmlns:p14="http://schemas.microsoft.com/office/powerpoint/2010/main" val="399668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B295F2-D315-1CCF-EBA3-E18DA7684E4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1162" y="1222524"/>
            <a:ext cx="3917938" cy="3475102"/>
          </a:xfrm>
        </p:spPr>
        <p:txBody>
          <a:bodyPr/>
          <a:lstStyle/>
          <a:p>
            <a:r>
              <a:rPr lang="en-DE" sz="1600" dirty="0"/>
              <a:t>Provides two Vectorizers:</a:t>
            </a:r>
          </a:p>
          <a:p>
            <a:pPr marL="461963" lvl="1" indent="-285750">
              <a:buFontTx/>
              <a:buChar char="-"/>
            </a:pPr>
            <a:r>
              <a:rPr lang="en-DE" sz="1600" dirty="0" err="1"/>
              <a:t>LoopVectorize</a:t>
            </a:r>
            <a:r>
              <a:rPr lang="en-DE" sz="1600" dirty="0"/>
              <a:t> (inner loops)</a:t>
            </a:r>
          </a:p>
          <a:p>
            <a:pPr marL="461963" lvl="1" indent="-285750">
              <a:buFontTx/>
              <a:buChar char="-"/>
            </a:pPr>
            <a:r>
              <a:rPr lang="en-DE" sz="1600" dirty="0" err="1"/>
              <a:t>SLPVectorize</a:t>
            </a:r>
            <a:r>
              <a:rPr lang="en-DE" sz="1600" dirty="0"/>
              <a:t> (straight-line code)</a:t>
            </a:r>
          </a:p>
          <a:p>
            <a:endParaRPr lang="en-DE" sz="1600" dirty="0"/>
          </a:p>
        </p:txBody>
      </p:sp>
      <p:pic>
        <p:nvPicPr>
          <p:cNvPr id="10" name="Content Placeholder 9" descr="A diagram of a model&#10;&#10;Description automatically generated">
            <a:extLst>
              <a:ext uri="{FF2B5EF4-FFF2-40B4-BE49-F238E27FC236}">
                <a16:creationId xmlns:a16="http://schemas.microsoft.com/office/drawing/2014/main" id="{AAF51102-A973-F19F-FE37-A663D8232ADD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336392" y="1543050"/>
            <a:ext cx="4490616" cy="26765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21497-5B02-D801-3B8C-DD039C2695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F1D507-04A5-3F22-D067-885FD001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LLVM’s</a:t>
            </a:r>
            <a:r>
              <a:rPr lang="en-DE" dirty="0"/>
              <a:t> Auto-Vectorization (Before)</a:t>
            </a:r>
          </a:p>
        </p:txBody>
      </p:sp>
    </p:spTree>
    <p:extLst>
      <p:ext uri="{BB962C8B-B14F-4D97-AF65-F5344CB8AC3E}">
        <p14:creationId xmlns:p14="http://schemas.microsoft.com/office/powerpoint/2010/main" val="140684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791B6-A330-06D7-A442-BEBE0682E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ED3D0-85B4-AFCF-521B-11C8C7D99A8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1162" y="1222524"/>
            <a:ext cx="3917938" cy="3475102"/>
          </a:xfrm>
        </p:spPr>
        <p:txBody>
          <a:bodyPr/>
          <a:lstStyle/>
          <a:p>
            <a:r>
              <a:rPr lang="en-DE" sz="1600" dirty="0"/>
              <a:t>Provides two Vectorizers:</a:t>
            </a:r>
          </a:p>
          <a:p>
            <a:pPr marL="461963" lvl="1" indent="-285750">
              <a:buFontTx/>
              <a:buChar char="-"/>
            </a:pPr>
            <a:r>
              <a:rPr lang="en-DE" sz="1600" dirty="0" err="1"/>
              <a:t>LoopVectorize</a:t>
            </a:r>
            <a:r>
              <a:rPr lang="en-DE" sz="1600" dirty="0"/>
              <a:t> (inner loops)</a:t>
            </a:r>
          </a:p>
          <a:p>
            <a:pPr marL="461963" lvl="1" indent="-285750">
              <a:buFontTx/>
              <a:buChar char="-"/>
            </a:pPr>
            <a:r>
              <a:rPr lang="en-DE" sz="1600" dirty="0" err="1"/>
              <a:t>SLPVectorize</a:t>
            </a:r>
            <a:r>
              <a:rPr lang="en-DE" sz="1600" dirty="0"/>
              <a:t> (straight-line code)</a:t>
            </a:r>
          </a:p>
          <a:p>
            <a:pPr marL="285750" indent="-285750">
              <a:buFontTx/>
              <a:buChar char="-"/>
            </a:pPr>
            <a:endParaRPr lang="en-DE" sz="1600" dirty="0"/>
          </a:p>
          <a:p>
            <a:r>
              <a:rPr lang="en-DE" sz="1600" dirty="0"/>
              <a:t>Problems:</a:t>
            </a:r>
          </a:p>
          <a:p>
            <a:pPr marL="461963" lvl="1" indent="-285750">
              <a:buFontTx/>
              <a:buChar char="-"/>
            </a:pPr>
            <a:r>
              <a:rPr lang="de-DE" sz="1600" dirty="0"/>
              <a:t>V</a:t>
            </a:r>
            <a:r>
              <a:rPr lang="en-DE" sz="1600" dirty="0" err="1"/>
              <a:t>ery</a:t>
            </a:r>
            <a:r>
              <a:rPr lang="en-DE" sz="1600" dirty="0"/>
              <a:t> rigid pipeline (e.g. no cost decisions after transformation)</a:t>
            </a:r>
          </a:p>
          <a:p>
            <a:pPr marL="461963" lvl="1" indent="-285750">
              <a:buFontTx/>
              <a:buChar char="-"/>
            </a:pPr>
            <a:r>
              <a:rPr lang="en-DE" sz="1600" dirty="0"/>
              <a:t>Doesn’t scale well when more features added</a:t>
            </a:r>
          </a:p>
          <a:p>
            <a:pPr marL="461963" lvl="1" indent="-285750">
              <a:buFontTx/>
              <a:buChar char="-"/>
            </a:pPr>
            <a:r>
              <a:rPr lang="en-DE" sz="1600" dirty="0"/>
              <a:t>Transformation designed to flatten loop into single basic block (no complex control flow possible)</a:t>
            </a:r>
          </a:p>
        </p:txBody>
      </p:sp>
      <p:pic>
        <p:nvPicPr>
          <p:cNvPr id="10" name="Content Placeholder 9" descr="A diagram of a model&#10;&#10;Description automatically generated">
            <a:extLst>
              <a:ext uri="{FF2B5EF4-FFF2-40B4-BE49-F238E27FC236}">
                <a16:creationId xmlns:a16="http://schemas.microsoft.com/office/drawing/2014/main" id="{F2C4D3E0-AFC8-24FD-B99E-3F18E1D0FD9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336392" y="1543050"/>
            <a:ext cx="4490616" cy="26765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19869-08BC-78C0-8439-38BD892344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E8ADCC-A98A-C6E8-2422-A8A33738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LLVM’s</a:t>
            </a:r>
            <a:r>
              <a:rPr lang="en-DE" dirty="0"/>
              <a:t> Auto-Vectorization (Before)</a:t>
            </a:r>
          </a:p>
        </p:txBody>
      </p:sp>
    </p:spTree>
    <p:extLst>
      <p:ext uri="{BB962C8B-B14F-4D97-AF65-F5344CB8AC3E}">
        <p14:creationId xmlns:p14="http://schemas.microsoft.com/office/powerpoint/2010/main" val="330175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E5A6D6-B8F8-84CF-BD28-B6A8B1B3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Background: SIMD &amp; Vectorization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Auto-Vectorization in LLVM (Before)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The new VPlan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What is a VPlan?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State of VPlan (LLVM 19.1.4)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16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DE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42174-A31E-5CE6-766B-1957F0863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DA839-65CB-BF48-2EC5-1741804D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8628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138F-A20B-2BB7-067A-C9E936FF3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779131-F4D1-CE2C-8934-7E2D20B9AA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1162" y="1222524"/>
            <a:ext cx="3775063" cy="3475102"/>
          </a:xfrm>
        </p:spPr>
        <p:txBody>
          <a:bodyPr/>
          <a:lstStyle/>
          <a:p>
            <a:r>
              <a:rPr lang="en-DE" sz="1600" dirty="0"/>
              <a:t>New system prop</a:t>
            </a:r>
            <a:r>
              <a:rPr lang="de-DE" sz="1600" dirty="0"/>
              <a:t>o</a:t>
            </a:r>
            <a:r>
              <a:rPr lang="en-DE" sz="1600" dirty="0"/>
              <a:t>sed by Intel in 2016:</a:t>
            </a:r>
          </a:p>
          <a:p>
            <a:pPr marL="461963" lvl="1" indent="-285750">
              <a:buFontTx/>
              <a:buChar char="-"/>
            </a:pPr>
            <a:r>
              <a:rPr lang="en-DE" sz="1600" dirty="0"/>
              <a:t>Focus on modularity and extendibility</a:t>
            </a:r>
          </a:p>
          <a:p>
            <a:pPr marL="461963" lvl="1" indent="-285750">
              <a:buFontTx/>
              <a:buChar char="-"/>
            </a:pPr>
            <a:r>
              <a:rPr lang="en-DE" sz="1600" dirty="0"/>
              <a:t>Unite SLP, Inner-/Outer-Loop, and Whole-Function Vectorization</a:t>
            </a:r>
          </a:p>
          <a:p>
            <a:pPr marL="461963" lvl="1" indent="-285750"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VPlans</a:t>
            </a:r>
            <a:r>
              <a:rPr lang="en-DE" sz="1600" dirty="0"/>
              <a:t> represent multiple vectorization approaches</a:t>
            </a:r>
          </a:p>
          <a:p>
            <a:pPr marL="461963" lvl="1" indent="-285750">
              <a:buFontTx/>
              <a:buChar char="-"/>
            </a:pPr>
            <a:r>
              <a:rPr lang="en-DE" sz="1600" dirty="0"/>
              <a:t>Explore different vectorization approaches, compute costs, and choose best one</a:t>
            </a:r>
          </a:p>
          <a:p>
            <a:pPr marL="461963" lvl="1" indent="-285750">
              <a:buFontTx/>
              <a:buChar char="-"/>
            </a:pPr>
            <a:r>
              <a:rPr lang="en-DE" sz="1600" dirty="0"/>
              <a:t>Use abstracted vectorization 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EB1DD-ED63-8098-7244-60089D1C6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66FE9-C951-CCE1-5E19-90FF331C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Intel’s Initial VPlan Proposal</a:t>
            </a:r>
          </a:p>
        </p:txBody>
      </p:sp>
      <p:pic>
        <p:nvPicPr>
          <p:cNvPr id="8" name="Content Placeholder 7" descr="A diagram of a project&#10;&#10;Description automatically generated">
            <a:extLst>
              <a:ext uri="{FF2B5EF4-FFF2-40B4-BE49-F238E27FC236}">
                <a16:creationId xmlns:a16="http://schemas.microsoft.com/office/drawing/2014/main" id="{E3C60458-4AF7-677B-6504-8A29A5E6B03C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144638" y="1370647"/>
            <a:ext cx="4682370" cy="3178856"/>
          </a:xfrm>
        </p:spPr>
      </p:pic>
    </p:spTree>
    <p:extLst>
      <p:ext uri="{BB962C8B-B14F-4D97-AF65-F5344CB8AC3E}">
        <p14:creationId xmlns:p14="http://schemas.microsoft.com/office/powerpoint/2010/main" val="2955219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38BA4-8731-93DB-66BA-17F7DF7A7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7FA896-A31E-7496-7BC6-9809F83F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VPlan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E2490-E898-0B87-A46F-ECA94158FB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Hierarchical Control-Flow Graph (H-CFG)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73CCC7-2D23-83B1-8408-46A733C1A809}"/>
              </a:ext>
            </a:extLst>
          </p:cNvPr>
          <p:cNvSpPr txBox="1"/>
          <p:nvPr/>
        </p:nvSpPr>
        <p:spPr>
          <a:xfrm>
            <a:off x="413886" y="1260272"/>
            <a:ext cx="4292868" cy="1947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Arial (Body)"/>
              </a:rPr>
              <a:t>CFG with 3 node types: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VPBasicBlock</a:t>
            </a:r>
            <a:r>
              <a:rPr lang="en-DE" sz="1600" dirty="0">
                <a:latin typeface="Arial (Body)"/>
              </a:rPr>
              <a:t> contains </a:t>
            </a:r>
            <a:r>
              <a:rPr lang="en-DE" sz="1600" dirty="0" err="1">
                <a:latin typeface="Consolas" panose="020B0609020204030204" pitchFamily="49" charset="0"/>
              </a:rPr>
              <a:t>VPRecipes</a:t>
            </a:r>
            <a:r>
              <a:rPr lang="en-DE" sz="1600" dirty="0">
                <a:latin typeface="Arial (Body)"/>
              </a:rPr>
              <a:t>; equivalent to LLVM IR’s </a:t>
            </a:r>
            <a:r>
              <a:rPr lang="en-DE" sz="1600" dirty="0" err="1">
                <a:latin typeface="Consolas" panose="020B0609020204030204" pitchFamily="49" charset="0"/>
              </a:rPr>
              <a:t>BasicBlock</a:t>
            </a:r>
            <a:endParaRPr lang="en-DE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VPRegionBlock</a:t>
            </a:r>
            <a:r>
              <a:rPr lang="en-DE" sz="1600" dirty="0">
                <a:latin typeface="Arial (Body)"/>
              </a:rPr>
              <a:t> contains subgraph (can be replicated)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VPIRBasicBlock</a:t>
            </a:r>
            <a:r>
              <a:rPr lang="en-DE" sz="1600" dirty="0">
                <a:latin typeface="Arial (Body)"/>
              </a:rPr>
              <a:t> wraps underlying IR </a:t>
            </a:r>
            <a:r>
              <a:rPr lang="en-DE" sz="1600" dirty="0" err="1">
                <a:latin typeface="Consolas" panose="020B0609020204030204" pitchFamily="49" charset="0"/>
              </a:rPr>
              <a:t>BasicBlock</a:t>
            </a:r>
            <a:endParaRPr lang="en-DE" sz="1600" dirty="0">
              <a:latin typeface="Consolas" panose="020B0609020204030204" pitchFamily="49" charset="0"/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B24ED285-2E92-A220-D193-BE7E8C1FD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80" y="98603"/>
            <a:ext cx="2540791" cy="49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6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7756B-AFE8-3B27-C91E-0739BC2D7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A2122-A018-C7E9-69A5-D98FFCDDA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72A670-851C-513B-556F-E896F0D2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VPlan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7A8DC9-496A-92D6-522D-85E028BB08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Hierarchical Control-Flow Graph (H-CFG)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E30783-EBC3-FD9E-A17C-34100B14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2" b="1"/>
          <a:stretch/>
        </p:blipFill>
        <p:spPr>
          <a:xfrm>
            <a:off x="5310328" y="684430"/>
            <a:ext cx="3743456" cy="4206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E80D2F-1C19-0F14-6975-A9DB7169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1" y="3570973"/>
            <a:ext cx="4789574" cy="1173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E9C1D-172E-76E2-1288-1F73C3FF7D75}"/>
              </a:ext>
            </a:extLst>
          </p:cNvPr>
          <p:cNvSpPr txBox="1"/>
          <p:nvPr/>
        </p:nvSpPr>
        <p:spPr>
          <a:xfrm>
            <a:off x="413886" y="1260272"/>
            <a:ext cx="4292868" cy="1947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Arial (Body)"/>
              </a:rPr>
              <a:t>CFG with 3 node types: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VPBasicBlock</a:t>
            </a:r>
            <a:r>
              <a:rPr lang="en-DE" sz="1600" dirty="0">
                <a:latin typeface="Arial (Body)"/>
              </a:rPr>
              <a:t> contains </a:t>
            </a:r>
            <a:r>
              <a:rPr lang="en-DE" sz="1600" dirty="0" err="1">
                <a:latin typeface="Consolas" panose="020B0609020204030204" pitchFamily="49" charset="0"/>
              </a:rPr>
              <a:t>VPRecipes</a:t>
            </a:r>
            <a:r>
              <a:rPr lang="en-DE" sz="1600" dirty="0">
                <a:latin typeface="Arial (Body)"/>
              </a:rPr>
              <a:t>; equivalent to LLVM IR’s </a:t>
            </a:r>
            <a:r>
              <a:rPr lang="en-DE" sz="1600" dirty="0" err="1">
                <a:latin typeface="Consolas" panose="020B0609020204030204" pitchFamily="49" charset="0"/>
              </a:rPr>
              <a:t>BasicBlock</a:t>
            </a:r>
            <a:endParaRPr lang="en-DE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VPRegionBlock</a:t>
            </a:r>
            <a:r>
              <a:rPr lang="en-DE" sz="1600" dirty="0">
                <a:latin typeface="Arial (Body)"/>
              </a:rPr>
              <a:t> contains subgraph (can be replicated)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VPIRBasicBlock</a:t>
            </a:r>
            <a:r>
              <a:rPr lang="en-DE" sz="1600" dirty="0">
                <a:latin typeface="Arial (Body)"/>
              </a:rPr>
              <a:t> wraps underlying IR </a:t>
            </a:r>
            <a:r>
              <a:rPr lang="en-DE" sz="1600" dirty="0" err="1">
                <a:latin typeface="Consolas" panose="020B0609020204030204" pitchFamily="49" charset="0"/>
              </a:rPr>
              <a:t>BasicBlock</a:t>
            </a:r>
            <a:endParaRPr lang="en-DE" sz="16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7A71F4-ADC7-4556-AF54-335164EECCEF}"/>
              </a:ext>
            </a:extLst>
          </p:cNvPr>
          <p:cNvSpPr/>
          <p:nvPr/>
        </p:nvSpPr>
        <p:spPr>
          <a:xfrm>
            <a:off x="975361" y="3795713"/>
            <a:ext cx="1767840" cy="2181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3D3D8C-52FE-A15C-3E84-5AE52324C9FE}"/>
              </a:ext>
            </a:extLst>
          </p:cNvPr>
          <p:cNvSpPr/>
          <p:nvPr/>
        </p:nvSpPr>
        <p:spPr>
          <a:xfrm>
            <a:off x="1341120" y="4044949"/>
            <a:ext cx="3787139" cy="2146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5DDF0-A714-089D-0578-CF032AFA0A17}"/>
              </a:ext>
            </a:extLst>
          </p:cNvPr>
          <p:cNvSpPr/>
          <p:nvPr/>
        </p:nvSpPr>
        <p:spPr>
          <a:xfrm>
            <a:off x="975361" y="4290695"/>
            <a:ext cx="167639" cy="2114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9C0849-687D-DC79-0CFC-2534971390CD}"/>
              </a:ext>
            </a:extLst>
          </p:cNvPr>
          <p:cNvSpPr/>
          <p:nvPr/>
        </p:nvSpPr>
        <p:spPr>
          <a:xfrm>
            <a:off x="5706905" y="1698073"/>
            <a:ext cx="3287076" cy="81652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48F3D-1694-E135-022A-D82FE1805DA3}"/>
              </a:ext>
            </a:extLst>
          </p:cNvPr>
          <p:cNvSpPr/>
          <p:nvPr/>
        </p:nvSpPr>
        <p:spPr>
          <a:xfrm>
            <a:off x="5745956" y="4279105"/>
            <a:ext cx="2707482" cy="5619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62869C-1A93-C347-BB35-F53FF3B7E81A}"/>
              </a:ext>
            </a:extLst>
          </p:cNvPr>
          <p:cNvSpPr/>
          <p:nvPr/>
        </p:nvSpPr>
        <p:spPr>
          <a:xfrm>
            <a:off x="5349757" y="2621756"/>
            <a:ext cx="3494205" cy="15436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47A883-1B18-1635-0193-53266FA6386B}"/>
              </a:ext>
            </a:extLst>
          </p:cNvPr>
          <p:cNvSpPr/>
          <p:nvPr/>
        </p:nvSpPr>
        <p:spPr>
          <a:xfrm>
            <a:off x="588011" y="3543300"/>
            <a:ext cx="2945764" cy="221456"/>
          </a:xfrm>
          <a:prstGeom prst="rect">
            <a:avLst/>
          </a:prstGeom>
          <a:noFill/>
          <a:ln>
            <a:solidFill>
              <a:srgbClr val="E05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6A11D-0855-781D-5470-2A18F5C2ABC8}"/>
              </a:ext>
            </a:extLst>
          </p:cNvPr>
          <p:cNvSpPr/>
          <p:nvPr/>
        </p:nvSpPr>
        <p:spPr>
          <a:xfrm>
            <a:off x="5816241" y="728663"/>
            <a:ext cx="3065822" cy="821068"/>
          </a:xfrm>
          <a:prstGeom prst="rect">
            <a:avLst/>
          </a:prstGeom>
          <a:noFill/>
          <a:ln>
            <a:solidFill>
              <a:srgbClr val="E05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619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3A84-DB2C-2F20-CF51-F8DB4B1E7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7CF9E2-B63D-BF57-B7F7-D19C412F7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E04BE3-37B9-7C4B-1732-A4C19CBC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VPlan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596927-4A91-5FE4-5680-08437B336B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 err="1"/>
              <a:t>VPRecipes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B4EA4-6C2F-CA28-5505-7026AC55C008}"/>
              </a:ext>
            </a:extLst>
          </p:cNvPr>
          <p:cNvSpPr txBox="1"/>
          <p:nvPr/>
        </p:nvSpPr>
        <p:spPr>
          <a:xfrm>
            <a:off x="478801" y="1333500"/>
            <a:ext cx="7468859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Instructions of special vector IR: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Based on ≥ 0 scalar IR instructions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Will materialize back into ≥ 1 LLVM IR instructions when </a:t>
            </a:r>
            <a:r>
              <a:rPr lang="en-DE" sz="1600" i="1" dirty="0">
                <a:latin typeface="+mn-lt"/>
              </a:rPr>
              <a:t>executed</a:t>
            </a:r>
          </a:p>
          <a:p>
            <a:pPr lvl="1">
              <a:lnSpc>
                <a:spcPct val="114000"/>
              </a:lnSpc>
            </a:pPr>
            <a:endParaRPr lang="en-DE" sz="1600" i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3E899-0F73-0D1D-4DEA-02C544355DEC}"/>
              </a:ext>
            </a:extLst>
          </p:cNvPr>
          <p:cNvSpPr txBox="1"/>
          <p:nvPr/>
        </p:nvSpPr>
        <p:spPr>
          <a:xfrm>
            <a:off x="478801" y="2384883"/>
            <a:ext cx="3658859" cy="2620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Currently 40 different </a:t>
            </a:r>
            <a:r>
              <a:rPr lang="en-DE" sz="1600" dirty="0" err="1">
                <a:latin typeface="Consolas" panose="020B0609020204030204" pitchFamily="49" charset="0"/>
              </a:rPr>
              <a:t>VPRecipe</a:t>
            </a:r>
            <a:r>
              <a:rPr lang="en-DE" sz="1600" dirty="0">
                <a:latin typeface="+mn-lt"/>
              </a:rPr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360714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6BD741F8-8C2E-1657-0406-2B65446BB63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111125" y="2116964"/>
            <a:ext cx="3440269" cy="12929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73604-9FC4-14C0-4560-279B54AE02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39716-C1DD-CFCA-FC23-49362681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LLVM IR (scalar)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BE57E27-B2AD-397F-7358-018BBF46C991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057651" y="1434144"/>
            <a:ext cx="4770438" cy="271615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6959B7-BBE3-7C95-BBA4-74B2957C6F08}"/>
              </a:ext>
            </a:extLst>
          </p:cNvPr>
          <p:cNvSpPr/>
          <p:nvPr/>
        </p:nvSpPr>
        <p:spPr>
          <a:xfrm>
            <a:off x="390525" y="2088389"/>
            <a:ext cx="3190875" cy="254761"/>
          </a:xfrm>
          <a:prstGeom prst="rect">
            <a:avLst/>
          </a:prstGeom>
          <a:noFill/>
          <a:ln>
            <a:solidFill>
              <a:srgbClr val="EDA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884EA-218D-FD0D-18EC-8D9703A60082}"/>
              </a:ext>
            </a:extLst>
          </p:cNvPr>
          <p:cNvSpPr/>
          <p:nvPr/>
        </p:nvSpPr>
        <p:spPr>
          <a:xfrm>
            <a:off x="857250" y="2371725"/>
            <a:ext cx="1238250" cy="238125"/>
          </a:xfrm>
          <a:prstGeom prst="rect">
            <a:avLst/>
          </a:prstGeom>
          <a:noFill/>
          <a:ln>
            <a:solidFill>
              <a:srgbClr val="A1C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A88B6-84FA-AA43-81E7-E27D741A6598}"/>
              </a:ext>
            </a:extLst>
          </p:cNvPr>
          <p:cNvSpPr/>
          <p:nvPr/>
        </p:nvSpPr>
        <p:spPr>
          <a:xfrm>
            <a:off x="1285875" y="2641600"/>
            <a:ext cx="1419225" cy="244475"/>
          </a:xfrm>
          <a:prstGeom prst="rect">
            <a:avLst/>
          </a:prstGeom>
          <a:noFill/>
          <a:ln>
            <a:solidFill>
              <a:srgbClr val="8FD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34955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398F7FF-37B6-B433-44D7-5FB9AA80175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146050" y="2446328"/>
            <a:ext cx="4529422" cy="2578930"/>
          </a:xfrm>
        </p:spPr>
      </p:pic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DFB9D81-3089-E5CE-E472-979BDAC806BD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899537" y="577790"/>
            <a:ext cx="4200023" cy="42722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BDB88-7D73-FDDE-62B9-8CF3D5902B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662075-BC28-C582-8078-1CFFE97E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VPlan in Action</a:t>
            </a:r>
          </a:p>
        </p:txBody>
      </p:sp>
      <p:pic>
        <p:nvPicPr>
          <p:cNvPr id="2" name="Content Placeholder 7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CAA29676-F88D-8636-234D-A1625D13A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60" y="913806"/>
            <a:ext cx="3440269" cy="129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F9623E-22F0-8EEF-E39E-A5AE0C8881AA}"/>
              </a:ext>
            </a:extLst>
          </p:cNvPr>
          <p:cNvSpPr/>
          <p:nvPr/>
        </p:nvSpPr>
        <p:spPr>
          <a:xfrm>
            <a:off x="746660" y="885231"/>
            <a:ext cx="3190875" cy="254761"/>
          </a:xfrm>
          <a:prstGeom prst="rect">
            <a:avLst/>
          </a:prstGeom>
          <a:noFill/>
          <a:ln>
            <a:solidFill>
              <a:srgbClr val="EDA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25AC4-CE20-978F-FA2F-F7C0D503CF2D}"/>
              </a:ext>
            </a:extLst>
          </p:cNvPr>
          <p:cNvSpPr/>
          <p:nvPr/>
        </p:nvSpPr>
        <p:spPr>
          <a:xfrm>
            <a:off x="1213385" y="1168567"/>
            <a:ext cx="1238250" cy="238125"/>
          </a:xfrm>
          <a:prstGeom prst="rect">
            <a:avLst/>
          </a:prstGeom>
          <a:noFill/>
          <a:ln>
            <a:solidFill>
              <a:srgbClr val="A1C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669A8-EEA9-2F1B-8FE6-3C070D69DA8E}"/>
              </a:ext>
            </a:extLst>
          </p:cNvPr>
          <p:cNvSpPr/>
          <p:nvPr/>
        </p:nvSpPr>
        <p:spPr>
          <a:xfrm>
            <a:off x="1642010" y="1438442"/>
            <a:ext cx="1419225" cy="244475"/>
          </a:xfrm>
          <a:prstGeom prst="rect">
            <a:avLst/>
          </a:prstGeom>
          <a:noFill/>
          <a:ln>
            <a:solidFill>
              <a:srgbClr val="8FD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6248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B66F2-65B7-C6C9-49AE-603E7410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CA21C8-B1E5-5809-0226-DDF5C06E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Idea: Make VPlan system easily extendable</a:t>
            </a:r>
          </a:p>
          <a:p>
            <a:endParaRPr lang="en-DE" dirty="0"/>
          </a:p>
          <a:p>
            <a:r>
              <a:rPr lang="en-DE" dirty="0"/>
              <a:t>Static Method that takes a </a:t>
            </a:r>
            <a:r>
              <a:rPr lang="en-DE" dirty="0">
                <a:latin typeface="Consolas" panose="020B0609020204030204" pitchFamily="49" charset="0"/>
              </a:rPr>
              <a:t>VPlan</a:t>
            </a:r>
            <a:r>
              <a:rPr lang="en-DE" dirty="0"/>
              <a:t> object and modifies it or generates a new </a:t>
            </a:r>
            <a:r>
              <a:rPr lang="en-DE" dirty="0">
                <a:latin typeface="Consolas" panose="020B0609020204030204" pitchFamily="49" charset="0"/>
              </a:rPr>
              <a:t>VPlan</a:t>
            </a:r>
          </a:p>
          <a:p>
            <a:endParaRPr lang="en-DE" dirty="0"/>
          </a:p>
          <a:p>
            <a:r>
              <a:rPr lang="en-DE" dirty="0"/>
              <a:t>Already existing transformations:</a:t>
            </a:r>
          </a:p>
          <a:p>
            <a:pPr marL="461963" lvl="1" indent="-285750">
              <a:buFontTx/>
              <a:buChar char="-"/>
            </a:pPr>
            <a:r>
              <a:rPr lang="en-DE" dirty="0"/>
              <a:t>Remove redundant type casts</a:t>
            </a:r>
          </a:p>
          <a:p>
            <a:pPr marL="461963" lvl="1" indent="-285750">
              <a:buFontTx/>
              <a:buChar char="-"/>
            </a:pPr>
            <a:r>
              <a:rPr lang="en-DE" dirty="0"/>
              <a:t>Simplify logical patterns: (X &amp;&amp; Y)  || (X &amp;&amp; </a:t>
            </a:r>
            <a:r>
              <a:rPr lang="en-DE" b="1" dirty="0"/>
              <a:t>!</a:t>
            </a:r>
            <a:r>
              <a:rPr lang="en-DE" dirty="0"/>
              <a:t>Y) =&gt; X</a:t>
            </a:r>
          </a:p>
          <a:p>
            <a:pPr marL="461963" lvl="1" indent="-285750">
              <a:buFontTx/>
              <a:buChar char="-"/>
            </a:pPr>
            <a:r>
              <a:rPr lang="en-DE" dirty="0"/>
              <a:t>Remove dead </a:t>
            </a:r>
            <a:r>
              <a:rPr lang="en-DE" dirty="0" err="1">
                <a:latin typeface="Consolas" panose="020B0609020204030204" pitchFamily="49" charset="0"/>
              </a:rPr>
              <a:t>VPRecipes</a:t>
            </a:r>
            <a:endParaRPr lang="en-DE" dirty="0">
              <a:latin typeface="Consolas" panose="020B0609020204030204" pitchFamily="49" charset="0"/>
            </a:endParaRPr>
          </a:p>
          <a:p>
            <a:pPr marL="461963" lvl="1" indent="-285750">
              <a:buFontTx/>
              <a:buChar char="-"/>
            </a:pPr>
            <a:r>
              <a:rPr lang="en-DE" dirty="0"/>
              <a:t>Move loop-invariant </a:t>
            </a:r>
            <a:r>
              <a:rPr lang="en-DE" dirty="0" err="1">
                <a:latin typeface="Consolas" panose="020B0609020204030204" pitchFamily="49" charset="0"/>
              </a:rPr>
              <a:t>VPRecipes</a:t>
            </a:r>
            <a:r>
              <a:rPr lang="en-DE" dirty="0"/>
              <a:t> out of loop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25FE9-E116-FFD8-0C50-F16BC2EE81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0389E9-BCD7-226E-6BD7-A0EB29D6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VPlan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6D047-6C52-4FB5-3662-3B228DD100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VPlan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07637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989E1-AA32-FFB0-127A-050CD7FAB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25DA37-59D6-B448-0E97-804FDB0A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222525"/>
            <a:ext cx="8348029" cy="3463775"/>
          </a:xfrm>
        </p:spPr>
        <p:txBody>
          <a:bodyPr/>
          <a:lstStyle/>
          <a:p>
            <a:r>
              <a:rPr lang="en-DE" dirty="0"/>
              <a:t>Idea: Each VPlan can fully calculate its own cost</a:t>
            </a:r>
          </a:p>
          <a:p>
            <a:endParaRPr lang="en-DE" dirty="0"/>
          </a:p>
          <a:p>
            <a:pPr marL="461963" lvl="1" indent="-285750">
              <a:buFontTx/>
              <a:buChar char="-"/>
            </a:pPr>
            <a:r>
              <a:rPr lang="en-DE" dirty="0"/>
              <a:t>Each </a:t>
            </a:r>
            <a:r>
              <a:rPr lang="en-DE" dirty="0" err="1">
                <a:latin typeface="Consolas" panose="020B0609020204030204" pitchFamily="49" charset="0"/>
              </a:rPr>
              <a:t>VPRecipe</a:t>
            </a:r>
            <a:r>
              <a:rPr lang="en-DE" dirty="0"/>
              <a:t> can calculate its own cost</a:t>
            </a:r>
          </a:p>
          <a:p>
            <a:pPr marL="461963" lvl="1" indent="-285750">
              <a:buFontTx/>
              <a:buChar char="-"/>
            </a:pPr>
            <a:r>
              <a:rPr lang="en-DE" dirty="0"/>
              <a:t>Specific cost can be influenced by target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E9944-E3AE-BDA8-7E22-98CBE7383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D12785-C133-FB2A-FC83-59345EA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VPlan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708546-E38D-B0C4-1682-B551B9553E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VPlan based Cost-Model</a:t>
            </a:r>
          </a:p>
        </p:txBody>
      </p:sp>
    </p:spTree>
    <p:extLst>
      <p:ext uri="{BB962C8B-B14F-4D97-AF65-F5344CB8AC3E}">
        <p14:creationId xmlns:p14="http://schemas.microsoft.com/office/powerpoint/2010/main" val="3885533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40B80-4113-C2BB-9E1F-C22AA73A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91" y="1222525"/>
            <a:ext cx="4519610" cy="34637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 err="1"/>
              <a:t>VPlans</a:t>
            </a:r>
            <a:r>
              <a:rPr lang="en-DE" dirty="0"/>
              <a:t> integrated into </a:t>
            </a:r>
            <a:r>
              <a:rPr lang="en-DE" dirty="0" err="1"/>
              <a:t>LoopVectorize</a:t>
            </a:r>
            <a:r>
              <a:rPr lang="en-DE" dirty="0"/>
              <a:t> (model, optimize, execute auto-vectorization for inner loops)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Outer loop vectorization support still experimental (not enabled by default)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No integration of </a:t>
            </a:r>
            <a:r>
              <a:rPr lang="en-DE" dirty="0" err="1"/>
              <a:t>VPlans</a:t>
            </a:r>
            <a:r>
              <a:rPr lang="en-DE" dirty="0"/>
              <a:t> into </a:t>
            </a:r>
            <a:r>
              <a:rPr lang="en-DE" dirty="0" err="1"/>
              <a:t>SLPVectorize</a:t>
            </a:r>
            <a:r>
              <a:rPr lang="en-DE" dirty="0"/>
              <a:t> yet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No development on Whole-Function Vectorization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Development on VPlan specific Cost-Model has “started”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4AE16-5F30-6BE1-26F5-E0D59CA5D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F8EE82-58E7-1EE2-D4E9-7C9EE6A0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State of VPlan (LLVM 19.1.4)</a:t>
            </a:r>
          </a:p>
        </p:txBody>
      </p:sp>
      <p:pic>
        <p:nvPicPr>
          <p:cNvPr id="5" name="Content Placeholder 7" descr="A diagram of a project&#10;&#10;Description automatically generated">
            <a:extLst>
              <a:ext uri="{FF2B5EF4-FFF2-40B4-BE49-F238E27FC236}">
                <a16:creationId xmlns:a16="http://schemas.microsoft.com/office/drawing/2014/main" id="{27A89532-4B3E-8041-E9F9-2781AC4C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101" y="1531620"/>
            <a:ext cx="3670264" cy="24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7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1ABF8A-5296-1312-C7E2-0BF2049A3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FF20D1-E659-4730-DCF8-5EF30BD6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State of VPlan (LLVM 19.1.4)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4637B9-9E79-6A3E-40B9-B6A2AE3EF1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Phase 1 – Legality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1BD8B-A9FD-B1F5-16E6-EA4DD20D2F95}"/>
              </a:ext>
            </a:extLst>
          </p:cNvPr>
          <p:cNvSpPr txBox="1"/>
          <p:nvPr/>
        </p:nvSpPr>
        <p:spPr>
          <a:xfrm>
            <a:off x="509281" y="1424940"/>
            <a:ext cx="5640059" cy="1941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Checks vectorization legality by analysing scalar IR: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Data dependencies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Uncountable loops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Control flow too complex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...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endParaRPr lang="en-DE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Stores some results for later use (e.g. induction variables)</a:t>
            </a:r>
          </a:p>
        </p:txBody>
      </p:sp>
      <p:pic>
        <p:nvPicPr>
          <p:cNvPr id="8" name="Content Placeholder 7" descr="A diagram of a project&#10;&#10;Description automatically generated">
            <a:extLst>
              <a:ext uri="{FF2B5EF4-FFF2-40B4-BE49-F238E27FC236}">
                <a16:creationId xmlns:a16="http://schemas.microsoft.com/office/drawing/2014/main" id="{A074F5ED-8D35-8B20-2828-5EA24536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47" y="684430"/>
            <a:ext cx="2859861" cy="19415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2DA6F3-F8A8-46DB-9404-8C9E49D93243}"/>
              </a:ext>
            </a:extLst>
          </p:cNvPr>
          <p:cNvSpPr/>
          <p:nvPr/>
        </p:nvSpPr>
        <p:spPr>
          <a:xfrm>
            <a:off x="5913120" y="952500"/>
            <a:ext cx="2987040" cy="173736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13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F9FEB-1172-29F1-03CA-A8B10725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DD9F0807-F1D0-A827-FFBD-A8181A521448}"/>
              </a:ext>
            </a:extLst>
          </p:cNvPr>
          <p:cNvSpPr/>
          <p:nvPr/>
        </p:nvSpPr>
        <p:spPr>
          <a:xfrm>
            <a:off x="5594557" y="2030663"/>
            <a:ext cx="156215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18A522C-C553-5FB7-0985-0C2003BD034E}"/>
              </a:ext>
            </a:extLst>
          </p:cNvPr>
          <p:cNvSpPr/>
          <p:nvPr/>
        </p:nvSpPr>
        <p:spPr>
          <a:xfrm>
            <a:off x="3041684" y="2030663"/>
            <a:ext cx="54864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7D73F25-B179-B4B9-881B-D88C38948492}"/>
              </a:ext>
            </a:extLst>
          </p:cNvPr>
          <p:cNvSpPr/>
          <p:nvPr/>
        </p:nvSpPr>
        <p:spPr>
          <a:xfrm>
            <a:off x="2381820" y="2032080"/>
            <a:ext cx="54864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F4B210-5941-B4CF-74DD-7A618344B6BB}"/>
              </a:ext>
            </a:extLst>
          </p:cNvPr>
          <p:cNvSpPr/>
          <p:nvPr/>
        </p:nvSpPr>
        <p:spPr>
          <a:xfrm>
            <a:off x="1705110" y="2032080"/>
            <a:ext cx="54864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5A0406-B55B-34F6-F880-F8A5925A6171}"/>
              </a:ext>
            </a:extLst>
          </p:cNvPr>
          <p:cNvSpPr/>
          <p:nvPr/>
        </p:nvSpPr>
        <p:spPr>
          <a:xfrm>
            <a:off x="1025996" y="2032080"/>
            <a:ext cx="548640" cy="2329388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C21C6-A073-3263-01C4-07BD8360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/>
          <a:lstStyle/>
          <a:p>
            <a:r>
              <a:rPr lang="en-DE" dirty="0"/>
              <a:t>SIMD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8DFB-2595-B2FA-BEEC-BED2118C74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CFE82-CB1F-FEC4-F892-EB61214926F5}"/>
              </a:ext>
            </a:extLst>
          </p:cNvPr>
          <p:cNvSpPr/>
          <p:nvPr/>
        </p:nvSpPr>
        <p:spPr>
          <a:xfrm>
            <a:off x="1131070" y="2096567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6C2BA-227D-3B67-70A0-4900C0A3313E}"/>
              </a:ext>
            </a:extLst>
          </p:cNvPr>
          <p:cNvSpPr txBox="1"/>
          <p:nvPr/>
        </p:nvSpPr>
        <p:spPr>
          <a:xfrm>
            <a:off x="1131070" y="2516779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3870E-71BB-DB8B-973D-C81C04898E57}"/>
              </a:ext>
            </a:extLst>
          </p:cNvPr>
          <p:cNvSpPr txBox="1"/>
          <p:nvPr/>
        </p:nvSpPr>
        <p:spPr>
          <a:xfrm>
            <a:off x="1809384" y="2516779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3C07B-6921-A431-E350-CED888912F17}"/>
              </a:ext>
            </a:extLst>
          </p:cNvPr>
          <p:cNvSpPr txBox="1"/>
          <p:nvPr/>
        </p:nvSpPr>
        <p:spPr>
          <a:xfrm>
            <a:off x="2487698" y="2516779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21969-198B-3EF6-5D1E-E8BFEC16A15F}"/>
              </a:ext>
            </a:extLst>
          </p:cNvPr>
          <p:cNvSpPr txBox="1"/>
          <p:nvPr/>
        </p:nvSpPr>
        <p:spPr>
          <a:xfrm>
            <a:off x="3166012" y="2516779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DC24DD-66C6-ECEE-3211-3F9CB42582CA}"/>
              </a:ext>
            </a:extLst>
          </p:cNvPr>
          <p:cNvSpPr txBox="1"/>
          <p:nvPr/>
        </p:nvSpPr>
        <p:spPr>
          <a:xfrm>
            <a:off x="1131070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2888F9-3616-9416-EFFA-D257772E6FCE}"/>
              </a:ext>
            </a:extLst>
          </p:cNvPr>
          <p:cNvSpPr txBox="1"/>
          <p:nvPr/>
        </p:nvSpPr>
        <p:spPr>
          <a:xfrm>
            <a:off x="1809384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90A37-EA21-7E93-6A18-CEF7E8DFBCB6}"/>
              </a:ext>
            </a:extLst>
          </p:cNvPr>
          <p:cNvSpPr txBox="1"/>
          <p:nvPr/>
        </p:nvSpPr>
        <p:spPr>
          <a:xfrm>
            <a:off x="2487698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AF43B-5F36-8A20-EDF4-B07FC67CA3D5}"/>
              </a:ext>
            </a:extLst>
          </p:cNvPr>
          <p:cNvSpPr txBox="1"/>
          <p:nvPr/>
        </p:nvSpPr>
        <p:spPr>
          <a:xfrm>
            <a:off x="3166012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latin typeface="+mn-lt"/>
              </a:rPr>
              <a:t>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1FFEB6-1D7D-BDE9-28A9-3D89BA1E06BF}"/>
              </a:ext>
            </a:extLst>
          </p:cNvPr>
          <p:cNvSpPr txBox="1"/>
          <p:nvPr/>
        </p:nvSpPr>
        <p:spPr>
          <a:xfrm>
            <a:off x="897255" y="1406757"/>
            <a:ext cx="286512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1600" dirty="0">
                <a:latin typeface="+mn-lt"/>
              </a:rPr>
              <a:t>Single Instruction, Single Data</a:t>
            </a:r>
            <a:br>
              <a:rPr lang="en-DE" sz="1600" dirty="0">
                <a:latin typeface="+mn-lt"/>
              </a:rPr>
            </a:br>
            <a:r>
              <a:rPr lang="en-DE" sz="1600" dirty="0">
                <a:latin typeface="+mn-lt"/>
              </a:rPr>
              <a:t>(SISD)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7CAD351-A119-D2DC-F771-959D31DF44B1}"/>
              </a:ext>
            </a:extLst>
          </p:cNvPr>
          <p:cNvSpPr/>
          <p:nvPr/>
        </p:nvSpPr>
        <p:spPr>
          <a:xfrm>
            <a:off x="5701864" y="2096567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57BFEF-3A01-37C5-0469-3807961A9E72}"/>
              </a:ext>
            </a:extLst>
          </p:cNvPr>
          <p:cNvSpPr txBox="1"/>
          <p:nvPr/>
        </p:nvSpPr>
        <p:spPr>
          <a:xfrm>
            <a:off x="6207190" y="252105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solidFill>
                  <a:schemeClr val="accent5"/>
                </a:solidFill>
                <a:latin typeface="+mn-lt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3CE3C3-793D-BD44-D0A7-CB7C81948209}"/>
              </a:ext>
            </a:extLst>
          </p:cNvPr>
          <p:cNvSpPr txBox="1"/>
          <p:nvPr/>
        </p:nvSpPr>
        <p:spPr>
          <a:xfrm>
            <a:off x="6207190" y="3431617"/>
            <a:ext cx="336884" cy="450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2800" dirty="0">
                <a:solidFill>
                  <a:schemeClr val="accent5"/>
                </a:solidFill>
                <a:latin typeface="+mn-lt"/>
              </a:rPr>
              <a:t>=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CBA90A-E354-1204-9443-E4346FF8A7EA}"/>
              </a:ext>
            </a:extLst>
          </p:cNvPr>
          <p:cNvSpPr txBox="1"/>
          <p:nvPr/>
        </p:nvSpPr>
        <p:spPr>
          <a:xfrm>
            <a:off x="4943072" y="1406757"/>
            <a:ext cx="286512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DE" sz="1600" dirty="0">
                <a:latin typeface="+mn-lt"/>
              </a:rPr>
              <a:t>Single Instruction, Multiple Data</a:t>
            </a:r>
            <a:br>
              <a:rPr lang="en-DE" sz="1600" dirty="0">
                <a:latin typeface="+mn-lt"/>
              </a:rPr>
            </a:br>
            <a:r>
              <a:rPr lang="en-DE" sz="1600" dirty="0">
                <a:latin typeface="+mn-lt"/>
              </a:rPr>
              <a:t>(SIMD)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225C88-49FB-EFE0-D0BC-2A3EB4C62E3B}"/>
              </a:ext>
            </a:extLst>
          </p:cNvPr>
          <p:cNvSpPr/>
          <p:nvPr/>
        </p:nvSpPr>
        <p:spPr>
          <a:xfrm>
            <a:off x="1804370" y="2096567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49DC68D-5B4D-109E-F82A-E965C9E64D95}"/>
              </a:ext>
            </a:extLst>
          </p:cNvPr>
          <p:cNvSpPr/>
          <p:nvPr/>
        </p:nvSpPr>
        <p:spPr>
          <a:xfrm>
            <a:off x="2477670" y="2096567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394EB4-73D9-20AD-414C-6B4900C2FF8D}"/>
              </a:ext>
            </a:extLst>
          </p:cNvPr>
          <p:cNvSpPr/>
          <p:nvPr/>
        </p:nvSpPr>
        <p:spPr>
          <a:xfrm>
            <a:off x="3147562" y="2096567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888BBB-484F-34F3-BD24-846E3E542153}"/>
              </a:ext>
            </a:extLst>
          </p:cNvPr>
          <p:cNvSpPr/>
          <p:nvPr/>
        </p:nvSpPr>
        <p:spPr>
          <a:xfrm>
            <a:off x="1131070" y="3006369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F55318-443F-6C7B-196E-0CCB8EE1439E}"/>
              </a:ext>
            </a:extLst>
          </p:cNvPr>
          <p:cNvSpPr/>
          <p:nvPr/>
        </p:nvSpPr>
        <p:spPr>
          <a:xfrm>
            <a:off x="1804370" y="3006369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29FF55-4F9F-1758-EA1B-78150405BEFB}"/>
              </a:ext>
            </a:extLst>
          </p:cNvPr>
          <p:cNvSpPr/>
          <p:nvPr/>
        </p:nvSpPr>
        <p:spPr>
          <a:xfrm>
            <a:off x="2477670" y="3006369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6B03B10-9FCC-19BD-DA86-BB90E0EDEB7F}"/>
              </a:ext>
            </a:extLst>
          </p:cNvPr>
          <p:cNvSpPr/>
          <p:nvPr/>
        </p:nvSpPr>
        <p:spPr>
          <a:xfrm>
            <a:off x="3147562" y="3006369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A2578-C603-EA0F-7917-6E4EA1750F28}"/>
              </a:ext>
            </a:extLst>
          </p:cNvPr>
          <p:cNvSpPr/>
          <p:nvPr/>
        </p:nvSpPr>
        <p:spPr>
          <a:xfrm>
            <a:off x="1131070" y="3923725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C839AB-2EAB-5509-4367-A861EA7F61F2}"/>
              </a:ext>
            </a:extLst>
          </p:cNvPr>
          <p:cNvSpPr/>
          <p:nvPr/>
        </p:nvSpPr>
        <p:spPr>
          <a:xfrm>
            <a:off x="1804370" y="3923725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D7DEFAE-6CCD-9B3A-0939-B1FE8469B30D}"/>
              </a:ext>
            </a:extLst>
          </p:cNvPr>
          <p:cNvSpPr/>
          <p:nvPr/>
        </p:nvSpPr>
        <p:spPr>
          <a:xfrm>
            <a:off x="2477670" y="3923725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06D466-08DB-BF8A-C8FB-1C0F2E0BFA91}"/>
              </a:ext>
            </a:extLst>
          </p:cNvPr>
          <p:cNvSpPr/>
          <p:nvPr/>
        </p:nvSpPr>
        <p:spPr>
          <a:xfrm>
            <a:off x="3147562" y="3923725"/>
            <a:ext cx="336884" cy="380810"/>
          </a:xfrm>
          <a:prstGeom prst="rect">
            <a:avLst/>
          </a:prstGeom>
          <a:solidFill>
            <a:schemeClr val="bg1"/>
          </a:solidFill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B0927A-81E5-0807-8BC4-93A4D97F9213}"/>
              </a:ext>
            </a:extLst>
          </p:cNvPr>
          <p:cNvSpPr/>
          <p:nvPr/>
        </p:nvSpPr>
        <p:spPr>
          <a:xfrm>
            <a:off x="6038748" y="2096567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7B85B09-A2D4-DD65-505B-20DD56C9235A}"/>
              </a:ext>
            </a:extLst>
          </p:cNvPr>
          <p:cNvSpPr/>
          <p:nvPr/>
        </p:nvSpPr>
        <p:spPr>
          <a:xfrm>
            <a:off x="6375632" y="2096493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B95037A-EE0C-17E3-3941-298359DB04AC}"/>
              </a:ext>
            </a:extLst>
          </p:cNvPr>
          <p:cNvSpPr/>
          <p:nvPr/>
        </p:nvSpPr>
        <p:spPr>
          <a:xfrm>
            <a:off x="6712516" y="2096493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E1D569-FB70-8585-6AB9-EBF1CD770CDD}"/>
              </a:ext>
            </a:extLst>
          </p:cNvPr>
          <p:cNvSpPr/>
          <p:nvPr/>
        </p:nvSpPr>
        <p:spPr>
          <a:xfrm>
            <a:off x="5701864" y="3006443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96E61B-C593-186C-8044-4AF6ED79EA0F}"/>
              </a:ext>
            </a:extLst>
          </p:cNvPr>
          <p:cNvSpPr/>
          <p:nvPr/>
        </p:nvSpPr>
        <p:spPr>
          <a:xfrm>
            <a:off x="6038748" y="3006443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FD66AB-351B-8D64-B1A9-D1F7692FFE41}"/>
              </a:ext>
            </a:extLst>
          </p:cNvPr>
          <p:cNvSpPr/>
          <p:nvPr/>
        </p:nvSpPr>
        <p:spPr>
          <a:xfrm>
            <a:off x="6375632" y="3006369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8300F6-681C-2593-4D53-7FFC5549D0B4}"/>
              </a:ext>
            </a:extLst>
          </p:cNvPr>
          <p:cNvSpPr/>
          <p:nvPr/>
        </p:nvSpPr>
        <p:spPr>
          <a:xfrm>
            <a:off x="6712516" y="3006369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34AD5D0-60B5-FB75-F952-571AE1F035C4}"/>
              </a:ext>
            </a:extLst>
          </p:cNvPr>
          <p:cNvSpPr/>
          <p:nvPr/>
        </p:nvSpPr>
        <p:spPr>
          <a:xfrm>
            <a:off x="5701864" y="3922734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DD62EBB-1915-3E70-1EC9-E095639EC666}"/>
              </a:ext>
            </a:extLst>
          </p:cNvPr>
          <p:cNvSpPr/>
          <p:nvPr/>
        </p:nvSpPr>
        <p:spPr>
          <a:xfrm>
            <a:off x="6038748" y="3922734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712F216-6BB7-EE21-930D-1E37A9B73FBA}"/>
              </a:ext>
            </a:extLst>
          </p:cNvPr>
          <p:cNvSpPr/>
          <p:nvPr/>
        </p:nvSpPr>
        <p:spPr>
          <a:xfrm>
            <a:off x="6375632" y="3922660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200EFD3-6A63-C374-1C2F-85BAB682ADE9}"/>
              </a:ext>
            </a:extLst>
          </p:cNvPr>
          <p:cNvSpPr/>
          <p:nvPr/>
        </p:nvSpPr>
        <p:spPr>
          <a:xfrm>
            <a:off x="6712516" y="3922660"/>
            <a:ext cx="336884" cy="380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DE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0A79D9E-A8AD-F859-59B0-CDC11C5E9B9D}"/>
              </a:ext>
            </a:extLst>
          </p:cNvPr>
          <p:cNvSpPr/>
          <p:nvPr/>
        </p:nvSpPr>
        <p:spPr>
          <a:xfrm>
            <a:off x="5701940" y="2096493"/>
            <a:ext cx="1347460" cy="3808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6522CD-8344-9C90-406B-81803CB6FBFA}"/>
              </a:ext>
            </a:extLst>
          </p:cNvPr>
          <p:cNvSpPr/>
          <p:nvPr/>
        </p:nvSpPr>
        <p:spPr>
          <a:xfrm>
            <a:off x="5701940" y="3007362"/>
            <a:ext cx="1347460" cy="3808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3FD45FC-802D-6F03-A7FD-B864BC14E755}"/>
              </a:ext>
            </a:extLst>
          </p:cNvPr>
          <p:cNvSpPr/>
          <p:nvPr/>
        </p:nvSpPr>
        <p:spPr>
          <a:xfrm>
            <a:off x="5701940" y="3922660"/>
            <a:ext cx="1347460" cy="3808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7847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FCD5A-9F58-1750-7F8C-9CC82E92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B6351-26B3-C86B-4D62-7B64AF9BD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57EE14-0DF8-2031-4F9D-047AEE24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State of VPlan (LLVM 19.1.4)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B7511-856C-1292-D8EE-50D7CEA2F8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Phase 2 – Planning</a:t>
            </a:r>
          </a:p>
        </p:txBody>
      </p:sp>
      <p:pic>
        <p:nvPicPr>
          <p:cNvPr id="2" name="Content Placeholder 7" descr="A diagram of a project&#10;&#10;Description automatically generated">
            <a:extLst>
              <a:ext uri="{FF2B5EF4-FFF2-40B4-BE49-F238E27FC236}">
                <a16:creationId xmlns:a16="http://schemas.microsoft.com/office/drawing/2014/main" id="{D0E0ADCF-7825-81F4-48A8-EB41254B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47" y="684430"/>
            <a:ext cx="2859861" cy="19415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333799-FB34-9880-EFEC-DBD647496993}"/>
              </a:ext>
            </a:extLst>
          </p:cNvPr>
          <p:cNvSpPr/>
          <p:nvPr/>
        </p:nvSpPr>
        <p:spPr>
          <a:xfrm>
            <a:off x="5903557" y="674269"/>
            <a:ext cx="2987040" cy="27823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A14A4A-97BD-95DE-E6C0-138C4AB625FF}"/>
              </a:ext>
            </a:extLst>
          </p:cNvPr>
          <p:cNvSpPr/>
          <p:nvPr/>
        </p:nvSpPr>
        <p:spPr>
          <a:xfrm>
            <a:off x="6172199" y="2208166"/>
            <a:ext cx="2575561" cy="42798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7825F-83B3-8FAF-D436-C129FBCD17EB}"/>
              </a:ext>
            </a:extLst>
          </p:cNvPr>
          <p:cNvSpPr txBox="1"/>
          <p:nvPr/>
        </p:nvSpPr>
        <p:spPr>
          <a:xfrm>
            <a:off x="509282" y="1424940"/>
            <a:ext cx="5378618" cy="2222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Initializes </a:t>
            </a:r>
            <a:r>
              <a:rPr lang="en-DE" sz="1600" dirty="0" err="1">
                <a:latin typeface="Consolas" panose="020B0609020204030204" pitchFamily="49" charset="0"/>
              </a:rPr>
              <a:t>VPlans</a:t>
            </a:r>
            <a:r>
              <a:rPr lang="en-DE" sz="1600" dirty="0">
                <a:latin typeface="+mn-lt"/>
              </a:rPr>
              <a:t> for different VFs: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Create empty H-CFG structure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Iterate over scalar IR and create </a:t>
            </a:r>
            <a:r>
              <a:rPr lang="en-DE" sz="1600" dirty="0" err="1">
                <a:latin typeface="Consolas" panose="020B0609020204030204" pitchFamily="49" charset="0"/>
              </a:rPr>
              <a:t>VPRecipes</a:t>
            </a:r>
            <a:endParaRPr lang="en-DE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Apply various VPlan transformations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endParaRPr lang="en-DE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Find the best </a:t>
            </a:r>
            <a:r>
              <a:rPr lang="en-DE" sz="1600" dirty="0">
                <a:latin typeface="Consolas" panose="020B0609020204030204" pitchFamily="49" charset="0"/>
              </a:rPr>
              <a:t>VPlan</a:t>
            </a:r>
            <a:r>
              <a:rPr lang="en-DE" sz="1600" dirty="0">
                <a:latin typeface="+mn-lt"/>
              </a:rPr>
              <a:t> by computing costs (still based on underlying scalar IR)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If the best </a:t>
            </a:r>
            <a:r>
              <a:rPr lang="en-DE" sz="1600" dirty="0">
                <a:latin typeface="Consolas" panose="020B0609020204030204" pitchFamily="49" charset="0"/>
              </a:rPr>
              <a:t>VPlan</a:t>
            </a:r>
            <a:r>
              <a:rPr lang="en-DE" sz="1600" dirty="0">
                <a:latin typeface="+mn-lt"/>
              </a:rPr>
              <a:t> has VF of 1 =&gt; Do not vectorize</a:t>
            </a:r>
          </a:p>
        </p:txBody>
      </p:sp>
    </p:spTree>
    <p:extLst>
      <p:ext uri="{BB962C8B-B14F-4D97-AF65-F5344CB8AC3E}">
        <p14:creationId xmlns:p14="http://schemas.microsoft.com/office/powerpoint/2010/main" val="2881280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984C8-FDE7-1F90-99B5-326310092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4FFFB9-6AE5-E5DE-83B0-5DBC6A3DC5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252E11-08C4-E838-0E50-7A62FFBD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State of VPlan (LLVM 19.1.4)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FD3C15-455A-BFA7-6587-FE5D01EF6F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Phase 3 – Execution</a:t>
            </a:r>
          </a:p>
        </p:txBody>
      </p:sp>
      <p:pic>
        <p:nvPicPr>
          <p:cNvPr id="2" name="Content Placeholder 7" descr="A diagram of a project&#10;&#10;Description automatically generated">
            <a:extLst>
              <a:ext uri="{FF2B5EF4-FFF2-40B4-BE49-F238E27FC236}">
                <a16:creationId xmlns:a16="http://schemas.microsoft.com/office/drawing/2014/main" id="{4B3699DE-6E32-C03A-B464-C6F6440D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147" y="684430"/>
            <a:ext cx="2859861" cy="19415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226E8F-0E51-C498-1C3D-F423B3B0410A}"/>
              </a:ext>
            </a:extLst>
          </p:cNvPr>
          <p:cNvSpPr/>
          <p:nvPr/>
        </p:nvSpPr>
        <p:spPr>
          <a:xfrm>
            <a:off x="5903557" y="674269"/>
            <a:ext cx="2987040" cy="153553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3A9B9-2A03-9F7B-AACC-C6EDA3AB6681}"/>
              </a:ext>
            </a:extLst>
          </p:cNvPr>
          <p:cNvSpPr txBox="1"/>
          <p:nvPr/>
        </p:nvSpPr>
        <p:spPr>
          <a:xfrm>
            <a:off x="509282" y="1424940"/>
            <a:ext cx="5378618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Execute chosen VPlan:</a:t>
            </a: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>
                <a:latin typeface="+mn-lt"/>
              </a:rPr>
              <a:t>Walk H-CFG and execute each </a:t>
            </a:r>
            <a:r>
              <a:rPr lang="en-DE" sz="1600" dirty="0" err="1">
                <a:latin typeface="Consolas" panose="020B0609020204030204" pitchFamily="49" charset="0"/>
              </a:rPr>
              <a:t>VPRecipe</a:t>
            </a:r>
            <a:endParaRPr lang="en-DE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14000"/>
              </a:lnSpc>
              <a:buFontTx/>
              <a:buChar char="-"/>
            </a:pPr>
            <a:r>
              <a:rPr lang="en-DE" sz="1600" dirty="0" err="1">
                <a:latin typeface="Consolas" panose="020B0609020204030204" pitchFamily="49" charset="0"/>
              </a:rPr>
              <a:t>VPRecipe</a:t>
            </a:r>
            <a:r>
              <a:rPr lang="en-DE" sz="1600" dirty="0">
                <a:latin typeface="+mn-lt"/>
              </a:rPr>
              <a:t> modifies LLVM IR</a:t>
            </a:r>
          </a:p>
        </p:txBody>
      </p:sp>
    </p:spTree>
    <p:extLst>
      <p:ext uri="{BB962C8B-B14F-4D97-AF65-F5344CB8AC3E}">
        <p14:creationId xmlns:p14="http://schemas.microsoft.com/office/powerpoint/2010/main" val="723826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AC058D-6D39-5E8A-246E-D68AFE45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Compilers use auto-vectorization to aid developers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Original LLVM auto-vectorization had multiple problems making it hard to implement new features (e.g. outer loop vectorization)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Intel proposed new flexible and scalable VPlan system in 2016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Already integrated into original </a:t>
            </a:r>
            <a:r>
              <a:rPr lang="en-DE" dirty="0" err="1"/>
              <a:t>LoopVectorize</a:t>
            </a:r>
            <a:r>
              <a:rPr lang="en-DE" dirty="0"/>
              <a:t> path (inner loop vectorization)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Still a lot of features missing (SLP, outer loops, VPlan cost model)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/>
              <a:t>Relatively large and active community </a:t>
            </a:r>
            <a:r>
              <a:rPr lang="en-DE" dirty="0">
                <a:sym typeface="Wingdings" panose="05000000000000000000" pitchFamily="2" charset="2"/>
              </a:rPr>
              <a:t>:)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E" dirty="0">
                <a:sym typeface="Wingdings" panose="05000000000000000000" pitchFamily="2" charset="2"/>
              </a:rPr>
              <a:t>Idea: Compare LLVM VPlan to different other auto-vectorizers (GCC, ICC, others) in extensive benchmark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6C056C-92CC-F46D-5C42-647357E3D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59540D-94DF-E3DE-923E-F9DBCF5E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426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C0278-C656-3DA2-B671-F0E6603EF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E6F5-6A88-E982-B44A-D04CA91B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043" y="2488020"/>
            <a:ext cx="2599678" cy="380810"/>
          </a:xfrm>
        </p:spPr>
        <p:txBody>
          <a:bodyPr/>
          <a:lstStyle/>
          <a:p>
            <a:r>
              <a:rPr lang="en-DE" dirty="0"/>
              <a:t>Additional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FB30E-0E87-89EB-DAED-76A519AC95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494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CAD2-F35F-4536-0F54-DFDF24E0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/>
          <a:lstStyle/>
          <a:p>
            <a:r>
              <a:rPr lang="en-DE" dirty="0"/>
              <a:t>Auto-Vectorization Compiler Comparison (2019, TSVC)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0E226-B52D-981E-D08B-231E126B6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881B9-5354-C662-A606-D384B6EBF4CD}"/>
              </a:ext>
            </a:extLst>
          </p:cNvPr>
          <p:cNvSpPr txBox="1"/>
          <p:nvPr/>
        </p:nvSpPr>
        <p:spPr>
          <a:xfrm>
            <a:off x="36842" y="4951921"/>
            <a:ext cx="6362700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100" dirty="0">
                <a:latin typeface="+mn-lt"/>
              </a:rPr>
              <a:t>Source: </a:t>
            </a:r>
            <a:r>
              <a:rPr lang="de-DE" sz="1100" dirty="0">
                <a:latin typeface="+mn-lt"/>
              </a:rPr>
              <a:t>https://doi.org/10.1155/2021/3264624</a:t>
            </a:r>
            <a:endParaRPr lang="en-DE" sz="1100" dirty="0" err="1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2DDC2-3A7F-8163-278C-90BE5A2D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91" y="773572"/>
            <a:ext cx="7057585" cy="41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92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07B0B-FCC8-8C97-FF8E-249C78FD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B5C0-B037-F7FA-E8AF-7E22227D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/>
          <a:lstStyle/>
          <a:p>
            <a:r>
              <a:rPr lang="en-DE" dirty="0"/>
              <a:t>Auto-Vectorization Compiler Comparison (2019, TSVC)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70869-6577-4EFD-D4AB-191AEAAB59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9B063-71C7-7FA1-90E8-183B95486F93}"/>
              </a:ext>
            </a:extLst>
          </p:cNvPr>
          <p:cNvSpPr txBox="1"/>
          <p:nvPr/>
        </p:nvSpPr>
        <p:spPr>
          <a:xfrm>
            <a:off x="36842" y="4951921"/>
            <a:ext cx="6362700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100" dirty="0">
                <a:latin typeface="+mn-lt"/>
              </a:rPr>
              <a:t>Source: </a:t>
            </a:r>
            <a:r>
              <a:rPr lang="de-DE" sz="1100" dirty="0">
                <a:latin typeface="+mn-lt"/>
              </a:rPr>
              <a:t>https://doi.org/10.1155/2021/3264624</a:t>
            </a:r>
            <a:endParaRPr lang="en-DE" sz="1100" dirty="0" err="1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B5B89-7D8F-A3E7-F95F-E7CE678C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3" y="788498"/>
            <a:ext cx="6916678" cy="4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3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DE23E-52B9-5827-5761-4A15B33F2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75CB-A279-4854-4F6F-5B3B78D9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/>
          <a:lstStyle/>
          <a:p>
            <a:r>
              <a:rPr lang="en-DE" dirty="0"/>
              <a:t>Auto-Vectorization Compiler Comparison (2019, TSVC)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AF781-4519-974B-1CD6-DB85780AE6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16E83-E26A-0CDF-569D-4A3748C29EC0}"/>
              </a:ext>
            </a:extLst>
          </p:cNvPr>
          <p:cNvSpPr txBox="1"/>
          <p:nvPr/>
        </p:nvSpPr>
        <p:spPr>
          <a:xfrm>
            <a:off x="36842" y="4951921"/>
            <a:ext cx="6362700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100" dirty="0">
                <a:latin typeface="+mn-lt"/>
              </a:rPr>
              <a:t>Source: </a:t>
            </a:r>
            <a:r>
              <a:rPr lang="de-DE" sz="1100" dirty="0">
                <a:latin typeface="+mn-lt"/>
              </a:rPr>
              <a:t>https://doi.org/10.1155/2021/3264624</a:t>
            </a:r>
            <a:endParaRPr lang="en-DE" sz="1100" dirty="0" err="1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C60EC-207D-E4E2-1DB3-50B0C48F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29" y="1639512"/>
            <a:ext cx="4834323" cy="2539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C0ECF-66CA-F5A5-5938-CB1F1954E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80" y="749581"/>
            <a:ext cx="3665871" cy="42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1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F1F9F-023A-A1FF-74A9-36ED18B5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57B2B-5469-B680-B99C-6AE5504C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2526"/>
            <a:ext cx="8508999" cy="1053950"/>
          </a:xfrm>
        </p:spPr>
        <p:txBody>
          <a:bodyPr/>
          <a:lstStyle/>
          <a:p>
            <a:r>
              <a:rPr lang="en-DE" sz="1600" dirty="0"/>
              <a:t>Single Instruction, Multiple Data (SIMD):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sz="1600" dirty="0"/>
              <a:t>Can provide major performance speedup by multiple factors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sz="1600" dirty="0"/>
              <a:t>Applies one operation to multiple vector elements at once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sz="1600" dirty="0"/>
              <a:t>Needs specialized hardware and ISAs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B0444-E4B7-B9DD-A020-C07CA3FA6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639DD6-078C-285F-8336-4C5AC74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SIMD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96A0053-3FBA-4157-932A-969AD47A1BAB}"/>
              </a:ext>
            </a:extLst>
          </p:cNvPr>
          <p:cNvSpPr txBox="1">
            <a:spLocks/>
          </p:cNvSpPr>
          <p:nvPr/>
        </p:nvSpPr>
        <p:spPr>
          <a:xfrm>
            <a:off x="319090" y="2705100"/>
            <a:ext cx="8508999" cy="16383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sz="1600" dirty="0"/>
              <a:t>SIMD ISAs: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sz="1600" dirty="0"/>
              <a:t>Intel &amp; AMD:   	SSE, AVX (128 –</a:t>
            </a:r>
            <a:r>
              <a:rPr lang="en-DE" sz="1600" b="1" i="0" dirty="0">
                <a:solidFill>
                  <a:srgbClr val="D3CFC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DE" sz="1600" dirty="0"/>
              <a:t>512 bit wide registers)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sz="1600" dirty="0"/>
              <a:t>ARM:	NEON, SVE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DE" sz="1600" dirty="0"/>
              <a:t>RISC-V:          	RVV</a:t>
            </a:r>
          </a:p>
        </p:txBody>
      </p:sp>
    </p:spTree>
    <p:extLst>
      <p:ext uri="{BB962C8B-B14F-4D97-AF65-F5344CB8AC3E}">
        <p14:creationId xmlns:p14="http://schemas.microsoft.com/office/powerpoint/2010/main" val="192190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D9CE50-B246-3DF0-6F87-486247BD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3" y="3714750"/>
            <a:ext cx="5254564" cy="108897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B9C472-9B28-A20C-9F66-9A64FB43020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1162" y="1222524"/>
            <a:ext cx="4180910" cy="380811"/>
          </a:xfrm>
        </p:spPr>
        <p:txBody>
          <a:bodyPr/>
          <a:lstStyle/>
          <a:p>
            <a:r>
              <a:rPr lang="en-DE" sz="1600" dirty="0"/>
              <a:t>Inner-Loop Vectorization</a:t>
            </a:r>
          </a:p>
          <a:p>
            <a:endParaRPr lang="en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00685-25E8-0407-7AE3-D72312D03C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4A97C3-C58D-D847-AFB1-5DFF7783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Vectorization: Strategies</a:t>
            </a:r>
          </a:p>
        </p:txBody>
      </p:sp>
      <p:pic>
        <p:nvPicPr>
          <p:cNvPr id="12" name="Picture 11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E940C1ED-1308-7611-C3E0-D578DB50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0" y="1709212"/>
            <a:ext cx="3214985" cy="120831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2063E99-9405-A441-0937-7D3C24EA6D83}"/>
              </a:ext>
            </a:extLst>
          </p:cNvPr>
          <p:cNvSpPr/>
          <p:nvPr/>
        </p:nvSpPr>
        <p:spPr>
          <a:xfrm>
            <a:off x="1704975" y="2917528"/>
            <a:ext cx="428625" cy="6971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5046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B9F00-4A1E-7EC4-4F88-FC5747D3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9BCE2A-2669-84FA-B6F1-BDA67581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3" y="3714750"/>
            <a:ext cx="5254564" cy="108897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65DF46-49A1-A058-74AB-AB202BB3F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1162" y="1222524"/>
            <a:ext cx="4180910" cy="380811"/>
          </a:xfrm>
        </p:spPr>
        <p:txBody>
          <a:bodyPr/>
          <a:lstStyle/>
          <a:p>
            <a:r>
              <a:rPr lang="en-DE" sz="1600" dirty="0"/>
              <a:t>Inner-Loop Vectorization</a:t>
            </a:r>
          </a:p>
          <a:p>
            <a:endParaRPr lang="en-DE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4C7EE-38DC-53FD-4C3E-CEB8F0C19BA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222524"/>
            <a:ext cx="4180910" cy="380810"/>
          </a:xfrm>
        </p:spPr>
        <p:txBody>
          <a:bodyPr/>
          <a:lstStyle/>
          <a:p>
            <a:r>
              <a:rPr lang="en-DE" sz="1600" dirty="0"/>
              <a:t>Outer-Loop Vectorization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66DAD-A10C-11B5-51A4-489E9E83B2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3E06DD-7C21-04CF-B73D-128A73D6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Vectorization: Strategies</a:t>
            </a:r>
          </a:p>
        </p:txBody>
      </p:sp>
      <p:pic>
        <p:nvPicPr>
          <p:cNvPr id="12" name="Picture 11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36BC4A8F-81F7-7AC0-1B86-B8019CB7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0" y="1709212"/>
            <a:ext cx="3214985" cy="120831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504A19D-6DF1-C3FD-ABFD-7A996CA6FE59}"/>
              </a:ext>
            </a:extLst>
          </p:cNvPr>
          <p:cNvSpPr/>
          <p:nvPr/>
        </p:nvSpPr>
        <p:spPr>
          <a:xfrm>
            <a:off x="1704975" y="2917528"/>
            <a:ext cx="428625" cy="6971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AC444-6146-E104-C66B-4C48706892C3}"/>
              </a:ext>
            </a:extLst>
          </p:cNvPr>
          <p:cNvSpPr/>
          <p:nvPr/>
        </p:nvSpPr>
        <p:spPr>
          <a:xfrm>
            <a:off x="156908" y="1603334"/>
            <a:ext cx="5396167" cy="3454441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pic>
        <p:nvPicPr>
          <p:cNvPr id="14" name="Picture 13" descr="A white background with black and blue text&#10;&#10;Description automatically generated">
            <a:extLst>
              <a:ext uri="{FF2B5EF4-FFF2-40B4-BE49-F238E27FC236}">
                <a16:creationId xmlns:a16="http://schemas.microsoft.com/office/drawing/2014/main" id="{9A210C76-B7DC-8A06-C9A5-47875E959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932" y="1703412"/>
            <a:ext cx="3622098" cy="21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2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A137-0AFA-1ABC-39B9-EE986A2F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9497C0-0B55-4E0D-1476-F88354A421A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1162" y="1222525"/>
            <a:ext cx="4180910" cy="380810"/>
          </a:xfrm>
        </p:spPr>
        <p:txBody>
          <a:bodyPr/>
          <a:lstStyle/>
          <a:p>
            <a:r>
              <a:rPr lang="en-DE" sz="1600" dirty="0"/>
              <a:t>Super-Word Parallelism (SLP) Vectorization</a:t>
            </a:r>
          </a:p>
          <a:p>
            <a:endParaRPr lang="en-DE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CF4B-430B-7341-C934-AD5272F5EB7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222524"/>
            <a:ext cx="4180910" cy="380810"/>
          </a:xfrm>
        </p:spPr>
        <p:txBody>
          <a:bodyPr/>
          <a:lstStyle/>
          <a:p>
            <a:r>
              <a:rPr lang="en-DE" sz="1600" dirty="0"/>
              <a:t>Whole-Function Vectorization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AC5E-0926-BA21-2153-D10F7E5BF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106736-54FB-E9B3-6915-B0F771CE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Vectorization: Strategies</a:t>
            </a:r>
          </a:p>
        </p:txBody>
      </p:sp>
      <p:pic>
        <p:nvPicPr>
          <p:cNvPr id="9" name="Picture 8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E74DEE0B-9710-8068-561F-D8C2CEDC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44" y="1717510"/>
            <a:ext cx="3153006" cy="680060"/>
          </a:xfrm>
          <a:prstGeom prst="rect">
            <a:avLst/>
          </a:prstGeom>
        </p:spPr>
      </p:pic>
      <p:pic>
        <p:nvPicPr>
          <p:cNvPr id="11" name="Picture 10" descr="A number and math symbols&#10;&#10;Description automatically generated with medium confidence">
            <a:extLst>
              <a:ext uri="{FF2B5EF4-FFF2-40B4-BE49-F238E27FC236}">
                <a16:creationId xmlns:a16="http://schemas.microsoft.com/office/drawing/2014/main" id="{3A14C5ED-C53E-4235-B853-8ADDA4C1C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10" y="1717510"/>
            <a:ext cx="1971907" cy="923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5E1A4-C5CE-5C72-2171-7587F9338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843" y="3460744"/>
            <a:ext cx="3494219" cy="93330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B1F6C6D-97CF-27D6-A726-5C3F78B80FDF}"/>
              </a:ext>
            </a:extLst>
          </p:cNvPr>
          <p:cNvSpPr/>
          <p:nvPr/>
        </p:nvSpPr>
        <p:spPr>
          <a:xfrm>
            <a:off x="5845639" y="2583983"/>
            <a:ext cx="428625" cy="6971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306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F31D2-E70C-4E41-3C35-A3D0076DA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A009C-ADA6-E581-055E-533D0E36F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87F939-2E69-1D53-DA72-26540F9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4F588E-4D3D-DC92-D89D-9EC7737761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1. Data Dependencies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1244CF-82C4-0AF3-B39E-04CACE8E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48" y="2194946"/>
            <a:ext cx="4117441" cy="907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709A4C-8D75-CC90-E58D-B1B724503A92}"/>
              </a:ext>
            </a:extLst>
          </p:cNvPr>
          <p:cNvSpPr txBox="1"/>
          <p:nvPr/>
        </p:nvSpPr>
        <p:spPr>
          <a:xfrm>
            <a:off x="542167" y="1672559"/>
            <a:ext cx="207590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Vectorization changes order of operations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4AB3B34-C131-49AA-F3B9-78223B3B02EF}"/>
              </a:ext>
            </a:extLst>
          </p:cNvPr>
          <p:cNvSpPr/>
          <p:nvPr/>
        </p:nvSpPr>
        <p:spPr>
          <a:xfrm>
            <a:off x="1246725" y="2305554"/>
            <a:ext cx="442763" cy="537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6D14D-1B07-1E62-BC05-8942081A3B59}"/>
              </a:ext>
            </a:extLst>
          </p:cNvPr>
          <p:cNvSpPr txBox="1"/>
          <p:nvPr/>
        </p:nvSpPr>
        <p:spPr>
          <a:xfrm>
            <a:off x="542167" y="2866402"/>
            <a:ext cx="1998902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All operations must not depend on previous iterations</a:t>
            </a:r>
            <a:endParaRPr lang="en-DE" sz="1600" b="1" dirty="0">
              <a:latin typeface="+mn-lt"/>
            </a:endParaRPr>
          </a:p>
        </p:txBody>
      </p:sp>
      <p:pic>
        <p:nvPicPr>
          <p:cNvPr id="7" name="Picture 6" descr="A red circle with a white x in it&#10;&#10;Description automatically generated">
            <a:extLst>
              <a:ext uri="{FF2B5EF4-FFF2-40B4-BE49-F238E27FC236}">
                <a16:creationId xmlns:a16="http://schemas.microsoft.com/office/drawing/2014/main" id="{B5A1622E-E19E-F59D-692E-1E2DE559F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975" y="1998354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66D4F-2E63-3497-14EA-27BF2D36A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00AD6-A9E8-9ACB-4451-B07EDE3290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E58CB1E-F828-4F11-99E0-327109AF9DA4}" type="slidenum">
              <a:rPr lang="de-DE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de-DE" sz="13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FEE3B6-7E59-54B2-798D-09F6ED2D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80810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Vectorization: Legality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401EBF7-3A8F-887A-9DE5-74F712FE83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161" y="684430"/>
            <a:ext cx="8508999" cy="321410"/>
          </a:xfrm>
        </p:spPr>
        <p:txBody>
          <a:bodyPr/>
          <a:lstStyle/>
          <a:p>
            <a:r>
              <a:rPr lang="en-DE" dirty="0"/>
              <a:t>1. Data Dependencies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E5DB7-6151-E6BF-8B8E-A7E7568965E9}"/>
              </a:ext>
            </a:extLst>
          </p:cNvPr>
          <p:cNvSpPr txBox="1"/>
          <p:nvPr/>
        </p:nvSpPr>
        <p:spPr>
          <a:xfrm>
            <a:off x="542167" y="1672559"/>
            <a:ext cx="2075904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Vectorization changes order of operations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DBC7379-81AE-E0DC-3536-EFED4E8BFA9C}"/>
              </a:ext>
            </a:extLst>
          </p:cNvPr>
          <p:cNvSpPr/>
          <p:nvPr/>
        </p:nvSpPr>
        <p:spPr>
          <a:xfrm>
            <a:off x="1246725" y="2305554"/>
            <a:ext cx="442763" cy="537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4B807C-DA16-7916-BFA7-29164BA0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61" y="2032982"/>
            <a:ext cx="4066503" cy="1193035"/>
          </a:xfrm>
          <a:prstGeom prst="rect">
            <a:avLst/>
          </a:prstGeom>
        </p:spPr>
      </p:pic>
      <p:pic>
        <p:nvPicPr>
          <p:cNvPr id="7" name="Picture 6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7B53CB21-34FF-FA39-EFE1-587877925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717" y="2035468"/>
            <a:ext cx="1078559" cy="10785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5342CF-D793-7C51-1B34-C0E33EF6027A}"/>
              </a:ext>
            </a:extLst>
          </p:cNvPr>
          <p:cNvSpPr txBox="1"/>
          <p:nvPr/>
        </p:nvSpPr>
        <p:spPr>
          <a:xfrm>
            <a:off x="542167" y="2866402"/>
            <a:ext cx="1998902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/>
              <a:t>All operations must not depend on previous iterations</a:t>
            </a:r>
            <a:endParaRPr lang="en-DE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0A9C4-4DBF-EFC7-5B5C-8D3089FD3333}"/>
              </a:ext>
            </a:extLst>
          </p:cNvPr>
          <p:cNvSpPr txBox="1"/>
          <p:nvPr/>
        </p:nvSpPr>
        <p:spPr>
          <a:xfrm>
            <a:off x="542167" y="3685088"/>
            <a:ext cx="290588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DE" sz="1600" dirty="0">
                <a:latin typeface="+mn-lt"/>
              </a:rPr>
              <a:t>except for things like reductions</a:t>
            </a:r>
          </a:p>
        </p:txBody>
      </p:sp>
    </p:spTree>
    <p:extLst>
      <p:ext uri="{BB962C8B-B14F-4D97-AF65-F5344CB8AC3E}">
        <p14:creationId xmlns:p14="http://schemas.microsoft.com/office/powerpoint/2010/main" val="21151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le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4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5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6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7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 (5)</Template>
  <TotalTime>1293</TotalTime>
  <Words>1739</Words>
  <Application>Microsoft Office PowerPoint</Application>
  <PresentationFormat>On-screen Show (16:9)</PresentationFormat>
  <Paragraphs>358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Arial (Body)</vt:lpstr>
      <vt:lpstr>Calibri</vt:lpstr>
      <vt:lpstr>Consolas</vt:lpstr>
      <vt:lpstr>Courier New</vt:lpstr>
      <vt:lpstr>Symbol</vt:lpstr>
      <vt:lpstr>Wingdings</vt:lpstr>
      <vt:lpstr>Titel 1</vt:lpstr>
      <vt:lpstr>Title Blank</vt:lpstr>
      <vt:lpstr>Titel 2</vt:lpstr>
      <vt:lpstr>Titel 3</vt:lpstr>
      <vt:lpstr>Inhalt</vt:lpstr>
      <vt:lpstr>Kapiteltrenner blau</vt:lpstr>
      <vt:lpstr>Kapiteltrenner schwarz</vt:lpstr>
      <vt:lpstr>Utilizing Parallel Workers: LLVM’s Vectorization Plan</vt:lpstr>
      <vt:lpstr>Outline</vt:lpstr>
      <vt:lpstr>SIMD</vt:lpstr>
      <vt:lpstr>SIMD</vt:lpstr>
      <vt:lpstr>Vectorization: Strategies</vt:lpstr>
      <vt:lpstr>Vectorization: Strategies</vt:lpstr>
      <vt:lpstr>Vectorization: Strategies</vt:lpstr>
      <vt:lpstr>Vectorization: Legality</vt:lpstr>
      <vt:lpstr>Vectorization: Legality</vt:lpstr>
      <vt:lpstr>Vectorization: Legality</vt:lpstr>
      <vt:lpstr>Vectorization: Legality</vt:lpstr>
      <vt:lpstr>Vectorization: Legality</vt:lpstr>
      <vt:lpstr>Vectorization: Legality</vt:lpstr>
      <vt:lpstr>Vectorization: Legality</vt:lpstr>
      <vt:lpstr>Vectorization: Cost</vt:lpstr>
      <vt:lpstr>Why Auto-Vectorization?</vt:lpstr>
      <vt:lpstr>Why Auto-Vectorization?</vt:lpstr>
      <vt:lpstr>LLVM’s Auto-Vectorization (Before)</vt:lpstr>
      <vt:lpstr>LLVM’s Auto-Vectorization (Before)</vt:lpstr>
      <vt:lpstr>Intel’s Initial VPlan Proposal</vt:lpstr>
      <vt:lpstr>VPlan Components</vt:lpstr>
      <vt:lpstr>VPlan Components</vt:lpstr>
      <vt:lpstr>VPlan Components</vt:lpstr>
      <vt:lpstr>LLVM IR (scalar)</vt:lpstr>
      <vt:lpstr>VPlan in Action</vt:lpstr>
      <vt:lpstr>VPlan Components</vt:lpstr>
      <vt:lpstr>VPlan Components</vt:lpstr>
      <vt:lpstr>State of VPlan (LLVM 19.1.4)</vt:lpstr>
      <vt:lpstr>State of VPlan (LLVM 19.1.4)</vt:lpstr>
      <vt:lpstr>State of VPlan (LLVM 19.1.4)</vt:lpstr>
      <vt:lpstr>State of VPlan (LLVM 19.1.4)</vt:lpstr>
      <vt:lpstr>Conclusion</vt:lpstr>
      <vt:lpstr>Additional Slides</vt:lpstr>
      <vt:lpstr>Auto-Vectorization Compiler Comparison (2019, TSVC)</vt:lpstr>
      <vt:lpstr>Auto-Vectorization Compiler Comparison (2019, TSVC)</vt:lpstr>
      <vt:lpstr>Auto-Vectorization Compiler Comparison (2019, TSVC)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Tian</dc:creator>
  <cp:lastModifiedBy>Jonas Fritsch</cp:lastModifiedBy>
  <cp:revision>31</cp:revision>
  <cp:lastPrinted>2015-07-30T14:04:45Z</cp:lastPrinted>
  <dcterms:created xsi:type="dcterms:W3CDTF">2020-10-03T23:03:33Z</dcterms:created>
  <dcterms:modified xsi:type="dcterms:W3CDTF">2025-01-29T03:35:14Z</dcterms:modified>
</cp:coreProperties>
</file>