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notesMasterIdLst>
    <p:notesMasterId r:id="rId10"/>
  </p:notesMasterIdLst>
  <p:sldIdLst>
    <p:sldId id="267" r:id="rId3"/>
    <p:sldId id="272" r:id="rId4"/>
    <p:sldId id="268" r:id="rId5"/>
    <p:sldId id="259" r:id="rId6"/>
    <p:sldId id="260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7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E213C-739F-4578-9D4C-26D15020D04B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ED6BC-E785-49E5-9D8F-D9569891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9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Variable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ED6BC-E785-49E5-9D8F-D95698913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7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07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31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8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68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1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6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1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2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7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91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3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33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1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2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4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623C-5667-4FAD-AB3E-7948D79249A0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A8DD-C907-433D-917B-BBE258E22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8622"/>
            <a:ext cx="9144000" cy="2387600"/>
          </a:xfrm>
        </p:spPr>
        <p:txBody>
          <a:bodyPr>
            <a:noAutofit/>
          </a:bodyPr>
          <a:lstStyle/>
          <a:p>
            <a:r>
              <a:rPr lang="en-US" sz="7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Kaggle</a:t>
            </a:r>
            <a:r>
              <a:rPr lang="en-US" sz="7200" b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br>
              <a:rPr lang="en-US" sz="7200" b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7200" b="1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San Francisco Crime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829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Amit Talapatra, Wendy Zhang, Wei Zheng</a:t>
            </a:r>
          </a:p>
        </p:txBody>
      </p:sp>
    </p:spTree>
    <p:extLst>
      <p:ext uri="{BB962C8B-B14F-4D97-AF65-F5344CB8AC3E}">
        <p14:creationId xmlns:p14="http://schemas.microsoft.com/office/powerpoint/2010/main" val="32011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56163" cy="1325563"/>
          </a:xfrm>
        </p:spPr>
        <p:txBody>
          <a:bodyPr/>
          <a:lstStyle/>
          <a:p>
            <a:r>
              <a:rPr lang="en-US" dirty="0"/>
              <a:t>Models and 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440382" cy="4351338"/>
          </a:xfrm>
        </p:spPr>
        <p:txBody>
          <a:bodyPr/>
          <a:lstStyle/>
          <a:p>
            <a:r>
              <a:rPr lang="en-US" dirty="0"/>
              <a:t>Through SAS EM, Python Packages, R Packages, and H2O, we tried:</a:t>
            </a:r>
          </a:p>
          <a:p>
            <a:pPr lvl="1"/>
            <a:r>
              <a:rPr lang="en-US" dirty="0"/>
              <a:t>PCA (for latitude/longitude)</a:t>
            </a:r>
          </a:p>
          <a:p>
            <a:pPr lvl="1"/>
            <a:r>
              <a:rPr lang="en-US" dirty="0"/>
              <a:t>Feature engineering from existing data</a:t>
            </a:r>
          </a:p>
          <a:p>
            <a:pPr lvl="1"/>
            <a:r>
              <a:rPr lang="en-US" dirty="0"/>
              <a:t>Adding temperature data</a:t>
            </a:r>
          </a:p>
          <a:p>
            <a:pPr lvl="1"/>
            <a:r>
              <a:rPr lang="en-US" dirty="0"/>
              <a:t>Random Forest Models</a:t>
            </a:r>
          </a:p>
          <a:p>
            <a:pPr lvl="1"/>
            <a:r>
              <a:rPr lang="en-US" dirty="0"/>
              <a:t>Deep Learning Models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Extreme Gradient Boosting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76" y="110836"/>
            <a:ext cx="5265105" cy="65725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5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Feature Engineering and Dimension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Parameter Tuning and Cross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Model Selection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Feature Engineering and 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What Helped:</a:t>
            </a:r>
          </a:p>
          <a:p>
            <a:r>
              <a:rPr lang="en-US" sz="2400" dirty="0"/>
              <a:t>Breaking date and time into year, month, day, and hour.</a:t>
            </a:r>
          </a:p>
          <a:p>
            <a:r>
              <a:rPr lang="en-US" sz="2400" dirty="0"/>
              <a:t>Principal Components Analysis of latitude and longitude coordinates.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Did Not Help:</a:t>
            </a:r>
          </a:p>
          <a:p>
            <a:r>
              <a:rPr lang="en-US" sz="2400" dirty="0"/>
              <a:t>Adding temperature data (Highs, Lows, Average).</a:t>
            </a:r>
          </a:p>
          <a:p>
            <a:r>
              <a:rPr lang="en-US" sz="2400" dirty="0"/>
              <a:t>Identifying addresses as ‘intersection’ or ‘non-intersection’.</a:t>
            </a:r>
          </a:p>
        </p:txBody>
      </p:sp>
    </p:spTree>
    <p:extLst>
      <p:ext uri="{BB962C8B-B14F-4D97-AF65-F5344CB8AC3E}">
        <p14:creationId xmlns:p14="http://schemas.microsoft.com/office/powerpoint/2010/main" val="30737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Parameter Tuning and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141" y="147808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folds for Cross Validation </a:t>
            </a:r>
          </a:p>
          <a:p>
            <a:r>
              <a:rPr lang="en-US" sz="2400" dirty="0"/>
              <a:t>Grid Search for </a:t>
            </a:r>
            <a:r>
              <a:rPr lang="en-US" sz="2400" dirty="0" err="1"/>
              <a:t>Hyperparameter</a:t>
            </a:r>
            <a:r>
              <a:rPr lang="en-US" sz="2400" dirty="0"/>
              <a:t> Tuning </a:t>
            </a:r>
          </a:p>
          <a:p>
            <a:pPr lvl="1"/>
            <a:r>
              <a:rPr lang="en-US" sz="2000" dirty="0"/>
              <a:t>GBM Key Parameters: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Number of Trees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Learning rates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Maximum depth</a:t>
            </a:r>
          </a:p>
          <a:p>
            <a:pPr lvl="1"/>
            <a:r>
              <a:rPr lang="en-US" sz="2000" dirty="0"/>
              <a:t>Random Forest Key Parameters</a:t>
            </a:r>
          </a:p>
          <a:p>
            <a:pPr marL="1371600" lvl="2" indent="-457200">
              <a:buAutoNum type="arabicPeriod"/>
            </a:pPr>
            <a:r>
              <a:rPr lang="en-US" sz="2000" dirty="0"/>
              <a:t>Number of Trees </a:t>
            </a:r>
          </a:p>
          <a:p>
            <a:pPr marL="1371600" lvl="2" indent="-457200">
              <a:buAutoNum type="arabicPeriod"/>
            </a:pPr>
            <a:r>
              <a:rPr lang="en-US" sz="2000" dirty="0"/>
              <a:t>Maximum depth</a:t>
            </a:r>
          </a:p>
          <a:p>
            <a:pPr marL="1371600" lvl="2" indent="-457200">
              <a:buAutoNum type="arabicPeriod"/>
            </a:pPr>
            <a:r>
              <a:rPr lang="en-US" sz="2000" dirty="0"/>
              <a:t>Number of Features</a:t>
            </a:r>
          </a:p>
          <a:p>
            <a:pPr lvl="1"/>
            <a:r>
              <a:rPr lang="en-US" sz="2000" dirty="0"/>
              <a:t>Extreme Gradient Boosting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215851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 Selection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7530" y="1595540"/>
            <a:ext cx="10913993" cy="388077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Best Approach: PCA and Extreme Gradient Boosting (Using R packages, based on a script found on </a:t>
            </a:r>
            <a:r>
              <a:rPr lang="en-US" sz="2400" dirty="0" err="1"/>
              <a:t>Kaggle</a:t>
            </a:r>
            <a:r>
              <a:rPr lang="en-US" sz="2400" dirty="0"/>
              <a:t>) </a:t>
            </a:r>
            <a:r>
              <a:rPr lang="en-US" sz="2400" b="1" dirty="0"/>
              <a:t>(Score: 2.2905)</a:t>
            </a:r>
          </a:p>
          <a:p>
            <a:pPr lvl="1"/>
            <a:r>
              <a:rPr lang="en-US" sz="2200" dirty="0"/>
              <a:t>Adjusting </a:t>
            </a:r>
            <a:r>
              <a:rPr lang="en-US" sz="2200" dirty="0" err="1"/>
              <a:t>nrounds</a:t>
            </a:r>
            <a:r>
              <a:rPr lang="en-US" sz="2200" dirty="0"/>
              <a:t> (iterations) improved our score beyond other </a:t>
            </a:r>
            <a:r>
              <a:rPr lang="en-US" sz="2200" dirty="0" err="1"/>
              <a:t>Kaggle</a:t>
            </a:r>
            <a:r>
              <a:rPr lang="en-US" sz="2200" dirty="0"/>
              <a:t> submissions using the same method.</a:t>
            </a:r>
          </a:p>
          <a:p>
            <a:r>
              <a:rPr lang="en-US" sz="2400" dirty="0"/>
              <a:t>Second Best Approach: GBM (Using R with H2O) </a:t>
            </a:r>
            <a:r>
              <a:rPr lang="en-US" sz="2400" b="1" dirty="0"/>
              <a:t>(Score: 2.3584)</a:t>
            </a:r>
            <a:endParaRPr lang="en-US" sz="2400" dirty="0"/>
          </a:p>
          <a:p>
            <a:pPr lvl="1"/>
            <a:r>
              <a:rPr lang="en-US" sz="2200" dirty="0"/>
              <a:t>The best combination of parameters is (</a:t>
            </a:r>
            <a:r>
              <a:rPr lang="en-US" sz="2200" dirty="0" err="1"/>
              <a:t>ntrees</a:t>
            </a:r>
            <a:r>
              <a:rPr lang="en-US" sz="2200" dirty="0"/>
              <a:t> : 200,  learn_rate:0.1, </a:t>
            </a:r>
            <a:r>
              <a:rPr lang="en-US" sz="2200" dirty="0" err="1"/>
              <a:t>max_depth</a:t>
            </a:r>
            <a:r>
              <a:rPr lang="en-US" sz="2200" dirty="0"/>
              <a:t>: 10)</a:t>
            </a:r>
          </a:p>
          <a:p>
            <a:r>
              <a:rPr lang="en-US" sz="2400" dirty="0"/>
              <a:t>Third Best Approach: Random Forest (Using R with H2O) </a:t>
            </a:r>
            <a:r>
              <a:rPr lang="en-US" sz="2400" b="1" dirty="0"/>
              <a:t>(Score: 2.5726)</a:t>
            </a:r>
            <a:endParaRPr lang="en-US" sz="2400" dirty="0"/>
          </a:p>
          <a:p>
            <a:pPr lvl="1"/>
            <a:r>
              <a:rPr lang="en-US" sz="2200" dirty="0"/>
              <a:t>Used </a:t>
            </a:r>
            <a:r>
              <a:rPr lang="en-US" sz="2200" dirty="0" err="1"/>
              <a:t>ntrees</a:t>
            </a:r>
            <a:r>
              <a:rPr lang="en-US" sz="2200" dirty="0"/>
              <a:t> = 50, could be improved by adjusting this parameter</a:t>
            </a:r>
          </a:p>
          <a:p>
            <a:pPr lvl="1"/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4" y="5821030"/>
            <a:ext cx="11931777" cy="641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8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07" y="2873828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721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287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Kaggle: San Francisco Crime Classification</vt:lpstr>
      <vt:lpstr>Models and Methods Used</vt:lpstr>
      <vt:lpstr>Methods and Key Findings</vt:lpstr>
      <vt:lpstr>1. Feature Engineering and Dimension Reduction</vt:lpstr>
      <vt:lpstr>2. Parameter Tuning and Cross Validation</vt:lpstr>
      <vt:lpstr>3. Model Selection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Findings</dc:title>
  <dc:creator>Amit Talapatra</dc:creator>
  <cp:lastModifiedBy>Amit Talapatra</cp:lastModifiedBy>
  <cp:revision>25</cp:revision>
  <dcterms:created xsi:type="dcterms:W3CDTF">2016-04-19T02:19:48Z</dcterms:created>
  <dcterms:modified xsi:type="dcterms:W3CDTF">2016-04-20T01:11:02Z</dcterms:modified>
</cp:coreProperties>
</file>