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1" r:id="rId6"/>
    <p:sldId id="27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00" autoAdjust="0"/>
  </p:normalViewPr>
  <p:slideViewPr>
    <p:cSldViewPr>
      <p:cViewPr varScale="1">
        <p:scale>
          <a:sx n="34" d="100"/>
          <a:sy n="34" d="100"/>
        </p:scale>
        <p:origin x="52" y="3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http://news.bbc.co.uk/2/hi/europe/3560603.stm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engweifz.shinyapps.io/shinny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194" y="584200"/>
            <a:ext cx="10260436" cy="20002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Madrid Bombings Terrorist Network Analysis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ook Antiqua" panose="02040602050305030304" pitchFamily="18" charset="0"/>
              </a:rPr>
              <a:t/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ook Antiqua" panose="02040602050305030304" pitchFamily="18" charset="0"/>
              </a:rPr>
            </a:b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5212" y="2616200"/>
            <a:ext cx="10159418" cy="3403600"/>
          </a:xfrm>
        </p:spPr>
        <p:txBody>
          <a:bodyPr/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Social Networks Analysis</a:t>
            </a:r>
          </a:p>
          <a:p>
            <a:pPr algn="ctr"/>
            <a:endParaRPr lang="en-US" dirty="0">
              <a:latin typeface="Book Antiqua" panose="02040602050305030304" pitchFamily="18" charset="0"/>
            </a:endParaRPr>
          </a:p>
          <a:p>
            <a:pPr algn="ctr"/>
            <a:endParaRPr lang="en-US" dirty="0" smtClean="0">
              <a:latin typeface="Book Antiqua" panose="02040602050305030304" pitchFamily="18" charset="0"/>
            </a:endParaRPr>
          </a:p>
          <a:p>
            <a:pPr algn="ctr"/>
            <a:endParaRPr lang="en-US" dirty="0">
              <a:latin typeface="Book Antiqua" panose="02040602050305030304" pitchFamily="18" charset="0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Book Antiqua" panose="02040602050305030304" pitchFamily="18" charset="0"/>
            </a:endParaRPr>
          </a:p>
          <a:p>
            <a:pPr algn="ctr">
              <a:lnSpc>
                <a:spcPct val="100000"/>
              </a:lnSpc>
            </a:pPr>
            <a:endParaRPr lang="en-US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Book Antiqua" panose="02040602050305030304" pitchFamily="18" charset="0"/>
              </a:rPr>
              <a:t>By </a:t>
            </a:r>
            <a:r>
              <a:rPr lang="en-US" sz="1600" dirty="0" err="1" smtClean="0">
                <a:latin typeface="Book Antiqua" panose="02040602050305030304" pitchFamily="18" charset="0"/>
              </a:rPr>
              <a:t>Shuangshuang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 err="1" smtClean="0">
                <a:latin typeface="Book Antiqua" panose="02040602050305030304" pitchFamily="18" charset="0"/>
              </a:rPr>
              <a:t>lu</a:t>
            </a:r>
            <a:r>
              <a:rPr lang="en-US" sz="1600" dirty="0" smtClean="0">
                <a:latin typeface="Book Antiqua" panose="02040602050305030304" pitchFamily="18" charset="0"/>
              </a:rPr>
              <a:t>, </a:t>
            </a:r>
            <a:r>
              <a:rPr lang="en-US" sz="1600" dirty="0" err="1" smtClean="0">
                <a:latin typeface="Book Antiqua" panose="02040602050305030304" pitchFamily="18" charset="0"/>
              </a:rPr>
              <a:t>jiayue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 err="1" smtClean="0">
                <a:latin typeface="Book Antiqua" panose="02040602050305030304" pitchFamily="18" charset="0"/>
              </a:rPr>
              <a:t>shi</a:t>
            </a:r>
            <a:r>
              <a:rPr lang="en-US" sz="1600" dirty="0" smtClean="0">
                <a:latin typeface="Book Antiqua" panose="02040602050305030304" pitchFamily="18" charset="0"/>
              </a:rPr>
              <a:t>, </a:t>
            </a:r>
            <a:r>
              <a:rPr lang="en-US" sz="1600" dirty="0" err="1" smtClean="0">
                <a:latin typeface="Book Antiqua" panose="02040602050305030304" pitchFamily="18" charset="0"/>
              </a:rPr>
              <a:t>amit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 err="1" smtClean="0">
                <a:latin typeface="Book Antiqua" panose="02040602050305030304" pitchFamily="18" charset="0"/>
              </a:rPr>
              <a:t>talapatra</a:t>
            </a:r>
            <a:r>
              <a:rPr lang="en-US" sz="1600" dirty="0" smtClean="0">
                <a:latin typeface="Book Antiqua" panose="02040602050305030304" pitchFamily="18" charset="0"/>
              </a:rPr>
              <a:t>, Laura Willett, </a:t>
            </a:r>
            <a:r>
              <a:rPr lang="en-US" sz="1600" dirty="0" err="1">
                <a:latin typeface="Book Antiqua" panose="02040602050305030304" pitchFamily="18" charset="0"/>
              </a:rPr>
              <a:t>wei</a:t>
            </a:r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en-US" sz="1600" dirty="0" err="1" smtClean="0">
                <a:latin typeface="Book Antiqua" panose="02040602050305030304" pitchFamily="18" charset="0"/>
              </a:rPr>
              <a:t>zheng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Background on the Bombings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Bombings happened on March 11</a:t>
            </a:r>
            <a:r>
              <a:rPr lang="en-US" baseline="30000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, 2004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191 people were killed and 1,841 were injured.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Largest attack in Europe since 1988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7 key suspects died in April 2004 due to an explosion in an apartment </a:t>
            </a:r>
            <a:r>
              <a:rPr lang="en-US" dirty="0" smtClean="0">
                <a:latin typeface="Book Antiqua" panose="02040602050305030304" pitchFamily="18" charset="0"/>
              </a:rPr>
              <a:t>here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21 people were convicted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3 defendants received maximum jail sentence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Background on the Network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724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Network contains 70 nodes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Main component of 64 nodes, 6 nodes unconnected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Information on the type of relationship between people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Trust/friendship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Links to Al-Qaeda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Co-participation in training camps or a war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Participation in previous terrorist attack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Linked this network data with data on individual’s: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Nationality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Date of birth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Profession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Links to specific previous terrorist activity 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Links to groups</a:t>
            </a:r>
          </a:p>
          <a:p>
            <a:pPr lvl="1"/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Overview of the Network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72439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View of the full network and relationship type can be found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hlinkClick r:id="rId2"/>
              </a:rPr>
              <a:t>here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Main component of 64 nodes, 6 nodes unconnected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Network Statistics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Degree = 7.59</a:t>
            </a:r>
          </a:p>
          <a:p>
            <a:pPr lvl="2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With a network of 70 people this means that on average a person is directly connected to around 10% of the network. The network does have a high std. deviation of 6.21, indicating that there is a wide range in the number of neighbors each person has. 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Density = 0.12</a:t>
            </a:r>
          </a:p>
          <a:p>
            <a:pPr lvl="2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Low density shows that every person in the network is not connected to many other people. The network has low connectivity. 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Diameter = 6.00</a:t>
            </a:r>
          </a:p>
          <a:p>
            <a:pPr lvl="2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Indicates that the maximum distance from one person to another is 6. </a:t>
            </a:r>
          </a:p>
          <a:p>
            <a:pPr marL="377886" lvl="1" indent="0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Our Questions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Our questions focused on the idea of fighting terrorism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What groups/individuals should be isolated from the group in order to stop a terrorist attack?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To find out, we compared measures of centrality and viewed how the network changed by eliminating the most “central” individuals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We then wanted to how the order of arrests made impacted the network.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How did the network change? Are there isolated groups?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Could the police have access to information about a large % of the network based on the direct connections of each person arrested?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Since many of the bombing participants had been involved in other terrorist attacks, we wanted to see how the network would change if everyone from 9/11 had been removed. </a:t>
            </a:r>
          </a:p>
          <a:p>
            <a:pPr lvl="1"/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377886" lvl="1" indent="0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endParaRPr lang="en-US" dirty="0" smtClean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Custom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 Antiqua</vt:lpstr>
      <vt:lpstr>Calibri</vt:lpstr>
      <vt:lpstr>Tech 16x9</vt:lpstr>
      <vt:lpstr>Madrid Bombings Terrorist Network Analysis </vt:lpstr>
      <vt:lpstr>Background on the Bombings</vt:lpstr>
      <vt:lpstr>Background on the Network</vt:lpstr>
      <vt:lpstr>Overview of the Network </vt:lpstr>
      <vt:lpstr>Our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2016-02-18T20:31:43Z</dcterms:created>
  <dcterms:modified xsi:type="dcterms:W3CDTF">2016-02-22T18:21:35Z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