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1"/>
  </p:notesMasterIdLst>
  <p:sldIdLst>
    <p:sldId id="256" r:id="rId2"/>
    <p:sldId id="260" r:id="rId3"/>
    <p:sldId id="257" r:id="rId4"/>
    <p:sldId id="258" r:id="rId5"/>
    <p:sldId id="270" r:id="rId6"/>
    <p:sldId id="271" r:id="rId7"/>
    <p:sldId id="272" r:id="rId8"/>
    <p:sldId id="277" r:id="rId9"/>
    <p:sldId id="278" r:id="rId10"/>
    <p:sldId id="296" r:id="rId11"/>
    <p:sldId id="287" r:id="rId12"/>
    <p:sldId id="280" r:id="rId13"/>
    <p:sldId id="281" r:id="rId14"/>
    <p:sldId id="282" r:id="rId15"/>
    <p:sldId id="288" r:id="rId16"/>
    <p:sldId id="289" r:id="rId17"/>
    <p:sldId id="290" r:id="rId18"/>
    <p:sldId id="259" r:id="rId19"/>
    <p:sldId id="261" r:id="rId20"/>
    <p:sldId id="283" r:id="rId21"/>
    <p:sldId id="284" r:id="rId22"/>
    <p:sldId id="285" r:id="rId23"/>
    <p:sldId id="291" r:id="rId24"/>
    <p:sldId id="286" r:id="rId25"/>
    <p:sldId id="262" r:id="rId26"/>
    <p:sldId id="263" r:id="rId27"/>
    <p:sldId id="264" r:id="rId28"/>
    <p:sldId id="266" r:id="rId29"/>
    <p:sldId id="268" r:id="rId30"/>
    <p:sldId id="293" r:id="rId31"/>
    <p:sldId id="292" r:id="rId32"/>
    <p:sldId id="294" r:id="rId33"/>
    <p:sldId id="269" r:id="rId34"/>
    <p:sldId id="297" r:id="rId35"/>
    <p:sldId id="273" r:id="rId36"/>
    <p:sldId id="275" r:id="rId37"/>
    <p:sldId id="276" r:id="rId38"/>
    <p:sldId id="27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837" autoAdjust="0"/>
  </p:normalViewPr>
  <p:slideViewPr>
    <p:cSldViewPr snapToGrid="0">
      <p:cViewPr varScale="1">
        <p:scale>
          <a:sx n="65" d="100"/>
          <a:sy n="65" d="100"/>
        </p:scale>
        <p:origin x="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01673-8ED9-4802-A39B-0F7EBB9B6579}"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tr-TR"/>
        </a:p>
      </dgm:t>
    </dgm:pt>
    <dgm:pt modelId="{20F533FC-01E2-4D84-8250-89D434926F1B}">
      <dgm:prSet phldrT="[Text]"/>
      <dgm:spPr/>
      <dgm:t>
        <a:bodyPr/>
        <a:lstStyle/>
        <a:p>
          <a:pPr algn="ctr"/>
          <a:r>
            <a:rPr lang="tr-TR" dirty="0" smtClean="0"/>
            <a:t>İstatistik öğrenme için ipuçları</a:t>
          </a:r>
          <a:endParaRPr lang="tr-TR" dirty="0"/>
        </a:p>
      </dgm:t>
    </dgm:pt>
    <dgm:pt modelId="{220DE29D-CF37-4198-B04E-C26736B52294}" type="parTrans" cxnId="{9EFA584F-2EF0-421E-AC64-4F09CD7C021C}">
      <dgm:prSet/>
      <dgm:spPr/>
      <dgm:t>
        <a:bodyPr/>
        <a:lstStyle/>
        <a:p>
          <a:pPr algn="ctr"/>
          <a:endParaRPr lang="tr-TR"/>
        </a:p>
      </dgm:t>
    </dgm:pt>
    <dgm:pt modelId="{B9769555-3AC2-4562-9F92-220FDA6163DF}" type="sibTrans" cxnId="{9EFA584F-2EF0-421E-AC64-4F09CD7C021C}">
      <dgm:prSet/>
      <dgm:spPr/>
      <dgm:t>
        <a:bodyPr/>
        <a:lstStyle/>
        <a:p>
          <a:pPr algn="ctr"/>
          <a:endParaRPr lang="tr-TR"/>
        </a:p>
      </dgm:t>
    </dgm:pt>
    <dgm:pt modelId="{1FCDFF2A-9D5C-443F-8685-4954BB51867C}">
      <dgm:prSet phldrT="[Text]" custT="1"/>
      <dgm:spPr/>
      <dgm:t>
        <a:bodyPr/>
        <a:lstStyle/>
        <a:p>
          <a:pPr algn="ctr"/>
          <a:r>
            <a:rPr lang="tr-TR" sz="2400" dirty="0" smtClean="0"/>
            <a:t>Sembol</a:t>
          </a:r>
          <a:endParaRPr lang="tr-TR" sz="2400" dirty="0"/>
        </a:p>
      </dgm:t>
    </dgm:pt>
    <dgm:pt modelId="{8510E866-5CEF-46B2-8549-E414504C86E0}" type="parTrans" cxnId="{163CAC99-02C7-417C-90B1-1647AEA8E730}">
      <dgm:prSet/>
      <dgm:spPr/>
      <dgm:t>
        <a:bodyPr/>
        <a:lstStyle/>
        <a:p>
          <a:pPr algn="ctr"/>
          <a:endParaRPr lang="tr-TR"/>
        </a:p>
      </dgm:t>
    </dgm:pt>
    <dgm:pt modelId="{2928F9C2-BCBD-46BA-AF7F-A8F87F7D9BE6}" type="sibTrans" cxnId="{163CAC99-02C7-417C-90B1-1647AEA8E730}">
      <dgm:prSet/>
      <dgm:spPr/>
      <dgm:t>
        <a:bodyPr/>
        <a:lstStyle/>
        <a:p>
          <a:pPr algn="ctr"/>
          <a:endParaRPr lang="tr-TR"/>
        </a:p>
      </dgm:t>
    </dgm:pt>
    <dgm:pt modelId="{A46A153F-274E-4283-A5FA-E71FDDE7D222}">
      <dgm:prSet phldrT="[Text]" custT="1"/>
      <dgm:spPr/>
      <dgm:t>
        <a:bodyPr/>
        <a:lstStyle/>
        <a:p>
          <a:pPr algn="ctr"/>
          <a:r>
            <a:rPr lang="tr-TR" sz="2000" dirty="0" smtClean="0"/>
            <a:t>Kelime bilgisi</a:t>
          </a:r>
          <a:endParaRPr lang="tr-TR" sz="2000" dirty="0"/>
        </a:p>
      </dgm:t>
    </dgm:pt>
    <dgm:pt modelId="{DD5A41A7-1486-4788-B202-73163BC04A57}" type="parTrans" cxnId="{B73689B1-6DEE-4331-BA58-3A2576E331B4}">
      <dgm:prSet/>
      <dgm:spPr/>
      <dgm:t>
        <a:bodyPr/>
        <a:lstStyle/>
        <a:p>
          <a:pPr algn="ctr"/>
          <a:endParaRPr lang="tr-TR"/>
        </a:p>
      </dgm:t>
    </dgm:pt>
    <dgm:pt modelId="{1DC8A4F6-CBC5-4D46-B6D2-5625B9E61CDE}" type="sibTrans" cxnId="{B73689B1-6DEE-4331-BA58-3A2576E331B4}">
      <dgm:prSet/>
      <dgm:spPr/>
      <dgm:t>
        <a:bodyPr/>
        <a:lstStyle/>
        <a:p>
          <a:pPr algn="ctr"/>
          <a:endParaRPr lang="tr-TR"/>
        </a:p>
      </dgm:t>
    </dgm:pt>
    <dgm:pt modelId="{824D851B-AB38-4E2B-9F41-96D149A8E2D4}">
      <dgm:prSet phldrT="[Text]" custT="1"/>
      <dgm:spPr/>
      <dgm:t>
        <a:bodyPr/>
        <a:lstStyle/>
        <a:p>
          <a:pPr algn="ctr"/>
          <a:r>
            <a:rPr lang="tr-TR" sz="2200" dirty="0" smtClean="0"/>
            <a:t>Gramer</a:t>
          </a:r>
          <a:endParaRPr lang="tr-TR" sz="2200" dirty="0"/>
        </a:p>
      </dgm:t>
    </dgm:pt>
    <dgm:pt modelId="{B4C13A41-367C-470E-94B1-975BDBB7CBDD}" type="parTrans" cxnId="{8B39053D-1E71-4190-AC6D-6AAC05453E8B}">
      <dgm:prSet/>
      <dgm:spPr/>
      <dgm:t>
        <a:bodyPr/>
        <a:lstStyle/>
        <a:p>
          <a:pPr algn="ctr"/>
          <a:endParaRPr lang="tr-TR"/>
        </a:p>
      </dgm:t>
    </dgm:pt>
    <dgm:pt modelId="{926C6E34-0914-469E-AF5C-560CA4784278}" type="sibTrans" cxnId="{8B39053D-1E71-4190-AC6D-6AAC05453E8B}">
      <dgm:prSet/>
      <dgm:spPr/>
      <dgm:t>
        <a:bodyPr/>
        <a:lstStyle/>
        <a:p>
          <a:pPr algn="ctr"/>
          <a:endParaRPr lang="tr-TR"/>
        </a:p>
      </dgm:t>
    </dgm:pt>
    <dgm:pt modelId="{10487726-FE91-4945-986E-56645C95F183}">
      <dgm:prSet phldrT="[Text]" custT="1"/>
      <dgm:spPr/>
      <dgm:t>
        <a:bodyPr/>
        <a:lstStyle/>
        <a:p>
          <a:pPr algn="ctr"/>
          <a:r>
            <a:rPr lang="tr-TR" sz="2200" dirty="0" smtClean="0"/>
            <a:t>Kurallar</a:t>
          </a:r>
          <a:endParaRPr lang="tr-TR" sz="2200" dirty="0"/>
        </a:p>
      </dgm:t>
    </dgm:pt>
    <dgm:pt modelId="{7E1428A4-CECB-42CD-8AE8-1DE0EEEA114F}" type="parTrans" cxnId="{2C36535D-1396-4481-B044-3775AF955988}">
      <dgm:prSet/>
      <dgm:spPr/>
      <dgm:t>
        <a:bodyPr/>
        <a:lstStyle/>
        <a:p>
          <a:pPr algn="ctr"/>
          <a:endParaRPr lang="tr-TR"/>
        </a:p>
      </dgm:t>
    </dgm:pt>
    <dgm:pt modelId="{4AB478CB-4CCA-477D-BCCB-14A4FAC58B0B}" type="sibTrans" cxnId="{2C36535D-1396-4481-B044-3775AF955988}">
      <dgm:prSet/>
      <dgm:spPr/>
      <dgm:t>
        <a:bodyPr/>
        <a:lstStyle/>
        <a:p>
          <a:pPr algn="ctr"/>
          <a:endParaRPr lang="tr-TR"/>
        </a:p>
      </dgm:t>
    </dgm:pt>
    <dgm:pt modelId="{1AECD6A6-DD12-4DD9-AFC7-BE56C8B04925}" type="pres">
      <dgm:prSet presAssocID="{5B801673-8ED9-4802-A39B-0F7EBB9B6579}" presName="cycle" presStyleCnt="0">
        <dgm:presLayoutVars>
          <dgm:chMax val="1"/>
          <dgm:dir/>
          <dgm:animLvl val="ctr"/>
          <dgm:resizeHandles val="exact"/>
        </dgm:presLayoutVars>
      </dgm:prSet>
      <dgm:spPr/>
      <dgm:t>
        <a:bodyPr/>
        <a:lstStyle/>
        <a:p>
          <a:endParaRPr lang="tr-TR"/>
        </a:p>
      </dgm:t>
    </dgm:pt>
    <dgm:pt modelId="{504E8A3F-AABF-45CE-BC0A-F59DF4112D0E}" type="pres">
      <dgm:prSet presAssocID="{20F533FC-01E2-4D84-8250-89D434926F1B}" presName="centerShape" presStyleLbl="node0" presStyleIdx="0" presStyleCnt="1"/>
      <dgm:spPr/>
      <dgm:t>
        <a:bodyPr/>
        <a:lstStyle/>
        <a:p>
          <a:endParaRPr lang="tr-TR"/>
        </a:p>
      </dgm:t>
    </dgm:pt>
    <dgm:pt modelId="{9418B8B1-F37C-4467-930A-04886DCECF41}" type="pres">
      <dgm:prSet presAssocID="{8510E866-5CEF-46B2-8549-E414504C86E0}" presName="Name9" presStyleLbl="parChTrans1D2" presStyleIdx="0" presStyleCnt="4"/>
      <dgm:spPr/>
      <dgm:t>
        <a:bodyPr/>
        <a:lstStyle/>
        <a:p>
          <a:endParaRPr lang="tr-TR"/>
        </a:p>
      </dgm:t>
    </dgm:pt>
    <dgm:pt modelId="{B9D3965F-B153-45E5-9840-E5AED7B3DFC6}" type="pres">
      <dgm:prSet presAssocID="{8510E866-5CEF-46B2-8549-E414504C86E0}" presName="connTx" presStyleLbl="parChTrans1D2" presStyleIdx="0" presStyleCnt="4"/>
      <dgm:spPr/>
      <dgm:t>
        <a:bodyPr/>
        <a:lstStyle/>
        <a:p>
          <a:endParaRPr lang="tr-TR"/>
        </a:p>
      </dgm:t>
    </dgm:pt>
    <dgm:pt modelId="{B835B10D-41A4-4351-8881-E9442372F74F}" type="pres">
      <dgm:prSet presAssocID="{1FCDFF2A-9D5C-443F-8685-4954BB51867C}" presName="node" presStyleLbl="node1" presStyleIdx="0" presStyleCnt="4">
        <dgm:presLayoutVars>
          <dgm:bulletEnabled val="1"/>
        </dgm:presLayoutVars>
      </dgm:prSet>
      <dgm:spPr/>
      <dgm:t>
        <a:bodyPr/>
        <a:lstStyle/>
        <a:p>
          <a:endParaRPr lang="tr-TR"/>
        </a:p>
      </dgm:t>
    </dgm:pt>
    <dgm:pt modelId="{4E865A08-B84A-47BB-8780-FBCC22159644}" type="pres">
      <dgm:prSet presAssocID="{DD5A41A7-1486-4788-B202-73163BC04A57}" presName="Name9" presStyleLbl="parChTrans1D2" presStyleIdx="1" presStyleCnt="4"/>
      <dgm:spPr/>
      <dgm:t>
        <a:bodyPr/>
        <a:lstStyle/>
        <a:p>
          <a:endParaRPr lang="tr-TR"/>
        </a:p>
      </dgm:t>
    </dgm:pt>
    <dgm:pt modelId="{1DD78229-6C93-422F-B14A-5D8A28FD81F0}" type="pres">
      <dgm:prSet presAssocID="{DD5A41A7-1486-4788-B202-73163BC04A57}" presName="connTx" presStyleLbl="parChTrans1D2" presStyleIdx="1" presStyleCnt="4"/>
      <dgm:spPr/>
      <dgm:t>
        <a:bodyPr/>
        <a:lstStyle/>
        <a:p>
          <a:endParaRPr lang="tr-TR"/>
        </a:p>
      </dgm:t>
    </dgm:pt>
    <dgm:pt modelId="{801F1A68-637A-45EE-89F5-5751B70DC18D}" type="pres">
      <dgm:prSet presAssocID="{A46A153F-274E-4283-A5FA-E71FDDE7D222}" presName="node" presStyleLbl="node1" presStyleIdx="1" presStyleCnt="4" custScaleX="116021">
        <dgm:presLayoutVars>
          <dgm:bulletEnabled val="1"/>
        </dgm:presLayoutVars>
      </dgm:prSet>
      <dgm:spPr/>
      <dgm:t>
        <a:bodyPr/>
        <a:lstStyle/>
        <a:p>
          <a:endParaRPr lang="tr-TR"/>
        </a:p>
      </dgm:t>
    </dgm:pt>
    <dgm:pt modelId="{14CBF7B6-CB1B-4E32-9C1D-4D56C7F14799}" type="pres">
      <dgm:prSet presAssocID="{B4C13A41-367C-470E-94B1-975BDBB7CBDD}" presName="Name9" presStyleLbl="parChTrans1D2" presStyleIdx="2" presStyleCnt="4"/>
      <dgm:spPr/>
      <dgm:t>
        <a:bodyPr/>
        <a:lstStyle/>
        <a:p>
          <a:endParaRPr lang="tr-TR"/>
        </a:p>
      </dgm:t>
    </dgm:pt>
    <dgm:pt modelId="{B43089A7-4616-43F9-B885-E1274B7173FE}" type="pres">
      <dgm:prSet presAssocID="{B4C13A41-367C-470E-94B1-975BDBB7CBDD}" presName="connTx" presStyleLbl="parChTrans1D2" presStyleIdx="2" presStyleCnt="4"/>
      <dgm:spPr/>
      <dgm:t>
        <a:bodyPr/>
        <a:lstStyle/>
        <a:p>
          <a:endParaRPr lang="tr-TR"/>
        </a:p>
      </dgm:t>
    </dgm:pt>
    <dgm:pt modelId="{00F18A07-E7B7-4CBB-B72D-770B4CA11D3B}" type="pres">
      <dgm:prSet presAssocID="{824D851B-AB38-4E2B-9F41-96D149A8E2D4}" presName="node" presStyleLbl="node1" presStyleIdx="2" presStyleCnt="4">
        <dgm:presLayoutVars>
          <dgm:bulletEnabled val="1"/>
        </dgm:presLayoutVars>
      </dgm:prSet>
      <dgm:spPr/>
      <dgm:t>
        <a:bodyPr/>
        <a:lstStyle/>
        <a:p>
          <a:endParaRPr lang="tr-TR"/>
        </a:p>
      </dgm:t>
    </dgm:pt>
    <dgm:pt modelId="{479F3514-26EC-4569-9CB0-76753A4B013D}" type="pres">
      <dgm:prSet presAssocID="{7E1428A4-CECB-42CD-8AE8-1DE0EEEA114F}" presName="Name9" presStyleLbl="parChTrans1D2" presStyleIdx="3" presStyleCnt="4"/>
      <dgm:spPr/>
      <dgm:t>
        <a:bodyPr/>
        <a:lstStyle/>
        <a:p>
          <a:endParaRPr lang="tr-TR"/>
        </a:p>
      </dgm:t>
    </dgm:pt>
    <dgm:pt modelId="{505F403B-124E-493C-A5B1-0E85B1C9CDAE}" type="pres">
      <dgm:prSet presAssocID="{7E1428A4-CECB-42CD-8AE8-1DE0EEEA114F}" presName="connTx" presStyleLbl="parChTrans1D2" presStyleIdx="3" presStyleCnt="4"/>
      <dgm:spPr/>
      <dgm:t>
        <a:bodyPr/>
        <a:lstStyle/>
        <a:p>
          <a:endParaRPr lang="tr-TR"/>
        </a:p>
      </dgm:t>
    </dgm:pt>
    <dgm:pt modelId="{5997F13A-1ACE-4579-8667-B01FB6C620BD}" type="pres">
      <dgm:prSet presAssocID="{10487726-FE91-4945-986E-56645C95F183}" presName="node" presStyleLbl="node1" presStyleIdx="3" presStyleCnt="4">
        <dgm:presLayoutVars>
          <dgm:bulletEnabled val="1"/>
        </dgm:presLayoutVars>
      </dgm:prSet>
      <dgm:spPr/>
      <dgm:t>
        <a:bodyPr/>
        <a:lstStyle/>
        <a:p>
          <a:endParaRPr lang="tr-TR"/>
        </a:p>
      </dgm:t>
    </dgm:pt>
  </dgm:ptLst>
  <dgm:cxnLst>
    <dgm:cxn modelId="{77A8981A-F928-4E9F-B742-0521A023B02E}" type="presOf" srcId="{824D851B-AB38-4E2B-9F41-96D149A8E2D4}" destId="{00F18A07-E7B7-4CBB-B72D-770B4CA11D3B}" srcOrd="0" destOrd="0" presId="urn:microsoft.com/office/officeart/2005/8/layout/radial1"/>
    <dgm:cxn modelId="{163CAC99-02C7-417C-90B1-1647AEA8E730}" srcId="{20F533FC-01E2-4D84-8250-89D434926F1B}" destId="{1FCDFF2A-9D5C-443F-8685-4954BB51867C}" srcOrd="0" destOrd="0" parTransId="{8510E866-5CEF-46B2-8549-E414504C86E0}" sibTransId="{2928F9C2-BCBD-46BA-AF7F-A8F87F7D9BE6}"/>
    <dgm:cxn modelId="{CE7E5E83-AF66-4783-9387-9A66B22F2B46}" type="presOf" srcId="{20F533FC-01E2-4D84-8250-89D434926F1B}" destId="{504E8A3F-AABF-45CE-BC0A-F59DF4112D0E}" srcOrd="0" destOrd="0" presId="urn:microsoft.com/office/officeart/2005/8/layout/radial1"/>
    <dgm:cxn modelId="{B83727D8-235B-462D-932E-C21AA3ABE81F}" type="presOf" srcId="{B4C13A41-367C-470E-94B1-975BDBB7CBDD}" destId="{14CBF7B6-CB1B-4E32-9C1D-4D56C7F14799}" srcOrd="0" destOrd="0" presId="urn:microsoft.com/office/officeart/2005/8/layout/radial1"/>
    <dgm:cxn modelId="{999A0BA1-884C-47B1-BC25-72FDD64E2024}" type="presOf" srcId="{8510E866-5CEF-46B2-8549-E414504C86E0}" destId="{B9D3965F-B153-45E5-9840-E5AED7B3DFC6}" srcOrd="1" destOrd="0" presId="urn:microsoft.com/office/officeart/2005/8/layout/radial1"/>
    <dgm:cxn modelId="{2C36535D-1396-4481-B044-3775AF955988}" srcId="{20F533FC-01E2-4D84-8250-89D434926F1B}" destId="{10487726-FE91-4945-986E-56645C95F183}" srcOrd="3" destOrd="0" parTransId="{7E1428A4-CECB-42CD-8AE8-1DE0EEEA114F}" sibTransId="{4AB478CB-4CCA-477D-BCCB-14A4FAC58B0B}"/>
    <dgm:cxn modelId="{66E178CE-050B-4593-A997-B2066EE61E41}" type="presOf" srcId="{1FCDFF2A-9D5C-443F-8685-4954BB51867C}" destId="{B835B10D-41A4-4351-8881-E9442372F74F}" srcOrd="0" destOrd="0" presId="urn:microsoft.com/office/officeart/2005/8/layout/radial1"/>
    <dgm:cxn modelId="{77FA14AC-99EF-40A7-BE5D-370EFDBADDC5}" type="presOf" srcId="{10487726-FE91-4945-986E-56645C95F183}" destId="{5997F13A-1ACE-4579-8667-B01FB6C620BD}" srcOrd="0" destOrd="0" presId="urn:microsoft.com/office/officeart/2005/8/layout/radial1"/>
    <dgm:cxn modelId="{903F3E5F-BC0E-4862-B043-601EF766397C}" type="presOf" srcId="{8510E866-5CEF-46B2-8549-E414504C86E0}" destId="{9418B8B1-F37C-4467-930A-04886DCECF41}" srcOrd="0" destOrd="0" presId="urn:microsoft.com/office/officeart/2005/8/layout/radial1"/>
    <dgm:cxn modelId="{49CC664C-7CE4-4D3D-A6D4-80D0AA948F39}" type="presOf" srcId="{DD5A41A7-1486-4788-B202-73163BC04A57}" destId="{4E865A08-B84A-47BB-8780-FBCC22159644}" srcOrd="0" destOrd="0" presId="urn:microsoft.com/office/officeart/2005/8/layout/radial1"/>
    <dgm:cxn modelId="{B73CC256-1AE8-4375-A366-021EC6113D9D}" type="presOf" srcId="{B4C13A41-367C-470E-94B1-975BDBB7CBDD}" destId="{B43089A7-4616-43F9-B885-E1274B7173FE}" srcOrd="1" destOrd="0" presId="urn:microsoft.com/office/officeart/2005/8/layout/radial1"/>
    <dgm:cxn modelId="{E62A77AC-C06F-4A42-BA57-E12143FDF431}" type="presOf" srcId="{DD5A41A7-1486-4788-B202-73163BC04A57}" destId="{1DD78229-6C93-422F-B14A-5D8A28FD81F0}" srcOrd="1" destOrd="0" presId="urn:microsoft.com/office/officeart/2005/8/layout/radial1"/>
    <dgm:cxn modelId="{2A7A0C70-A795-4901-B6CD-59E4025A2A43}" type="presOf" srcId="{7E1428A4-CECB-42CD-8AE8-1DE0EEEA114F}" destId="{479F3514-26EC-4569-9CB0-76753A4B013D}" srcOrd="0" destOrd="0" presId="urn:microsoft.com/office/officeart/2005/8/layout/radial1"/>
    <dgm:cxn modelId="{F2462727-2E37-4050-8304-77F835382B70}" type="presOf" srcId="{5B801673-8ED9-4802-A39B-0F7EBB9B6579}" destId="{1AECD6A6-DD12-4DD9-AFC7-BE56C8B04925}" srcOrd="0" destOrd="0" presId="urn:microsoft.com/office/officeart/2005/8/layout/radial1"/>
    <dgm:cxn modelId="{9EFA584F-2EF0-421E-AC64-4F09CD7C021C}" srcId="{5B801673-8ED9-4802-A39B-0F7EBB9B6579}" destId="{20F533FC-01E2-4D84-8250-89D434926F1B}" srcOrd="0" destOrd="0" parTransId="{220DE29D-CF37-4198-B04E-C26736B52294}" sibTransId="{B9769555-3AC2-4562-9F92-220FDA6163DF}"/>
    <dgm:cxn modelId="{8B39053D-1E71-4190-AC6D-6AAC05453E8B}" srcId="{20F533FC-01E2-4D84-8250-89D434926F1B}" destId="{824D851B-AB38-4E2B-9F41-96D149A8E2D4}" srcOrd="2" destOrd="0" parTransId="{B4C13A41-367C-470E-94B1-975BDBB7CBDD}" sibTransId="{926C6E34-0914-469E-AF5C-560CA4784278}"/>
    <dgm:cxn modelId="{07F45D70-8421-4DC3-B511-1BDA233D8066}" type="presOf" srcId="{A46A153F-274E-4283-A5FA-E71FDDE7D222}" destId="{801F1A68-637A-45EE-89F5-5751B70DC18D}" srcOrd="0" destOrd="0" presId="urn:microsoft.com/office/officeart/2005/8/layout/radial1"/>
    <dgm:cxn modelId="{B73689B1-6DEE-4331-BA58-3A2576E331B4}" srcId="{20F533FC-01E2-4D84-8250-89D434926F1B}" destId="{A46A153F-274E-4283-A5FA-E71FDDE7D222}" srcOrd="1" destOrd="0" parTransId="{DD5A41A7-1486-4788-B202-73163BC04A57}" sibTransId="{1DC8A4F6-CBC5-4D46-B6D2-5625B9E61CDE}"/>
    <dgm:cxn modelId="{8113812B-489C-45FC-807B-EDDE108F4807}" type="presOf" srcId="{7E1428A4-CECB-42CD-8AE8-1DE0EEEA114F}" destId="{505F403B-124E-493C-A5B1-0E85B1C9CDAE}" srcOrd="1" destOrd="0" presId="urn:microsoft.com/office/officeart/2005/8/layout/radial1"/>
    <dgm:cxn modelId="{672FF99D-B940-40C4-A4D6-207BD6717295}" type="presParOf" srcId="{1AECD6A6-DD12-4DD9-AFC7-BE56C8B04925}" destId="{504E8A3F-AABF-45CE-BC0A-F59DF4112D0E}" srcOrd="0" destOrd="0" presId="urn:microsoft.com/office/officeart/2005/8/layout/radial1"/>
    <dgm:cxn modelId="{9B8906D0-4C4E-4D27-B74E-A0A0991FAE0D}" type="presParOf" srcId="{1AECD6A6-DD12-4DD9-AFC7-BE56C8B04925}" destId="{9418B8B1-F37C-4467-930A-04886DCECF41}" srcOrd="1" destOrd="0" presId="urn:microsoft.com/office/officeart/2005/8/layout/radial1"/>
    <dgm:cxn modelId="{ABB7D56C-89F2-497C-A38C-9B4E325C0F33}" type="presParOf" srcId="{9418B8B1-F37C-4467-930A-04886DCECF41}" destId="{B9D3965F-B153-45E5-9840-E5AED7B3DFC6}" srcOrd="0" destOrd="0" presId="urn:microsoft.com/office/officeart/2005/8/layout/radial1"/>
    <dgm:cxn modelId="{363D91AE-A8CE-49D0-9BE1-7AC28C04E8F5}" type="presParOf" srcId="{1AECD6A6-DD12-4DD9-AFC7-BE56C8B04925}" destId="{B835B10D-41A4-4351-8881-E9442372F74F}" srcOrd="2" destOrd="0" presId="urn:microsoft.com/office/officeart/2005/8/layout/radial1"/>
    <dgm:cxn modelId="{806C563D-610A-45A6-B127-DA05827A0553}" type="presParOf" srcId="{1AECD6A6-DD12-4DD9-AFC7-BE56C8B04925}" destId="{4E865A08-B84A-47BB-8780-FBCC22159644}" srcOrd="3" destOrd="0" presId="urn:microsoft.com/office/officeart/2005/8/layout/radial1"/>
    <dgm:cxn modelId="{8C1DE1F3-E943-4D45-9199-6694FF8B1D87}" type="presParOf" srcId="{4E865A08-B84A-47BB-8780-FBCC22159644}" destId="{1DD78229-6C93-422F-B14A-5D8A28FD81F0}" srcOrd="0" destOrd="0" presId="urn:microsoft.com/office/officeart/2005/8/layout/radial1"/>
    <dgm:cxn modelId="{03C8D9E1-7739-4122-A8F1-4B3121A71FB1}" type="presParOf" srcId="{1AECD6A6-DD12-4DD9-AFC7-BE56C8B04925}" destId="{801F1A68-637A-45EE-89F5-5751B70DC18D}" srcOrd="4" destOrd="0" presId="urn:microsoft.com/office/officeart/2005/8/layout/radial1"/>
    <dgm:cxn modelId="{F96A70DC-A232-4E7A-8C56-7389C52C5B80}" type="presParOf" srcId="{1AECD6A6-DD12-4DD9-AFC7-BE56C8B04925}" destId="{14CBF7B6-CB1B-4E32-9C1D-4D56C7F14799}" srcOrd="5" destOrd="0" presId="urn:microsoft.com/office/officeart/2005/8/layout/radial1"/>
    <dgm:cxn modelId="{BED2B9B1-7541-4CC7-B048-E46F49CA29E5}" type="presParOf" srcId="{14CBF7B6-CB1B-4E32-9C1D-4D56C7F14799}" destId="{B43089A7-4616-43F9-B885-E1274B7173FE}" srcOrd="0" destOrd="0" presId="urn:microsoft.com/office/officeart/2005/8/layout/radial1"/>
    <dgm:cxn modelId="{50B70C99-4169-4A05-93EF-5EFCD043BE17}" type="presParOf" srcId="{1AECD6A6-DD12-4DD9-AFC7-BE56C8B04925}" destId="{00F18A07-E7B7-4CBB-B72D-770B4CA11D3B}" srcOrd="6" destOrd="0" presId="urn:microsoft.com/office/officeart/2005/8/layout/radial1"/>
    <dgm:cxn modelId="{8A77F323-F91B-4F0E-B1DF-D2C7FE33CDD8}" type="presParOf" srcId="{1AECD6A6-DD12-4DD9-AFC7-BE56C8B04925}" destId="{479F3514-26EC-4569-9CB0-76753A4B013D}" srcOrd="7" destOrd="0" presId="urn:microsoft.com/office/officeart/2005/8/layout/radial1"/>
    <dgm:cxn modelId="{E2188323-6701-4215-BC2C-144DCE3445FB}" type="presParOf" srcId="{479F3514-26EC-4569-9CB0-76753A4B013D}" destId="{505F403B-124E-493C-A5B1-0E85B1C9CDAE}" srcOrd="0" destOrd="0" presId="urn:microsoft.com/office/officeart/2005/8/layout/radial1"/>
    <dgm:cxn modelId="{C9FF317F-2732-4E5E-A947-DDD17BD100DF}" type="presParOf" srcId="{1AECD6A6-DD12-4DD9-AFC7-BE56C8B04925}" destId="{5997F13A-1ACE-4579-8667-B01FB6C620BD}"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E7880-FF94-4113-8AC7-56139B3FCCC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tr-TR"/>
        </a:p>
      </dgm:t>
    </dgm:pt>
    <dgm:pt modelId="{736CC69E-5B8E-468E-9BBB-5CAB570C7D15}">
      <dgm:prSet phldrT="[Text]"/>
      <dgm:spPr/>
      <dgm:t>
        <a:bodyPr/>
        <a:lstStyle/>
        <a:p>
          <a:r>
            <a:rPr lang="tr-TR" b="1" dirty="0" smtClean="0"/>
            <a:t>EVREN</a:t>
          </a:r>
          <a:endParaRPr lang="tr-TR" b="1" dirty="0"/>
        </a:p>
        <a:p>
          <a:r>
            <a:rPr lang="tr-TR" b="1" dirty="0" smtClean="0"/>
            <a:t>(ilgilenilen tüm bireyler)</a:t>
          </a:r>
          <a:endParaRPr lang="tr-TR" b="1" dirty="0"/>
        </a:p>
      </dgm:t>
    </dgm:pt>
    <dgm:pt modelId="{209D8C92-7B43-4DA7-B6A9-95306BC265E2}" type="parTrans" cxnId="{EED9193B-4F20-409C-93AF-915963E3FB17}">
      <dgm:prSet/>
      <dgm:spPr/>
      <dgm:t>
        <a:bodyPr/>
        <a:lstStyle/>
        <a:p>
          <a:endParaRPr lang="tr-TR"/>
        </a:p>
      </dgm:t>
    </dgm:pt>
    <dgm:pt modelId="{930C7A31-9845-4A9C-9D00-F3B28EB9A43E}" type="sibTrans" cxnId="{EED9193B-4F20-409C-93AF-915963E3FB17}">
      <dgm:prSet/>
      <dgm:spPr/>
      <dgm:t>
        <a:bodyPr/>
        <a:lstStyle/>
        <a:p>
          <a:endParaRPr lang="tr-TR"/>
        </a:p>
      </dgm:t>
    </dgm:pt>
    <dgm:pt modelId="{FFE17CB3-319E-4D75-89C5-D0B06CE3EE8D}">
      <dgm:prSet phldrT="[Text]"/>
      <dgm:spPr/>
      <dgm:t>
        <a:bodyPr/>
        <a:lstStyle/>
        <a:p>
          <a:r>
            <a:rPr lang="tr-TR" b="1" dirty="0" smtClean="0"/>
            <a:t>Evrenden örneklem seçilir</a:t>
          </a:r>
          <a:endParaRPr lang="tr-TR" b="1" dirty="0"/>
        </a:p>
      </dgm:t>
    </dgm:pt>
    <dgm:pt modelId="{B135AD53-298B-4285-9483-79A6BCD14300}" type="parTrans" cxnId="{ED43EEA6-D4A6-4295-AD06-2745AD8B4328}">
      <dgm:prSet/>
      <dgm:spPr/>
      <dgm:t>
        <a:bodyPr/>
        <a:lstStyle/>
        <a:p>
          <a:endParaRPr lang="tr-TR"/>
        </a:p>
      </dgm:t>
    </dgm:pt>
    <dgm:pt modelId="{A37CD993-0902-4B2C-A824-932539EEFD13}" type="sibTrans" cxnId="{ED43EEA6-D4A6-4295-AD06-2745AD8B4328}">
      <dgm:prSet/>
      <dgm:spPr/>
      <dgm:t>
        <a:bodyPr/>
        <a:lstStyle/>
        <a:p>
          <a:endParaRPr lang="tr-TR"/>
        </a:p>
      </dgm:t>
    </dgm:pt>
    <dgm:pt modelId="{B806E644-159C-4DCC-AC90-C88C544B85A1}">
      <dgm:prSet phldrT="[Text]"/>
      <dgm:spPr/>
      <dgm:t>
        <a:bodyPr/>
        <a:lstStyle/>
        <a:p>
          <a:r>
            <a:rPr lang="tr-TR" b="1" dirty="0" smtClean="0"/>
            <a:t>ÖRNEKLEM</a:t>
          </a:r>
          <a:endParaRPr lang="tr-TR" b="1" dirty="0"/>
        </a:p>
        <a:p>
          <a:r>
            <a:rPr lang="tr-TR" b="1" dirty="0" smtClean="0"/>
            <a:t>(Araştırma için seçilen bireyler)</a:t>
          </a:r>
          <a:endParaRPr lang="tr-TR" b="1" dirty="0"/>
        </a:p>
      </dgm:t>
    </dgm:pt>
    <dgm:pt modelId="{416FE6E8-19B5-471E-8FBF-E507394C5949}" type="parTrans" cxnId="{C7B4A8DF-EABC-4275-B45F-93695F9EC64B}">
      <dgm:prSet/>
      <dgm:spPr/>
      <dgm:t>
        <a:bodyPr/>
        <a:lstStyle/>
        <a:p>
          <a:endParaRPr lang="tr-TR"/>
        </a:p>
      </dgm:t>
    </dgm:pt>
    <dgm:pt modelId="{F50BEAC7-2198-480D-A2B9-0AF34D6EF455}" type="sibTrans" cxnId="{C7B4A8DF-EABC-4275-B45F-93695F9EC64B}">
      <dgm:prSet/>
      <dgm:spPr/>
      <dgm:t>
        <a:bodyPr/>
        <a:lstStyle/>
        <a:p>
          <a:endParaRPr lang="tr-TR"/>
        </a:p>
      </dgm:t>
    </dgm:pt>
    <dgm:pt modelId="{9398BD98-837C-4E78-A578-C55041A78A55}">
      <dgm:prSet phldrT="[Text]"/>
      <dgm:spPr/>
      <dgm:t>
        <a:bodyPr/>
        <a:lstStyle/>
        <a:p>
          <a:r>
            <a:rPr lang="tr-TR" b="1" dirty="0" smtClean="0"/>
            <a:t>Örneklemden elde edilen sonuçlar evrene </a:t>
          </a:r>
          <a:r>
            <a:rPr lang="tr-TR" b="1" dirty="0" err="1" smtClean="0"/>
            <a:t>genellenir</a:t>
          </a:r>
          <a:endParaRPr lang="tr-TR" b="1" dirty="0"/>
        </a:p>
      </dgm:t>
    </dgm:pt>
    <dgm:pt modelId="{789DAA14-0324-434F-AB36-AD74A66B948F}" type="sibTrans" cxnId="{2BBF41F3-1637-4600-8588-31ACBA6C4B24}">
      <dgm:prSet/>
      <dgm:spPr/>
      <dgm:t>
        <a:bodyPr/>
        <a:lstStyle/>
        <a:p>
          <a:endParaRPr lang="tr-TR"/>
        </a:p>
      </dgm:t>
    </dgm:pt>
    <dgm:pt modelId="{574A5659-2608-4410-9382-DA0D2D57695B}" type="parTrans" cxnId="{2BBF41F3-1637-4600-8588-31ACBA6C4B24}">
      <dgm:prSet/>
      <dgm:spPr/>
      <dgm:t>
        <a:bodyPr/>
        <a:lstStyle/>
        <a:p>
          <a:endParaRPr lang="tr-TR"/>
        </a:p>
      </dgm:t>
    </dgm:pt>
    <dgm:pt modelId="{A68D58A7-D810-42D9-A3D3-CBCEF21EC0E8}" type="pres">
      <dgm:prSet presAssocID="{8FBE7880-FF94-4113-8AC7-56139B3FCCC5}" presName="cycle" presStyleCnt="0">
        <dgm:presLayoutVars>
          <dgm:dir/>
          <dgm:resizeHandles val="exact"/>
        </dgm:presLayoutVars>
      </dgm:prSet>
      <dgm:spPr/>
      <dgm:t>
        <a:bodyPr/>
        <a:lstStyle/>
        <a:p>
          <a:endParaRPr lang="tr-TR"/>
        </a:p>
      </dgm:t>
    </dgm:pt>
    <dgm:pt modelId="{8761B80A-D315-409C-90D6-2B920EEB5B30}" type="pres">
      <dgm:prSet presAssocID="{736CC69E-5B8E-468E-9BBB-5CAB570C7D15}" presName="node" presStyleLbl="node1" presStyleIdx="0" presStyleCnt="4" custScaleX="136436" custScaleY="130148">
        <dgm:presLayoutVars>
          <dgm:bulletEnabled val="1"/>
        </dgm:presLayoutVars>
      </dgm:prSet>
      <dgm:spPr/>
      <dgm:t>
        <a:bodyPr/>
        <a:lstStyle/>
        <a:p>
          <a:endParaRPr lang="tr-TR"/>
        </a:p>
      </dgm:t>
    </dgm:pt>
    <dgm:pt modelId="{5E8859B2-537A-4705-A5FF-A1C25CE5F696}" type="pres">
      <dgm:prSet presAssocID="{930C7A31-9845-4A9C-9D00-F3B28EB9A43E}" presName="sibTrans" presStyleLbl="sibTrans2D1" presStyleIdx="0" presStyleCnt="4"/>
      <dgm:spPr/>
      <dgm:t>
        <a:bodyPr/>
        <a:lstStyle/>
        <a:p>
          <a:endParaRPr lang="tr-TR"/>
        </a:p>
      </dgm:t>
    </dgm:pt>
    <dgm:pt modelId="{404752F9-9D79-4B0D-9437-8D2142C08913}" type="pres">
      <dgm:prSet presAssocID="{930C7A31-9845-4A9C-9D00-F3B28EB9A43E}" presName="connectorText" presStyleLbl="sibTrans2D1" presStyleIdx="0" presStyleCnt="4"/>
      <dgm:spPr/>
      <dgm:t>
        <a:bodyPr/>
        <a:lstStyle/>
        <a:p>
          <a:endParaRPr lang="tr-TR"/>
        </a:p>
      </dgm:t>
    </dgm:pt>
    <dgm:pt modelId="{D58B1AF9-368B-43C1-BB70-1C2D06F0F782}" type="pres">
      <dgm:prSet presAssocID="{FFE17CB3-319E-4D75-89C5-D0B06CE3EE8D}" presName="node" presStyleLbl="node1" presStyleIdx="1" presStyleCnt="4" custScaleX="131588" custScaleY="124258">
        <dgm:presLayoutVars>
          <dgm:bulletEnabled val="1"/>
        </dgm:presLayoutVars>
      </dgm:prSet>
      <dgm:spPr/>
      <dgm:t>
        <a:bodyPr/>
        <a:lstStyle/>
        <a:p>
          <a:endParaRPr lang="tr-TR"/>
        </a:p>
      </dgm:t>
    </dgm:pt>
    <dgm:pt modelId="{993E1006-CC83-44A8-B545-0F620A639A93}" type="pres">
      <dgm:prSet presAssocID="{A37CD993-0902-4B2C-A824-932539EEFD13}" presName="sibTrans" presStyleLbl="sibTrans2D1" presStyleIdx="1" presStyleCnt="4"/>
      <dgm:spPr/>
      <dgm:t>
        <a:bodyPr/>
        <a:lstStyle/>
        <a:p>
          <a:endParaRPr lang="tr-TR"/>
        </a:p>
      </dgm:t>
    </dgm:pt>
    <dgm:pt modelId="{8E5E9940-E477-4194-B928-325EC51067F7}" type="pres">
      <dgm:prSet presAssocID="{A37CD993-0902-4B2C-A824-932539EEFD13}" presName="connectorText" presStyleLbl="sibTrans2D1" presStyleIdx="1" presStyleCnt="4"/>
      <dgm:spPr/>
      <dgm:t>
        <a:bodyPr/>
        <a:lstStyle/>
        <a:p>
          <a:endParaRPr lang="tr-TR"/>
        </a:p>
      </dgm:t>
    </dgm:pt>
    <dgm:pt modelId="{B0C12466-77A9-4686-A052-EE98144264CE}" type="pres">
      <dgm:prSet presAssocID="{B806E644-159C-4DCC-AC90-C88C544B85A1}" presName="node" presStyleLbl="node1" presStyleIdx="2" presStyleCnt="4" custScaleX="139280" custScaleY="135108">
        <dgm:presLayoutVars>
          <dgm:bulletEnabled val="1"/>
        </dgm:presLayoutVars>
      </dgm:prSet>
      <dgm:spPr/>
      <dgm:t>
        <a:bodyPr/>
        <a:lstStyle/>
        <a:p>
          <a:endParaRPr lang="tr-TR"/>
        </a:p>
      </dgm:t>
    </dgm:pt>
    <dgm:pt modelId="{ED27A634-2D15-4B08-B39A-A02772AABFB0}" type="pres">
      <dgm:prSet presAssocID="{F50BEAC7-2198-480D-A2B9-0AF34D6EF455}" presName="sibTrans" presStyleLbl="sibTrans2D1" presStyleIdx="2" presStyleCnt="4"/>
      <dgm:spPr/>
      <dgm:t>
        <a:bodyPr/>
        <a:lstStyle/>
        <a:p>
          <a:endParaRPr lang="tr-TR"/>
        </a:p>
      </dgm:t>
    </dgm:pt>
    <dgm:pt modelId="{6E790736-6B79-4D4A-86AF-DCCB358D9C70}" type="pres">
      <dgm:prSet presAssocID="{F50BEAC7-2198-480D-A2B9-0AF34D6EF455}" presName="connectorText" presStyleLbl="sibTrans2D1" presStyleIdx="2" presStyleCnt="4"/>
      <dgm:spPr/>
      <dgm:t>
        <a:bodyPr/>
        <a:lstStyle/>
        <a:p>
          <a:endParaRPr lang="tr-TR"/>
        </a:p>
      </dgm:t>
    </dgm:pt>
    <dgm:pt modelId="{33348516-4140-4D6A-A68C-D5661197945E}" type="pres">
      <dgm:prSet presAssocID="{9398BD98-837C-4E78-A578-C55041A78A55}" presName="node" presStyleLbl="node1" presStyleIdx="3" presStyleCnt="4" custScaleX="154523" custScaleY="127114">
        <dgm:presLayoutVars>
          <dgm:bulletEnabled val="1"/>
        </dgm:presLayoutVars>
      </dgm:prSet>
      <dgm:spPr/>
      <dgm:t>
        <a:bodyPr/>
        <a:lstStyle/>
        <a:p>
          <a:endParaRPr lang="tr-TR"/>
        </a:p>
      </dgm:t>
    </dgm:pt>
    <dgm:pt modelId="{81902190-18AE-4EA6-B9EE-2B04C26F7E44}" type="pres">
      <dgm:prSet presAssocID="{789DAA14-0324-434F-AB36-AD74A66B948F}" presName="sibTrans" presStyleLbl="sibTrans2D1" presStyleIdx="3" presStyleCnt="4"/>
      <dgm:spPr/>
      <dgm:t>
        <a:bodyPr/>
        <a:lstStyle/>
        <a:p>
          <a:endParaRPr lang="tr-TR"/>
        </a:p>
      </dgm:t>
    </dgm:pt>
    <dgm:pt modelId="{07F921AD-6A85-4D56-A88A-E0C77978D5B4}" type="pres">
      <dgm:prSet presAssocID="{789DAA14-0324-434F-AB36-AD74A66B948F}" presName="connectorText" presStyleLbl="sibTrans2D1" presStyleIdx="3" presStyleCnt="4"/>
      <dgm:spPr/>
      <dgm:t>
        <a:bodyPr/>
        <a:lstStyle/>
        <a:p>
          <a:endParaRPr lang="tr-TR"/>
        </a:p>
      </dgm:t>
    </dgm:pt>
  </dgm:ptLst>
  <dgm:cxnLst>
    <dgm:cxn modelId="{33382022-5274-48BB-8F44-1713F73847D6}" type="presOf" srcId="{789DAA14-0324-434F-AB36-AD74A66B948F}" destId="{81902190-18AE-4EA6-B9EE-2B04C26F7E44}" srcOrd="0" destOrd="0" presId="urn:microsoft.com/office/officeart/2005/8/layout/cycle2"/>
    <dgm:cxn modelId="{C376E04B-C9AC-44FC-B8C6-23BEC723720C}" type="presOf" srcId="{FFE17CB3-319E-4D75-89C5-D0B06CE3EE8D}" destId="{D58B1AF9-368B-43C1-BB70-1C2D06F0F782}" srcOrd="0" destOrd="0" presId="urn:microsoft.com/office/officeart/2005/8/layout/cycle2"/>
    <dgm:cxn modelId="{C7B4A8DF-EABC-4275-B45F-93695F9EC64B}" srcId="{8FBE7880-FF94-4113-8AC7-56139B3FCCC5}" destId="{B806E644-159C-4DCC-AC90-C88C544B85A1}" srcOrd="2" destOrd="0" parTransId="{416FE6E8-19B5-471E-8FBF-E507394C5949}" sibTransId="{F50BEAC7-2198-480D-A2B9-0AF34D6EF455}"/>
    <dgm:cxn modelId="{279BBAC5-0918-41FF-B7A2-0033FD7FE36E}" type="presOf" srcId="{9398BD98-837C-4E78-A578-C55041A78A55}" destId="{33348516-4140-4D6A-A68C-D5661197945E}" srcOrd="0" destOrd="0" presId="urn:microsoft.com/office/officeart/2005/8/layout/cycle2"/>
    <dgm:cxn modelId="{E7E2C764-7E7E-4558-9765-88DA467009AE}" type="presOf" srcId="{F50BEAC7-2198-480D-A2B9-0AF34D6EF455}" destId="{ED27A634-2D15-4B08-B39A-A02772AABFB0}" srcOrd="0" destOrd="0" presId="urn:microsoft.com/office/officeart/2005/8/layout/cycle2"/>
    <dgm:cxn modelId="{EED9193B-4F20-409C-93AF-915963E3FB17}" srcId="{8FBE7880-FF94-4113-8AC7-56139B3FCCC5}" destId="{736CC69E-5B8E-468E-9BBB-5CAB570C7D15}" srcOrd="0" destOrd="0" parTransId="{209D8C92-7B43-4DA7-B6A9-95306BC265E2}" sibTransId="{930C7A31-9845-4A9C-9D00-F3B28EB9A43E}"/>
    <dgm:cxn modelId="{8F16F55E-0B3F-4D24-AF12-E8C8DB11DF15}" type="presOf" srcId="{8FBE7880-FF94-4113-8AC7-56139B3FCCC5}" destId="{A68D58A7-D810-42D9-A3D3-CBCEF21EC0E8}" srcOrd="0" destOrd="0" presId="urn:microsoft.com/office/officeart/2005/8/layout/cycle2"/>
    <dgm:cxn modelId="{4619450B-533F-46AE-9183-45FE895F5D30}" type="presOf" srcId="{930C7A31-9845-4A9C-9D00-F3B28EB9A43E}" destId="{5E8859B2-537A-4705-A5FF-A1C25CE5F696}" srcOrd="0" destOrd="0" presId="urn:microsoft.com/office/officeart/2005/8/layout/cycle2"/>
    <dgm:cxn modelId="{C2A5ED5D-081E-42B9-AA26-146A1A202695}" type="presOf" srcId="{B806E644-159C-4DCC-AC90-C88C544B85A1}" destId="{B0C12466-77A9-4686-A052-EE98144264CE}" srcOrd="0" destOrd="0" presId="urn:microsoft.com/office/officeart/2005/8/layout/cycle2"/>
    <dgm:cxn modelId="{2BBF41F3-1637-4600-8588-31ACBA6C4B24}" srcId="{8FBE7880-FF94-4113-8AC7-56139B3FCCC5}" destId="{9398BD98-837C-4E78-A578-C55041A78A55}" srcOrd="3" destOrd="0" parTransId="{574A5659-2608-4410-9382-DA0D2D57695B}" sibTransId="{789DAA14-0324-434F-AB36-AD74A66B948F}"/>
    <dgm:cxn modelId="{BD546E2A-5B20-47ED-82FB-9B8C9D9733C9}" type="presOf" srcId="{A37CD993-0902-4B2C-A824-932539EEFD13}" destId="{993E1006-CC83-44A8-B545-0F620A639A93}" srcOrd="0" destOrd="0" presId="urn:microsoft.com/office/officeart/2005/8/layout/cycle2"/>
    <dgm:cxn modelId="{4A51E0E1-C4DA-494E-B28B-0AF1EDFC05CF}" type="presOf" srcId="{930C7A31-9845-4A9C-9D00-F3B28EB9A43E}" destId="{404752F9-9D79-4B0D-9437-8D2142C08913}" srcOrd="1" destOrd="0" presId="urn:microsoft.com/office/officeart/2005/8/layout/cycle2"/>
    <dgm:cxn modelId="{4904595B-3016-4F0A-81FE-8C49D4BFFEB6}" type="presOf" srcId="{F50BEAC7-2198-480D-A2B9-0AF34D6EF455}" destId="{6E790736-6B79-4D4A-86AF-DCCB358D9C70}" srcOrd="1" destOrd="0" presId="urn:microsoft.com/office/officeart/2005/8/layout/cycle2"/>
    <dgm:cxn modelId="{B38658CA-3CF8-4ADC-9DF2-55A56E81497F}" type="presOf" srcId="{789DAA14-0324-434F-AB36-AD74A66B948F}" destId="{07F921AD-6A85-4D56-A88A-E0C77978D5B4}" srcOrd="1" destOrd="0" presId="urn:microsoft.com/office/officeart/2005/8/layout/cycle2"/>
    <dgm:cxn modelId="{57837102-3309-406A-9061-37F830165300}" type="presOf" srcId="{736CC69E-5B8E-468E-9BBB-5CAB570C7D15}" destId="{8761B80A-D315-409C-90D6-2B920EEB5B30}" srcOrd="0" destOrd="0" presId="urn:microsoft.com/office/officeart/2005/8/layout/cycle2"/>
    <dgm:cxn modelId="{20177E45-50BC-471E-8815-F8C0EAAAC6BF}" type="presOf" srcId="{A37CD993-0902-4B2C-A824-932539EEFD13}" destId="{8E5E9940-E477-4194-B928-325EC51067F7}" srcOrd="1" destOrd="0" presId="urn:microsoft.com/office/officeart/2005/8/layout/cycle2"/>
    <dgm:cxn modelId="{ED43EEA6-D4A6-4295-AD06-2745AD8B4328}" srcId="{8FBE7880-FF94-4113-8AC7-56139B3FCCC5}" destId="{FFE17CB3-319E-4D75-89C5-D0B06CE3EE8D}" srcOrd="1" destOrd="0" parTransId="{B135AD53-298B-4285-9483-79A6BCD14300}" sibTransId="{A37CD993-0902-4B2C-A824-932539EEFD13}"/>
    <dgm:cxn modelId="{95D51801-FB1E-4956-9C26-1E14267FF685}" type="presParOf" srcId="{A68D58A7-D810-42D9-A3D3-CBCEF21EC0E8}" destId="{8761B80A-D315-409C-90D6-2B920EEB5B30}" srcOrd="0" destOrd="0" presId="urn:microsoft.com/office/officeart/2005/8/layout/cycle2"/>
    <dgm:cxn modelId="{587ABDED-1C80-461F-B0DF-3341D662E7F8}" type="presParOf" srcId="{A68D58A7-D810-42D9-A3D3-CBCEF21EC0E8}" destId="{5E8859B2-537A-4705-A5FF-A1C25CE5F696}" srcOrd="1" destOrd="0" presId="urn:microsoft.com/office/officeart/2005/8/layout/cycle2"/>
    <dgm:cxn modelId="{419F90DF-6C43-465F-8C01-0DE7F9C4B423}" type="presParOf" srcId="{5E8859B2-537A-4705-A5FF-A1C25CE5F696}" destId="{404752F9-9D79-4B0D-9437-8D2142C08913}" srcOrd="0" destOrd="0" presId="urn:microsoft.com/office/officeart/2005/8/layout/cycle2"/>
    <dgm:cxn modelId="{442ECC9E-2183-44E7-8D5C-141AF4FCF24C}" type="presParOf" srcId="{A68D58A7-D810-42D9-A3D3-CBCEF21EC0E8}" destId="{D58B1AF9-368B-43C1-BB70-1C2D06F0F782}" srcOrd="2" destOrd="0" presId="urn:microsoft.com/office/officeart/2005/8/layout/cycle2"/>
    <dgm:cxn modelId="{EA873860-39AC-427F-98A3-5577776A479E}" type="presParOf" srcId="{A68D58A7-D810-42D9-A3D3-CBCEF21EC0E8}" destId="{993E1006-CC83-44A8-B545-0F620A639A93}" srcOrd="3" destOrd="0" presId="urn:microsoft.com/office/officeart/2005/8/layout/cycle2"/>
    <dgm:cxn modelId="{597791E2-3ABB-4E1A-B8AB-08A4C634A4CA}" type="presParOf" srcId="{993E1006-CC83-44A8-B545-0F620A639A93}" destId="{8E5E9940-E477-4194-B928-325EC51067F7}" srcOrd="0" destOrd="0" presId="urn:microsoft.com/office/officeart/2005/8/layout/cycle2"/>
    <dgm:cxn modelId="{CD602BE6-75ED-4718-AA27-751D6E1A864F}" type="presParOf" srcId="{A68D58A7-D810-42D9-A3D3-CBCEF21EC0E8}" destId="{B0C12466-77A9-4686-A052-EE98144264CE}" srcOrd="4" destOrd="0" presId="urn:microsoft.com/office/officeart/2005/8/layout/cycle2"/>
    <dgm:cxn modelId="{0700609A-824D-49F7-AC52-FCAA5F2AB39B}" type="presParOf" srcId="{A68D58A7-D810-42D9-A3D3-CBCEF21EC0E8}" destId="{ED27A634-2D15-4B08-B39A-A02772AABFB0}" srcOrd="5" destOrd="0" presId="urn:microsoft.com/office/officeart/2005/8/layout/cycle2"/>
    <dgm:cxn modelId="{F1E24DB6-1F60-4C72-8EDF-BA2DC11920E3}" type="presParOf" srcId="{ED27A634-2D15-4B08-B39A-A02772AABFB0}" destId="{6E790736-6B79-4D4A-86AF-DCCB358D9C70}" srcOrd="0" destOrd="0" presId="urn:microsoft.com/office/officeart/2005/8/layout/cycle2"/>
    <dgm:cxn modelId="{3C7B52BB-80B2-4555-B0CF-1CFB3D3EA207}" type="presParOf" srcId="{A68D58A7-D810-42D9-A3D3-CBCEF21EC0E8}" destId="{33348516-4140-4D6A-A68C-D5661197945E}" srcOrd="6" destOrd="0" presId="urn:microsoft.com/office/officeart/2005/8/layout/cycle2"/>
    <dgm:cxn modelId="{FBFB5A01-F741-4C22-B159-A156EA22D624}" type="presParOf" srcId="{A68D58A7-D810-42D9-A3D3-CBCEF21EC0E8}" destId="{81902190-18AE-4EA6-B9EE-2B04C26F7E44}" srcOrd="7" destOrd="0" presId="urn:microsoft.com/office/officeart/2005/8/layout/cycle2"/>
    <dgm:cxn modelId="{34D0BC58-AA4F-4D52-85EC-7461C729BFFE}" type="presParOf" srcId="{81902190-18AE-4EA6-B9EE-2B04C26F7E44}" destId="{07F921AD-6A85-4D56-A88A-E0C77978D5B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79B8AE-9806-43A0-8218-ABA76DC5288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tr-TR"/>
        </a:p>
      </dgm:t>
    </dgm:pt>
    <dgm:pt modelId="{8BCCE0F5-2860-4A69-B7CB-164DD5AA267D}">
      <dgm:prSet phldrT="[Text]" custT="1"/>
      <dgm:spPr/>
      <dgm:t>
        <a:bodyPr/>
        <a:lstStyle/>
        <a:p>
          <a:pPr algn="ctr"/>
          <a:r>
            <a:rPr lang="tr-TR" sz="1900" dirty="0" smtClean="0"/>
            <a:t>Evren</a:t>
          </a:r>
          <a:endParaRPr lang="tr-TR" sz="1900" dirty="0"/>
        </a:p>
        <a:p>
          <a:pPr algn="ctr"/>
          <a:r>
            <a:rPr lang="tr-TR" sz="1900" dirty="0"/>
            <a:t>1000 </a:t>
          </a:r>
          <a:r>
            <a:rPr lang="tr-TR" sz="1900" dirty="0" smtClean="0"/>
            <a:t>Birinci Sınıf Öğrencisi</a:t>
          </a:r>
          <a:endParaRPr lang="tr-TR" sz="1900" dirty="0"/>
        </a:p>
        <a:p>
          <a:pPr algn="just"/>
          <a:r>
            <a:rPr lang="tr-TR" sz="1600" dirty="0" smtClean="0"/>
            <a:t>Ortalama yaş:  78 ay</a:t>
          </a:r>
          <a:endParaRPr lang="tr-TR" sz="1600" dirty="0"/>
        </a:p>
      </dgm:t>
    </dgm:pt>
    <dgm:pt modelId="{E9156D62-082B-4E53-8801-C783E34A6921}" type="parTrans" cxnId="{EB121DBF-A310-4987-9001-05BDE5D77C3F}">
      <dgm:prSet/>
      <dgm:spPr/>
      <dgm:t>
        <a:bodyPr/>
        <a:lstStyle/>
        <a:p>
          <a:endParaRPr lang="tr-TR"/>
        </a:p>
      </dgm:t>
    </dgm:pt>
    <dgm:pt modelId="{552BD696-E5A5-467E-BFCC-BD332FF7B8F6}" type="sibTrans" cxnId="{EB121DBF-A310-4987-9001-05BDE5D77C3F}">
      <dgm:prSet/>
      <dgm:spPr/>
      <dgm:t>
        <a:bodyPr/>
        <a:lstStyle/>
        <a:p>
          <a:endParaRPr lang="tr-TR"/>
        </a:p>
      </dgm:t>
    </dgm:pt>
    <dgm:pt modelId="{9D3D8E17-BE19-47FA-8343-51AABEA3E886}">
      <dgm:prSet phldrT="[Text]"/>
      <dgm:spPr/>
      <dgm:t>
        <a:bodyPr/>
        <a:lstStyle/>
        <a:p>
          <a:r>
            <a:rPr lang="tr-TR" dirty="0"/>
            <a:t>Sample 2</a:t>
          </a:r>
        </a:p>
        <a:p>
          <a:r>
            <a:rPr lang="tr-TR" dirty="0"/>
            <a:t>100 </a:t>
          </a:r>
          <a:r>
            <a:rPr lang="tr-TR" dirty="0" smtClean="0"/>
            <a:t>Birinci Sınıf Öğrencisi</a:t>
          </a:r>
        </a:p>
        <a:p>
          <a:r>
            <a:rPr lang="tr-TR" dirty="0" smtClean="0"/>
            <a:t>Ortalama yaş: 75 ay</a:t>
          </a:r>
          <a:endParaRPr lang="tr-TR" dirty="0"/>
        </a:p>
        <a:p>
          <a:endParaRPr lang="tr-TR" dirty="0"/>
        </a:p>
      </dgm:t>
    </dgm:pt>
    <dgm:pt modelId="{2312296C-6149-4D75-A0C9-049C09A6B819}" type="parTrans" cxnId="{61D4A1BF-9243-478D-AFD9-8581E5E7AB9F}">
      <dgm:prSet/>
      <dgm:spPr/>
      <dgm:t>
        <a:bodyPr/>
        <a:lstStyle/>
        <a:p>
          <a:endParaRPr lang="tr-TR"/>
        </a:p>
      </dgm:t>
    </dgm:pt>
    <dgm:pt modelId="{916366C2-26A4-4D7A-8837-1D35BC4F566C}" type="sibTrans" cxnId="{61D4A1BF-9243-478D-AFD9-8581E5E7AB9F}">
      <dgm:prSet/>
      <dgm:spPr/>
      <dgm:t>
        <a:bodyPr/>
        <a:lstStyle/>
        <a:p>
          <a:endParaRPr lang="tr-TR"/>
        </a:p>
      </dgm:t>
    </dgm:pt>
    <dgm:pt modelId="{6444F65E-F483-4123-8A0F-489A6A936189}">
      <dgm:prSet phldrT="[Text]"/>
      <dgm:spPr/>
      <dgm:t>
        <a:bodyPr/>
        <a:lstStyle/>
        <a:p>
          <a:pPr algn="ctr"/>
          <a:r>
            <a:rPr lang="tr-TR" dirty="0" smtClean="0"/>
            <a:t>Örneklem </a:t>
          </a:r>
          <a:r>
            <a:rPr lang="tr-TR" dirty="0"/>
            <a:t>1</a:t>
          </a:r>
        </a:p>
        <a:p>
          <a:pPr algn="ctr"/>
          <a:r>
            <a:rPr lang="tr-TR" dirty="0"/>
            <a:t>100 </a:t>
          </a:r>
          <a:r>
            <a:rPr lang="tr-TR" dirty="0" smtClean="0"/>
            <a:t>Birinci Sınıf Öğrencisi</a:t>
          </a:r>
        </a:p>
        <a:p>
          <a:pPr algn="ctr"/>
          <a:r>
            <a:rPr lang="tr-TR" dirty="0" smtClean="0"/>
            <a:t>Ortalama yaş: 79 ay</a:t>
          </a:r>
          <a:endParaRPr lang="tr-TR" dirty="0"/>
        </a:p>
      </dgm:t>
    </dgm:pt>
    <dgm:pt modelId="{E336DEB3-F374-4C18-A7C4-5C539CCF839C}" type="sibTrans" cxnId="{5E6E2275-B1B6-4462-A7FF-7AA780F69C76}">
      <dgm:prSet/>
      <dgm:spPr/>
      <dgm:t>
        <a:bodyPr/>
        <a:lstStyle/>
        <a:p>
          <a:endParaRPr lang="tr-TR"/>
        </a:p>
      </dgm:t>
    </dgm:pt>
    <dgm:pt modelId="{C211333B-CE58-471A-9929-72E3D4FB87E0}" type="parTrans" cxnId="{5E6E2275-B1B6-4462-A7FF-7AA780F69C76}">
      <dgm:prSet/>
      <dgm:spPr/>
      <dgm:t>
        <a:bodyPr/>
        <a:lstStyle/>
        <a:p>
          <a:endParaRPr lang="tr-TR"/>
        </a:p>
      </dgm:t>
    </dgm:pt>
    <dgm:pt modelId="{9698CD3D-CC33-4F71-A6FE-076DA334939F}" type="pres">
      <dgm:prSet presAssocID="{9079B8AE-9806-43A0-8218-ABA76DC52886}" presName="diagram" presStyleCnt="0">
        <dgm:presLayoutVars>
          <dgm:chPref val="1"/>
          <dgm:dir/>
          <dgm:animOne val="branch"/>
          <dgm:animLvl val="lvl"/>
          <dgm:resizeHandles val="exact"/>
        </dgm:presLayoutVars>
      </dgm:prSet>
      <dgm:spPr/>
      <dgm:t>
        <a:bodyPr/>
        <a:lstStyle/>
        <a:p>
          <a:endParaRPr lang="tr-TR"/>
        </a:p>
      </dgm:t>
    </dgm:pt>
    <dgm:pt modelId="{56DA99C1-D813-4053-8DA4-CCA6B8F1E49A}" type="pres">
      <dgm:prSet presAssocID="{8BCCE0F5-2860-4A69-B7CB-164DD5AA267D}" presName="root1" presStyleCnt="0"/>
      <dgm:spPr/>
    </dgm:pt>
    <dgm:pt modelId="{D739F6EE-BC08-4F84-A1E1-3777E3F9718D}" type="pres">
      <dgm:prSet presAssocID="{8BCCE0F5-2860-4A69-B7CB-164DD5AA267D}" presName="LevelOneTextNode" presStyleLbl="node0" presStyleIdx="0" presStyleCnt="1">
        <dgm:presLayoutVars>
          <dgm:chPref val="3"/>
        </dgm:presLayoutVars>
      </dgm:prSet>
      <dgm:spPr/>
      <dgm:t>
        <a:bodyPr/>
        <a:lstStyle/>
        <a:p>
          <a:endParaRPr lang="tr-TR"/>
        </a:p>
      </dgm:t>
    </dgm:pt>
    <dgm:pt modelId="{A2C230CB-E06D-4ED5-B18C-C9D14A6967E2}" type="pres">
      <dgm:prSet presAssocID="{8BCCE0F5-2860-4A69-B7CB-164DD5AA267D}" presName="level2hierChild" presStyleCnt="0"/>
      <dgm:spPr/>
    </dgm:pt>
    <dgm:pt modelId="{35732EFA-34D8-434B-B466-CEECE383696E}" type="pres">
      <dgm:prSet presAssocID="{C211333B-CE58-471A-9929-72E3D4FB87E0}" presName="conn2-1" presStyleLbl="parChTrans1D2" presStyleIdx="0" presStyleCnt="2"/>
      <dgm:spPr/>
      <dgm:t>
        <a:bodyPr/>
        <a:lstStyle/>
        <a:p>
          <a:endParaRPr lang="tr-TR"/>
        </a:p>
      </dgm:t>
    </dgm:pt>
    <dgm:pt modelId="{96F8FD33-FF53-4861-9AD6-8981F5BA1BE0}" type="pres">
      <dgm:prSet presAssocID="{C211333B-CE58-471A-9929-72E3D4FB87E0}" presName="connTx" presStyleLbl="parChTrans1D2" presStyleIdx="0" presStyleCnt="2"/>
      <dgm:spPr/>
      <dgm:t>
        <a:bodyPr/>
        <a:lstStyle/>
        <a:p>
          <a:endParaRPr lang="tr-TR"/>
        </a:p>
      </dgm:t>
    </dgm:pt>
    <dgm:pt modelId="{476A4F83-EB8A-4C5C-B715-E3953045EB54}" type="pres">
      <dgm:prSet presAssocID="{6444F65E-F483-4123-8A0F-489A6A936189}" presName="root2" presStyleCnt="0"/>
      <dgm:spPr/>
    </dgm:pt>
    <dgm:pt modelId="{3194B5AE-C384-4895-B036-1FC87F222A59}" type="pres">
      <dgm:prSet presAssocID="{6444F65E-F483-4123-8A0F-489A6A936189}" presName="LevelTwoTextNode" presStyleLbl="node2" presStyleIdx="0" presStyleCnt="2">
        <dgm:presLayoutVars>
          <dgm:chPref val="3"/>
        </dgm:presLayoutVars>
      </dgm:prSet>
      <dgm:spPr/>
      <dgm:t>
        <a:bodyPr/>
        <a:lstStyle/>
        <a:p>
          <a:endParaRPr lang="tr-TR"/>
        </a:p>
      </dgm:t>
    </dgm:pt>
    <dgm:pt modelId="{04A0A1F6-42F7-424C-93EB-3D6BE0CFECD0}" type="pres">
      <dgm:prSet presAssocID="{6444F65E-F483-4123-8A0F-489A6A936189}" presName="level3hierChild" presStyleCnt="0"/>
      <dgm:spPr/>
    </dgm:pt>
    <dgm:pt modelId="{185CDCB7-DC4E-4809-823E-A6777D24CDE4}" type="pres">
      <dgm:prSet presAssocID="{2312296C-6149-4D75-A0C9-049C09A6B819}" presName="conn2-1" presStyleLbl="parChTrans1D2" presStyleIdx="1" presStyleCnt="2"/>
      <dgm:spPr/>
      <dgm:t>
        <a:bodyPr/>
        <a:lstStyle/>
        <a:p>
          <a:endParaRPr lang="tr-TR"/>
        </a:p>
      </dgm:t>
    </dgm:pt>
    <dgm:pt modelId="{80A6D7F3-5F58-4BF7-9A91-C65D4C354EED}" type="pres">
      <dgm:prSet presAssocID="{2312296C-6149-4D75-A0C9-049C09A6B819}" presName="connTx" presStyleLbl="parChTrans1D2" presStyleIdx="1" presStyleCnt="2"/>
      <dgm:spPr/>
      <dgm:t>
        <a:bodyPr/>
        <a:lstStyle/>
        <a:p>
          <a:endParaRPr lang="tr-TR"/>
        </a:p>
      </dgm:t>
    </dgm:pt>
    <dgm:pt modelId="{95B2F292-5847-4913-A00B-9994DC345DC9}" type="pres">
      <dgm:prSet presAssocID="{9D3D8E17-BE19-47FA-8343-51AABEA3E886}" presName="root2" presStyleCnt="0"/>
      <dgm:spPr/>
    </dgm:pt>
    <dgm:pt modelId="{A20583C7-E762-453F-916E-967BCFC22374}" type="pres">
      <dgm:prSet presAssocID="{9D3D8E17-BE19-47FA-8343-51AABEA3E886}" presName="LevelTwoTextNode" presStyleLbl="node2" presStyleIdx="1" presStyleCnt="2">
        <dgm:presLayoutVars>
          <dgm:chPref val="3"/>
        </dgm:presLayoutVars>
      </dgm:prSet>
      <dgm:spPr/>
      <dgm:t>
        <a:bodyPr/>
        <a:lstStyle/>
        <a:p>
          <a:endParaRPr lang="tr-TR"/>
        </a:p>
      </dgm:t>
    </dgm:pt>
    <dgm:pt modelId="{851CCE2C-9155-43A3-9A70-6439B1F42F4E}" type="pres">
      <dgm:prSet presAssocID="{9D3D8E17-BE19-47FA-8343-51AABEA3E886}" presName="level3hierChild" presStyleCnt="0"/>
      <dgm:spPr/>
    </dgm:pt>
  </dgm:ptLst>
  <dgm:cxnLst>
    <dgm:cxn modelId="{EB121DBF-A310-4987-9001-05BDE5D77C3F}" srcId="{9079B8AE-9806-43A0-8218-ABA76DC52886}" destId="{8BCCE0F5-2860-4A69-B7CB-164DD5AA267D}" srcOrd="0" destOrd="0" parTransId="{E9156D62-082B-4E53-8801-C783E34A6921}" sibTransId="{552BD696-E5A5-467E-BFCC-BD332FF7B8F6}"/>
    <dgm:cxn modelId="{E3B27E4B-11B9-4D92-BC40-DD960B72D0DE}" type="presOf" srcId="{9079B8AE-9806-43A0-8218-ABA76DC52886}" destId="{9698CD3D-CC33-4F71-A6FE-076DA334939F}" srcOrd="0" destOrd="0" presId="urn:microsoft.com/office/officeart/2005/8/layout/hierarchy2"/>
    <dgm:cxn modelId="{BFFFF411-5182-48B9-BF12-AC4D7E61EB17}" type="presOf" srcId="{C211333B-CE58-471A-9929-72E3D4FB87E0}" destId="{35732EFA-34D8-434B-B466-CEECE383696E}" srcOrd="0" destOrd="0" presId="urn:microsoft.com/office/officeart/2005/8/layout/hierarchy2"/>
    <dgm:cxn modelId="{777E6D4C-5A0D-4060-A106-333A7C58BFFD}" type="presOf" srcId="{C211333B-CE58-471A-9929-72E3D4FB87E0}" destId="{96F8FD33-FF53-4861-9AD6-8981F5BA1BE0}" srcOrd="1" destOrd="0" presId="urn:microsoft.com/office/officeart/2005/8/layout/hierarchy2"/>
    <dgm:cxn modelId="{1C015510-2022-4F04-85AD-934456D0982F}" type="presOf" srcId="{6444F65E-F483-4123-8A0F-489A6A936189}" destId="{3194B5AE-C384-4895-B036-1FC87F222A59}" srcOrd="0" destOrd="0" presId="urn:microsoft.com/office/officeart/2005/8/layout/hierarchy2"/>
    <dgm:cxn modelId="{627984ED-AE70-451E-B7FE-9C3BC148868A}" type="presOf" srcId="{9D3D8E17-BE19-47FA-8343-51AABEA3E886}" destId="{A20583C7-E762-453F-916E-967BCFC22374}" srcOrd="0" destOrd="0" presId="urn:microsoft.com/office/officeart/2005/8/layout/hierarchy2"/>
    <dgm:cxn modelId="{4A621C3D-6F41-4218-AF37-FEC5B29C00ED}" type="presOf" srcId="{2312296C-6149-4D75-A0C9-049C09A6B819}" destId="{185CDCB7-DC4E-4809-823E-A6777D24CDE4}" srcOrd="0" destOrd="0" presId="urn:microsoft.com/office/officeart/2005/8/layout/hierarchy2"/>
    <dgm:cxn modelId="{61D4A1BF-9243-478D-AFD9-8581E5E7AB9F}" srcId="{8BCCE0F5-2860-4A69-B7CB-164DD5AA267D}" destId="{9D3D8E17-BE19-47FA-8343-51AABEA3E886}" srcOrd="1" destOrd="0" parTransId="{2312296C-6149-4D75-A0C9-049C09A6B819}" sibTransId="{916366C2-26A4-4D7A-8837-1D35BC4F566C}"/>
    <dgm:cxn modelId="{895B34DF-AF75-4D8A-9E19-D7F35A84D4C8}" type="presOf" srcId="{8BCCE0F5-2860-4A69-B7CB-164DD5AA267D}" destId="{D739F6EE-BC08-4F84-A1E1-3777E3F9718D}" srcOrd="0" destOrd="0" presId="urn:microsoft.com/office/officeart/2005/8/layout/hierarchy2"/>
    <dgm:cxn modelId="{5E6E2275-B1B6-4462-A7FF-7AA780F69C76}" srcId="{8BCCE0F5-2860-4A69-B7CB-164DD5AA267D}" destId="{6444F65E-F483-4123-8A0F-489A6A936189}" srcOrd="0" destOrd="0" parTransId="{C211333B-CE58-471A-9929-72E3D4FB87E0}" sibTransId="{E336DEB3-F374-4C18-A7C4-5C539CCF839C}"/>
    <dgm:cxn modelId="{C22660D7-BB6E-4F51-AA50-C564B0CEAA03}" type="presOf" srcId="{2312296C-6149-4D75-A0C9-049C09A6B819}" destId="{80A6D7F3-5F58-4BF7-9A91-C65D4C354EED}" srcOrd="1" destOrd="0" presId="urn:microsoft.com/office/officeart/2005/8/layout/hierarchy2"/>
    <dgm:cxn modelId="{DA0243EE-BEFC-46BE-AE1D-37EBBA52B1AF}" type="presParOf" srcId="{9698CD3D-CC33-4F71-A6FE-076DA334939F}" destId="{56DA99C1-D813-4053-8DA4-CCA6B8F1E49A}" srcOrd="0" destOrd="0" presId="urn:microsoft.com/office/officeart/2005/8/layout/hierarchy2"/>
    <dgm:cxn modelId="{2F0A206F-B4A5-4953-9F5A-E5EB63E853A5}" type="presParOf" srcId="{56DA99C1-D813-4053-8DA4-CCA6B8F1E49A}" destId="{D739F6EE-BC08-4F84-A1E1-3777E3F9718D}" srcOrd="0" destOrd="0" presId="urn:microsoft.com/office/officeart/2005/8/layout/hierarchy2"/>
    <dgm:cxn modelId="{0E25289A-312D-4D1C-9695-E59944FB98AA}" type="presParOf" srcId="{56DA99C1-D813-4053-8DA4-CCA6B8F1E49A}" destId="{A2C230CB-E06D-4ED5-B18C-C9D14A6967E2}" srcOrd="1" destOrd="0" presId="urn:microsoft.com/office/officeart/2005/8/layout/hierarchy2"/>
    <dgm:cxn modelId="{E64D90B5-47D0-4719-9F64-B1A3F4C08522}" type="presParOf" srcId="{A2C230CB-E06D-4ED5-B18C-C9D14A6967E2}" destId="{35732EFA-34D8-434B-B466-CEECE383696E}" srcOrd="0" destOrd="0" presId="urn:microsoft.com/office/officeart/2005/8/layout/hierarchy2"/>
    <dgm:cxn modelId="{27887535-573B-430C-BB77-67D641D0ACCC}" type="presParOf" srcId="{35732EFA-34D8-434B-B466-CEECE383696E}" destId="{96F8FD33-FF53-4861-9AD6-8981F5BA1BE0}" srcOrd="0" destOrd="0" presId="urn:microsoft.com/office/officeart/2005/8/layout/hierarchy2"/>
    <dgm:cxn modelId="{16803E9E-FD98-4C6E-A7F1-C95AC183F2E1}" type="presParOf" srcId="{A2C230CB-E06D-4ED5-B18C-C9D14A6967E2}" destId="{476A4F83-EB8A-4C5C-B715-E3953045EB54}" srcOrd="1" destOrd="0" presId="urn:microsoft.com/office/officeart/2005/8/layout/hierarchy2"/>
    <dgm:cxn modelId="{0EB70B43-9C50-4CB0-9758-E07CB0DF6837}" type="presParOf" srcId="{476A4F83-EB8A-4C5C-B715-E3953045EB54}" destId="{3194B5AE-C384-4895-B036-1FC87F222A59}" srcOrd="0" destOrd="0" presId="urn:microsoft.com/office/officeart/2005/8/layout/hierarchy2"/>
    <dgm:cxn modelId="{8E9D2A63-BB9F-48FC-A7ED-212620996F44}" type="presParOf" srcId="{476A4F83-EB8A-4C5C-B715-E3953045EB54}" destId="{04A0A1F6-42F7-424C-93EB-3D6BE0CFECD0}" srcOrd="1" destOrd="0" presId="urn:microsoft.com/office/officeart/2005/8/layout/hierarchy2"/>
    <dgm:cxn modelId="{F2BA9E25-77EC-444B-81AD-16971A0CD503}" type="presParOf" srcId="{A2C230CB-E06D-4ED5-B18C-C9D14A6967E2}" destId="{185CDCB7-DC4E-4809-823E-A6777D24CDE4}" srcOrd="2" destOrd="0" presId="urn:microsoft.com/office/officeart/2005/8/layout/hierarchy2"/>
    <dgm:cxn modelId="{C8B248D8-59F9-4A8A-A5A1-6EFFFD87246F}" type="presParOf" srcId="{185CDCB7-DC4E-4809-823E-A6777D24CDE4}" destId="{80A6D7F3-5F58-4BF7-9A91-C65D4C354EED}" srcOrd="0" destOrd="0" presId="urn:microsoft.com/office/officeart/2005/8/layout/hierarchy2"/>
    <dgm:cxn modelId="{0A0C90C0-E753-468B-BA0B-59C957DC0B56}" type="presParOf" srcId="{A2C230CB-E06D-4ED5-B18C-C9D14A6967E2}" destId="{95B2F292-5847-4913-A00B-9994DC345DC9}" srcOrd="3" destOrd="0" presId="urn:microsoft.com/office/officeart/2005/8/layout/hierarchy2"/>
    <dgm:cxn modelId="{D4CC065C-3C77-4E34-AFFC-D57EBE056525}" type="presParOf" srcId="{95B2F292-5847-4913-A00B-9994DC345DC9}" destId="{A20583C7-E762-453F-916E-967BCFC22374}" srcOrd="0" destOrd="0" presId="urn:microsoft.com/office/officeart/2005/8/layout/hierarchy2"/>
    <dgm:cxn modelId="{F7FEEC2E-E7A9-4744-8A8A-8620F9EC2CF2}" type="presParOf" srcId="{95B2F292-5847-4913-A00B-9994DC345DC9}" destId="{851CCE2C-9155-43A3-9A70-6439B1F42F4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E8A3F-AABF-45CE-BC0A-F59DF4112D0E}">
      <dsp:nvSpPr>
        <dsp:cNvPr id="0" name=""/>
        <dsp:cNvSpPr/>
      </dsp:nvSpPr>
      <dsp:spPr>
        <a:xfrm>
          <a:off x="4455734" y="2389457"/>
          <a:ext cx="1814389" cy="181438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smtClean="0"/>
            <a:t>İstatistik öğrenme için ipuçları</a:t>
          </a:r>
          <a:endParaRPr lang="tr-TR" sz="2300" kern="1200" dirty="0"/>
        </a:p>
      </dsp:txBody>
      <dsp:txXfrm>
        <a:off x="4721445" y="2655168"/>
        <a:ext cx="1282967" cy="1282967"/>
      </dsp:txXfrm>
    </dsp:sp>
    <dsp:sp modelId="{9418B8B1-F37C-4467-930A-04886DCECF41}">
      <dsp:nvSpPr>
        <dsp:cNvPr id="0" name=""/>
        <dsp:cNvSpPr/>
      </dsp:nvSpPr>
      <dsp:spPr>
        <a:xfrm rot="16200000">
          <a:off x="5088622" y="2100129"/>
          <a:ext cx="548613" cy="30041"/>
        </a:xfrm>
        <a:custGeom>
          <a:avLst/>
          <a:gdLst/>
          <a:ahLst/>
          <a:cxnLst/>
          <a:rect l="0" t="0" r="0" b="0"/>
          <a:pathLst>
            <a:path>
              <a:moveTo>
                <a:pt x="0" y="15020"/>
              </a:moveTo>
              <a:lnTo>
                <a:pt x="548613" y="1502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5349214" y="2101435"/>
        <a:ext cx="27430" cy="27430"/>
      </dsp:txXfrm>
    </dsp:sp>
    <dsp:sp modelId="{B835B10D-41A4-4351-8881-E9442372F74F}">
      <dsp:nvSpPr>
        <dsp:cNvPr id="0" name=""/>
        <dsp:cNvSpPr/>
      </dsp:nvSpPr>
      <dsp:spPr>
        <a:xfrm>
          <a:off x="4455734" y="26454"/>
          <a:ext cx="1814389" cy="18143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tr-TR" sz="2400" kern="1200" dirty="0" smtClean="0"/>
            <a:t>Sembol</a:t>
          </a:r>
          <a:endParaRPr lang="tr-TR" sz="2400" kern="1200" dirty="0"/>
        </a:p>
      </dsp:txBody>
      <dsp:txXfrm>
        <a:off x="4721445" y="292165"/>
        <a:ext cx="1282967" cy="1282967"/>
      </dsp:txXfrm>
    </dsp:sp>
    <dsp:sp modelId="{4E865A08-B84A-47BB-8780-FBCC22159644}">
      <dsp:nvSpPr>
        <dsp:cNvPr id="0" name=""/>
        <dsp:cNvSpPr/>
      </dsp:nvSpPr>
      <dsp:spPr>
        <a:xfrm>
          <a:off x="6270124" y="3281631"/>
          <a:ext cx="403271" cy="30041"/>
        </a:xfrm>
        <a:custGeom>
          <a:avLst/>
          <a:gdLst/>
          <a:ahLst/>
          <a:cxnLst/>
          <a:rect l="0" t="0" r="0" b="0"/>
          <a:pathLst>
            <a:path>
              <a:moveTo>
                <a:pt x="0" y="15020"/>
              </a:moveTo>
              <a:lnTo>
                <a:pt x="403271" y="1502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6461678" y="3286570"/>
        <a:ext cx="20163" cy="20163"/>
      </dsp:txXfrm>
    </dsp:sp>
    <dsp:sp modelId="{801F1A68-637A-45EE-89F5-5751B70DC18D}">
      <dsp:nvSpPr>
        <dsp:cNvPr id="0" name=""/>
        <dsp:cNvSpPr/>
      </dsp:nvSpPr>
      <dsp:spPr>
        <a:xfrm>
          <a:off x="6673396" y="2389457"/>
          <a:ext cx="2105072" cy="18143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tr-TR" sz="2000" kern="1200" dirty="0" smtClean="0"/>
            <a:t>Kelime bilgisi</a:t>
          </a:r>
          <a:endParaRPr lang="tr-TR" sz="2000" kern="1200" dirty="0"/>
        </a:p>
      </dsp:txBody>
      <dsp:txXfrm>
        <a:off x="6981677" y="2655168"/>
        <a:ext cx="1488510" cy="1282967"/>
      </dsp:txXfrm>
    </dsp:sp>
    <dsp:sp modelId="{14CBF7B6-CB1B-4E32-9C1D-4D56C7F14799}">
      <dsp:nvSpPr>
        <dsp:cNvPr id="0" name=""/>
        <dsp:cNvSpPr/>
      </dsp:nvSpPr>
      <dsp:spPr>
        <a:xfrm rot="5400000">
          <a:off x="5088622" y="4463133"/>
          <a:ext cx="548613" cy="30041"/>
        </a:xfrm>
        <a:custGeom>
          <a:avLst/>
          <a:gdLst/>
          <a:ahLst/>
          <a:cxnLst/>
          <a:rect l="0" t="0" r="0" b="0"/>
          <a:pathLst>
            <a:path>
              <a:moveTo>
                <a:pt x="0" y="15020"/>
              </a:moveTo>
              <a:lnTo>
                <a:pt x="548613" y="1502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5349214" y="4464438"/>
        <a:ext cx="27430" cy="27430"/>
      </dsp:txXfrm>
    </dsp:sp>
    <dsp:sp modelId="{00F18A07-E7B7-4CBB-B72D-770B4CA11D3B}">
      <dsp:nvSpPr>
        <dsp:cNvPr id="0" name=""/>
        <dsp:cNvSpPr/>
      </dsp:nvSpPr>
      <dsp:spPr>
        <a:xfrm>
          <a:off x="4455734" y="4752460"/>
          <a:ext cx="1814389" cy="18143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tr-TR" sz="2200" kern="1200" dirty="0" smtClean="0"/>
            <a:t>Gramer</a:t>
          </a:r>
          <a:endParaRPr lang="tr-TR" sz="2200" kern="1200" dirty="0"/>
        </a:p>
      </dsp:txBody>
      <dsp:txXfrm>
        <a:off x="4721445" y="5018171"/>
        <a:ext cx="1282967" cy="1282967"/>
      </dsp:txXfrm>
    </dsp:sp>
    <dsp:sp modelId="{479F3514-26EC-4569-9CB0-76753A4B013D}">
      <dsp:nvSpPr>
        <dsp:cNvPr id="0" name=""/>
        <dsp:cNvSpPr/>
      </dsp:nvSpPr>
      <dsp:spPr>
        <a:xfrm rot="10800000">
          <a:off x="3907121" y="3281631"/>
          <a:ext cx="548613" cy="30041"/>
        </a:xfrm>
        <a:custGeom>
          <a:avLst/>
          <a:gdLst/>
          <a:ahLst/>
          <a:cxnLst/>
          <a:rect l="0" t="0" r="0" b="0"/>
          <a:pathLst>
            <a:path>
              <a:moveTo>
                <a:pt x="0" y="15020"/>
              </a:moveTo>
              <a:lnTo>
                <a:pt x="548613" y="1502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rot="10800000">
        <a:off x="4167712" y="3282937"/>
        <a:ext cx="27430" cy="27430"/>
      </dsp:txXfrm>
    </dsp:sp>
    <dsp:sp modelId="{5997F13A-1ACE-4579-8667-B01FB6C620BD}">
      <dsp:nvSpPr>
        <dsp:cNvPr id="0" name=""/>
        <dsp:cNvSpPr/>
      </dsp:nvSpPr>
      <dsp:spPr>
        <a:xfrm>
          <a:off x="2092731" y="2389457"/>
          <a:ext cx="1814389" cy="18143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tr-TR" sz="2200" kern="1200" dirty="0" smtClean="0"/>
            <a:t>Kurallar</a:t>
          </a:r>
          <a:endParaRPr lang="tr-TR" sz="2200" kern="1200" dirty="0"/>
        </a:p>
      </dsp:txBody>
      <dsp:txXfrm>
        <a:off x="2358442" y="2655168"/>
        <a:ext cx="1282967" cy="12829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1B80A-D315-409C-90D6-2B920EEB5B30}">
      <dsp:nvSpPr>
        <dsp:cNvPr id="0" name=""/>
        <dsp:cNvSpPr/>
      </dsp:nvSpPr>
      <dsp:spPr>
        <a:xfrm>
          <a:off x="3178280" y="-293828"/>
          <a:ext cx="2460876" cy="234746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tr-TR" sz="2100" b="1" kern="1200" dirty="0" smtClean="0"/>
            <a:t>EVREN</a:t>
          </a:r>
          <a:endParaRPr lang="tr-TR" sz="2100" b="1" kern="1200" dirty="0"/>
        </a:p>
        <a:p>
          <a:pPr lvl="0" algn="ctr" defTabSz="933450">
            <a:lnSpc>
              <a:spcPct val="90000"/>
            </a:lnSpc>
            <a:spcBef>
              <a:spcPct val="0"/>
            </a:spcBef>
            <a:spcAft>
              <a:spcPct val="35000"/>
            </a:spcAft>
          </a:pPr>
          <a:r>
            <a:rPr lang="tr-TR" sz="2100" b="1" kern="1200" dirty="0" smtClean="0"/>
            <a:t>(ilgilenilen tüm bireyler)</a:t>
          </a:r>
          <a:endParaRPr lang="tr-TR" sz="2100" b="1" kern="1200" dirty="0"/>
        </a:p>
      </dsp:txBody>
      <dsp:txXfrm>
        <a:off x="3538667" y="49950"/>
        <a:ext cx="1740102" cy="1659904"/>
      </dsp:txXfrm>
    </dsp:sp>
    <dsp:sp modelId="{5E8859B2-537A-4705-A5FF-A1C25CE5F696}">
      <dsp:nvSpPr>
        <dsp:cNvPr id="0" name=""/>
        <dsp:cNvSpPr/>
      </dsp:nvSpPr>
      <dsp:spPr>
        <a:xfrm rot="2700000">
          <a:off x="5285909" y="1547566"/>
          <a:ext cx="189691" cy="60874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tr-TR" sz="1700" kern="1200"/>
        </a:p>
      </dsp:txBody>
      <dsp:txXfrm>
        <a:off x="5294243" y="1649195"/>
        <a:ext cx="132784" cy="365245"/>
      </dsp:txXfrm>
    </dsp:sp>
    <dsp:sp modelId="{D58B1AF9-368B-43C1-BB70-1C2D06F0F782}">
      <dsp:nvSpPr>
        <dsp:cNvPr id="0" name=""/>
        <dsp:cNvSpPr/>
      </dsp:nvSpPr>
      <dsp:spPr>
        <a:xfrm>
          <a:off x="5139134" y="1676422"/>
          <a:ext cx="2373433" cy="224122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tr-TR" sz="2100" b="1" kern="1200" dirty="0" smtClean="0"/>
            <a:t>Evrenden örneklem seçilir</a:t>
          </a:r>
          <a:endParaRPr lang="tr-TR" sz="2100" b="1" kern="1200" dirty="0"/>
        </a:p>
      </dsp:txBody>
      <dsp:txXfrm>
        <a:off x="5486715" y="2004642"/>
        <a:ext cx="1678271" cy="1584783"/>
      </dsp:txXfrm>
    </dsp:sp>
    <dsp:sp modelId="{993E1006-CC83-44A8-B545-0F620A639A93}">
      <dsp:nvSpPr>
        <dsp:cNvPr id="0" name=""/>
        <dsp:cNvSpPr/>
      </dsp:nvSpPr>
      <dsp:spPr>
        <a:xfrm rot="8100000">
          <a:off x="5315244" y="3417900"/>
          <a:ext cx="170736" cy="60874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tr-TR" sz="1700" kern="1200"/>
        </a:p>
      </dsp:txBody>
      <dsp:txXfrm rot="10800000">
        <a:off x="5358964" y="3521540"/>
        <a:ext cx="119515" cy="365245"/>
      </dsp:txXfrm>
    </dsp:sp>
    <dsp:sp modelId="{B0C12466-77A9-4686-A052-EE98144264CE}">
      <dsp:nvSpPr>
        <dsp:cNvPr id="0" name=""/>
        <dsp:cNvSpPr/>
      </dsp:nvSpPr>
      <dsp:spPr>
        <a:xfrm>
          <a:off x="3152632" y="3495705"/>
          <a:ext cx="2512172" cy="243692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tr-TR" sz="2100" b="1" kern="1200" dirty="0" smtClean="0"/>
            <a:t>ÖRNEKLEM</a:t>
          </a:r>
          <a:endParaRPr lang="tr-TR" sz="2100" b="1" kern="1200" dirty="0"/>
        </a:p>
        <a:p>
          <a:pPr lvl="0" algn="ctr" defTabSz="933450">
            <a:lnSpc>
              <a:spcPct val="90000"/>
            </a:lnSpc>
            <a:spcBef>
              <a:spcPct val="0"/>
            </a:spcBef>
            <a:spcAft>
              <a:spcPct val="35000"/>
            </a:spcAft>
          </a:pPr>
          <a:r>
            <a:rPr lang="tr-TR" sz="2100" b="1" kern="1200" dirty="0" smtClean="0"/>
            <a:t>(Araştırma için seçilen bireyler)</a:t>
          </a:r>
          <a:endParaRPr lang="tr-TR" sz="2100" b="1" kern="1200" dirty="0"/>
        </a:p>
      </dsp:txBody>
      <dsp:txXfrm>
        <a:off x="3520531" y="3852584"/>
        <a:ext cx="1776374" cy="1723165"/>
      </dsp:txXfrm>
    </dsp:sp>
    <dsp:sp modelId="{ED27A634-2D15-4B08-B39A-A02772AABFB0}">
      <dsp:nvSpPr>
        <dsp:cNvPr id="0" name=""/>
        <dsp:cNvSpPr/>
      </dsp:nvSpPr>
      <dsp:spPr>
        <a:xfrm rot="13500000">
          <a:off x="3398947" y="3458951"/>
          <a:ext cx="117856" cy="60874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tr-TR" sz="1700" kern="1200"/>
        </a:p>
      </dsp:txBody>
      <dsp:txXfrm rot="10800000">
        <a:off x="3429126" y="3593201"/>
        <a:ext cx="82499" cy="365245"/>
      </dsp:txXfrm>
    </dsp:sp>
    <dsp:sp modelId="{33348516-4140-4D6A-A68C-D5661197945E}">
      <dsp:nvSpPr>
        <dsp:cNvPr id="0" name=""/>
        <dsp:cNvSpPr/>
      </dsp:nvSpPr>
      <dsp:spPr>
        <a:xfrm>
          <a:off x="1098032" y="1650666"/>
          <a:ext cx="2787108" cy="229273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tr-TR" sz="2100" b="1" kern="1200" dirty="0" smtClean="0"/>
            <a:t>Örneklemden elde edilen sonuçlar evrene </a:t>
          </a:r>
          <a:r>
            <a:rPr lang="tr-TR" sz="2100" b="1" kern="1200" dirty="0" err="1" smtClean="0"/>
            <a:t>genellenir</a:t>
          </a:r>
          <a:endParaRPr lang="tr-TR" sz="2100" b="1" kern="1200" dirty="0"/>
        </a:p>
      </dsp:txBody>
      <dsp:txXfrm>
        <a:off x="1506195" y="1986429"/>
        <a:ext cx="1970782" cy="1621210"/>
      </dsp:txXfrm>
    </dsp:sp>
    <dsp:sp modelId="{81902190-18AE-4EA6-B9EE-2B04C26F7E44}">
      <dsp:nvSpPr>
        <dsp:cNvPr id="0" name=""/>
        <dsp:cNvSpPr/>
      </dsp:nvSpPr>
      <dsp:spPr>
        <a:xfrm rot="18900000">
          <a:off x="3397017" y="1518825"/>
          <a:ext cx="136811" cy="60874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tr-TR" sz="1700" kern="1200"/>
        </a:p>
      </dsp:txBody>
      <dsp:txXfrm>
        <a:off x="3403028" y="1655085"/>
        <a:ext cx="95768" cy="365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9F6EE-BC08-4F84-A1E1-3777E3F9718D}">
      <dsp:nvSpPr>
        <dsp:cNvPr id="0" name=""/>
        <dsp:cNvSpPr/>
      </dsp:nvSpPr>
      <dsp:spPr>
        <a:xfrm>
          <a:off x="342" y="1285463"/>
          <a:ext cx="2722610" cy="1361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tr-TR" sz="1900" kern="1200" dirty="0" smtClean="0"/>
            <a:t>Evren</a:t>
          </a:r>
          <a:endParaRPr lang="tr-TR" sz="1900" kern="1200" dirty="0"/>
        </a:p>
        <a:p>
          <a:pPr lvl="0" algn="ctr" defTabSz="844550">
            <a:lnSpc>
              <a:spcPct val="90000"/>
            </a:lnSpc>
            <a:spcBef>
              <a:spcPct val="0"/>
            </a:spcBef>
            <a:spcAft>
              <a:spcPct val="35000"/>
            </a:spcAft>
          </a:pPr>
          <a:r>
            <a:rPr lang="tr-TR" sz="1900" kern="1200" dirty="0"/>
            <a:t>1000 </a:t>
          </a:r>
          <a:r>
            <a:rPr lang="tr-TR" sz="1900" kern="1200" dirty="0" smtClean="0"/>
            <a:t>Birinci Sınıf Öğrencisi</a:t>
          </a:r>
          <a:endParaRPr lang="tr-TR" sz="1900" kern="1200" dirty="0"/>
        </a:p>
        <a:p>
          <a:pPr lvl="0" algn="just" defTabSz="844550">
            <a:lnSpc>
              <a:spcPct val="90000"/>
            </a:lnSpc>
            <a:spcBef>
              <a:spcPct val="0"/>
            </a:spcBef>
            <a:spcAft>
              <a:spcPct val="35000"/>
            </a:spcAft>
          </a:pPr>
          <a:r>
            <a:rPr lang="tr-TR" sz="1600" kern="1200" dirty="0" smtClean="0"/>
            <a:t>Ortalama yaş:  78 ay</a:t>
          </a:r>
          <a:endParaRPr lang="tr-TR" sz="1600" kern="1200" dirty="0"/>
        </a:p>
      </dsp:txBody>
      <dsp:txXfrm>
        <a:off x="40213" y="1325334"/>
        <a:ext cx="2642868" cy="1281563"/>
      </dsp:txXfrm>
    </dsp:sp>
    <dsp:sp modelId="{35732EFA-34D8-434B-B466-CEECE383696E}">
      <dsp:nvSpPr>
        <dsp:cNvPr id="0" name=""/>
        <dsp:cNvSpPr/>
      </dsp:nvSpPr>
      <dsp:spPr>
        <a:xfrm rot="19457599">
          <a:off x="2596894" y="1543584"/>
          <a:ext cx="1341162" cy="62314"/>
        </a:xfrm>
        <a:custGeom>
          <a:avLst/>
          <a:gdLst/>
          <a:ahLst/>
          <a:cxnLst/>
          <a:rect l="0" t="0" r="0" b="0"/>
          <a:pathLst>
            <a:path>
              <a:moveTo>
                <a:pt x="0" y="31157"/>
              </a:moveTo>
              <a:lnTo>
                <a:pt x="1341162" y="311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3233946" y="1541212"/>
        <a:ext cx="67058" cy="67058"/>
      </dsp:txXfrm>
    </dsp:sp>
    <dsp:sp modelId="{3194B5AE-C384-4895-B036-1FC87F222A59}">
      <dsp:nvSpPr>
        <dsp:cNvPr id="0" name=""/>
        <dsp:cNvSpPr/>
      </dsp:nvSpPr>
      <dsp:spPr>
        <a:xfrm>
          <a:off x="3811997" y="502713"/>
          <a:ext cx="2722610" cy="1361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tr-TR" sz="1700" kern="1200" dirty="0" smtClean="0"/>
            <a:t>Örneklem </a:t>
          </a:r>
          <a:r>
            <a:rPr lang="tr-TR" sz="1700" kern="1200" dirty="0"/>
            <a:t>1</a:t>
          </a:r>
        </a:p>
        <a:p>
          <a:pPr lvl="0" algn="ctr" defTabSz="755650">
            <a:lnSpc>
              <a:spcPct val="90000"/>
            </a:lnSpc>
            <a:spcBef>
              <a:spcPct val="0"/>
            </a:spcBef>
            <a:spcAft>
              <a:spcPct val="35000"/>
            </a:spcAft>
          </a:pPr>
          <a:r>
            <a:rPr lang="tr-TR" sz="1700" kern="1200" dirty="0"/>
            <a:t>100 </a:t>
          </a:r>
          <a:r>
            <a:rPr lang="tr-TR" sz="1700" kern="1200" dirty="0" smtClean="0"/>
            <a:t>Birinci Sınıf Öğrencisi</a:t>
          </a:r>
        </a:p>
        <a:p>
          <a:pPr lvl="0" algn="ctr" defTabSz="755650">
            <a:lnSpc>
              <a:spcPct val="90000"/>
            </a:lnSpc>
            <a:spcBef>
              <a:spcPct val="0"/>
            </a:spcBef>
            <a:spcAft>
              <a:spcPct val="35000"/>
            </a:spcAft>
          </a:pPr>
          <a:r>
            <a:rPr lang="tr-TR" sz="1700" kern="1200" dirty="0" smtClean="0"/>
            <a:t>Ortalama yaş: 79 ay</a:t>
          </a:r>
          <a:endParaRPr lang="tr-TR" sz="1700" kern="1200" dirty="0"/>
        </a:p>
      </dsp:txBody>
      <dsp:txXfrm>
        <a:off x="3851868" y="542584"/>
        <a:ext cx="2642868" cy="1281563"/>
      </dsp:txXfrm>
    </dsp:sp>
    <dsp:sp modelId="{185CDCB7-DC4E-4809-823E-A6777D24CDE4}">
      <dsp:nvSpPr>
        <dsp:cNvPr id="0" name=""/>
        <dsp:cNvSpPr/>
      </dsp:nvSpPr>
      <dsp:spPr>
        <a:xfrm rot="2142401">
          <a:off x="2596894" y="2326334"/>
          <a:ext cx="1341162" cy="62314"/>
        </a:xfrm>
        <a:custGeom>
          <a:avLst/>
          <a:gdLst/>
          <a:ahLst/>
          <a:cxnLst/>
          <a:rect l="0" t="0" r="0" b="0"/>
          <a:pathLst>
            <a:path>
              <a:moveTo>
                <a:pt x="0" y="31157"/>
              </a:moveTo>
              <a:lnTo>
                <a:pt x="1341162" y="311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3233946" y="2323962"/>
        <a:ext cx="67058" cy="67058"/>
      </dsp:txXfrm>
    </dsp:sp>
    <dsp:sp modelId="{A20583C7-E762-453F-916E-967BCFC22374}">
      <dsp:nvSpPr>
        <dsp:cNvPr id="0" name=""/>
        <dsp:cNvSpPr/>
      </dsp:nvSpPr>
      <dsp:spPr>
        <a:xfrm>
          <a:off x="3811997" y="2068214"/>
          <a:ext cx="2722610" cy="1361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tr-TR" sz="1700" kern="1200" dirty="0"/>
            <a:t>Sample 2</a:t>
          </a:r>
        </a:p>
        <a:p>
          <a:pPr lvl="0" algn="ctr" defTabSz="755650">
            <a:lnSpc>
              <a:spcPct val="90000"/>
            </a:lnSpc>
            <a:spcBef>
              <a:spcPct val="0"/>
            </a:spcBef>
            <a:spcAft>
              <a:spcPct val="35000"/>
            </a:spcAft>
          </a:pPr>
          <a:r>
            <a:rPr lang="tr-TR" sz="1700" kern="1200" dirty="0"/>
            <a:t>100 </a:t>
          </a:r>
          <a:r>
            <a:rPr lang="tr-TR" sz="1700" kern="1200" dirty="0" smtClean="0"/>
            <a:t>Birinci Sınıf Öğrencisi</a:t>
          </a:r>
        </a:p>
        <a:p>
          <a:pPr lvl="0" algn="ctr" defTabSz="755650">
            <a:lnSpc>
              <a:spcPct val="90000"/>
            </a:lnSpc>
            <a:spcBef>
              <a:spcPct val="0"/>
            </a:spcBef>
            <a:spcAft>
              <a:spcPct val="35000"/>
            </a:spcAft>
          </a:pPr>
          <a:r>
            <a:rPr lang="tr-TR" sz="1700" kern="1200" dirty="0" smtClean="0"/>
            <a:t>Ortalama yaş: 75 ay</a:t>
          </a:r>
          <a:endParaRPr lang="tr-TR" sz="1700" kern="1200" dirty="0"/>
        </a:p>
        <a:p>
          <a:pPr lvl="0" algn="ctr" defTabSz="755650">
            <a:lnSpc>
              <a:spcPct val="90000"/>
            </a:lnSpc>
            <a:spcBef>
              <a:spcPct val="0"/>
            </a:spcBef>
            <a:spcAft>
              <a:spcPct val="35000"/>
            </a:spcAft>
          </a:pPr>
          <a:endParaRPr lang="tr-TR" sz="1700" kern="1200" dirty="0"/>
        </a:p>
      </dsp:txBody>
      <dsp:txXfrm>
        <a:off x="3851868" y="2108085"/>
        <a:ext cx="2642868" cy="128156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0A3A2-A567-4ACD-9E38-C46AFCEC0384}" type="datetimeFigureOut">
              <a:rPr lang="tr-TR" smtClean="0"/>
              <a:t>1.03.2024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CC21E-4748-4BD0-8805-A3C51047901A}" type="slidenum">
              <a:rPr lang="tr-TR" smtClean="0"/>
              <a:t>‹#›</a:t>
            </a:fld>
            <a:endParaRPr lang="tr-TR"/>
          </a:p>
        </p:txBody>
      </p:sp>
    </p:spTree>
    <p:extLst>
      <p:ext uri="{BB962C8B-B14F-4D97-AF65-F5344CB8AC3E}">
        <p14:creationId xmlns:p14="http://schemas.microsoft.com/office/powerpoint/2010/main" val="42427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Roman and greek letters, mathematical notations</a:t>
            </a:r>
          </a:p>
          <a:p>
            <a:r>
              <a:rPr lang="tr-TR" dirty="0"/>
              <a:t>Mean, variance, significancae</a:t>
            </a:r>
          </a:p>
          <a:p>
            <a:r>
              <a:rPr lang="tr-TR" dirty="0"/>
              <a:t>Agreement between type of data and statsitical method</a:t>
            </a:r>
          </a:p>
          <a:p>
            <a:r>
              <a:rPr lang="tr-TR" dirty="0"/>
              <a:t>Rules for performing statistical test</a:t>
            </a:r>
          </a:p>
        </p:txBody>
      </p:sp>
      <p:sp>
        <p:nvSpPr>
          <p:cNvPr id="4" name="Slide Number Placeholder 3"/>
          <p:cNvSpPr>
            <a:spLocks noGrp="1"/>
          </p:cNvSpPr>
          <p:nvPr>
            <p:ph type="sldNum" sz="quarter" idx="5"/>
          </p:nvPr>
        </p:nvSpPr>
        <p:spPr/>
        <p:txBody>
          <a:bodyPr/>
          <a:lstStyle/>
          <a:p>
            <a:fld id="{597CC21E-4748-4BD0-8805-A3C51047901A}" type="slidenum">
              <a:rPr lang="tr-TR" smtClean="0"/>
              <a:t>5</a:t>
            </a:fld>
            <a:endParaRPr lang="tr-TR"/>
          </a:p>
        </p:txBody>
      </p:sp>
    </p:spTree>
    <p:extLst>
      <p:ext uri="{BB962C8B-B14F-4D97-AF65-F5344CB8AC3E}">
        <p14:creationId xmlns:p14="http://schemas.microsoft.com/office/powerpoint/2010/main" val="56904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should be learned in a realistic context</a:t>
            </a:r>
            <a:endParaRPr lang="tr-TR" sz="120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5"/>
          </p:nvPr>
        </p:nvSpPr>
        <p:spPr/>
        <p:txBody>
          <a:bodyPr/>
          <a:lstStyle/>
          <a:p>
            <a:fld id="{597CC21E-4748-4BD0-8805-A3C51047901A}" type="slidenum">
              <a:rPr lang="tr-TR" smtClean="0"/>
              <a:t>6</a:t>
            </a:fld>
            <a:endParaRPr lang="tr-TR"/>
          </a:p>
        </p:txBody>
      </p:sp>
    </p:spTree>
    <p:extLst>
      <p:ext uri="{BB962C8B-B14F-4D97-AF65-F5344CB8AC3E}">
        <p14:creationId xmlns:p14="http://schemas.microsoft.com/office/powerpoint/2010/main" val="261501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97CC21E-4748-4BD0-8805-A3C51047901A}" type="slidenum">
              <a:rPr lang="tr-TR" smtClean="0"/>
              <a:t>13</a:t>
            </a:fld>
            <a:endParaRPr lang="tr-TR"/>
          </a:p>
        </p:txBody>
      </p:sp>
    </p:spTree>
    <p:extLst>
      <p:ext uri="{BB962C8B-B14F-4D97-AF65-F5344CB8AC3E}">
        <p14:creationId xmlns:p14="http://schemas.microsoft.com/office/powerpoint/2010/main" val="9493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97CC21E-4748-4BD0-8805-A3C51047901A}" type="slidenum">
              <a:rPr lang="tr-TR" smtClean="0"/>
              <a:t>17</a:t>
            </a:fld>
            <a:endParaRPr lang="tr-TR"/>
          </a:p>
        </p:txBody>
      </p:sp>
    </p:spTree>
    <p:extLst>
      <p:ext uri="{BB962C8B-B14F-4D97-AF65-F5344CB8AC3E}">
        <p14:creationId xmlns:p14="http://schemas.microsoft.com/office/powerpoint/2010/main" val="3966461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97CC21E-4748-4BD0-8805-A3C51047901A}" type="slidenum">
              <a:rPr lang="tr-TR" smtClean="0"/>
              <a:t>38</a:t>
            </a:fld>
            <a:endParaRPr lang="tr-TR"/>
          </a:p>
        </p:txBody>
      </p:sp>
    </p:spTree>
    <p:extLst>
      <p:ext uri="{BB962C8B-B14F-4D97-AF65-F5344CB8AC3E}">
        <p14:creationId xmlns:p14="http://schemas.microsoft.com/office/powerpoint/2010/main" val="9572049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329B8-40E2-46A3-BA9D-13DA9012BA9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F9D7454-9D4E-4148-B515-E483A3093F1B}" type="slidenum">
              <a:rPr lang="tr-TR" smtClean="0"/>
              <a:t>‹#›</a:t>
            </a:fld>
            <a:endParaRPr lang="tr-TR"/>
          </a:p>
        </p:txBody>
      </p:sp>
    </p:spTree>
    <p:extLst>
      <p:ext uri="{BB962C8B-B14F-4D97-AF65-F5344CB8AC3E}">
        <p14:creationId xmlns:p14="http://schemas.microsoft.com/office/powerpoint/2010/main" val="387600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29B8-40E2-46A3-BA9D-13DA9012BA9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366022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29B8-40E2-46A3-BA9D-13DA9012BA9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315276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29B8-40E2-46A3-BA9D-13DA9012BA9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66498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01329B8-40E2-46A3-BA9D-13DA9012BA96}" type="datetimeFigureOut">
              <a:rPr lang="tr-TR" smtClean="0"/>
              <a:t>1.03.2024</a:t>
            </a:fld>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F9D7454-9D4E-4148-B515-E483A3093F1B}" type="slidenum">
              <a:rPr lang="tr-TR" smtClean="0"/>
              <a:t>‹#›</a:t>
            </a:fld>
            <a:endParaRPr lang="tr-TR"/>
          </a:p>
        </p:txBody>
      </p:sp>
    </p:spTree>
    <p:extLst>
      <p:ext uri="{BB962C8B-B14F-4D97-AF65-F5344CB8AC3E}">
        <p14:creationId xmlns:p14="http://schemas.microsoft.com/office/powerpoint/2010/main" val="353888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329B8-40E2-46A3-BA9D-13DA9012BA96}" type="datetimeFigureOut">
              <a:rPr lang="tr-TR" smtClean="0"/>
              <a:t>1.03.2024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161449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329B8-40E2-46A3-BA9D-13DA9012BA96}" type="datetimeFigureOut">
              <a:rPr lang="tr-TR" smtClean="0"/>
              <a:t>1.03.2024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216788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329B8-40E2-46A3-BA9D-13DA9012BA96}" type="datetimeFigureOut">
              <a:rPr lang="tr-TR" smtClean="0"/>
              <a:t>1.03.2024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22777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329B8-40E2-46A3-BA9D-13DA9012BA96}" type="datetimeFigureOut">
              <a:rPr lang="tr-TR" smtClean="0"/>
              <a:t>1.03.2024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398170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1329B8-40E2-46A3-BA9D-13DA9012BA96}" type="datetimeFigureOut">
              <a:rPr lang="tr-TR" smtClean="0"/>
              <a:t>1.03.2024</a:t>
            </a:fld>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61258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1329B8-40E2-46A3-BA9D-13DA9012BA96}" type="datetimeFigureOut">
              <a:rPr lang="tr-TR" smtClean="0"/>
              <a:t>1.03.2024</a:t>
            </a:fld>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219632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01329B8-40E2-46A3-BA9D-13DA9012BA96}" type="datetimeFigureOut">
              <a:rPr lang="tr-TR" smtClean="0"/>
              <a:t>1.03.2024</a:t>
            </a:fld>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F9D7454-9D4E-4148-B515-E483A3093F1B}" type="slidenum">
              <a:rPr lang="tr-TR" smtClean="0"/>
              <a:t>‹#›</a:t>
            </a:fld>
            <a:endParaRPr lang="tr-TR"/>
          </a:p>
        </p:txBody>
      </p:sp>
    </p:spTree>
    <p:extLst>
      <p:ext uri="{BB962C8B-B14F-4D97-AF65-F5344CB8AC3E}">
        <p14:creationId xmlns:p14="http://schemas.microsoft.com/office/powerpoint/2010/main" val="1215276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B1C7-690A-4D65-8071-3C83E7ADDE3C}"/>
              </a:ext>
            </a:extLst>
          </p:cNvPr>
          <p:cNvSpPr>
            <a:spLocks noGrp="1"/>
          </p:cNvSpPr>
          <p:nvPr>
            <p:ph type="ctrTitle"/>
          </p:nvPr>
        </p:nvSpPr>
        <p:spPr/>
        <p:txBody>
          <a:bodyPr/>
          <a:lstStyle/>
          <a:p>
            <a:r>
              <a:rPr lang="tr-TR" dirty="0" smtClean="0"/>
              <a:t>İSTATİSTİĞE GİRİŞ</a:t>
            </a:r>
            <a:endParaRPr lang="tr-TR" dirty="0"/>
          </a:p>
        </p:txBody>
      </p:sp>
      <p:sp>
        <p:nvSpPr>
          <p:cNvPr id="3" name="Subtitle 2">
            <a:extLst>
              <a:ext uri="{FF2B5EF4-FFF2-40B4-BE49-F238E27FC236}">
                <a16:creationId xmlns:a16="http://schemas.microsoft.com/office/drawing/2014/main" id="{B21ECBF3-6197-4BD7-B350-5F38D0F22F7A}"/>
              </a:ext>
            </a:extLst>
          </p:cNvPr>
          <p:cNvSpPr>
            <a:spLocks noGrp="1"/>
          </p:cNvSpPr>
          <p:nvPr>
            <p:ph type="subTitle" idx="1"/>
          </p:nvPr>
        </p:nvSpPr>
        <p:spPr/>
        <p:txBody>
          <a:bodyPr>
            <a:normAutofit/>
          </a:bodyPr>
          <a:lstStyle/>
          <a:p>
            <a:r>
              <a:rPr lang="tr-TR" dirty="0" smtClean="0"/>
              <a:t>Doç. Dr. Kübra </a:t>
            </a:r>
            <a:r>
              <a:rPr lang="tr-TR" smtClean="0"/>
              <a:t>Atalay Kabasakal</a:t>
            </a:r>
            <a:endParaRPr lang="tr-TR" dirty="0"/>
          </a:p>
        </p:txBody>
      </p:sp>
    </p:spTree>
    <p:extLst>
      <p:ext uri="{BB962C8B-B14F-4D97-AF65-F5344CB8AC3E}">
        <p14:creationId xmlns:p14="http://schemas.microsoft.com/office/powerpoint/2010/main" val="275461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KAVRAMLAR: DEĞİŞKENLER</a:t>
            </a:r>
          </a:p>
        </p:txBody>
      </p:sp>
      <p:sp>
        <p:nvSpPr>
          <p:cNvPr id="3" name="İçerik Yer Tutucusu 2"/>
          <p:cNvSpPr>
            <a:spLocks noGrp="1"/>
          </p:cNvSpPr>
          <p:nvPr>
            <p:ph idx="1"/>
          </p:nvPr>
        </p:nvSpPr>
        <p:spPr/>
        <p:txBody>
          <a:bodyPr/>
          <a:lstStyle/>
          <a:p>
            <a:pPr marL="274320" lvl="1" indent="0">
              <a:buNone/>
            </a:pPr>
            <a:r>
              <a:rPr lang="tr-TR" sz="2200" b="1" dirty="0" smtClean="0"/>
              <a:t>Süreksiz Değişkenler</a:t>
            </a:r>
            <a:r>
              <a:rPr lang="tr-TR" sz="2200" dirty="0" smtClean="0"/>
              <a:t>: </a:t>
            </a:r>
            <a:r>
              <a:rPr lang="tr-TR" sz="2200" dirty="0"/>
              <a:t>Sayılabilir sonlu bir değer kümesi. </a:t>
            </a:r>
            <a:r>
              <a:rPr lang="tr-TR" sz="2400" dirty="0"/>
              <a:t>iki komşu değeri arasında başka bir değer bulunmuyor ise</a:t>
            </a:r>
            <a:r>
              <a:rPr lang="tr-TR" sz="2200" dirty="0"/>
              <a:t>, </a:t>
            </a:r>
            <a:endParaRPr lang="tr-TR" sz="2200" dirty="0" smtClean="0"/>
          </a:p>
          <a:p>
            <a:pPr lvl="2"/>
            <a:r>
              <a:rPr lang="tr-TR" sz="2000" dirty="0" err="1" smtClean="0"/>
              <a:t>e.g</a:t>
            </a:r>
            <a:r>
              <a:rPr lang="tr-TR" sz="2000" dirty="0"/>
              <a:t>., migren sıklığı</a:t>
            </a:r>
            <a:r>
              <a:rPr lang="tr-TR" sz="2000" dirty="0" smtClean="0"/>
              <a:t>, çocuk sayısı..</a:t>
            </a:r>
          </a:p>
          <a:p>
            <a:pPr lvl="1"/>
            <a:endParaRPr lang="tr-TR" sz="2200" dirty="0"/>
          </a:p>
          <a:p>
            <a:pPr lvl="1"/>
            <a:endParaRPr lang="tr-TR" sz="2200" dirty="0"/>
          </a:p>
          <a:p>
            <a:pPr marL="274320" lvl="1" indent="0">
              <a:buNone/>
            </a:pPr>
            <a:r>
              <a:rPr lang="tr-TR" sz="2200" b="1" dirty="0" smtClean="0"/>
              <a:t>Sürekli Değişkenler: </a:t>
            </a:r>
            <a:r>
              <a:rPr lang="tr-TR" sz="2400" dirty="0"/>
              <a:t>iki değeri arasında sonsuz sayıda değer alabiliyor ise</a:t>
            </a:r>
            <a:r>
              <a:rPr lang="tr-TR" sz="2200" dirty="0" smtClean="0"/>
              <a:t>,</a:t>
            </a:r>
          </a:p>
          <a:p>
            <a:pPr lvl="2"/>
            <a:r>
              <a:rPr lang="tr-TR" sz="2000" dirty="0" smtClean="0"/>
              <a:t> </a:t>
            </a:r>
            <a:r>
              <a:rPr lang="tr-TR" sz="2000" dirty="0" err="1"/>
              <a:t>e.g</a:t>
            </a:r>
            <a:r>
              <a:rPr lang="tr-TR" sz="2000" dirty="0"/>
              <a:t>., boy, </a:t>
            </a:r>
            <a:r>
              <a:rPr lang="tr-TR" sz="2000" dirty="0" smtClean="0"/>
              <a:t>kilo,</a:t>
            </a:r>
            <a:r>
              <a:rPr lang="tr-TR" sz="2000" dirty="0"/>
              <a:t> test puanları </a:t>
            </a:r>
          </a:p>
          <a:p>
            <a:pPr marL="274320" lvl="1" indent="0">
              <a:buNone/>
            </a:pPr>
            <a:endParaRPr lang="tr-TR" sz="2200" dirty="0"/>
          </a:p>
          <a:p>
            <a:endParaRPr lang="tr-TR" dirty="0"/>
          </a:p>
        </p:txBody>
      </p:sp>
    </p:spTree>
    <p:extLst>
      <p:ext uri="{BB962C8B-B14F-4D97-AF65-F5344CB8AC3E}">
        <p14:creationId xmlns:p14="http://schemas.microsoft.com/office/powerpoint/2010/main" val="125443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1508519" y="192505"/>
            <a:ext cx="8956468" cy="6478136"/>
          </a:xfrm>
          <a:prstGeom prst="rect">
            <a:avLst/>
          </a:prstGeom>
        </p:spPr>
      </p:pic>
    </p:spTree>
    <p:extLst>
      <p:ext uri="{BB962C8B-B14F-4D97-AF65-F5344CB8AC3E}">
        <p14:creationId xmlns:p14="http://schemas.microsoft.com/office/powerpoint/2010/main" val="284978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Temel kavramlar: ölçek düzeyleri</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lvl="0"/>
            <a:r>
              <a:rPr lang="tr-TR" sz="2400" b="1" dirty="0" smtClean="0"/>
              <a:t>Ölçme : </a:t>
            </a:r>
            <a:r>
              <a:rPr lang="tr-TR" sz="2400" dirty="0" smtClean="0"/>
              <a:t>Nesnelere sayıların atanmasıdır</a:t>
            </a:r>
            <a:endParaRPr lang="tr-TR" sz="2400" dirty="0"/>
          </a:p>
          <a:p>
            <a:pPr marL="0" lvl="0" indent="0">
              <a:buNone/>
            </a:pPr>
            <a:endParaRPr lang="tr-TR" sz="2400" dirty="0"/>
          </a:p>
          <a:p>
            <a:pPr lvl="0"/>
            <a:r>
              <a:rPr lang="tr-TR" sz="2400" b="1" dirty="0" smtClean="0"/>
              <a:t>Ölçek Düzeyi</a:t>
            </a:r>
            <a:r>
              <a:rPr lang="tr-TR" sz="2400" dirty="0"/>
              <a:t>: ölçme sonuçlarını gösteren sayı veya sembollerin matematiksel (</a:t>
            </a:r>
            <a:r>
              <a:rPr lang="tr-TR" sz="2400" dirty="0" err="1"/>
              <a:t>formal</a:t>
            </a:r>
            <a:r>
              <a:rPr lang="tr-TR" sz="2400" dirty="0"/>
              <a:t>) </a:t>
            </a:r>
            <a:r>
              <a:rPr lang="tr-TR" sz="2400" dirty="0" smtClean="0"/>
              <a:t>nitelikleridir</a:t>
            </a:r>
          </a:p>
          <a:p>
            <a:pPr lvl="0"/>
            <a:endParaRPr lang="tr-TR" sz="2400" dirty="0" smtClean="0"/>
          </a:p>
          <a:p>
            <a:pPr lvl="0"/>
            <a:r>
              <a:rPr lang="tr-TR" sz="2200" dirty="0" smtClean="0"/>
              <a:t>Ölçek düzeyleri ölçmelere uygulanabilecek matematiksel işlemleri belirler</a:t>
            </a:r>
            <a:endParaRPr lang="tr-TR" sz="2200" dirty="0"/>
          </a:p>
          <a:p>
            <a:pPr lvl="0"/>
            <a:endParaRPr lang="tr-TR" sz="2200" dirty="0"/>
          </a:p>
          <a:p>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1793845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TEMEL KAVRAMLAR: ÖLÇEK DÜZEYLERİ</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lvl="0"/>
            <a:r>
              <a:rPr lang="tr-TR" sz="2400" b="1" dirty="0" smtClean="0"/>
              <a:t>Sınıflama/Adlandırma Ölçeği: </a:t>
            </a:r>
            <a:r>
              <a:rPr lang="tr-TR" sz="2400" dirty="0" smtClean="0"/>
              <a:t>Nesneler belirli bir özellik bakımından adlandırılırlar. Sayılar yalnızca adlandırma amaçlı kullanılır</a:t>
            </a:r>
            <a:endParaRPr lang="tr-TR" sz="2400" dirty="0"/>
          </a:p>
          <a:p>
            <a:pPr lvl="1"/>
            <a:r>
              <a:rPr lang="tr-TR" sz="2000" dirty="0"/>
              <a:t>Eg. </a:t>
            </a:r>
            <a:r>
              <a:rPr lang="tr-TR" sz="2000" dirty="0" smtClean="0"/>
              <a:t>Futbolcuların forma numaraları</a:t>
            </a:r>
            <a:r>
              <a:rPr lang="en-US" sz="2000" dirty="0" smtClean="0"/>
              <a:t>, </a:t>
            </a:r>
            <a:r>
              <a:rPr lang="tr-TR" sz="2000" dirty="0" smtClean="0"/>
              <a:t>cinsiyet</a:t>
            </a:r>
            <a:r>
              <a:rPr lang="en-US" sz="2000" dirty="0" smtClean="0"/>
              <a:t> </a:t>
            </a:r>
            <a:r>
              <a:rPr lang="en-US" sz="2000" dirty="0"/>
              <a:t>(1=F, 2=M</a:t>
            </a:r>
            <a:r>
              <a:rPr lang="tr-TR" sz="2000" dirty="0"/>
              <a:t>,3=Non-Binary</a:t>
            </a:r>
            <a:r>
              <a:rPr lang="en-US" sz="2000" dirty="0"/>
              <a:t>), </a:t>
            </a:r>
            <a:r>
              <a:rPr lang="tr-TR" sz="2000" dirty="0" smtClean="0"/>
              <a:t>etnik köken</a:t>
            </a:r>
            <a:endParaRPr lang="tr-TR" sz="2000" dirty="0"/>
          </a:p>
          <a:p>
            <a:pPr lvl="1"/>
            <a:r>
              <a:rPr lang="tr-TR" sz="2000" dirty="0" smtClean="0"/>
              <a:t>Kategorik/Nitel değişkenler adlandırma ölçeğindedir. </a:t>
            </a:r>
          </a:p>
          <a:p>
            <a:pPr lvl="1"/>
            <a:endParaRPr lang="tr-TR" sz="2000" b="1" dirty="0"/>
          </a:p>
          <a:p>
            <a:r>
              <a:rPr lang="tr-TR" sz="2400" b="1" dirty="0" smtClean="0"/>
              <a:t>Sıralama ölçeği: </a:t>
            </a:r>
            <a:r>
              <a:rPr lang="en-US" sz="2400" dirty="0" err="1"/>
              <a:t>Ölçeği</a:t>
            </a:r>
            <a:r>
              <a:rPr lang="en-US" sz="2400" dirty="0"/>
              <a:t> </a:t>
            </a:r>
            <a:r>
              <a:rPr lang="en-US" sz="2400" dirty="0" err="1"/>
              <a:t>oluşturan</a:t>
            </a:r>
            <a:r>
              <a:rPr lang="en-US" sz="2400" dirty="0"/>
              <a:t> </a:t>
            </a:r>
            <a:r>
              <a:rPr lang="en-US" sz="2400" dirty="0" err="1"/>
              <a:t>kategoriler</a:t>
            </a:r>
            <a:r>
              <a:rPr lang="en-US" sz="2400" dirty="0"/>
              <a:t> </a:t>
            </a:r>
            <a:r>
              <a:rPr lang="en-US" sz="2400" dirty="0" err="1"/>
              <a:t>büyüklük</a:t>
            </a:r>
            <a:r>
              <a:rPr lang="en-US" sz="2400" dirty="0"/>
              <a:t> </a:t>
            </a:r>
            <a:r>
              <a:rPr lang="en-US" sz="2400" dirty="0" err="1"/>
              <a:t>açısından</a:t>
            </a:r>
            <a:r>
              <a:rPr lang="en-US" sz="2400" dirty="0"/>
              <a:t> da </a:t>
            </a:r>
            <a:r>
              <a:rPr lang="en-US" sz="2400" dirty="0" err="1"/>
              <a:t>bir</a:t>
            </a:r>
            <a:r>
              <a:rPr lang="en-US" sz="2400" dirty="0"/>
              <a:t> </a:t>
            </a:r>
            <a:r>
              <a:rPr lang="en-US" sz="2400" dirty="0" err="1"/>
              <a:t>sıralama</a:t>
            </a:r>
            <a:r>
              <a:rPr lang="en-US" sz="2400" dirty="0"/>
              <a:t> </a:t>
            </a:r>
            <a:r>
              <a:rPr lang="en-US" sz="2400" dirty="0" err="1"/>
              <a:t>belirtir</a:t>
            </a:r>
            <a:r>
              <a:rPr lang="en-US" sz="2400" dirty="0"/>
              <a:t> </a:t>
            </a:r>
            <a:endParaRPr lang="tr-TR" sz="2400" dirty="0" smtClean="0"/>
          </a:p>
          <a:p>
            <a:pPr lvl="1"/>
            <a:r>
              <a:rPr lang="tr-TR" sz="2000" dirty="0" smtClean="0"/>
              <a:t>Yarışmada </a:t>
            </a:r>
            <a:r>
              <a:rPr lang="tr-TR" sz="2000" dirty="0"/>
              <a:t>birinci, ikinci, üçüncü olmak; küçük, orta, büyük menü; yarım, bir, bir buçuk porsiyon </a:t>
            </a:r>
            <a:endParaRPr lang="tr-TR" sz="2000" dirty="0" smtClean="0"/>
          </a:p>
          <a:p>
            <a:pPr lvl="1"/>
            <a:r>
              <a:rPr lang="tr-TR" sz="2000" dirty="0" smtClean="0"/>
              <a:t>B</a:t>
            </a:r>
            <a:r>
              <a:rPr lang="en-US" sz="2000" dirty="0" err="1" smtClean="0"/>
              <a:t>ize</a:t>
            </a:r>
            <a:r>
              <a:rPr lang="en-US" sz="2000" dirty="0" smtClean="0"/>
              <a:t> </a:t>
            </a:r>
            <a:r>
              <a:rPr lang="en-US" sz="2000" dirty="0" err="1"/>
              <a:t>farkın</a:t>
            </a:r>
            <a:r>
              <a:rPr lang="en-US" sz="2000" dirty="0"/>
              <a:t> </a:t>
            </a:r>
            <a:r>
              <a:rPr lang="en-US" sz="2000" dirty="0" err="1"/>
              <a:t>miktarının</a:t>
            </a:r>
            <a:r>
              <a:rPr lang="en-US" sz="2000" dirty="0"/>
              <a:t> ne </a:t>
            </a:r>
            <a:r>
              <a:rPr lang="en-US" sz="2000" dirty="0" err="1"/>
              <a:t>kadar</a:t>
            </a:r>
            <a:r>
              <a:rPr lang="en-US" sz="2000" dirty="0"/>
              <a:t> </a:t>
            </a:r>
            <a:r>
              <a:rPr lang="en-US" sz="2000" dirty="0" err="1"/>
              <a:t>olduğu</a:t>
            </a:r>
            <a:r>
              <a:rPr lang="en-US" sz="2000" dirty="0"/>
              <a:t> </a:t>
            </a:r>
            <a:r>
              <a:rPr lang="en-US" sz="2000" dirty="0" err="1"/>
              <a:t>konusunda</a:t>
            </a:r>
            <a:r>
              <a:rPr lang="en-US" sz="2000" dirty="0"/>
              <a:t> </a:t>
            </a:r>
            <a:r>
              <a:rPr lang="en-US" sz="2000" dirty="0" err="1"/>
              <a:t>bilgi</a:t>
            </a:r>
            <a:r>
              <a:rPr lang="en-US" sz="2000" dirty="0"/>
              <a:t> </a:t>
            </a:r>
            <a:r>
              <a:rPr lang="en-US" sz="2000" dirty="0" err="1"/>
              <a:t>vermez</a:t>
            </a:r>
            <a:r>
              <a:rPr lang="en-US" sz="2000" dirty="0"/>
              <a:t>. </a:t>
            </a:r>
            <a:endParaRPr lang="tr-TR" sz="2000" dirty="0"/>
          </a:p>
          <a:p>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46895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TEMEL KAVRAMLAR: ÖLÇEK DÜZEYLERİ</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lvl="0"/>
            <a:r>
              <a:rPr lang="tr-TR" sz="2400" b="1" dirty="0" smtClean="0"/>
              <a:t>Aralık ölçeği: </a:t>
            </a:r>
            <a:r>
              <a:rPr lang="en-US" sz="2400" dirty="0" err="1"/>
              <a:t>Aralık</a:t>
            </a:r>
            <a:r>
              <a:rPr lang="en-US" sz="2400" dirty="0"/>
              <a:t> </a:t>
            </a:r>
            <a:r>
              <a:rPr lang="en-US" sz="2400" dirty="0" err="1"/>
              <a:t>ölçeği</a:t>
            </a:r>
            <a:r>
              <a:rPr lang="en-US" sz="2400" dirty="0"/>
              <a:t> de </a:t>
            </a:r>
            <a:r>
              <a:rPr lang="en-US" sz="2400" dirty="0" err="1"/>
              <a:t>sıralı</a:t>
            </a:r>
            <a:r>
              <a:rPr lang="en-US" sz="2400" dirty="0"/>
              <a:t> </a:t>
            </a:r>
            <a:r>
              <a:rPr lang="en-US" sz="2400" dirty="0" err="1"/>
              <a:t>kategorilerden</a:t>
            </a:r>
            <a:r>
              <a:rPr lang="en-US" sz="2400" dirty="0"/>
              <a:t> </a:t>
            </a:r>
            <a:r>
              <a:rPr lang="en-US" sz="2400" dirty="0" err="1"/>
              <a:t>oluşur</a:t>
            </a:r>
            <a:r>
              <a:rPr lang="en-US" sz="2400" dirty="0"/>
              <a:t>. Buna </a:t>
            </a:r>
            <a:r>
              <a:rPr lang="en-US" sz="2400" dirty="0" err="1"/>
              <a:t>ilave</a:t>
            </a:r>
            <a:r>
              <a:rPr lang="en-US" sz="2400" dirty="0"/>
              <a:t> </a:t>
            </a:r>
            <a:r>
              <a:rPr lang="en-US" sz="2400" dirty="0" err="1"/>
              <a:t>olarak</a:t>
            </a:r>
            <a:r>
              <a:rPr lang="en-US" sz="2400" dirty="0"/>
              <a:t> </a:t>
            </a:r>
            <a:r>
              <a:rPr lang="en-US" sz="2400" dirty="0" err="1"/>
              <a:t>kategoriler</a:t>
            </a:r>
            <a:r>
              <a:rPr lang="en-US" sz="2400" dirty="0"/>
              <a:t> </a:t>
            </a:r>
            <a:r>
              <a:rPr lang="en-US" sz="2400" dirty="0" err="1"/>
              <a:t>eşit</a:t>
            </a:r>
            <a:r>
              <a:rPr lang="en-US" sz="2400" dirty="0"/>
              <a:t> </a:t>
            </a:r>
            <a:r>
              <a:rPr lang="en-US" sz="2400" dirty="0" err="1"/>
              <a:t>büyüklükteki</a:t>
            </a:r>
            <a:r>
              <a:rPr lang="en-US" sz="2400" dirty="0"/>
              <a:t> </a:t>
            </a:r>
            <a:r>
              <a:rPr lang="en-US" sz="2400" dirty="0" err="1"/>
              <a:t>aralıkları</a:t>
            </a:r>
            <a:r>
              <a:rPr lang="en-US" sz="2400" dirty="0"/>
              <a:t> </a:t>
            </a:r>
            <a:r>
              <a:rPr lang="en-US" sz="2400" dirty="0" err="1"/>
              <a:t>temsil</a:t>
            </a:r>
            <a:r>
              <a:rPr lang="en-US" sz="2400" dirty="0"/>
              <a:t> </a:t>
            </a:r>
            <a:r>
              <a:rPr lang="en-US" sz="2400" dirty="0" err="1" smtClean="0"/>
              <a:t>eder</a:t>
            </a:r>
            <a:endParaRPr lang="tr-TR" sz="2400" dirty="0" smtClean="0"/>
          </a:p>
          <a:p>
            <a:pPr marL="0" lvl="0" indent="0">
              <a:buNone/>
            </a:pPr>
            <a:endParaRPr lang="tr-TR" sz="2400" dirty="0"/>
          </a:p>
          <a:p>
            <a:pPr lvl="1"/>
            <a:r>
              <a:rPr lang="tr-TR" sz="2200" dirty="0"/>
              <a:t>Eg. </a:t>
            </a:r>
            <a:r>
              <a:rPr lang="en-US" sz="2200" dirty="0"/>
              <a:t>Fahrenheit </a:t>
            </a:r>
            <a:r>
              <a:rPr lang="tr-TR" sz="2200" dirty="0" smtClean="0"/>
              <a:t>sıcaklık ölçüsü, </a:t>
            </a:r>
            <a:r>
              <a:rPr lang="en-US" sz="2200" dirty="0"/>
              <a:t>test </a:t>
            </a:r>
            <a:r>
              <a:rPr lang="tr-TR" sz="2200" dirty="0" smtClean="0"/>
              <a:t>puanları</a:t>
            </a:r>
            <a:r>
              <a:rPr lang="en-US" sz="2200" dirty="0" smtClean="0"/>
              <a:t> (</a:t>
            </a:r>
            <a:r>
              <a:rPr lang="tr-TR" sz="2200" dirty="0" smtClean="0"/>
              <a:t>genellikle aralık ölçeğinde kabul edilir</a:t>
            </a:r>
            <a:r>
              <a:rPr lang="en-US" sz="2200" dirty="0" smtClean="0"/>
              <a:t>)</a:t>
            </a:r>
            <a:endParaRPr lang="tr-TR" sz="2200" dirty="0"/>
          </a:p>
          <a:p>
            <a:pPr lvl="1"/>
            <a:r>
              <a:rPr lang="tr-TR" sz="2200" dirty="0"/>
              <a:t>Bu özellik değerler arasındaki mesafeyi (kategoriler arasındaki büyüklüğü) ölçmemize imkân verir</a:t>
            </a:r>
            <a:r>
              <a:rPr lang="tr-TR" sz="2200" dirty="0" smtClean="0"/>
              <a:t>.</a:t>
            </a:r>
          </a:p>
          <a:p>
            <a:pPr lvl="1"/>
            <a:r>
              <a:rPr lang="tr-TR" sz="2200" dirty="0"/>
              <a:t>Ayrıca aralık ölçeğinde belirli bir noktayı referans noktası olarak belirleyebilir ve 0 değerini verebiliriz. </a:t>
            </a:r>
          </a:p>
          <a:p>
            <a:pPr lvl="1"/>
            <a:r>
              <a:rPr lang="tr-TR" sz="2200" dirty="0"/>
              <a:t>Ancak bu değer değişken için gerçek anlamda bir yokluk ifade etmez. Örneğin, sıcaklık ölçmede kullandığımız derecede 0 değeri sıcaklığın yokluğu anlamına gelmez</a:t>
            </a:r>
            <a:r>
              <a:rPr lang="tr-TR" sz="2400" dirty="0"/>
              <a:t>. </a:t>
            </a:r>
          </a:p>
          <a:p>
            <a:pPr lvl="1"/>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3865085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TEMEL KAVRAMLAR: ÖLÇEK DÜZEYLERİ</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fontScale="92500"/>
          </a:bodyPr>
          <a:lstStyle/>
          <a:p>
            <a:r>
              <a:rPr lang="tr-TR" sz="2400" b="1" dirty="0" smtClean="0"/>
              <a:t>Oran Ölçeği: </a:t>
            </a:r>
            <a:r>
              <a:rPr lang="en-US" sz="2400" dirty="0" err="1"/>
              <a:t>Oransal</a:t>
            </a:r>
            <a:r>
              <a:rPr lang="en-US" sz="2400" dirty="0"/>
              <a:t> </a:t>
            </a:r>
            <a:r>
              <a:rPr lang="en-US" sz="2400" dirty="0" err="1"/>
              <a:t>ölçek</a:t>
            </a:r>
            <a:r>
              <a:rPr lang="en-US" sz="2400" dirty="0"/>
              <a:t>, </a:t>
            </a:r>
            <a:r>
              <a:rPr lang="en-US" sz="2400" dirty="0" err="1"/>
              <a:t>aralık</a:t>
            </a:r>
            <a:r>
              <a:rPr lang="en-US" sz="2400" dirty="0"/>
              <a:t> </a:t>
            </a:r>
            <a:r>
              <a:rPr lang="en-US" sz="2400" dirty="0" err="1"/>
              <a:t>ölçeğinin</a:t>
            </a:r>
            <a:r>
              <a:rPr lang="en-US" sz="2400" dirty="0"/>
              <a:t> </a:t>
            </a:r>
            <a:r>
              <a:rPr lang="en-US" sz="2400" dirty="0" err="1"/>
              <a:t>bütün</a:t>
            </a:r>
            <a:r>
              <a:rPr lang="en-US" sz="2400" dirty="0"/>
              <a:t> </a:t>
            </a:r>
            <a:r>
              <a:rPr lang="en-US" sz="2400" dirty="0" err="1"/>
              <a:t>özelliklerini</a:t>
            </a:r>
            <a:r>
              <a:rPr lang="en-US" sz="2400" dirty="0"/>
              <a:t> </a:t>
            </a:r>
            <a:r>
              <a:rPr lang="en-US" sz="2400" dirty="0" err="1"/>
              <a:t>taşır</a:t>
            </a:r>
            <a:r>
              <a:rPr lang="en-US" sz="2400" dirty="0"/>
              <a:t>, </a:t>
            </a:r>
            <a:r>
              <a:rPr lang="en-US" sz="2400" dirty="0" err="1"/>
              <a:t>farklı</a:t>
            </a:r>
            <a:r>
              <a:rPr lang="en-US" sz="2400" dirty="0"/>
              <a:t> </a:t>
            </a:r>
            <a:r>
              <a:rPr lang="en-US" sz="2400" dirty="0" err="1"/>
              <a:t>olarak</a:t>
            </a:r>
            <a:r>
              <a:rPr lang="en-US" sz="2400" dirty="0"/>
              <a:t> 0 </a:t>
            </a:r>
            <a:r>
              <a:rPr lang="en-US" sz="2400" dirty="0" err="1"/>
              <a:t>değeri</a:t>
            </a:r>
            <a:r>
              <a:rPr lang="en-US" sz="2400" dirty="0"/>
              <a:t> </a:t>
            </a:r>
            <a:r>
              <a:rPr lang="en-US" sz="2400" dirty="0" err="1"/>
              <a:t>gerçek</a:t>
            </a:r>
            <a:r>
              <a:rPr lang="en-US" sz="2400" dirty="0"/>
              <a:t> </a:t>
            </a:r>
            <a:r>
              <a:rPr lang="en-US" sz="2400" dirty="0" err="1"/>
              <a:t>yokluğu</a:t>
            </a:r>
            <a:r>
              <a:rPr lang="en-US" sz="2400" dirty="0"/>
              <a:t> </a:t>
            </a:r>
            <a:r>
              <a:rPr lang="en-US" sz="2400" dirty="0" err="1"/>
              <a:t>temsil</a:t>
            </a:r>
            <a:r>
              <a:rPr lang="en-US" sz="2400" dirty="0"/>
              <a:t> </a:t>
            </a:r>
            <a:r>
              <a:rPr lang="en-US" sz="2400" dirty="0" err="1"/>
              <a:t>eder</a:t>
            </a:r>
            <a:r>
              <a:rPr lang="en-US" sz="2400" dirty="0" smtClean="0"/>
              <a:t>.</a:t>
            </a:r>
            <a:endParaRPr lang="tr-TR" sz="2400" dirty="0" smtClean="0"/>
          </a:p>
          <a:p>
            <a:endParaRPr lang="tr-TR" sz="2400" dirty="0" smtClean="0"/>
          </a:p>
          <a:p>
            <a:pPr lvl="1"/>
            <a:r>
              <a:rPr lang="tr-TR" sz="2200" dirty="0"/>
              <a:t>Bu sayede ölçekteki sayılar arasındaki oran değişkenin değerleri arasındaki orana karşılık gelir</a:t>
            </a:r>
            <a:r>
              <a:rPr lang="tr-TR" sz="2200" dirty="0" smtClean="0"/>
              <a:t>.</a:t>
            </a:r>
          </a:p>
          <a:p>
            <a:pPr lvl="1"/>
            <a:r>
              <a:rPr lang="tr-TR" sz="2200" dirty="0"/>
              <a:t>Bu özellik sayesinde iki birey arasındaki farkın miktarını bilmekle kalmayız bu farkı oran yoluyla da tanımlayabiliriz. Örneğin A bireyinin aldığı puanın B bireyinin aldığı puanın yarısı kadar olduğunu söyleyebiliriz.</a:t>
            </a:r>
          </a:p>
          <a:p>
            <a:pPr lvl="1"/>
            <a:r>
              <a:rPr lang="tr-TR" sz="2200" dirty="0"/>
              <a:t>Sadece bu ölçekte elde edilen puanlar değişkenin gerçek miktarını yansıtır.</a:t>
            </a:r>
          </a:p>
          <a:p>
            <a:pPr lvl="1"/>
            <a:r>
              <a:rPr lang="tr-TR" sz="2200" dirty="0"/>
              <a:t>Çünkü ölçekte eşit ölçme birimi vardır ve sıfır gerçekten ilgili değişkenin 0 olan miktarını verir. </a:t>
            </a:r>
          </a:p>
          <a:p>
            <a:pPr lvl="1"/>
            <a:r>
              <a:rPr lang="tr-TR" sz="2200" dirty="0"/>
              <a:t>Uzunluk ve ağırlık ölçüleri </a:t>
            </a:r>
            <a:r>
              <a:rPr lang="tr-TR" sz="2200" dirty="0" smtClean="0"/>
              <a:t>gibi</a:t>
            </a:r>
            <a:r>
              <a:rPr lang="tr-TR" sz="2200" dirty="0"/>
              <a:t> </a:t>
            </a:r>
            <a:r>
              <a:rPr lang="tr-TR" sz="2200" dirty="0" smtClean="0"/>
              <a:t>fiziksel ölçümlerdir.</a:t>
            </a:r>
            <a:endParaRPr lang="tr-TR" sz="2200" dirty="0"/>
          </a:p>
          <a:p>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3351961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1069848" y="0"/>
            <a:ext cx="9079832" cy="6826445"/>
          </a:xfrm>
          <a:prstGeom prst="rect">
            <a:avLst/>
          </a:prstGeom>
        </p:spPr>
      </p:pic>
    </p:spTree>
    <p:extLst>
      <p:ext uri="{BB962C8B-B14F-4D97-AF65-F5344CB8AC3E}">
        <p14:creationId xmlns:p14="http://schemas.microsoft.com/office/powerpoint/2010/main" val="2971742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250017329"/>
              </p:ext>
            </p:extLst>
          </p:nvPr>
        </p:nvGraphicFramePr>
        <p:xfrm>
          <a:off x="1069848" y="1289304"/>
          <a:ext cx="10058400" cy="4297680"/>
        </p:xfrm>
        <a:graphic>
          <a:graphicData uri="http://schemas.openxmlformats.org/drawingml/2006/table">
            <a:tbl>
              <a:tblPr firstRow="1" bandRow="1">
                <a:tableStyleId>{5C22544A-7EE6-4342-B048-85BDC9FD1C3A}</a:tableStyleId>
              </a:tblPr>
              <a:tblGrid>
                <a:gridCol w="2876383">
                  <a:extLst>
                    <a:ext uri="{9D8B030D-6E8A-4147-A177-3AD203B41FA5}">
                      <a16:colId xmlns:a16="http://schemas.microsoft.com/office/drawing/2014/main" val="1409556866"/>
                    </a:ext>
                  </a:extLst>
                </a:gridCol>
                <a:gridCol w="2152817">
                  <a:extLst>
                    <a:ext uri="{9D8B030D-6E8A-4147-A177-3AD203B41FA5}">
                      <a16:colId xmlns:a16="http://schemas.microsoft.com/office/drawing/2014/main" val="3351201661"/>
                    </a:ext>
                  </a:extLst>
                </a:gridCol>
                <a:gridCol w="2884404">
                  <a:extLst>
                    <a:ext uri="{9D8B030D-6E8A-4147-A177-3AD203B41FA5}">
                      <a16:colId xmlns:a16="http://schemas.microsoft.com/office/drawing/2014/main" val="574151434"/>
                    </a:ext>
                  </a:extLst>
                </a:gridCol>
                <a:gridCol w="2144796">
                  <a:extLst>
                    <a:ext uri="{9D8B030D-6E8A-4147-A177-3AD203B41FA5}">
                      <a16:colId xmlns:a16="http://schemas.microsoft.com/office/drawing/2014/main" val="2826832411"/>
                    </a:ext>
                  </a:extLst>
                </a:gridCol>
              </a:tblGrid>
              <a:tr h="370840">
                <a:tc>
                  <a:txBody>
                    <a:bodyPr/>
                    <a:lstStyle/>
                    <a:p>
                      <a:r>
                        <a:rPr lang="tr-TR" sz="2400" dirty="0" smtClean="0"/>
                        <a:t>Değişken</a:t>
                      </a:r>
                      <a:endParaRPr lang="tr-TR" sz="2400" dirty="0"/>
                    </a:p>
                  </a:txBody>
                  <a:tcPr/>
                </a:tc>
                <a:tc>
                  <a:txBody>
                    <a:bodyPr/>
                    <a:lstStyle/>
                    <a:p>
                      <a:r>
                        <a:rPr lang="tr-TR" sz="2400" dirty="0" smtClean="0"/>
                        <a:t>Nicel/Nitel</a:t>
                      </a:r>
                      <a:endParaRPr lang="tr-TR" sz="2400" dirty="0"/>
                    </a:p>
                  </a:txBody>
                  <a:tcPr/>
                </a:tc>
                <a:tc>
                  <a:txBody>
                    <a:bodyPr/>
                    <a:lstStyle/>
                    <a:p>
                      <a:r>
                        <a:rPr lang="tr-TR" sz="2400" dirty="0" smtClean="0"/>
                        <a:t>Sürekli/Süreksiz</a:t>
                      </a:r>
                      <a:endParaRPr lang="tr-TR" sz="2400" dirty="0"/>
                    </a:p>
                  </a:txBody>
                  <a:tcPr/>
                </a:tc>
                <a:tc>
                  <a:txBody>
                    <a:bodyPr/>
                    <a:lstStyle/>
                    <a:p>
                      <a:r>
                        <a:rPr lang="tr-TR" sz="2400" dirty="0" smtClean="0"/>
                        <a:t>Ölçek türü</a:t>
                      </a:r>
                      <a:endParaRPr lang="tr-TR" sz="2400" dirty="0"/>
                    </a:p>
                  </a:txBody>
                  <a:tcPr/>
                </a:tc>
                <a:extLst>
                  <a:ext uri="{0D108BD9-81ED-4DB2-BD59-A6C34878D82A}">
                    <a16:rowId xmlns:a16="http://schemas.microsoft.com/office/drawing/2014/main" val="2235937760"/>
                  </a:ext>
                </a:extLst>
              </a:tr>
              <a:tr h="370840">
                <a:tc>
                  <a:txBody>
                    <a:bodyPr/>
                    <a:lstStyle/>
                    <a:p>
                      <a:r>
                        <a:rPr lang="tr-TR" sz="2400" dirty="0" smtClean="0"/>
                        <a:t>Cinsiyet</a:t>
                      </a:r>
                      <a:endParaRPr lang="tr-TR" sz="2400" dirty="0"/>
                    </a:p>
                  </a:txBody>
                  <a:tcPr/>
                </a:tc>
                <a:tc>
                  <a:txBody>
                    <a:bodyPr/>
                    <a:lstStyle/>
                    <a:p>
                      <a:endParaRPr lang="tr-TR" sz="2400"/>
                    </a:p>
                  </a:txBody>
                  <a:tcPr/>
                </a:tc>
                <a:tc>
                  <a:txBody>
                    <a:bodyPr/>
                    <a:lstStyle/>
                    <a:p>
                      <a:endParaRPr lang="tr-TR" sz="2400"/>
                    </a:p>
                  </a:txBody>
                  <a:tcPr/>
                </a:tc>
                <a:tc>
                  <a:txBody>
                    <a:bodyPr/>
                    <a:lstStyle/>
                    <a:p>
                      <a:endParaRPr lang="tr-TR" sz="2400"/>
                    </a:p>
                  </a:txBody>
                  <a:tcPr/>
                </a:tc>
                <a:extLst>
                  <a:ext uri="{0D108BD9-81ED-4DB2-BD59-A6C34878D82A}">
                    <a16:rowId xmlns:a16="http://schemas.microsoft.com/office/drawing/2014/main" val="507579678"/>
                  </a:ext>
                </a:extLst>
              </a:tr>
              <a:tr h="370840">
                <a:tc>
                  <a:txBody>
                    <a:bodyPr/>
                    <a:lstStyle/>
                    <a:p>
                      <a:r>
                        <a:rPr lang="tr-TR" sz="2400" dirty="0" smtClean="0"/>
                        <a:t>Hız</a:t>
                      </a:r>
                      <a:endParaRPr lang="tr-TR" sz="2400" dirty="0"/>
                    </a:p>
                  </a:txBody>
                  <a:tcPr/>
                </a:tc>
                <a:tc>
                  <a:txBody>
                    <a:bodyPr/>
                    <a:lstStyle/>
                    <a:p>
                      <a:endParaRPr lang="tr-TR" sz="2400" dirty="0"/>
                    </a:p>
                  </a:txBody>
                  <a:tcPr/>
                </a:tc>
                <a:tc>
                  <a:txBody>
                    <a:bodyPr/>
                    <a:lstStyle/>
                    <a:p>
                      <a:endParaRPr lang="tr-TR" sz="2400"/>
                    </a:p>
                  </a:txBody>
                  <a:tcPr/>
                </a:tc>
                <a:tc>
                  <a:txBody>
                    <a:bodyPr/>
                    <a:lstStyle/>
                    <a:p>
                      <a:endParaRPr lang="tr-TR" sz="2400"/>
                    </a:p>
                  </a:txBody>
                  <a:tcPr/>
                </a:tc>
                <a:extLst>
                  <a:ext uri="{0D108BD9-81ED-4DB2-BD59-A6C34878D82A}">
                    <a16:rowId xmlns:a16="http://schemas.microsoft.com/office/drawing/2014/main" val="2189181309"/>
                  </a:ext>
                </a:extLst>
              </a:tr>
              <a:tr h="370840">
                <a:tc>
                  <a:txBody>
                    <a:bodyPr/>
                    <a:lstStyle/>
                    <a:p>
                      <a:r>
                        <a:rPr lang="tr-TR" sz="2400" dirty="0" smtClean="0"/>
                        <a:t>Kitap sayfa</a:t>
                      </a:r>
                      <a:r>
                        <a:rPr lang="tr-TR" sz="2400" baseline="0" dirty="0" smtClean="0"/>
                        <a:t> sayısı</a:t>
                      </a:r>
                      <a:endParaRPr lang="tr-TR" sz="2400" dirty="0"/>
                    </a:p>
                  </a:txBody>
                  <a:tcPr/>
                </a:tc>
                <a:tc>
                  <a:txBody>
                    <a:bodyPr/>
                    <a:lstStyle/>
                    <a:p>
                      <a:endParaRPr lang="tr-TR" sz="2400" dirty="0"/>
                    </a:p>
                  </a:txBody>
                  <a:tcPr/>
                </a:tc>
                <a:tc>
                  <a:txBody>
                    <a:bodyPr/>
                    <a:lstStyle/>
                    <a:p>
                      <a:endParaRPr lang="tr-TR" sz="2400" dirty="0"/>
                    </a:p>
                  </a:txBody>
                  <a:tcPr/>
                </a:tc>
                <a:tc>
                  <a:txBody>
                    <a:bodyPr/>
                    <a:lstStyle/>
                    <a:p>
                      <a:endParaRPr lang="tr-TR" sz="2400"/>
                    </a:p>
                  </a:txBody>
                  <a:tcPr/>
                </a:tc>
                <a:extLst>
                  <a:ext uri="{0D108BD9-81ED-4DB2-BD59-A6C34878D82A}">
                    <a16:rowId xmlns:a16="http://schemas.microsoft.com/office/drawing/2014/main" val="4272870169"/>
                  </a:ext>
                </a:extLst>
              </a:tr>
              <a:tr h="370840">
                <a:tc>
                  <a:txBody>
                    <a:bodyPr/>
                    <a:lstStyle/>
                    <a:p>
                      <a:r>
                        <a:rPr lang="tr-TR" sz="2400" dirty="0" smtClean="0"/>
                        <a:t>Araba</a:t>
                      </a:r>
                      <a:r>
                        <a:rPr lang="tr-TR" sz="2400" baseline="0" dirty="0" smtClean="0"/>
                        <a:t> renkleri</a:t>
                      </a:r>
                      <a:endParaRPr lang="tr-TR" sz="2400" dirty="0"/>
                    </a:p>
                  </a:txBody>
                  <a:tcPr/>
                </a:tc>
                <a:tc>
                  <a:txBody>
                    <a:bodyPr/>
                    <a:lstStyle/>
                    <a:p>
                      <a:endParaRPr lang="tr-TR" sz="2400" dirty="0"/>
                    </a:p>
                  </a:txBody>
                  <a:tcPr/>
                </a:tc>
                <a:tc>
                  <a:txBody>
                    <a:bodyPr/>
                    <a:lstStyle/>
                    <a:p>
                      <a:endParaRPr lang="tr-TR" sz="2400" dirty="0"/>
                    </a:p>
                  </a:txBody>
                  <a:tcPr/>
                </a:tc>
                <a:tc>
                  <a:txBody>
                    <a:bodyPr/>
                    <a:lstStyle/>
                    <a:p>
                      <a:endParaRPr lang="tr-TR" sz="2400" dirty="0"/>
                    </a:p>
                  </a:txBody>
                  <a:tcPr/>
                </a:tc>
                <a:extLst>
                  <a:ext uri="{0D108BD9-81ED-4DB2-BD59-A6C34878D82A}">
                    <a16:rowId xmlns:a16="http://schemas.microsoft.com/office/drawing/2014/main" val="1034451564"/>
                  </a:ext>
                </a:extLst>
              </a:tr>
              <a:tr h="370840">
                <a:tc>
                  <a:txBody>
                    <a:bodyPr/>
                    <a:lstStyle/>
                    <a:p>
                      <a:r>
                        <a:rPr lang="tr-TR" sz="2400" dirty="0" smtClean="0"/>
                        <a:t>Sınıftaki öğrenci sayısı</a:t>
                      </a:r>
                      <a:endParaRPr lang="tr-TR" sz="2400" dirty="0"/>
                    </a:p>
                  </a:txBody>
                  <a:tcPr/>
                </a:tc>
                <a:tc>
                  <a:txBody>
                    <a:bodyPr/>
                    <a:lstStyle/>
                    <a:p>
                      <a:endParaRPr lang="tr-TR" sz="2400" dirty="0"/>
                    </a:p>
                  </a:txBody>
                  <a:tcPr/>
                </a:tc>
                <a:tc>
                  <a:txBody>
                    <a:bodyPr/>
                    <a:lstStyle/>
                    <a:p>
                      <a:endParaRPr lang="tr-TR" sz="2400" dirty="0"/>
                    </a:p>
                  </a:txBody>
                  <a:tcPr/>
                </a:tc>
                <a:tc>
                  <a:txBody>
                    <a:bodyPr/>
                    <a:lstStyle/>
                    <a:p>
                      <a:endParaRPr lang="tr-TR" sz="2400" dirty="0"/>
                    </a:p>
                  </a:txBody>
                  <a:tcPr/>
                </a:tc>
                <a:extLst>
                  <a:ext uri="{0D108BD9-81ED-4DB2-BD59-A6C34878D82A}">
                    <a16:rowId xmlns:a16="http://schemas.microsoft.com/office/drawing/2014/main" val="3633530932"/>
                  </a:ext>
                </a:extLst>
              </a:tr>
              <a:tr h="370840">
                <a:tc>
                  <a:txBody>
                    <a:bodyPr/>
                    <a:lstStyle/>
                    <a:p>
                      <a:r>
                        <a:rPr lang="tr-TR" sz="2400" dirty="0" err="1" smtClean="0"/>
                        <a:t>Sosyo</a:t>
                      </a:r>
                      <a:r>
                        <a:rPr lang="tr-TR" sz="2400" baseline="0" dirty="0" smtClean="0"/>
                        <a:t>-ekonomik düzey (Düşük-orta-yüksek)</a:t>
                      </a:r>
                      <a:endParaRPr lang="tr-TR" sz="2400" dirty="0"/>
                    </a:p>
                  </a:txBody>
                  <a:tcPr/>
                </a:tc>
                <a:tc>
                  <a:txBody>
                    <a:bodyPr/>
                    <a:lstStyle/>
                    <a:p>
                      <a:endParaRPr lang="tr-TR" sz="2400" dirty="0"/>
                    </a:p>
                  </a:txBody>
                  <a:tcPr/>
                </a:tc>
                <a:tc>
                  <a:txBody>
                    <a:bodyPr/>
                    <a:lstStyle/>
                    <a:p>
                      <a:endParaRPr lang="tr-TR" sz="2400" dirty="0"/>
                    </a:p>
                  </a:txBody>
                  <a:tcPr/>
                </a:tc>
                <a:tc>
                  <a:txBody>
                    <a:bodyPr/>
                    <a:lstStyle/>
                    <a:p>
                      <a:endParaRPr lang="tr-TR" sz="2400" dirty="0"/>
                    </a:p>
                  </a:txBody>
                  <a:tcPr/>
                </a:tc>
                <a:extLst>
                  <a:ext uri="{0D108BD9-81ED-4DB2-BD59-A6C34878D82A}">
                    <a16:rowId xmlns:a16="http://schemas.microsoft.com/office/drawing/2014/main" val="2929363993"/>
                  </a:ext>
                </a:extLst>
              </a:tr>
            </a:tbl>
          </a:graphicData>
        </a:graphic>
      </p:graphicFrame>
    </p:spTree>
    <p:extLst>
      <p:ext uri="{BB962C8B-B14F-4D97-AF65-F5344CB8AC3E}">
        <p14:creationId xmlns:p14="http://schemas.microsoft.com/office/powerpoint/2010/main" val="3014658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5695-F6A7-470C-A97A-289D09B95F67}"/>
              </a:ext>
            </a:extLst>
          </p:cNvPr>
          <p:cNvSpPr>
            <a:spLocks noGrp="1"/>
          </p:cNvSpPr>
          <p:nvPr>
            <p:ph type="title"/>
          </p:nvPr>
        </p:nvSpPr>
        <p:spPr>
          <a:xfrm>
            <a:off x="1182143" y="2624328"/>
            <a:ext cx="10058400" cy="1609344"/>
          </a:xfrm>
        </p:spPr>
        <p:txBody>
          <a:bodyPr/>
          <a:lstStyle/>
          <a:p>
            <a:pPr algn="ctr"/>
            <a:r>
              <a:rPr lang="tr-TR" dirty="0" smtClean="0"/>
              <a:t>Niçin araştırma yaparız?</a:t>
            </a:r>
            <a:endParaRPr lang="tr-TR" dirty="0"/>
          </a:p>
        </p:txBody>
      </p:sp>
      <p:sp>
        <p:nvSpPr>
          <p:cNvPr id="3" name="Oval 2">
            <a:extLst>
              <a:ext uri="{FF2B5EF4-FFF2-40B4-BE49-F238E27FC236}">
                <a16:creationId xmlns:a16="http://schemas.microsoft.com/office/drawing/2014/main" id="{D0D56BFD-3E42-48AB-9765-12F0A826906D}"/>
              </a:ext>
            </a:extLst>
          </p:cNvPr>
          <p:cNvSpPr/>
          <p:nvPr/>
        </p:nvSpPr>
        <p:spPr>
          <a:xfrm>
            <a:off x="1439663" y="926236"/>
            <a:ext cx="2148396" cy="1500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dirty="0"/>
              <a:t>T</a:t>
            </a:r>
            <a:r>
              <a:rPr lang="tr-TR" sz="3200" dirty="0" smtClean="0"/>
              <a:t>eori test etmek</a:t>
            </a:r>
            <a:endParaRPr lang="tr-TR" sz="3200" dirty="0"/>
          </a:p>
        </p:txBody>
      </p:sp>
      <p:sp>
        <p:nvSpPr>
          <p:cNvPr id="4" name="Oval 3">
            <a:extLst>
              <a:ext uri="{FF2B5EF4-FFF2-40B4-BE49-F238E27FC236}">
                <a16:creationId xmlns:a16="http://schemas.microsoft.com/office/drawing/2014/main" id="{B9ADDB4A-4876-415F-9A8F-07691F1B789D}"/>
              </a:ext>
            </a:extLst>
          </p:cNvPr>
          <p:cNvSpPr/>
          <p:nvPr/>
        </p:nvSpPr>
        <p:spPr>
          <a:xfrm>
            <a:off x="6340137" y="926236"/>
            <a:ext cx="2148396" cy="1500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smtClean="0"/>
              <a:t>Karar vermek</a:t>
            </a:r>
            <a:endParaRPr lang="tr-TR" sz="2800" dirty="0"/>
          </a:p>
        </p:txBody>
      </p:sp>
      <p:sp>
        <p:nvSpPr>
          <p:cNvPr id="5" name="Oval 4">
            <a:extLst>
              <a:ext uri="{FF2B5EF4-FFF2-40B4-BE49-F238E27FC236}">
                <a16:creationId xmlns:a16="http://schemas.microsoft.com/office/drawing/2014/main" id="{5FF0DDB4-91F9-4AE5-8DB6-54A785B246C8}"/>
              </a:ext>
            </a:extLst>
          </p:cNvPr>
          <p:cNvSpPr/>
          <p:nvPr/>
        </p:nvSpPr>
        <p:spPr>
          <a:xfrm>
            <a:off x="3083510" y="4092361"/>
            <a:ext cx="2148396" cy="1500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smtClean="0"/>
              <a:t>Bir durumu anlamak</a:t>
            </a:r>
            <a:endParaRPr lang="tr-TR" sz="2400" dirty="0"/>
          </a:p>
        </p:txBody>
      </p:sp>
      <p:sp>
        <p:nvSpPr>
          <p:cNvPr id="7" name="Oval 6">
            <a:extLst>
              <a:ext uri="{FF2B5EF4-FFF2-40B4-BE49-F238E27FC236}">
                <a16:creationId xmlns:a16="http://schemas.microsoft.com/office/drawing/2014/main" id="{6D0EE395-C37F-4768-ABBA-967DF578B3EE}"/>
              </a:ext>
            </a:extLst>
          </p:cNvPr>
          <p:cNvSpPr/>
          <p:nvPr/>
        </p:nvSpPr>
        <p:spPr>
          <a:xfrm>
            <a:off x="8710863" y="4431438"/>
            <a:ext cx="2399774" cy="1500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smtClean="0"/>
              <a:t>Bir değişkeni tanımlamak</a:t>
            </a:r>
            <a:endParaRPr lang="tr-TR" sz="2000" dirty="0"/>
          </a:p>
        </p:txBody>
      </p:sp>
    </p:spTree>
    <p:extLst>
      <p:ext uri="{BB962C8B-B14F-4D97-AF65-F5344CB8AC3E}">
        <p14:creationId xmlns:p14="http://schemas.microsoft.com/office/powerpoint/2010/main" val="222186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5695-F6A7-470C-A97A-289D09B95F67}"/>
              </a:ext>
            </a:extLst>
          </p:cNvPr>
          <p:cNvSpPr>
            <a:spLocks noGrp="1"/>
          </p:cNvSpPr>
          <p:nvPr>
            <p:ph type="title"/>
          </p:nvPr>
        </p:nvSpPr>
        <p:spPr>
          <a:xfrm>
            <a:off x="1182143" y="2624328"/>
            <a:ext cx="10058400" cy="1609344"/>
          </a:xfrm>
        </p:spPr>
        <p:txBody>
          <a:bodyPr/>
          <a:lstStyle/>
          <a:p>
            <a:pPr algn="ctr"/>
            <a:r>
              <a:rPr lang="tr-TR" dirty="0" smtClean="0"/>
              <a:t>ARAŞTIRMAYI NASIL YAPARIZ?</a:t>
            </a:r>
            <a:endParaRPr lang="tr-TR" dirty="0"/>
          </a:p>
        </p:txBody>
      </p:sp>
      <p:sp>
        <p:nvSpPr>
          <p:cNvPr id="3" name="Oval 2">
            <a:extLst>
              <a:ext uri="{FF2B5EF4-FFF2-40B4-BE49-F238E27FC236}">
                <a16:creationId xmlns:a16="http://schemas.microsoft.com/office/drawing/2014/main" id="{E562C212-9195-4797-9A03-651F27D3FCA0}"/>
              </a:ext>
            </a:extLst>
          </p:cNvPr>
          <p:cNvSpPr/>
          <p:nvPr/>
        </p:nvSpPr>
        <p:spPr>
          <a:xfrm>
            <a:off x="876418" y="440421"/>
            <a:ext cx="1829075"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Problemi tanımlama</a:t>
            </a:r>
            <a:endParaRPr lang="tr-TR" dirty="0"/>
          </a:p>
        </p:txBody>
      </p:sp>
      <p:sp>
        <p:nvSpPr>
          <p:cNvPr id="4" name="Oval 3">
            <a:extLst>
              <a:ext uri="{FF2B5EF4-FFF2-40B4-BE49-F238E27FC236}">
                <a16:creationId xmlns:a16="http://schemas.microsoft.com/office/drawing/2014/main" id="{8E203236-73AB-45FB-9EC9-5B49B922C495}"/>
              </a:ext>
            </a:extLst>
          </p:cNvPr>
          <p:cNvSpPr/>
          <p:nvPr/>
        </p:nvSpPr>
        <p:spPr>
          <a:xfrm>
            <a:off x="4829449" y="1496864"/>
            <a:ext cx="1933853"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Hipotez oluşturma</a:t>
            </a:r>
            <a:endParaRPr lang="tr-TR" dirty="0"/>
          </a:p>
        </p:txBody>
      </p:sp>
      <p:sp>
        <p:nvSpPr>
          <p:cNvPr id="5" name="Oval 4">
            <a:extLst>
              <a:ext uri="{FF2B5EF4-FFF2-40B4-BE49-F238E27FC236}">
                <a16:creationId xmlns:a16="http://schemas.microsoft.com/office/drawing/2014/main" id="{70226F0D-2BD2-4653-B277-92D491FB4B17}"/>
              </a:ext>
            </a:extLst>
          </p:cNvPr>
          <p:cNvSpPr/>
          <p:nvPr/>
        </p:nvSpPr>
        <p:spPr>
          <a:xfrm>
            <a:off x="8160054" y="579756"/>
            <a:ext cx="1704513"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Alan taraması</a:t>
            </a:r>
            <a:endParaRPr lang="tr-TR" dirty="0"/>
          </a:p>
        </p:txBody>
      </p:sp>
      <p:sp>
        <p:nvSpPr>
          <p:cNvPr id="6" name="Oval 5">
            <a:extLst>
              <a:ext uri="{FF2B5EF4-FFF2-40B4-BE49-F238E27FC236}">
                <a16:creationId xmlns:a16="http://schemas.microsoft.com/office/drawing/2014/main" id="{7FE32E8D-D649-49D7-8F86-C683362390DE}"/>
              </a:ext>
            </a:extLst>
          </p:cNvPr>
          <p:cNvSpPr/>
          <p:nvPr/>
        </p:nvSpPr>
        <p:spPr>
          <a:xfrm>
            <a:off x="750397" y="4162648"/>
            <a:ext cx="1955096"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Araştırma Deseninin Seçilmesi</a:t>
            </a:r>
            <a:endParaRPr lang="tr-TR" dirty="0"/>
          </a:p>
        </p:txBody>
      </p:sp>
      <p:sp>
        <p:nvSpPr>
          <p:cNvPr id="7" name="Oval 6">
            <a:extLst>
              <a:ext uri="{FF2B5EF4-FFF2-40B4-BE49-F238E27FC236}">
                <a16:creationId xmlns:a16="http://schemas.microsoft.com/office/drawing/2014/main" id="{0D27F9F7-8ED3-46DC-8164-DC074AC8B782}"/>
              </a:ext>
            </a:extLst>
          </p:cNvPr>
          <p:cNvSpPr/>
          <p:nvPr/>
        </p:nvSpPr>
        <p:spPr>
          <a:xfrm>
            <a:off x="4944120" y="4165357"/>
            <a:ext cx="2069422"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Verinin toplanması</a:t>
            </a:r>
            <a:endParaRPr lang="tr-TR" dirty="0"/>
          </a:p>
        </p:txBody>
      </p:sp>
      <p:sp>
        <p:nvSpPr>
          <p:cNvPr id="8" name="Oval 7">
            <a:extLst>
              <a:ext uri="{FF2B5EF4-FFF2-40B4-BE49-F238E27FC236}">
                <a16:creationId xmlns:a16="http://schemas.microsoft.com/office/drawing/2014/main" id="{CD41D04E-48ED-4036-A7F0-95FB2575DB79}"/>
              </a:ext>
            </a:extLst>
          </p:cNvPr>
          <p:cNvSpPr/>
          <p:nvPr/>
        </p:nvSpPr>
        <p:spPr>
          <a:xfrm>
            <a:off x="8909900" y="4162648"/>
            <a:ext cx="1704513"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Verinin analizi</a:t>
            </a:r>
            <a:endParaRPr lang="tr-TR" dirty="0"/>
          </a:p>
        </p:txBody>
      </p:sp>
      <p:sp>
        <p:nvSpPr>
          <p:cNvPr id="9" name="Oval 8">
            <a:extLst>
              <a:ext uri="{FF2B5EF4-FFF2-40B4-BE49-F238E27FC236}">
                <a16:creationId xmlns:a16="http://schemas.microsoft.com/office/drawing/2014/main" id="{08CC4F7C-1EA2-4C4F-AAA3-4779195C8110}"/>
              </a:ext>
            </a:extLst>
          </p:cNvPr>
          <p:cNvSpPr/>
          <p:nvPr/>
        </p:nvSpPr>
        <p:spPr>
          <a:xfrm>
            <a:off x="10030121" y="2769832"/>
            <a:ext cx="1919224"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Raporlama</a:t>
            </a:r>
            <a:endParaRPr lang="tr-TR" dirty="0"/>
          </a:p>
        </p:txBody>
      </p:sp>
      <p:sp>
        <p:nvSpPr>
          <p:cNvPr id="10" name="Metin kutusu 9"/>
          <p:cNvSpPr txBox="1"/>
          <p:nvPr/>
        </p:nvSpPr>
        <p:spPr>
          <a:xfrm>
            <a:off x="3315339" y="5774701"/>
            <a:ext cx="4844715" cy="523220"/>
          </a:xfrm>
          <a:prstGeom prst="rect">
            <a:avLst/>
          </a:prstGeom>
          <a:noFill/>
        </p:spPr>
        <p:txBody>
          <a:bodyPr wrap="square" rtlCol="0">
            <a:spAutoFit/>
          </a:bodyPr>
          <a:lstStyle/>
          <a:p>
            <a:pPr algn="ctr"/>
            <a:r>
              <a:rPr lang="tr-TR" sz="2800" dirty="0" smtClean="0"/>
              <a:t>BİLİMSEL YÖNTEM</a:t>
            </a:r>
            <a:endParaRPr lang="tr-TR" sz="2800" dirty="0"/>
          </a:p>
        </p:txBody>
      </p:sp>
    </p:spTree>
    <p:extLst>
      <p:ext uri="{BB962C8B-B14F-4D97-AF65-F5344CB8AC3E}">
        <p14:creationId xmlns:p14="http://schemas.microsoft.com/office/powerpoint/2010/main" val="85329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01F7-4076-4371-9B67-1E759F90CD2F}"/>
              </a:ext>
            </a:extLst>
          </p:cNvPr>
          <p:cNvSpPr>
            <a:spLocks noGrp="1"/>
          </p:cNvSpPr>
          <p:nvPr>
            <p:ph type="title"/>
          </p:nvPr>
        </p:nvSpPr>
        <p:spPr>
          <a:xfrm>
            <a:off x="1066800" y="2624328"/>
            <a:ext cx="10058400" cy="1609344"/>
          </a:xfrm>
        </p:spPr>
        <p:txBody>
          <a:bodyPr/>
          <a:lstStyle/>
          <a:p>
            <a:pPr algn="ctr"/>
            <a:r>
              <a:rPr lang="tr-TR" dirty="0" smtClean="0"/>
              <a:t>İSTATİSTİĞİ NİÇİN KULLANILIRIZ?</a:t>
            </a:r>
            <a:endParaRPr lang="tr-TR" dirty="0"/>
          </a:p>
        </p:txBody>
      </p:sp>
    </p:spTree>
    <p:extLst>
      <p:ext uri="{BB962C8B-B14F-4D97-AF65-F5344CB8AC3E}">
        <p14:creationId xmlns:p14="http://schemas.microsoft.com/office/powerpoint/2010/main" val="3043376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D7C0-BF5E-4845-BC9A-862D380BC3CF}"/>
              </a:ext>
            </a:extLst>
          </p:cNvPr>
          <p:cNvSpPr>
            <a:spLocks noGrp="1"/>
          </p:cNvSpPr>
          <p:nvPr>
            <p:ph type="title"/>
          </p:nvPr>
        </p:nvSpPr>
        <p:spPr/>
        <p:txBody>
          <a:bodyPr/>
          <a:lstStyle/>
          <a:p>
            <a:r>
              <a:rPr lang="tr-TR" dirty="0" smtClean="0"/>
              <a:t>ARAŞTIRMA YÖNTEMLERİ VE İSTATİSTİK</a:t>
            </a:r>
            <a:endParaRPr lang="tr-TR" dirty="0"/>
          </a:p>
        </p:txBody>
      </p:sp>
      <p:sp>
        <p:nvSpPr>
          <p:cNvPr id="3" name="Content Placeholder 2">
            <a:extLst>
              <a:ext uri="{FF2B5EF4-FFF2-40B4-BE49-F238E27FC236}">
                <a16:creationId xmlns:a16="http://schemas.microsoft.com/office/drawing/2014/main" id="{E2A171E6-64B0-4307-AD19-C4DFBCA4DE61}"/>
              </a:ext>
            </a:extLst>
          </p:cNvPr>
          <p:cNvSpPr>
            <a:spLocks noGrp="1"/>
          </p:cNvSpPr>
          <p:nvPr>
            <p:ph idx="1"/>
          </p:nvPr>
        </p:nvSpPr>
        <p:spPr/>
        <p:txBody>
          <a:bodyPr/>
          <a:lstStyle/>
          <a:p>
            <a:r>
              <a:rPr lang="tr-TR" sz="2400" dirty="0" smtClean="0"/>
              <a:t>Bir değişkeni tanımlama</a:t>
            </a:r>
            <a:endParaRPr lang="tr-TR" sz="2400" dirty="0"/>
          </a:p>
          <a:p>
            <a:pPr lvl="1"/>
            <a:r>
              <a:rPr lang="tr-TR" sz="2200" dirty="0" err="1" smtClean="0"/>
              <a:t>Betimsel</a:t>
            </a:r>
            <a:r>
              <a:rPr lang="tr-TR" sz="2200" dirty="0" smtClean="0"/>
              <a:t> yöntem</a:t>
            </a:r>
            <a:endParaRPr lang="tr-TR" sz="2200" dirty="0"/>
          </a:p>
          <a:p>
            <a:pPr marL="274320" lvl="1" indent="0">
              <a:buNone/>
            </a:pPr>
            <a:endParaRPr lang="tr-TR" sz="2200" dirty="0"/>
          </a:p>
          <a:p>
            <a:r>
              <a:rPr lang="tr-TR" sz="2400" dirty="0" smtClean="0"/>
              <a:t>Değişkenler arasındaki ilişkilerin incelenmesi</a:t>
            </a:r>
            <a:endParaRPr lang="tr-TR" sz="2400" dirty="0"/>
          </a:p>
          <a:p>
            <a:pPr lvl="1"/>
            <a:r>
              <a:rPr lang="tr-TR" sz="2200" dirty="0" err="1" smtClean="0"/>
              <a:t>Korelasyonel</a:t>
            </a:r>
            <a:r>
              <a:rPr lang="tr-TR" sz="2200" dirty="0" smtClean="0"/>
              <a:t> yöntem</a:t>
            </a:r>
            <a:endParaRPr lang="tr-TR" sz="2200" dirty="0"/>
          </a:p>
          <a:p>
            <a:pPr lvl="1"/>
            <a:r>
              <a:rPr lang="tr-TR" sz="2200" dirty="0" smtClean="0"/>
              <a:t>İki (veya daha fazla) grubun karşılaştırılması</a:t>
            </a:r>
            <a:endParaRPr lang="tr-TR" sz="2200" dirty="0"/>
          </a:p>
          <a:p>
            <a:pPr lvl="2"/>
            <a:r>
              <a:rPr lang="tr-TR" sz="2000" dirty="0" smtClean="0"/>
              <a:t>Deneysel desenler</a:t>
            </a:r>
            <a:endParaRPr lang="tr-TR" sz="2000" dirty="0"/>
          </a:p>
          <a:p>
            <a:pPr lvl="2"/>
            <a:r>
              <a:rPr lang="tr-TR" sz="2000" dirty="0" smtClean="0"/>
              <a:t>Deneysel olmayan desenler</a:t>
            </a:r>
            <a:endParaRPr lang="tr-TR" sz="2000" dirty="0"/>
          </a:p>
        </p:txBody>
      </p:sp>
    </p:spTree>
    <p:extLst>
      <p:ext uri="{BB962C8B-B14F-4D97-AF65-F5344CB8AC3E}">
        <p14:creationId xmlns:p14="http://schemas.microsoft.com/office/powerpoint/2010/main" val="367426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D7C0-BF5E-4845-BC9A-862D380BC3CF}"/>
              </a:ext>
            </a:extLst>
          </p:cNvPr>
          <p:cNvSpPr>
            <a:spLocks noGrp="1"/>
          </p:cNvSpPr>
          <p:nvPr>
            <p:ph type="title"/>
          </p:nvPr>
        </p:nvSpPr>
        <p:spPr/>
        <p:txBody>
          <a:bodyPr/>
          <a:lstStyle/>
          <a:p>
            <a:r>
              <a:rPr lang="tr-TR" dirty="0"/>
              <a:t>ARAŞTIRMA YÖNTEMLERİ VE İSTATİSTİK</a:t>
            </a:r>
          </a:p>
        </p:txBody>
      </p:sp>
      <p:sp>
        <p:nvSpPr>
          <p:cNvPr id="3" name="Content Placeholder 2">
            <a:extLst>
              <a:ext uri="{FF2B5EF4-FFF2-40B4-BE49-F238E27FC236}">
                <a16:creationId xmlns:a16="http://schemas.microsoft.com/office/drawing/2014/main" id="{E2A171E6-64B0-4307-AD19-C4DFBCA4DE61}"/>
              </a:ext>
            </a:extLst>
          </p:cNvPr>
          <p:cNvSpPr>
            <a:spLocks noGrp="1"/>
          </p:cNvSpPr>
          <p:nvPr>
            <p:ph idx="1"/>
          </p:nvPr>
        </p:nvSpPr>
        <p:spPr>
          <a:xfrm>
            <a:off x="1069848" y="2121408"/>
            <a:ext cx="5686059" cy="4050792"/>
          </a:xfrm>
        </p:spPr>
        <p:txBody>
          <a:bodyPr/>
          <a:lstStyle/>
          <a:p>
            <a:pPr marL="0" indent="0">
              <a:buNone/>
            </a:pPr>
            <a:r>
              <a:rPr lang="tr-TR" b="1" dirty="0" smtClean="0"/>
              <a:t>İlişkisel yöntem </a:t>
            </a:r>
            <a:endParaRPr lang="tr-TR" b="1" dirty="0"/>
          </a:p>
          <a:p>
            <a:r>
              <a:rPr lang="tr-TR" dirty="0" smtClean="0"/>
              <a:t>İki değişkenin arasında bir ilişki olup olmadığı incelenir</a:t>
            </a:r>
            <a:endParaRPr lang="tr-TR" dirty="0"/>
          </a:p>
          <a:p>
            <a:r>
              <a:rPr lang="tr-TR" i="1" dirty="0" smtClean="0"/>
              <a:t>Neden sonuç ilişkisi vermez</a:t>
            </a:r>
            <a:endParaRPr lang="tr-TR" i="1" dirty="0"/>
          </a:p>
          <a:p>
            <a:r>
              <a:rPr lang="tr-TR" dirty="0" smtClean="0"/>
              <a:t>Neden-sonuç ilişkisi elde etmek için deneysel desene ihtiyaç duyarız.</a:t>
            </a:r>
            <a:endParaRPr lang="tr-TR" b="1" dirty="0"/>
          </a:p>
        </p:txBody>
      </p:sp>
      <p:pic>
        <p:nvPicPr>
          <p:cNvPr id="5" name="Picture 4">
            <a:extLst>
              <a:ext uri="{FF2B5EF4-FFF2-40B4-BE49-F238E27FC236}">
                <a16:creationId xmlns:a16="http://schemas.microsoft.com/office/drawing/2014/main" id="{07216D03-7C2B-4536-9A4C-E8827B591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858" y="2121408"/>
            <a:ext cx="5394975" cy="3555646"/>
          </a:xfrm>
          <a:prstGeom prst="rect">
            <a:avLst/>
          </a:prstGeom>
        </p:spPr>
      </p:pic>
    </p:spTree>
    <p:extLst>
      <p:ext uri="{BB962C8B-B14F-4D97-AF65-F5344CB8AC3E}">
        <p14:creationId xmlns:p14="http://schemas.microsoft.com/office/powerpoint/2010/main" val="1405639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D7C0-BF5E-4845-BC9A-862D380BC3CF}"/>
              </a:ext>
            </a:extLst>
          </p:cNvPr>
          <p:cNvSpPr>
            <a:spLocks noGrp="1"/>
          </p:cNvSpPr>
          <p:nvPr>
            <p:ph type="title"/>
          </p:nvPr>
        </p:nvSpPr>
        <p:spPr/>
        <p:txBody>
          <a:bodyPr/>
          <a:lstStyle/>
          <a:p>
            <a:r>
              <a:rPr lang="tr-TR" dirty="0"/>
              <a:t>ARAŞTIRMA YÖNTEMLERİ VE İSTATİSTİK</a:t>
            </a:r>
          </a:p>
        </p:txBody>
      </p:sp>
      <p:sp>
        <p:nvSpPr>
          <p:cNvPr id="3" name="Content Placeholder 2">
            <a:extLst>
              <a:ext uri="{FF2B5EF4-FFF2-40B4-BE49-F238E27FC236}">
                <a16:creationId xmlns:a16="http://schemas.microsoft.com/office/drawing/2014/main" id="{E2A171E6-64B0-4307-AD19-C4DFBCA4DE61}"/>
              </a:ext>
            </a:extLst>
          </p:cNvPr>
          <p:cNvSpPr>
            <a:spLocks noGrp="1"/>
          </p:cNvSpPr>
          <p:nvPr>
            <p:ph idx="1"/>
          </p:nvPr>
        </p:nvSpPr>
        <p:spPr>
          <a:xfrm>
            <a:off x="1069848" y="2121408"/>
            <a:ext cx="9902952" cy="4050792"/>
          </a:xfrm>
        </p:spPr>
        <p:txBody>
          <a:bodyPr/>
          <a:lstStyle/>
          <a:p>
            <a:pPr marL="274320" lvl="1" indent="0">
              <a:buNone/>
            </a:pPr>
            <a:r>
              <a:rPr lang="tr-TR" sz="2200" b="1" dirty="0" smtClean="0"/>
              <a:t>İki </a:t>
            </a:r>
            <a:r>
              <a:rPr lang="tr-TR" sz="2200" b="1" dirty="0"/>
              <a:t>(veya daha fazla) grubun karşılaştırılması</a:t>
            </a:r>
          </a:p>
          <a:p>
            <a:r>
              <a:rPr lang="tr-TR" dirty="0" smtClean="0"/>
              <a:t>Değişkenler arasındaki ilişkiler incelenirken, değişkenlerden biri gruplama değişkeni olarak tanımlanır.  İkinci değişkene ilişkin ölçümleri gruplar arasında karşılaştırılır</a:t>
            </a:r>
            <a:endParaRPr lang="tr-TR" dirty="0"/>
          </a:p>
          <a:p>
            <a:endParaRPr lang="tr-TR" dirty="0"/>
          </a:p>
          <a:p>
            <a:pPr lvl="1">
              <a:buFont typeface="Wingdings" panose="05000000000000000000" pitchFamily="2" charset="2"/>
              <a:buChar char="Ø"/>
            </a:pPr>
            <a:r>
              <a:rPr lang="tr-TR" b="1" i="1" dirty="0" smtClean="0"/>
              <a:t>Deneysel desenler: </a:t>
            </a:r>
            <a:r>
              <a:rPr lang="tr-TR" dirty="0" smtClean="0"/>
              <a:t>Amaç iki değişken arasındaki </a:t>
            </a:r>
            <a:r>
              <a:rPr lang="tr-TR" b="1" dirty="0" smtClean="0"/>
              <a:t>neden-sonuç</a:t>
            </a:r>
            <a:r>
              <a:rPr lang="tr-TR" dirty="0" smtClean="0"/>
              <a:t> ilişkisini ortaya koymaktır.</a:t>
            </a:r>
            <a:endParaRPr lang="tr-TR" dirty="0"/>
          </a:p>
          <a:p>
            <a:pPr lvl="2">
              <a:buFont typeface="Wingdings" panose="05000000000000000000" pitchFamily="2" charset="2"/>
              <a:buChar char="Ø"/>
            </a:pPr>
            <a:r>
              <a:rPr lang="tr-TR" dirty="0" smtClean="0"/>
              <a:t>Değişkenlerden biri manipüle edilerek diğer değişkendeki değişim gözlemlenir. </a:t>
            </a:r>
          </a:p>
          <a:p>
            <a:pPr lvl="2">
              <a:buFont typeface="Wingdings" panose="05000000000000000000" pitchFamily="2" charset="2"/>
              <a:buChar char="Ø"/>
            </a:pPr>
            <a:r>
              <a:rPr lang="tr-TR" dirty="0" smtClean="0"/>
              <a:t>Manipüle edilen değişken: bağımsız değişken, Ölçülen değişken: bağımlı değişken</a:t>
            </a:r>
            <a:endParaRPr lang="tr-TR" dirty="0"/>
          </a:p>
        </p:txBody>
      </p:sp>
    </p:spTree>
    <p:extLst>
      <p:ext uri="{BB962C8B-B14F-4D97-AF65-F5344CB8AC3E}">
        <p14:creationId xmlns:p14="http://schemas.microsoft.com/office/powerpoint/2010/main" val="3412410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9848" y="484632"/>
            <a:ext cx="10058400" cy="950976"/>
          </a:xfrm>
        </p:spPr>
        <p:txBody>
          <a:bodyPr/>
          <a:lstStyle/>
          <a:p>
            <a:r>
              <a:rPr lang="tr-TR" dirty="0" smtClean="0"/>
              <a:t>Deneysel desenler</a:t>
            </a:r>
            <a:endParaRPr lang="tr-TR" dirty="0"/>
          </a:p>
        </p:txBody>
      </p:sp>
      <p:sp>
        <p:nvSpPr>
          <p:cNvPr id="3" name="İçerik Yer Tutucusu 2"/>
          <p:cNvSpPr>
            <a:spLocks noGrp="1"/>
          </p:cNvSpPr>
          <p:nvPr>
            <p:ph idx="1"/>
          </p:nvPr>
        </p:nvSpPr>
        <p:spPr>
          <a:xfrm>
            <a:off x="1069848" y="1848031"/>
            <a:ext cx="10058400" cy="4050792"/>
          </a:xfrm>
        </p:spPr>
        <p:txBody>
          <a:bodyPr/>
          <a:lstStyle/>
          <a:p>
            <a:r>
              <a:rPr lang="tr-TR" dirty="0" smtClean="0"/>
              <a:t>Araştırmanın amacı: Öğretim yönteminin 6. sınıf öğrencilerinin matematik performansları üzerinde etkili midir?</a:t>
            </a:r>
          </a:p>
          <a:p>
            <a:pPr marL="0" indent="0">
              <a:buNone/>
            </a:pPr>
            <a:r>
              <a:rPr lang="tr-TR" b="1" dirty="0" smtClean="0"/>
              <a:t>Bağımlı değişken: </a:t>
            </a:r>
            <a:r>
              <a:rPr lang="tr-TR" dirty="0" smtClean="0"/>
              <a:t>Matematik performansı      </a:t>
            </a:r>
            <a:r>
              <a:rPr lang="tr-TR" b="1" dirty="0" smtClean="0"/>
              <a:t>Bağımsız değişken: </a:t>
            </a:r>
            <a:r>
              <a:rPr lang="tr-TR" dirty="0" smtClean="0"/>
              <a:t>Öğretim yöntemi</a:t>
            </a:r>
            <a:endParaRPr lang="tr-TR" dirty="0"/>
          </a:p>
        </p:txBody>
      </p:sp>
      <p:sp>
        <p:nvSpPr>
          <p:cNvPr id="4" name="Rectangle: Diagonal Corners Snipped 3">
            <a:extLst>
              <a:ext uri="{FF2B5EF4-FFF2-40B4-BE49-F238E27FC236}">
                <a16:creationId xmlns:a16="http://schemas.microsoft.com/office/drawing/2014/main" id="{81463FBC-CCD9-46B9-B7DA-185EA7CC3192}"/>
              </a:ext>
            </a:extLst>
          </p:cNvPr>
          <p:cNvSpPr/>
          <p:nvPr/>
        </p:nvSpPr>
        <p:spPr>
          <a:xfrm>
            <a:off x="1240416" y="3070850"/>
            <a:ext cx="3506679" cy="141630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Deney grubu</a:t>
            </a:r>
            <a:endParaRPr lang="tr-TR" b="1" dirty="0"/>
          </a:p>
          <a:p>
            <a:pPr algn="ctr"/>
            <a:r>
              <a:rPr lang="tr-TR" dirty="0" smtClean="0"/>
              <a:t>Öğretim yöntemi: Problem çözme</a:t>
            </a:r>
          </a:p>
        </p:txBody>
      </p:sp>
      <p:sp>
        <p:nvSpPr>
          <p:cNvPr id="5" name="Rectangle: Diagonal Corners Snipped 5">
            <a:extLst>
              <a:ext uri="{FF2B5EF4-FFF2-40B4-BE49-F238E27FC236}">
                <a16:creationId xmlns:a16="http://schemas.microsoft.com/office/drawing/2014/main" id="{294261D5-673A-489C-AA3E-48E4E90D55CB}"/>
              </a:ext>
            </a:extLst>
          </p:cNvPr>
          <p:cNvSpPr/>
          <p:nvPr/>
        </p:nvSpPr>
        <p:spPr>
          <a:xfrm>
            <a:off x="7464644" y="3070850"/>
            <a:ext cx="3506679" cy="141630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Kontrol grubu</a:t>
            </a:r>
            <a:endParaRPr lang="tr-TR" b="1" dirty="0"/>
          </a:p>
          <a:p>
            <a:pPr algn="ctr"/>
            <a:r>
              <a:rPr lang="tr-TR" dirty="0" smtClean="0"/>
              <a:t>Öğretim yöntemi: Düz anlatım</a:t>
            </a:r>
            <a:endParaRPr lang="tr-TR" dirty="0"/>
          </a:p>
        </p:txBody>
      </p:sp>
      <p:sp>
        <p:nvSpPr>
          <p:cNvPr id="7" name="Aşağı Ok 6"/>
          <p:cNvSpPr/>
          <p:nvPr/>
        </p:nvSpPr>
        <p:spPr>
          <a:xfrm>
            <a:off x="2819359" y="4580249"/>
            <a:ext cx="348792"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şağı Ok 7"/>
          <p:cNvSpPr/>
          <p:nvPr/>
        </p:nvSpPr>
        <p:spPr>
          <a:xfrm>
            <a:off x="9217983" y="4580249"/>
            <a:ext cx="348792"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960774" y="5172959"/>
            <a:ext cx="225300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Matematik performansı</a:t>
            </a:r>
            <a:endParaRPr lang="tr-TR" dirty="0"/>
          </a:p>
        </p:txBody>
      </p:sp>
      <p:sp>
        <p:nvSpPr>
          <p:cNvPr id="10" name="Oval 9"/>
          <p:cNvSpPr/>
          <p:nvPr/>
        </p:nvSpPr>
        <p:spPr>
          <a:xfrm>
            <a:off x="8265875" y="5263102"/>
            <a:ext cx="225300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Matematik performansı</a:t>
            </a:r>
            <a:endParaRPr lang="tr-TR" dirty="0"/>
          </a:p>
        </p:txBody>
      </p:sp>
    </p:spTree>
    <p:extLst>
      <p:ext uri="{BB962C8B-B14F-4D97-AF65-F5344CB8AC3E}">
        <p14:creationId xmlns:p14="http://schemas.microsoft.com/office/powerpoint/2010/main" val="126411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171E6-64B0-4307-AD19-C4DFBCA4DE61}"/>
              </a:ext>
            </a:extLst>
          </p:cNvPr>
          <p:cNvSpPr>
            <a:spLocks noGrp="1"/>
          </p:cNvSpPr>
          <p:nvPr>
            <p:ph idx="1"/>
          </p:nvPr>
        </p:nvSpPr>
        <p:spPr>
          <a:xfrm>
            <a:off x="1069848" y="735291"/>
            <a:ext cx="9902952" cy="5436909"/>
          </a:xfrm>
        </p:spPr>
        <p:txBody>
          <a:bodyPr>
            <a:normAutofit lnSpcReduction="10000"/>
          </a:bodyPr>
          <a:lstStyle/>
          <a:p>
            <a:pPr lvl="1">
              <a:buFont typeface="Wingdings" panose="05000000000000000000" pitchFamily="2" charset="2"/>
              <a:buChar char="Ø"/>
            </a:pPr>
            <a:r>
              <a:rPr lang="tr-TR" b="1" i="1" dirty="0" smtClean="0"/>
              <a:t>Deneysel olmayan desenler:</a:t>
            </a:r>
            <a:endParaRPr lang="tr-TR" dirty="0"/>
          </a:p>
          <a:p>
            <a:pPr lvl="2">
              <a:buFont typeface="Wingdings" panose="05000000000000000000" pitchFamily="2" charset="2"/>
              <a:buChar char="Ø"/>
            </a:pPr>
            <a:r>
              <a:rPr lang="tr-TR" dirty="0" smtClean="0"/>
              <a:t>Gerçek bir deneysel desen </a:t>
            </a:r>
            <a:r>
              <a:rPr lang="tr-TR" dirty="0"/>
              <a:t>b</a:t>
            </a:r>
            <a:r>
              <a:rPr lang="tr-TR" dirty="0" smtClean="0"/>
              <a:t>ağımsız değişkenin manipüle edilmesini ve diğer dışsal değişkenlerin kontrol alınmasını gerektirir. </a:t>
            </a:r>
          </a:p>
          <a:p>
            <a:pPr lvl="2">
              <a:buFont typeface="Wingdings" panose="05000000000000000000" pitchFamily="2" charset="2"/>
              <a:buChar char="Ø"/>
            </a:pPr>
            <a:r>
              <a:rPr lang="tr-TR" dirty="0" smtClean="0"/>
              <a:t>Grupların karşılaştırılmasını içeren ancak deney olarak </a:t>
            </a:r>
            <a:r>
              <a:rPr lang="tr-TR" dirty="0" err="1" smtClean="0"/>
              <a:t>desenlenmeyen</a:t>
            </a:r>
            <a:r>
              <a:rPr lang="tr-TR" dirty="0" smtClean="0"/>
              <a:t> diğer araştırmalar deneysel olmayan desenlerdir. Bağımsız değişken manipüle edilmez</a:t>
            </a:r>
          </a:p>
          <a:p>
            <a:pPr lvl="2">
              <a:buFont typeface="Wingdings" panose="05000000000000000000" pitchFamily="2" charset="2"/>
              <a:buChar char="Ø"/>
            </a:pPr>
            <a:r>
              <a:rPr lang="tr-TR" dirty="0" smtClean="0"/>
              <a:t>Cinsiyet, etnik köken, SED…</a:t>
            </a:r>
          </a:p>
          <a:p>
            <a:pPr marL="548640" lvl="2" indent="0">
              <a:buNone/>
            </a:pPr>
            <a:endParaRPr lang="tr-TR" dirty="0"/>
          </a:p>
          <a:p>
            <a:pPr marL="274320" lvl="1" indent="0">
              <a:buNone/>
            </a:pPr>
            <a:r>
              <a:rPr lang="tr-TR" b="1" dirty="0" smtClean="0"/>
              <a:t>Araştırmanın amacı: </a:t>
            </a:r>
            <a:r>
              <a:rPr lang="tr-TR" dirty="0" smtClean="0"/>
              <a:t>Sigara kullanımı kanser oranı üzerinde etkili midir?</a:t>
            </a:r>
            <a:endParaRPr lang="tr-TR" dirty="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smtClean="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smtClean="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smtClean="0"/>
          </a:p>
          <a:p>
            <a:pPr marL="548640" lvl="2" indent="0">
              <a:buNone/>
            </a:pPr>
            <a:endParaRPr lang="tr-TR" dirty="0"/>
          </a:p>
          <a:p>
            <a:pPr marL="548640" lvl="2" indent="0">
              <a:buNone/>
            </a:pPr>
            <a:endParaRPr lang="tr-TR" b="1" dirty="0"/>
          </a:p>
          <a:p>
            <a:pPr marL="548640" lvl="2" indent="0">
              <a:buNone/>
            </a:pPr>
            <a:r>
              <a:rPr lang="tr-TR" b="1" dirty="0" smtClean="0"/>
              <a:t>Bağımlı değişken</a:t>
            </a:r>
            <a:r>
              <a:rPr lang="tr-TR" dirty="0" smtClean="0"/>
              <a:t>: Kanser oranı,		 </a:t>
            </a:r>
            <a:r>
              <a:rPr lang="tr-TR" b="1" dirty="0" smtClean="0"/>
              <a:t>Bağımsız değişken: </a:t>
            </a:r>
            <a:r>
              <a:rPr lang="tr-TR" dirty="0" smtClean="0"/>
              <a:t>Sigara kullanma durumu</a:t>
            </a:r>
            <a:endParaRPr lang="tr-TR" dirty="0"/>
          </a:p>
        </p:txBody>
      </p:sp>
      <p:sp>
        <p:nvSpPr>
          <p:cNvPr id="4" name="Rectangle: Diagonal Corners Snipped 3">
            <a:extLst>
              <a:ext uri="{FF2B5EF4-FFF2-40B4-BE49-F238E27FC236}">
                <a16:creationId xmlns:a16="http://schemas.microsoft.com/office/drawing/2014/main" id="{81463FBC-CCD9-46B9-B7DA-185EA7CC3192}"/>
              </a:ext>
            </a:extLst>
          </p:cNvPr>
          <p:cNvSpPr/>
          <p:nvPr/>
        </p:nvSpPr>
        <p:spPr>
          <a:xfrm>
            <a:off x="1553682" y="2849782"/>
            <a:ext cx="3506679" cy="100237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Grup </a:t>
            </a:r>
            <a:r>
              <a:rPr lang="tr-TR" b="1" dirty="0"/>
              <a:t>1 </a:t>
            </a:r>
          </a:p>
          <a:p>
            <a:pPr algn="ctr"/>
            <a:r>
              <a:rPr lang="tr-TR" dirty="0" smtClean="0"/>
              <a:t>Sigara kullananlar</a:t>
            </a:r>
            <a:endParaRPr lang="tr-TR" dirty="0"/>
          </a:p>
        </p:txBody>
      </p:sp>
      <p:sp>
        <p:nvSpPr>
          <p:cNvPr id="6" name="Rectangle: Diagonal Corners Snipped 5">
            <a:extLst>
              <a:ext uri="{FF2B5EF4-FFF2-40B4-BE49-F238E27FC236}">
                <a16:creationId xmlns:a16="http://schemas.microsoft.com/office/drawing/2014/main" id="{294261D5-673A-489C-AA3E-48E4E90D55CB}"/>
              </a:ext>
            </a:extLst>
          </p:cNvPr>
          <p:cNvSpPr/>
          <p:nvPr/>
        </p:nvSpPr>
        <p:spPr>
          <a:xfrm>
            <a:off x="7337211" y="2849782"/>
            <a:ext cx="3506679" cy="100237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Grup </a:t>
            </a:r>
            <a:r>
              <a:rPr lang="tr-TR" b="1" dirty="0"/>
              <a:t>2 </a:t>
            </a:r>
          </a:p>
          <a:p>
            <a:pPr algn="ctr"/>
            <a:r>
              <a:rPr lang="tr-TR" dirty="0" smtClean="0"/>
              <a:t>Sigara kullanmayanlar</a:t>
            </a:r>
            <a:endParaRPr lang="tr-TR" dirty="0"/>
          </a:p>
        </p:txBody>
      </p:sp>
      <p:sp>
        <p:nvSpPr>
          <p:cNvPr id="7" name="Aşağı Ok 6"/>
          <p:cNvSpPr/>
          <p:nvPr/>
        </p:nvSpPr>
        <p:spPr>
          <a:xfrm>
            <a:off x="3139870" y="3939227"/>
            <a:ext cx="348792"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281285" y="4531937"/>
            <a:ext cx="225300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Kanser Oranı</a:t>
            </a:r>
            <a:endParaRPr lang="tr-TR" dirty="0"/>
          </a:p>
        </p:txBody>
      </p:sp>
      <p:sp>
        <p:nvSpPr>
          <p:cNvPr id="9" name="Aşağı Ok 8"/>
          <p:cNvSpPr/>
          <p:nvPr/>
        </p:nvSpPr>
        <p:spPr>
          <a:xfrm>
            <a:off x="9006408" y="3939227"/>
            <a:ext cx="348792"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8147823" y="4531937"/>
            <a:ext cx="225300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Kanser Oranı</a:t>
            </a:r>
            <a:endParaRPr lang="tr-TR" dirty="0"/>
          </a:p>
        </p:txBody>
      </p:sp>
    </p:spTree>
    <p:extLst>
      <p:ext uri="{BB962C8B-B14F-4D97-AF65-F5344CB8AC3E}">
        <p14:creationId xmlns:p14="http://schemas.microsoft.com/office/powerpoint/2010/main" val="3039739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EVREN VE ÖRNEKLEM</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fontScale="77500" lnSpcReduction="20000"/>
          </a:bodyPr>
          <a:lstStyle/>
          <a:p>
            <a:pPr marL="0" indent="0">
              <a:buNone/>
            </a:pPr>
            <a:r>
              <a:rPr lang="tr-TR" sz="3200" b="1" dirty="0" smtClean="0"/>
              <a:t>Evren:</a:t>
            </a:r>
            <a:endParaRPr lang="tr-TR" sz="3200" b="1" dirty="0"/>
          </a:p>
          <a:p>
            <a:r>
              <a:rPr lang="tr-TR" sz="3100" dirty="0" smtClean="0"/>
              <a:t>Belirli bir araştırma problemi için araştırmacının çalışmak istediği tüm gruptur.</a:t>
            </a:r>
          </a:p>
          <a:p>
            <a:r>
              <a:rPr lang="tr-TR" sz="3100" dirty="0"/>
              <a:t>Araştırma sonuçlarının </a:t>
            </a:r>
            <a:r>
              <a:rPr lang="tr-TR" sz="3100" dirty="0" err="1"/>
              <a:t>genellenmek</a:t>
            </a:r>
            <a:r>
              <a:rPr lang="tr-TR" sz="3100" dirty="0"/>
              <a:t> istediği elemanlar bütünüdür. </a:t>
            </a:r>
          </a:p>
          <a:p>
            <a:r>
              <a:rPr lang="tr-TR" sz="3100" dirty="0" smtClean="0"/>
              <a:t>İnsanlar dışındaki şeylerden de oluşabilir (</a:t>
            </a:r>
            <a:r>
              <a:rPr lang="tr-TR" sz="3100" dirty="0"/>
              <a:t>eg. </a:t>
            </a:r>
            <a:r>
              <a:rPr lang="tr-TR" sz="3100" dirty="0" smtClean="0"/>
              <a:t>fareler, lambalar)</a:t>
            </a:r>
            <a:endParaRPr lang="tr-TR" sz="3100" dirty="0"/>
          </a:p>
          <a:p>
            <a:r>
              <a:rPr lang="tr-TR" sz="3100" dirty="0" smtClean="0"/>
              <a:t>Çok küçükte olabilir çok büyükte </a:t>
            </a:r>
          </a:p>
          <a:p>
            <a:r>
              <a:rPr lang="tr-TR" sz="3100" dirty="0" smtClean="0"/>
              <a:t>Davranış bilimlerde evren genelde soyuttur, sürekli değişir, bazen sonsuzdur bu nedenle tanımlanması zordur. </a:t>
            </a:r>
          </a:p>
          <a:p>
            <a:r>
              <a:rPr lang="tr-TR" sz="3100" dirty="0" smtClean="0"/>
              <a:t>Genelde hipotetik olarak tanımlarız. </a:t>
            </a:r>
          </a:p>
          <a:p>
            <a:pPr marL="0" indent="0">
              <a:buNone/>
            </a:pPr>
            <a:r>
              <a:rPr lang="en-US" sz="3100" b="1" i="1" dirty="0" smtClean="0"/>
              <a:t>E.g</a:t>
            </a:r>
            <a:r>
              <a:rPr lang="en-US" sz="3100" b="1" i="1" dirty="0"/>
              <a:t>., </a:t>
            </a:r>
            <a:r>
              <a:rPr lang="en-US" sz="3100" b="1" i="1" dirty="0" err="1" smtClean="0"/>
              <a:t>migr</a:t>
            </a:r>
            <a:r>
              <a:rPr lang="tr-TR" sz="3100" b="1" i="1" dirty="0" smtClean="0"/>
              <a:t>en tedavisi</a:t>
            </a:r>
            <a:r>
              <a:rPr lang="en-US" sz="3100" b="1" i="1" dirty="0" smtClean="0"/>
              <a:t>.</a:t>
            </a:r>
            <a:endParaRPr lang="tr-TR" sz="3100" i="1" dirty="0"/>
          </a:p>
          <a:p>
            <a:pPr marL="0" indent="0">
              <a:buNone/>
            </a:pPr>
            <a:r>
              <a:rPr lang="tr-TR" sz="3100" b="1" i="1" dirty="0" smtClean="0"/>
              <a:t>Geçmişte, şimdi ve gelecekte migreni olan tüm insanlar</a:t>
            </a:r>
            <a:endParaRPr lang="tr-TR" sz="3100" i="1" dirty="0"/>
          </a:p>
        </p:txBody>
      </p:sp>
    </p:spTree>
    <p:extLst>
      <p:ext uri="{BB962C8B-B14F-4D97-AF65-F5344CB8AC3E}">
        <p14:creationId xmlns:p14="http://schemas.microsoft.com/office/powerpoint/2010/main" val="442653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EVREN VE ÖRNEKLEM</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p:txBody>
          <a:bodyPr>
            <a:normAutofit lnSpcReduction="10000"/>
          </a:bodyPr>
          <a:lstStyle/>
          <a:p>
            <a:pPr marL="0" indent="0">
              <a:buNone/>
            </a:pPr>
            <a:r>
              <a:rPr lang="tr-TR" sz="3200" dirty="0" smtClean="0"/>
              <a:t>Örneklem:</a:t>
            </a:r>
            <a:endParaRPr lang="tr-TR" sz="3200" dirty="0"/>
          </a:p>
          <a:p>
            <a:r>
              <a:rPr lang="tr-TR" sz="2400" dirty="0" smtClean="0"/>
              <a:t>Evrenin </a:t>
            </a:r>
            <a:r>
              <a:rPr lang="tr-TR" sz="2400" dirty="0"/>
              <a:t>içerisinden seçilen ve onu </a:t>
            </a:r>
            <a:r>
              <a:rPr lang="tr-TR" sz="2400" b="1" dirty="0"/>
              <a:t>temsil etmesi </a:t>
            </a:r>
            <a:r>
              <a:rPr lang="tr-TR" sz="2400" dirty="0"/>
              <a:t>amaçlanan birey grubuna örneklem </a:t>
            </a:r>
            <a:r>
              <a:rPr lang="tr-TR" sz="2400" dirty="0" smtClean="0"/>
              <a:t>denir</a:t>
            </a:r>
          </a:p>
          <a:p>
            <a:r>
              <a:rPr lang="tr-TR" sz="2400" dirty="0"/>
              <a:t>Bir çalışmada araştırma soruları evrendeki tüm bireyleri içermesine rağmen her bir bireye ulaşmak ve onun hakkında bilgi sahibi olmak kolay değildir. </a:t>
            </a:r>
          </a:p>
          <a:p>
            <a:r>
              <a:rPr lang="tr-TR" sz="2400" dirty="0"/>
              <a:t>Bu sebeple araştırmacılar genellikle evrenin içinden daha küçük ve rahat kontrol edilebilen bir grup seçerler. Bu grubun evreni temsil etmesi amaçlanır ve içinden seçildiği evren ile tanımlanır.</a:t>
            </a:r>
          </a:p>
          <a:p>
            <a:r>
              <a:rPr lang="tr-TR" sz="2400" dirty="0" smtClean="0"/>
              <a:t>Amaç evrene genelleme yapmaktır. </a:t>
            </a:r>
            <a:endParaRPr lang="tr-TR" sz="2400" dirty="0"/>
          </a:p>
        </p:txBody>
      </p:sp>
    </p:spTree>
    <p:extLst>
      <p:ext uri="{BB962C8B-B14F-4D97-AF65-F5344CB8AC3E}">
        <p14:creationId xmlns:p14="http://schemas.microsoft.com/office/powerpoint/2010/main" val="1534695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63E3-9C8A-415C-A778-F1C65C201963}"/>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5530393-E5FB-4D2F-A2CE-6EEC44029647}"/>
              </a:ext>
            </a:extLst>
          </p:cNvPr>
          <p:cNvSpPr>
            <a:spLocks noGrp="1"/>
          </p:cNvSpPr>
          <p:nvPr>
            <p:ph idx="1"/>
          </p:nvPr>
        </p:nvSpPr>
        <p:spPr/>
        <p:txBody>
          <a:bodyPr/>
          <a:lstStyle/>
          <a:p>
            <a:endParaRPr lang="tr-TR" dirty="0"/>
          </a:p>
        </p:txBody>
      </p:sp>
      <p:graphicFrame>
        <p:nvGraphicFramePr>
          <p:cNvPr id="4" name="Content Placeholder 6">
            <a:extLst>
              <a:ext uri="{FF2B5EF4-FFF2-40B4-BE49-F238E27FC236}">
                <a16:creationId xmlns:a16="http://schemas.microsoft.com/office/drawing/2014/main" id="{69BA829E-E902-4BEB-B251-9B06885CCB4D}"/>
              </a:ext>
            </a:extLst>
          </p:cNvPr>
          <p:cNvGraphicFramePr>
            <a:graphicFrameLocks/>
          </p:cNvGraphicFramePr>
          <p:nvPr>
            <p:extLst>
              <p:ext uri="{D42A27DB-BD31-4B8C-83A1-F6EECF244321}">
                <p14:modId xmlns:p14="http://schemas.microsoft.com/office/powerpoint/2010/main" val="3181183234"/>
              </p:ext>
            </p:extLst>
          </p:nvPr>
        </p:nvGraphicFramePr>
        <p:xfrm>
          <a:off x="1925053" y="734568"/>
          <a:ext cx="8610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38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Parametre ve istatistik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dirty="0" smtClean="0"/>
              <a:t>Parametre:</a:t>
            </a:r>
            <a:endParaRPr lang="tr-TR" sz="2400" dirty="0"/>
          </a:p>
          <a:p>
            <a:r>
              <a:rPr lang="tr-TR" sz="2400" dirty="0" smtClean="0"/>
              <a:t>Evreni tanımlayan değer</a:t>
            </a:r>
            <a:r>
              <a:rPr lang="en-US" sz="2400" dirty="0" smtClean="0"/>
              <a:t>.</a:t>
            </a:r>
            <a:endParaRPr lang="tr-TR" sz="2400" dirty="0"/>
          </a:p>
          <a:p>
            <a:r>
              <a:rPr lang="tr-TR" sz="2400" dirty="0" smtClean="0"/>
              <a:t>Tüm evrendeki bireylerin ölçümlerinden elde edilir</a:t>
            </a:r>
            <a:endParaRPr lang="tr-TR" sz="2400" dirty="0"/>
          </a:p>
          <a:p>
            <a:pPr marL="0" indent="0">
              <a:buNone/>
            </a:pPr>
            <a:endParaRPr lang="tr-TR" sz="2400" dirty="0"/>
          </a:p>
          <a:p>
            <a:pPr marL="0" indent="0">
              <a:buNone/>
            </a:pPr>
            <a:r>
              <a:rPr lang="tr-TR" sz="2400" dirty="0" smtClean="0"/>
              <a:t>İstatistik:</a:t>
            </a:r>
            <a:endParaRPr lang="tr-TR" sz="2400" dirty="0"/>
          </a:p>
          <a:p>
            <a:r>
              <a:rPr lang="tr-TR" sz="2400" dirty="0" smtClean="0"/>
              <a:t>Örneklemi tanımlayan değer</a:t>
            </a:r>
            <a:r>
              <a:rPr lang="en-US" sz="2400" dirty="0" smtClean="0"/>
              <a:t>. </a:t>
            </a:r>
            <a:endParaRPr lang="tr-TR" sz="2400" dirty="0"/>
          </a:p>
          <a:p>
            <a:r>
              <a:rPr lang="tr-TR" sz="2400" dirty="0" smtClean="0"/>
              <a:t>Örneklemdeki bireylerin </a:t>
            </a:r>
            <a:r>
              <a:rPr lang="tr-TR" sz="2400" dirty="0"/>
              <a:t>ölçümlerinden elde edilir</a:t>
            </a:r>
          </a:p>
          <a:p>
            <a:pPr marL="0" indent="0">
              <a:buNone/>
            </a:pPr>
            <a:endParaRPr lang="tr-TR" sz="2400" dirty="0" smtClean="0"/>
          </a:p>
          <a:p>
            <a:pPr marL="0" indent="0">
              <a:buNone/>
            </a:pPr>
            <a:endParaRPr lang="tr-TR" sz="2400" dirty="0"/>
          </a:p>
          <a:p>
            <a:pPr marL="0" indent="0">
              <a:buNone/>
            </a:pPr>
            <a:endParaRPr lang="tr-TR" dirty="0"/>
          </a:p>
        </p:txBody>
      </p:sp>
    </p:spTree>
    <p:extLst>
      <p:ext uri="{BB962C8B-B14F-4D97-AF65-F5344CB8AC3E}">
        <p14:creationId xmlns:p14="http://schemas.microsoft.com/office/powerpoint/2010/main" val="4208974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BETİMSEL VE VARDAMSAL/ÇIKARIMSAL İSTATİSTİK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dirty="0" err="1" smtClean="0"/>
              <a:t>Betimsel</a:t>
            </a:r>
            <a:r>
              <a:rPr lang="tr-TR" sz="2400" b="1" dirty="0" smtClean="0"/>
              <a:t> İstatistik:</a:t>
            </a:r>
            <a:endParaRPr lang="tr-TR" sz="2400" b="1" dirty="0"/>
          </a:p>
          <a:p>
            <a:r>
              <a:rPr lang="tr-TR" sz="2400" dirty="0" smtClean="0"/>
              <a:t>Veriyi özetleme, düzenleme ve anlaşılır hale getirmek için kullanılan istatistiksel yöntemler. </a:t>
            </a:r>
          </a:p>
          <a:p>
            <a:r>
              <a:rPr lang="en-US" sz="2400" b="1" dirty="0" smtClean="0"/>
              <a:t>E.g</a:t>
            </a:r>
            <a:r>
              <a:rPr lang="en-US" sz="2400" b="1" dirty="0"/>
              <a:t>., </a:t>
            </a:r>
            <a:r>
              <a:rPr lang="tr-TR" sz="2400" b="1" dirty="0" smtClean="0"/>
              <a:t>frekans tablosu, ortalama, </a:t>
            </a:r>
            <a:r>
              <a:rPr lang="tr-TR" sz="2400" b="1" dirty="0" err="1" smtClean="0"/>
              <a:t>grafikleştirme</a:t>
            </a:r>
            <a:r>
              <a:rPr lang="tr-TR" sz="2400" b="1" dirty="0" smtClean="0"/>
              <a:t>…</a:t>
            </a:r>
            <a:endParaRPr lang="tr-TR" sz="2400" dirty="0"/>
          </a:p>
          <a:p>
            <a:pPr marL="0" indent="0">
              <a:buNone/>
            </a:pPr>
            <a:endParaRPr lang="tr-TR" sz="2400" dirty="0"/>
          </a:p>
          <a:p>
            <a:pPr marL="0" indent="0">
              <a:buNone/>
            </a:pPr>
            <a:endParaRPr lang="tr-TR" dirty="0"/>
          </a:p>
        </p:txBody>
      </p:sp>
      <p:pic>
        <p:nvPicPr>
          <p:cNvPr id="6" name="Resim 5"/>
          <p:cNvPicPr>
            <a:picLocks noChangeAspect="1"/>
          </p:cNvPicPr>
          <p:nvPr/>
        </p:nvPicPr>
        <p:blipFill>
          <a:blip r:embed="rId2"/>
          <a:stretch>
            <a:fillRect/>
          </a:stretch>
        </p:blipFill>
        <p:spPr>
          <a:xfrm>
            <a:off x="2770311" y="4105574"/>
            <a:ext cx="6657473" cy="2391478"/>
          </a:xfrm>
          <a:prstGeom prst="rect">
            <a:avLst/>
          </a:prstGeom>
        </p:spPr>
      </p:pic>
    </p:spTree>
    <p:extLst>
      <p:ext uri="{BB962C8B-B14F-4D97-AF65-F5344CB8AC3E}">
        <p14:creationId xmlns:p14="http://schemas.microsoft.com/office/powerpoint/2010/main" val="2917572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0A7D6-2480-4A8D-95F0-6B98DDFB5065}"/>
              </a:ext>
            </a:extLst>
          </p:cNvPr>
          <p:cNvSpPr>
            <a:spLocks noGrp="1"/>
          </p:cNvSpPr>
          <p:nvPr>
            <p:ph idx="1"/>
          </p:nvPr>
        </p:nvSpPr>
        <p:spPr>
          <a:xfrm>
            <a:off x="1064313" y="1403604"/>
            <a:ext cx="10063373" cy="4050792"/>
          </a:xfrm>
        </p:spPr>
        <p:txBody>
          <a:bodyPr>
            <a:normAutofit/>
          </a:bodyPr>
          <a:lstStyle/>
          <a:p>
            <a:r>
              <a:rPr lang="tr-TR" sz="2800" dirty="0" smtClean="0"/>
              <a:t>Bilgiyi organize etmek ve özetlemek</a:t>
            </a:r>
            <a:endParaRPr lang="tr-TR" sz="2800" dirty="0"/>
          </a:p>
          <a:p>
            <a:pPr marL="0" indent="0">
              <a:buNone/>
            </a:pPr>
            <a:endParaRPr lang="tr-TR" sz="2800" dirty="0"/>
          </a:p>
          <a:p>
            <a:pPr marL="0" indent="0">
              <a:buNone/>
            </a:pPr>
            <a:endParaRPr lang="tr-TR" sz="2800" dirty="0"/>
          </a:p>
          <a:p>
            <a:r>
              <a:rPr lang="tr-TR" sz="2800" dirty="0" smtClean="0"/>
              <a:t>Teorileri/fikirleri test etmek </a:t>
            </a:r>
            <a:endParaRPr lang="tr-TR" sz="2800" dirty="0"/>
          </a:p>
          <a:p>
            <a:pPr lvl="1">
              <a:buFont typeface="Wingdings" panose="05000000000000000000" pitchFamily="2" charset="2"/>
              <a:buChar char="Ø"/>
            </a:pPr>
            <a:r>
              <a:rPr lang="tr-TR" sz="2600" dirty="0" smtClean="0"/>
              <a:t>Araştırma sorularımızı yanıtlamak, </a:t>
            </a:r>
          </a:p>
          <a:p>
            <a:pPr lvl="1">
              <a:buFont typeface="Wingdings" panose="05000000000000000000" pitchFamily="2" charset="2"/>
              <a:buChar char="Ø"/>
            </a:pPr>
            <a:r>
              <a:rPr lang="tr-TR" sz="2600" dirty="0"/>
              <a:t>S</a:t>
            </a:r>
            <a:r>
              <a:rPr lang="tr-TR" sz="2600" dirty="0" smtClean="0"/>
              <a:t>onuçların hangi fikirleri/teorileri desteklediği veya hangilerini desteklemediğini anlamak</a:t>
            </a:r>
            <a:endParaRPr lang="tr-TR" sz="2600" dirty="0"/>
          </a:p>
        </p:txBody>
      </p:sp>
    </p:spTree>
    <p:extLst>
      <p:ext uri="{BB962C8B-B14F-4D97-AF65-F5344CB8AC3E}">
        <p14:creationId xmlns:p14="http://schemas.microsoft.com/office/powerpoint/2010/main" val="919387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2155174" y="320842"/>
            <a:ext cx="7620000" cy="369332"/>
          </a:xfrm>
          <a:prstGeom prst="rect">
            <a:avLst/>
          </a:prstGeom>
          <a:noFill/>
        </p:spPr>
        <p:txBody>
          <a:bodyPr wrap="square" rtlCol="0">
            <a:spAutoFit/>
          </a:bodyPr>
          <a:lstStyle/>
          <a:p>
            <a:r>
              <a:rPr lang="tr-TR" dirty="0" smtClean="0"/>
              <a:t>PIAAC 2015 YETİŞKİN BECERİLERİ ARAŞTIRMASI-SAYISAL BECERİLER</a:t>
            </a:r>
            <a:endParaRPr lang="tr-TR" dirty="0"/>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301" y="690174"/>
            <a:ext cx="9238268" cy="5666889"/>
          </a:xfrm>
        </p:spPr>
      </p:pic>
    </p:spTree>
    <p:extLst>
      <p:ext uri="{BB962C8B-B14F-4D97-AF65-F5344CB8AC3E}">
        <p14:creationId xmlns:p14="http://schemas.microsoft.com/office/powerpoint/2010/main" val="3625266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BETİMSEL VE VARDAMSAL/ÇIKARIMSAL İSTATİSTİK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dirty="0" err="1" smtClean="0"/>
              <a:t>Çıkarımsal</a:t>
            </a:r>
            <a:r>
              <a:rPr lang="tr-TR" sz="2400" b="1" dirty="0" smtClean="0"/>
              <a:t> istatistikler:</a:t>
            </a:r>
            <a:endParaRPr lang="tr-TR" sz="2400" b="1" dirty="0"/>
          </a:p>
          <a:p>
            <a:r>
              <a:rPr lang="tr-TR" sz="2400" dirty="0" smtClean="0"/>
              <a:t>Örneklem üzerinde çalışarak evrene genelleme yapmamıza olanak sağlayan istatistiksel yöntemler. </a:t>
            </a:r>
          </a:p>
          <a:p>
            <a:pPr marL="0" indent="0">
              <a:buNone/>
            </a:pPr>
            <a:endParaRPr lang="tr-TR" dirty="0"/>
          </a:p>
          <a:p>
            <a:pPr marL="0" indent="0">
              <a:buNone/>
            </a:pPr>
            <a:r>
              <a:rPr lang="tr-TR" sz="2400" b="1" dirty="0" smtClean="0"/>
              <a:t>Ör. </a:t>
            </a:r>
            <a:r>
              <a:rPr lang="en-US" sz="2400" dirty="0" smtClean="0"/>
              <a:t>Aspirin </a:t>
            </a:r>
            <a:r>
              <a:rPr lang="tr-TR" sz="2400" dirty="0" smtClean="0"/>
              <a:t>tedavisi migren ataklarını v</a:t>
            </a:r>
            <a:r>
              <a:rPr lang="en-US" sz="2400" dirty="0" err="1" smtClean="0"/>
              <a:t>itamin</a:t>
            </a:r>
            <a:r>
              <a:rPr lang="tr-TR" sz="2400" dirty="0" err="1" smtClean="0"/>
              <a:t>lerden</a:t>
            </a:r>
            <a:r>
              <a:rPr lang="tr-TR" sz="2400" dirty="0" smtClean="0"/>
              <a:t> daha fazla düşürür</a:t>
            </a:r>
            <a:r>
              <a:rPr lang="en-US" sz="2400" dirty="0" smtClean="0"/>
              <a:t>.</a:t>
            </a:r>
            <a:endParaRPr lang="tr-TR" sz="2400" dirty="0"/>
          </a:p>
          <a:p>
            <a:pPr marL="0" indent="0">
              <a:buNone/>
            </a:pPr>
            <a:r>
              <a:rPr lang="tr-TR" sz="2400" dirty="0"/>
              <a:t>Problem çözmeye dayalı öğretim tekniği </a:t>
            </a:r>
            <a:r>
              <a:rPr lang="tr-TR" sz="2400" dirty="0" smtClean="0"/>
              <a:t>öğrencilerin </a:t>
            </a:r>
            <a:r>
              <a:rPr lang="tr-TR" sz="2400" dirty="0"/>
              <a:t>matematik performanslarını </a:t>
            </a:r>
            <a:r>
              <a:rPr lang="tr-TR" sz="2400" dirty="0" smtClean="0"/>
              <a:t>artırır.</a:t>
            </a:r>
          </a:p>
          <a:p>
            <a:pPr marL="0" indent="0">
              <a:buNone/>
            </a:pPr>
            <a:r>
              <a:rPr lang="tr-TR" sz="2400" dirty="0" smtClean="0"/>
              <a:t>5. Sınıf öğrencilerinin matematiğe yönelik tutumları cinsiyet grupları arasında farklılık göstermemektedir.</a:t>
            </a:r>
            <a:endParaRPr lang="tr-TR" sz="2400" dirty="0"/>
          </a:p>
        </p:txBody>
      </p:sp>
    </p:spTree>
    <p:extLst>
      <p:ext uri="{BB962C8B-B14F-4D97-AF65-F5344CB8AC3E}">
        <p14:creationId xmlns:p14="http://schemas.microsoft.com/office/powerpoint/2010/main" val="1560018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çerik Yer Tutucusu 7"/>
          <p:cNvSpPr>
            <a:spLocks noGrp="1"/>
          </p:cNvSpPr>
          <p:nvPr>
            <p:ph idx="1"/>
          </p:nvPr>
        </p:nvSpPr>
        <p:spPr>
          <a:xfrm>
            <a:off x="1069848" y="673768"/>
            <a:ext cx="10058400" cy="5498432"/>
          </a:xfrm>
        </p:spPr>
        <p:txBody>
          <a:bodyPr/>
          <a:lstStyle/>
          <a:p>
            <a:pPr marL="0" indent="0" algn="ctr">
              <a:buNone/>
            </a:pPr>
            <a:r>
              <a:rPr lang="tr-TR" sz="3200" b="1" dirty="0" smtClean="0"/>
              <a:t>Aynı evrenden birden </a:t>
            </a:r>
            <a:r>
              <a:rPr lang="tr-TR" sz="3200" b="1" dirty="0"/>
              <a:t>fazla örneklem seçtiğimizde de benzer sonuca ulaşabilir miyiz?</a:t>
            </a:r>
          </a:p>
          <a:p>
            <a:pPr marL="0" indent="0" algn="ctr">
              <a:buNone/>
            </a:pPr>
            <a:endParaRPr lang="tr-TR" b="1"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2802" y="2314693"/>
            <a:ext cx="6752492" cy="3583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71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BETİMSEL VE VARDAMSAL/ÇIKARIMSAL İSTATİSTİK</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597048"/>
            <a:ext cx="3696473" cy="3429161"/>
          </a:xfrm>
        </p:spPr>
        <p:txBody>
          <a:bodyPr>
            <a:normAutofit/>
          </a:bodyPr>
          <a:lstStyle/>
          <a:p>
            <a:pPr marL="0" indent="0">
              <a:buNone/>
            </a:pPr>
            <a:r>
              <a:rPr lang="tr-TR" sz="2400" b="1" dirty="0" smtClean="0"/>
              <a:t>Örnekleme hatası</a:t>
            </a:r>
          </a:p>
          <a:p>
            <a:pPr marL="0" indent="0">
              <a:buNone/>
            </a:pPr>
            <a:endParaRPr lang="tr-TR" sz="2400" b="1" dirty="0"/>
          </a:p>
          <a:p>
            <a:pPr marL="0" indent="0">
              <a:buNone/>
            </a:pPr>
            <a:r>
              <a:rPr lang="tr-TR" sz="2400" dirty="0"/>
              <a:t>Örneklem istatistiği ile evrendeki karşılığı olan parametre arasındaki farka </a:t>
            </a:r>
            <a:r>
              <a:rPr lang="tr-TR" sz="2400" i="1" dirty="0"/>
              <a:t>örnekleme hatası </a:t>
            </a:r>
            <a:r>
              <a:rPr lang="tr-TR" sz="2400" dirty="0"/>
              <a:t>denir</a:t>
            </a:r>
            <a:r>
              <a:rPr lang="tr-TR" dirty="0" smtClean="0"/>
              <a:t>.</a:t>
            </a:r>
            <a:endParaRPr lang="tr-TR" dirty="0"/>
          </a:p>
        </p:txBody>
      </p:sp>
      <p:graphicFrame>
        <p:nvGraphicFramePr>
          <p:cNvPr id="6" name="Diagram 3">
            <a:extLst>
              <a:ext uri="{FF2B5EF4-FFF2-40B4-BE49-F238E27FC236}">
                <a16:creationId xmlns:a16="http://schemas.microsoft.com/office/drawing/2014/main" id="{E889A50C-3506-4710-812A-BAC255DCF66A}"/>
              </a:ext>
            </a:extLst>
          </p:cNvPr>
          <p:cNvGraphicFramePr/>
          <p:nvPr>
            <p:extLst>
              <p:ext uri="{D42A27DB-BD31-4B8C-83A1-F6EECF244321}">
                <p14:modId xmlns:p14="http://schemas.microsoft.com/office/powerpoint/2010/main" val="3428701932"/>
              </p:ext>
            </p:extLst>
          </p:nvPr>
        </p:nvGraphicFramePr>
        <p:xfrm>
          <a:off x="5087164" y="2093976"/>
          <a:ext cx="6534951" cy="3932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7780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9848" y="484632"/>
            <a:ext cx="10058400" cy="1193339"/>
          </a:xfrm>
        </p:spPr>
        <p:txBody>
          <a:bodyPr/>
          <a:lstStyle/>
          <a:p>
            <a:r>
              <a:rPr lang="tr-TR" dirty="0" smtClean="0"/>
              <a:t>ARAŞTIRMA ÖRNEĞİ</a:t>
            </a:r>
            <a:endParaRPr lang="tr-TR" dirty="0"/>
          </a:p>
        </p:txBody>
      </p:sp>
      <p:sp>
        <p:nvSpPr>
          <p:cNvPr id="3" name="İçerik Yer Tutucusu 2"/>
          <p:cNvSpPr>
            <a:spLocks noGrp="1"/>
          </p:cNvSpPr>
          <p:nvPr>
            <p:ph idx="1"/>
          </p:nvPr>
        </p:nvSpPr>
        <p:spPr>
          <a:xfrm>
            <a:off x="1069848" y="1913641"/>
            <a:ext cx="10058400" cy="4044099"/>
          </a:xfrm>
        </p:spPr>
        <p:txBody>
          <a:bodyPr/>
          <a:lstStyle/>
          <a:p>
            <a:r>
              <a:rPr lang="tr-TR" dirty="0" smtClean="0"/>
              <a:t>Bir araştırmacı İngilizce alt yazılı film izlemenin öğrencilerin İngilizce konuşma performanslarını artırdığını düşünüyor.  Bu hipotezi test emek amacıyla bir araştırma desenliyor.  Araştırmasında </a:t>
            </a:r>
            <a:r>
              <a:rPr lang="tr-TR" dirty="0" smtClean="0"/>
              <a:t>bir </a:t>
            </a:r>
            <a:r>
              <a:rPr lang="en-US" dirty="0" err="1" smtClean="0"/>
              <a:t>devlet</a:t>
            </a:r>
            <a:r>
              <a:rPr lang="en-US" dirty="0" smtClean="0"/>
              <a:t> </a:t>
            </a:r>
            <a:r>
              <a:rPr lang="tr-TR" dirty="0" smtClean="0"/>
              <a:t>okul</a:t>
            </a:r>
            <a:r>
              <a:rPr lang="en-US" smtClean="0"/>
              <a:t>un</a:t>
            </a:r>
            <a:r>
              <a:rPr lang="tr-TR" smtClean="0"/>
              <a:t>da </a:t>
            </a:r>
            <a:r>
              <a:rPr lang="tr-TR" dirty="0" smtClean="0"/>
              <a:t>öğrenim gören 30 tane 9. sınıf öğrencisine haftada iki gün film izletiyor. 4 ayın sonunda bu öğrencilerin konuşma becerilerini test ediyor. </a:t>
            </a:r>
          </a:p>
          <a:p>
            <a:r>
              <a:rPr lang="tr-TR" dirty="0" smtClean="0"/>
              <a:t>Bir devlet okulunda okuyan 30 tane 9. sınıf öğrencisine herhangi bir uygulamada bulunmuyor ve dönem sonunda bu öğrencilerinin de konuşma becerilerini test ediyor ve film izleyen öğrencilerle izlemeyen öğrencilerin İngilizce konuşma performanslarını karşılaştırıyor.</a:t>
            </a:r>
          </a:p>
          <a:p>
            <a:r>
              <a:rPr lang="tr-TR" dirty="0" smtClean="0"/>
              <a:t>Araştırma sonucu </a:t>
            </a:r>
            <a:r>
              <a:rPr lang="tr-TR" dirty="0"/>
              <a:t>İngilizce konuşma </a:t>
            </a:r>
            <a:r>
              <a:rPr lang="tr-TR" dirty="0" smtClean="0"/>
              <a:t>becerileri testinde haftada 2 kez film izleyen grubun izlemeyen gruptan daha iyi performans gösterdiğini buluyor.</a:t>
            </a:r>
          </a:p>
        </p:txBody>
      </p:sp>
    </p:spTree>
    <p:extLst>
      <p:ext uri="{BB962C8B-B14F-4D97-AF65-F5344CB8AC3E}">
        <p14:creationId xmlns:p14="http://schemas.microsoft.com/office/powerpoint/2010/main" val="263757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İç ve dış geçerlik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endParaRPr lang="tr-TR" dirty="0"/>
          </a:p>
          <a:p>
            <a:pPr marL="0" indent="0" algn="ctr">
              <a:buNone/>
            </a:pPr>
            <a:r>
              <a:rPr lang="tr-TR" sz="3200" b="1" dirty="0" smtClean="0"/>
              <a:t>Bir örneklemin evreni temsil edip etmediği neden önemlidir?</a:t>
            </a:r>
          </a:p>
          <a:p>
            <a:pPr marL="0" indent="0" algn="ctr">
              <a:buNone/>
            </a:pPr>
            <a:endParaRPr lang="tr-TR" sz="2400" b="1" dirty="0"/>
          </a:p>
          <a:p>
            <a:pPr marL="0" indent="0" algn="ctr">
              <a:buNone/>
            </a:pPr>
            <a:endParaRPr lang="tr-TR" sz="2400" b="1" dirty="0" smtClean="0"/>
          </a:p>
          <a:p>
            <a:pPr marL="0" indent="0" algn="ctr">
              <a:buNone/>
            </a:pPr>
            <a:r>
              <a:rPr lang="tr-TR" sz="2400" b="1" i="1" dirty="0" smtClean="0"/>
              <a:t>Dış Geçerlik</a:t>
            </a:r>
            <a:r>
              <a:rPr lang="en-US" sz="2400" dirty="0" smtClean="0"/>
              <a:t>: </a:t>
            </a:r>
            <a:r>
              <a:rPr lang="tr-TR" sz="2400" dirty="0" smtClean="0"/>
              <a:t>Evren hakkında yapılan çıkarımların doğruluğu ve örneklemin evreni temsil etmesi ile ilişkilidir. </a:t>
            </a:r>
            <a:endParaRPr lang="tr-TR" sz="2400" b="1" dirty="0"/>
          </a:p>
        </p:txBody>
      </p:sp>
    </p:spTree>
    <p:extLst>
      <p:ext uri="{BB962C8B-B14F-4D97-AF65-F5344CB8AC3E}">
        <p14:creationId xmlns:p14="http://schemas.microsoft.com/office/powerpoint/2010/main" val="53809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anim calcmode="lin" valueType="num">
                                      <p:cBhvr>
                                        <p:cTn id="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additive="base">
                                        <p:cTn id="1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Dış geçerlik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i="1" dirty="0" smtClean="0"/>
              <a:t>Rastgele Örnekleme: </a:t>
            </a:r>
            <a:endParaRPr lang="tr-TR" sz="2400" b="1" dirty="0"/>
          </a:p>
          <a:p>
            <a:pPr marL="457200" lvl="0" indent="-457200">
              <a:buFont typeface="+mj-lt"/>
              <a:buAutoNum type="arabicPeriod"/>
            </a:pPr>
            <a:r>
              <a:rPr lang="tr-TR" sz="2400" dirty="0" smtClean="0"/>
              <a:t>Evrende yer alan tüm bireylerin örnekleme seçilme olasılığı eşittir. </a:t>
            </a:r>
          </a:p>
          <a:p>
            <a:pPr marL="457200" lvl="0" indent="-457200">
              <a:buFont typeface="+mj-lt"/>
              <a:buAutoNum type="arabicPeriod"/>
            </a:pPr>
            <a:r>
              <a:rPr lang="tr-TR" sz="2400" dirty="0" smtClean="0"/>
              <a:t>Her bir bireyin örnekleme seçilme olasılığı bir diğerinden bağımsızdır. </a:t>
            </a:r>
          </a:p>
          <a:p>
            <a:pPr marL="0" lvl="0" indent="0">
              <a:buNone/>
            </a:pPr>
            <a:endParaRPr lang="tr-TR" sz="2400" b="1" dirty="0"/>
          </a:p>
          <a:p>
            <a:pPr algn="just"/>
            <a:r>
              <a:rPr lang="tr-TR" sz="2400" dirty="0" smtClean="0"/>
              <a:t>Rastgele örnekleme mümkün olmadığında bile örneklem mümkün olduğunca evreni temsil edebilecek biçimde seçilmelidir.</a:t>
            </a:r>
            <a:endParaRPr lang="tr-TR" sz="2400" dirty="0"/>
          </a:p>
        </p:txBody>
      </p:sp>
    </p:spTree>
    <p:extLst>
      <p:ext uri="{BB962C8B-B14F-4D97-AF65-F5344CB8AC3E}">
        <p14:creationId xmlns:p14="http://schemas.microsoft.com/office/powerpoint/2010/main" val="3480579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İç geçerlik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i="1" dirty="0" smtClean="0"/>
              <a:t>İç geçerlik</a:t>
            </a:r>
            <a:r>
              <a:rPr lang="en-US" sz="2400" dirty="0" smtClean="0"/>
              <a:t>:</a:t>
            </a:r>
            <a:r>
              <a:rPr lang="tr-TR" sz="2400" dirty="0" smtClean="0"/>
              <a:t> Elde edilen sonuçları yalnızca araştırmada incelenen değişkenle ilişkilidir. Sonuçlar başka bir karıştırıcı değişkenden etkilenmemelidir. </a:t>
            </a:r>
            <a:endParaRPr lang="tr-TR" dirty="0"/>
          </a:p>
          <a:p>
            <a:pPr marL="0" indent="0">
              <a:buNone/>
            </a:pPr>
            <a:endParaRPr lang="tr-TR" dirty="0"/>
          </a:p>
          <a:p>
            <a:pPr marL="0" indent="0" algn="ctr">
              <a:buNone/>
            </a:pPr>
            <a:r>
              <a:rPr lang="tr-TR" sz="2400" b="1" dirty="0" smtClean="0"/>
              <a:t>Kendinize şu soruyu sorun:</a:t>
            </a:r>
          </a:p>
          <a:p>
            <a:pPr marL="0" indent="0" algn="ctr">
              <a:buNone/>
            </a:pPr>
            <a:r>
              <a:rPr lang="en-US" sz="2800" b="1" dirty="0" smtClean="0"/>
              <a:t> </a:t>
            </a:r>
            <a:r>
              <a:rPr lang="tr-TR" sz="2800" b="1" dirty="0" smtClean="0"/>
              <a:t>«Bu sonucun çıkmasının başka bir nedeni olabilir mi?»</a:t>
            </a:r>
            <a:endParaRPr lang="tr-TR" sz="2800" dirty="0"/>
          </a:p>
        </p:txBody>
      </p:sp>
    </p:spTree>
    <p:extLst>
      <p:ext uri="{BB962C8B-B14F-4D97-AF65-F5344CB8AC3E}">
        <p14:creationId xmlns:p14="http://schemas.microsoft.com/office/powerpoint/2010/main" val="2788010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91C5-FE5B-4140-B3A1-FC2C5D4E9668}"/>
              </a:ext>
            </a:extLst>
          </p:cNvPr>
          <p:cNvSpPr>
            <a:spLocks noGrp="1"/>
          </p:cNvSpPr>
          <p:nvPr>
            <p:ph type="title"/>
          </p:nvPr>
        </p:nvSpPr>
        <p:spPr/>
        <p:txBody>
          <a:bodyPr>
            <a:normAutofit/>
          </a:bodyPr>
          <a:lstStyle/>
          <a:p>
            <a:r>
              <a:rPr lang="tr-TR" sz="4400" dirty="0" smtClean="0"/>
              <a:t>İç ve dış geçerlik</a:t>
            </a:r>
            <a:endParaRPr lang="tr-TR" sz="4400" dirty="0"/>
          </a:p>
        </p:txBody>
      </p:sp>
      <p:sp>
        <p:nvSpPr>
          <p:cNvPr id="3" name="Content Placeholder 2">
            <a:extLst>
              <a:ext uri="{FF2B5EF4-FFF2-40B4-BE49-F238E27FC236}">
                <a16:creationId xmlns:a16="http://schemas.microsoft.com/office/drawing/2014/main" id="{2B7D444C-DE2E-4D0D-892C-A3D04C72B13C}"/>
              </a:ext>
            </a:extLst>
          </p:cNvPr>
          <p:cNvSpPr>
            <a:spLocks noGrp="1"/>
          </p:cNvSpPr>
          <p:nvPr>
            <p:ph idx="1"/>
          </p:nvPr>
        </p:nvSpPr>
        <p:spPr/>
        <p:txBody>
          <a:bodyPr>
            <a:noAutofit/>
          </a:bodyPr>
          <a:lstStyle/>
          <a:p>
            <a:pPr marL="0" indent="0">
              <a:buNone/>
            </a:pPr>
            <a:r>
              <a:rPr lang="en-US" sz="2400" b="1" i="1" dirty="0" smtClean="0"/>
              <a:t>Ra</a:t>
            </a:r>
            <a:r>
              <a:rPr lang="tr-TR" sz="2400" b="1" i="1" dirty="0" err="1" smtClean="0"/>
              <a:t>stgeleleştirme</a:t>
            </a:r>
            <a:r>
              <a:rPr lang="en-US" sz="2400" b="1" dirty="0" smtClean="0"/>
              <a:t>: </a:t>
            </a:r>
            <a:r>
              <a:rPr lang="tr-TR" sz="2400" dirty="0" smtClean="0"/>
              <a:t>deney gruplarına bireylerin rastgele olarak atanması. </a:t>
            </a:r>
          </a:p>
          <a:p>
            <a:r>
              <a:rPr lang="tr-TR" sz="2400" dirty="0" smtClean="0"/>
              <a:t>Deneysel desenlerde gruplara rastgele atama genellikle iç geçerliliğin sağlanması için yeterlidir ancak dış geçerlilik için yeterli olmayabilir. </a:t>
            </a:r>
          </a:p>
          <a:p>
            <a:pPr lvl="1"/>
            <a:r>
              <a:rPr lang="tr-TR" sz="2000" dirty="0" err="1"/>
              <a:t>C</a:t>
            </a:r>
            <a:r>
              <a:rPr lang="tr-TR" sz="2000" dirty="0" err="1" smtClean="0"/>
              <a:t>alışmaya</a:t>
            </a:r>
            <a:r>
              <a:rPr lang="tr-TR" sz="2000" dirty="0" smtClean="0"/>
              <a:t> katıldıkları için ekstra puan verilen psikoloji öğrencileri tüm psikoloji öğrencilerinin temsil etmeyebilir. </a:t>
            </a:r>
            <a:endParaRPr lang="tr-TR" sz="2000" dirty="0"/>
          </a:p>
          <a:p>
            <a:r>
              <a:rPr lang="tr-TR" sz="2400" dirty="0" smtClean="0"/>
              <a:t>Önceden belirlenmiş gruplar rastgele atanamaz </a:t>
            </a:r>
            <a:r>
              <a:rPr lang="tr-TR" sz="2400" dirty="0" err="1" smtClean="0"/>
              <a:t>Örn</a:t>
            </a:r>
            <a:r>
              <a:rPr lang="tr-TR" sz="2400" dirty="0" smtClean="0"/>
              <a:t>. sigara içenler ve içmeyenler</a:t>
            </a:r>
            <a:endParaRPr lang="tr-TR" sz="2400" dirty="0"/>
          </a:p>
          <a:p>
            <a:pPr lvl="2"/>
            <a:r>
              <a:rPr lang="tr-TR" sz="2000" dirty="0" smtClean="0"/>
              <a:t>Bu durumda iç geçerliği sağlayabilmek için araştırmayla ilişkili olabilecek diğer demografik değişkenler ilişkin mümkün olduğunca fazla veri toplanmalıdır. </a:t>
            </a:r>
            <a:endParaRPr lang="tr-TR" sz="2000" dirty="0"/>
          </a:p>
        </p:txBody>
      </p:sp>
    </p:spTree>
    <p:extLst>
      <p:ext uri="{BB962C8B-B14F-4D97-AF65-F5344CB8AC3E}">
        <p14:creationId xmlns:p14="http://schemas.microsoft.com/office/powerpoint/2010/main" val="622701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Özet-önemli kavramlar</a:t>
            </a:r>
            <a:endParaRPr lang="tr-TR" dirty="0"/>
          </a:p>
        </p:txBody>
      </p:sp>
      <p:sp>
        <p:nvSpPr>
          <p:cNvPr id="3" name="İçerik Yer Tutucusu 2"/>
          <p:cNvSpPr>
            <a:spLocks noGrp="1"/>
          </p:cNvSpPr>
          <p:nvPr>
            <p:ph idx="1"/>
          </p:nvPr>
        </p:nvSpPr>
        <p:spPr/>
        <p:txBody>
          <a:bodyPr>
            <a:normAutofit/>
          </a:bodyPr>
          <a:lstStyle/>
          <a:p>
            <a:r>
              <a:rPr lang="tr-TR" sz="2400" b="1" dirty="0" smtClean="0"/>
              <a:t>İstatistik: </a:t>
            </a:r>
          </a:p>
          <a:p>
            <a:pPr lvl="1"/>
            <a:r>
              <a:rPr lang="tr-TR" sz="2200" dirty="0" err="1" smtClean="0"/>
              <a:t>Betimsel</a:t>
            </a:r>
            <a:r>
              <a:rPr lang="tr-TR" sz="2200" dirty="0"/>
              <a:t> </a:t>
            </a:r>
            <a:r>
              <a:rPr lang="tr-TR" sz="2200" dirty="0" smtClean="0"/>
              <a:t>ve </a:t>
            </a:r>
            <a:r>
              <a:rPr lang="tr-TR" sz="2200" dirty="0" err="1" smtClean="0"/>
              <a:t>Çıkarımsal</a:t>
            </a:r>
            <a:r>
              <a:rPr lang="tr-TR" sz="2200" dirty="0" smtClean="0"/>
              <a:t> istatistikler</a:t>
            </a:r>
          </a:p>
          <a:p>
            <a:r>
              <a:rPr lang="tr-TR" sz="2400" b="1" dirty="0" smtClean="0"/>
              <a:t>Temel kavramlar: </a:t>
            </a:r>
          </a:p>
          <a:p>
            <a:pPr lvl="1"/>
            <a:r>
              <a:rPr lang="tr-TR" sz="2200" dirty="0" smtClean="0"/>
              <a:t>Değişkenler ve özellikleri</a:t>
            </a:r>
          </a:p>
          <a:p>
            <a:pPr lvl="1"/>
            <a:r>
              <a:rPr lang="tr-TR" sz="2200" dirty="0" smtClean="0"/>
              <a:t>Ölçek düzeyleri</a:t>
            </a:r>
          </a:p>
          <a:p>
            <a:pPr lvl="1"/>
            <a:r>
              <a:rPr lang="tr-TR" sz="2200" dirty="0" smtClean="0"/>
              <a:t>Evren ve örneklem</a:t>
            </a:r>
          </a:p>
          <a:p>
            <a:pPr lvl="1"/>
            <a:r>
              <a:rPr lang="tr-TR" sz="2200" dirty="0" smtClean="0"/>
              <a:t>Parametre ve istatistik</a:t>
            </a:r>
          </a:p>
          <a:p>
            <a:pPr lvl="1"/>
            <a:r>
              <a:rPr lang="tr-TR" sz="2200" dirty="0" smtClean="0"/>
              <a:t>Örnekleme hatası</a:t>
            </a:r>
          </a:p>
          <a:p>
            <a:pPr lvl="1"/>
            <a:r>
              <a:rPr lang="tr-TR" sz="2200" dirty="0" smtClean="0"/>
              <a:t>İç ve dış geçerlilik</a:t>
            </a:r>
          </a:p>
          <a:p>
            <a:pPr lvl="1"/>
            <a:endParaRPr lang="tr-TR" sz="2200" dirty="0"/>
          </a:p>
        </p:txBody>
      </p:sp>
    </p:spTree>
    <p:extLst>
      <p:ext uri="{BB962C8B-B14F-4D97-AF65-F5344CB8AC3E}">
        <p14:creationId xmlns:p14="http://schemas.microsoft.com/office/powerpoint/2010/main" val="3803379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istatistik </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p:txBody>
          <a:bodyPr>
            <a:normAutofit/>
          </a:bodyPr>
          <a:lstStyle/>
          <a:p>
            <a:r>
              <a:rPr lang="en-US" sz="2800" dirty="0" err="1"/>
              <a:t>Bilgiyi</a:t>
            </a:r>
            <a:r>
              <a:rPr lang="en-US" sz="2800" dirty="0"/>
              <a:t> </a:t>
            </a:r>
            <a:r>
              <a:rPr lang="en-US" sz="2800" dirty="0" err="1"/>
              <a:t>düzenlemeye</a:t>
            </a:r>
            <a:r>
              <a:rPr lang="en-US" sz="2800" dirty="0"/>
              <a:t>, </a:t>
            </a:r>
            <a:r>
              <a:rPr lang="en-US" sz="2800" b="1" dirty="0" err="1" smtClean="0"/>
              <a:t>özetlemeye</a:t>
            </a:r>
            <a:r>
              <a:rPr lang="tr-TR" sz="2800" b="1" dirty="0" smtClean="0"/>
              <a:t>, </a:t>
            </a:r>
            <a:r>
              <a:rPr lang="en-US" sz="2800" b="1" dirty="0" err="1" smtClean="0"/>
              <a:t>yorumlamaya</a:t>
            </a:r>
            <a:r>
              <a:rPr lang="tr-TR" sz="2800" b="1" dirty="0" smtClean="0"/>
              <a:t>, </a:t>
            </a:r>
            <a:r>
              <a:rPr lang="en-US" sz="2800" b="1" dirty="0" err="1" smtClean="0"/>
              <a:t>anlamlandırmaya</a:t>
            </a:r>
            <a:r>
              <a:rPr lang="en-US" sz="2800" b="1" dirty="0" smtClean="0"/>
              <a:t> </a:t>
            </a:r>
            <a:r>
              <a:rPr lang="en-US" sz="2800" dirty="0" err="1"/>
              <a:t>yönelik</a:t>
            </a:r>
            <a:r>
              <a:rPr lang="en-US" sz="2800" dirty="0"/>
              <a:t> </a:t>
            </a:r>
            <a:r>
              <a:rPr lang="en-US" sz="2800" dirty="0" err="1"/>
              <a:t>matematiksel</a:t>
            </a:r>
            <a:r>
              <a:rPr lang="en-US" sz="2800" dirty="0"/>
              <a:t> </a:t>
            </a:r>
            <a:r>
              <a:rPr lang="en-US" sz="2800" dirty="0" err="1"/>
              <a:t>işlemler</a:t>
            </a:r>
            <a:r>
              <a:rPr lang="en-US" sz="2800" dirty="0"/>
              <a:t> </a:t>
            </a:r>
            <a:r>
              <a:rPr lang="en-US" sz="2800" dirty="0" err="1" smtClean="0"/>
              <a:t>grubudur</a:t>
            </a:r>
            <a:endParaRPr lang="tr-TR" sz="2800" dirty="0" smtClean="0"/>
          </a:p>
          <a:p>
            <a:r>
              <a:rPr lang="tr-TR" sz="2800" dirty="0" smtClean="0"/>
              <a:t>Araştırmacılara </a:t>
            </a:r>
            <a:r>
              <a:rPr lang="tr-TR" sz="2800" b="1" dirty="0" smtClean="0"/>
              <a:t>kaosa bir düzen</a:t>
            </a:r>
            <a:r>
              <a:rPr lang="tr-TR" sz="2800" dirty="0" smtClean="0"/>
              <a:t> getirmelerinde yardımcı olur</a:t>
            </a:r>
            <a:endParaRPr lang="tr-TR" sz="2800" b="1" dirty="0"/>
          </a:p>
          <a:p>
            <a:r>
              <a:rPr lang="tr-TR" sz="2800" dirty="0" smtClean="0"/>
              <a:t> Bilginin </a:t>
            </a:r>
            <a:r>
              <a:rPr lang="tr-TR" sz="2800" b="1" dirty="0" smtClean="0"/>
              <a:t>doğru ve anlaşılır </a:t>
            </a:r>
            <a:r>
              <a:rPr lang="tr-TR" sz="2800" dirty="0" smtClean="0"/>
              <a:t>şekilde yorumlanmasını ve sunulmasını sağlar </a:t>
            </a:r>
          </a:p>
          <a:p>
            <a:r>
              <a:rPr lang="tr-TR" sz="2800" dirty="0" smtClean="0"/>
              <a:t>Bilim insanları tarafından anlaşılmış ve kabul edilmiş </a:t>
            </a:r>
            <a:r>
              <a:rPr lang="tr-TR" sz="2800" b="1" dirty="0" smtClean="0"/>
              <a:t>standart teknikler </a:t>
            </a:r>
            <a:r>
              <a:rPr lang="tr-TR" sz="2800" dirty="0" smtClean="0"/>
              <a:t>sunar.</a:t>
            </a:r>
          </a:p>
        </p:txBody>
      </p:sp>
    </p:spTree>
    <p:extLst>
      <p:ext uri="{BB962C8B-B14F-4D97-AF65-F5344CB8AC3E}">
        <p14:creationId xmlns:p14="http://schemas.microsoft.com/office/powerpoint/2010/main" val="619966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599174CD-DA0D-47EE-B2F4-88DC3CCED65B}"/>
              </a:ext>
            </a:extLst>
          </p:cNvPr>
          <p:cNvGraphicFramePr/>
          <p:nvPr>
            <p:extLst>
              <p:ext uri="{D42A27DB-BD31-4B8C-83A1-F6EECF244321}">
                <p14:modId xmlns:p14="http://schemas.microsoft.com/office/powerpoint/2010/main" val="1475406512"/>
              </p:ext>
            </p:extLst>
          </p:nvPr>
        </p:nvGraphicFramePr>
        <p:xfrm>
          <a:off x="887662" y="112295"/>
          <a:ext cx="10871201" cy="6593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A7F7BE1-93FD-4843-B1EC-7D0400DC2251}"/>
              </a:ext>
            </a:extLst>
          </p:cNvPr>
          <p:cNvSpPr txBox="1"/>
          <p:nvPr/>
        </p:nvSpPr>
        <p:spPr>
          <a:xfrm>
            <a:off x="7421732" y="284085"/>
            <a:ext cx="3124940" cy="369332"/>
          </a:xfrm>
          <a:prstGeom prst="rect">
            <a:avLst/>
          </a:prstGeom>
          <a:noFill/>
        </p:spPr>
        <p:txBody>
          <a:bodyPr wrap="square" rtlCol="0">
            <a:spAutoFit/>
          </a:bodyPr>
          <a:lstStyle/>
          <a:p>
            <a:r>
              <a:rPr lang="tr-TR" dirty="0"/>
              <a:t>Roman </a:t>
            </a:r>
            <a:r>
              <a:rPr lang="tr-TR" dirty="0" smtClean="0"/>
              <a:t>ve Yunan harfleri</a:t>
            </a:r>
            <a:endParaRPr lang="tr-TR" dirty="0"/>
          </a:p>
        </p:txBody>
      </p:sp>
      <p:sp>
        <p:nvSpPr>
          <p:cNvPr id="10" name="TextBox 9">
            <a:extLst>
              <a:ext uri="{FF2B5EF4-FFF2-40B4-BE49-F238E27FC236}">
                <a16:creationId xmlns:a16="http://schemas.microsoft.com/office/drawing/2014/main" id="{3A8D8958-DE79-4D0D-95EB-56C1F2380AC4}"/>
              </a:ext>
            </a:extLst>
          </p:cNvPr>
          <p:cNvSpPr txBox="1"/>
          <p:nvPr/>
        </p:nvSpPr>
        <p:spPr>
          <a:xfrm>
            <a:off x="9445841" y="2078853"/>
            <a:ext cx="2530136" cy="646331"/>
          </a:xfrm>
          <a:prstGeom prst="rect">
            <a:avLst/>
          </a:prstGeom>
          <a:noFill/>
        </p:spPr>
        <p:txBody>
          <a:bodyPr wrap="square" rtlCol="0">
            <a:spAutoFit/>
          </a:bodyPr>
          <a:lstStyle/>
          <a:p>
            <a:r>
              <a:rPr lang="tr-TR" dirty="0" err="1" smtClean="0"/>
              <a:t>Örn</a:t>
            </a:r>
            <a:r>
              <a:rPr lang="tr-TR" dirty="0" smtClean="0"/>
              <a:t>. </a:t>
            </a:r>
            <a:r>
              <a:rPr lang="tr-TR" dirty="0" err="1" smtClean="0"/>
              <a:t>Ortlama,ortanca</a:t>
            </a:r>
            <a:r>
              <a:rPr lang="tr-TR" dirty="0" smtClean="0"/>
              <a:t> </a:t>
            </a:r>
            <a:r>
              <a:rPr lang="tr-TR" dirty="0" err="1" smtClean="0"/>
              <a:t>varyans</a:t>
            </a:r>
            <a:endParaRPr lang="tr-TR" dirty="0"/>
          </a:p>
        </p:txBody>
      </p:sp>
      <p:sp>
        <p:nvSpPr>
          <p:cNvPr id="11" name="TextBox 10">
            <a:extLst>
              <a:ext uri="{FF2B5EF4-FFF2-40B4-BE49-F238E27FC236}">
                <a16:creationId xmlns:a16="http://schemas.microsoft.com/office/drawing/2014/main" id="{0BB49B47-7597-46CD-A742-5CB0C9B9AB04}"/>
              </a:ext>
            </a:extLst>
          </p:cNvPr>
          <p:cNvSpPr txBox="1"/>
          <p:nvPr/>
        </p:nvSpPr>
        <p:spPr>
          <a:xfrm>
            <a:off x="7585969" y="5594412"/>
            <a:ext cx="3124940" cy="923330"/>
          </a:xfrm>
          <a:prstGeom prst="rect">
            <a:avLst/>
          </a:prstGeom>
          <a:noFill/>
        </p:spPr>
        <p:txBody>
          <a:bodyPr wrap="square" rtlCol="0">
            <a:spAutoFit/>
          </a:bodyPr>
          <a:lstStyle/>
          <a:p>
            <a:r>
              <a:rPr lang="tr-TR" dirty="0" smtClean="0"/>
              <a:t>Veri tipi ve istatistiksel yöntem arasındaki ilişkiler/kurallar</a:t>
            </a:r>
            <a:endParaRPr lang="en-US" dirty="0"/>
          </a:p>
        </p:txBody>
      </p:sp>
      <p:sp>
        <p:nvSpPr>
          <p:cNvPr id="12" name="TextBox 11">
            <a:extLst>
              <a:ext uri="{FF2B5EF4-FFF2-40B4-BE49-F238E27FC236}">
                <a16:creationId xmlns:a16="http://schemas.microsoft.com/office/drawing/2014/main" id="{F40B306E-9F5E-487D-AA88-2B8B9B91E94A}"/>
              </a:ext>
            </a:extLst>
          </p:cNvPr>
          <p:cNvSpPr txBox="1"/>
          <p:nvPr/>
        </p:nvSpPr>
        <p:spPr>
          <a:xfrm>
            <a:off x="670548" y="2355852"/>
            <a:ext cx="3124940" cy="646331"/>
          </a:xfrm>
          <a:prstGeom prst="rect">
            <a:avLst/>
          </a:prstGeom>
          <a:noFill/>
        </p:spPr>
        <p:txBody>
          <a:bodyPr wrap="square" rtlCol="0">
            <a:spAutoFit/>
          </a:bodyPr>
          <a:lstStyle/>
          <a:p>
            <a:r>
              <a:rPr lang="tr-TR" dirty="0" smtClean="0"/>
              <a:t>Belirli testleri uygulama için kurallar</a:t>
            </a:r>
            <a:endParaRPr lang="en-US" dirty="0"/>
          </a:p>
        </p:txBody>
      </p:sp>
    </p:spTree>
    <p:extLst>
      <p:ext uri="{BB962C8B-B14F-4D97-AF65-F5344CB8AC3E}">
        <p14:creationId xmlns:p14="http://schemas.microsoft.com/office/powerpoint/2010/main" val="2442597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6BC908-7625-4B93-8221-818C2B47C873}"/>
              </a:ext>
            </a:extLst>
          </p:cNvPr>
          <p:cNvSpPr txBox="1">
            <a:spLocks noGrp="1"/>
          </p:cNvSpPr>
          <p:nvPr>
            <p:ph idx="1"/>
          </p:nvPr>
        </p:nvSpPr>
        <p:spPr>
          <a:xfrm>
            <a:off x="765175" y="1105800"/>
            <a:ext cx="6357520" cy="5053691"/>
          </a:xfrm>
          <a:prstGeom prst="rect">
            <a:avLst/>
          </a:prstGeom>
          <a:noFill/>
        </p:spPr>
        <p:txBody>
          <a:bodyPr wrap="square" rtlCol="0">
            <a:spAutoFit/>
          </a:bodyPr>
          <a:lstStyle/>
          <a:p>
            <a:pPr marL="0" indent="0" algn="ctr">
              <a:buNone/>
            </a:pPr>
            <a:r>
              <a:rPr lang="tr-TR" sz="2400" dirty="0" smtClean="0"/>
              <a:t>Matematiksel formüllerden daha çok mantıkla ilgilidir.</a:t>
            </a:r>
          </a:p>
          <a:p>
            <a:pPr marL="0" indent="0" algn="ctr">
              <a:buNone/>
            </a:pPr>
            <a:r>
              <a:rPr lang="tr-TR" sz="2200" b="1" dirty="0" smtClean="0"/>
              <a:t>Önce mantığına odaklanın</a:t>
            </a:r>
            <a:endParaRPr lang="tr-TR" sz="2200" b="1" dirty="0"/>
          </a:p>
          <a:p>
            <a:pPr marL="0" indent="0">
              <a:buNone/>
            </a:pPr>
            <a:endParaRPr lang="tr-TR" sz="2400" dirty="0"/>
          </a:p>
          <a:p>
            <a:pPr marL="274320" lvl="1" indent="0" algn="ctr">
              <a:buNone/>
            </a:pPr>
            <a:r>
              <a:rPr lang="tr-TR" sz="2400" dirty="0" smtClean="0"/>
              <a:t>Kendi alanınızda nasıl kullanacağınızı düşünün</a:t>
            </a:r>
            <a:endParaRPr lang="tr-TR" sz="2400" dirty="0"/>
          </a:p>
          <a:p>
            <a:pPr marL="0" indent="0">
              <a:buNone/>
            </a:pPr>
            <a:endParaRPr lang="tr-TR" sz="2400" dirty="0"/>
          </a:p>
          <a:p>
            <a:pPr marL="0" indent="0" algn="ctr">
              <a:buNone/>
            </a:pPr>
            <a:r>
              <a:rPr lang="tr-TR" sz="2400" dirty="0" smtClean="0"/>
              <a:t>Bir araştırmayı desenlemeden önce mutlaka istatistiği hakkında düşünün</a:t>
            </a:r>
            <a:endParaRPr lang="tr-TR" sz="2400" dirty="0"/>
          </a:p>
          <a:p>
            <a:pPr marL="285750" indent="-285750">
              <a:buFont typeface="Wingdings" panose="05000000000000000000" pitchFamily="2" charset="2"/>
              <a:buChar char="Ø"/>
            </a:pPr>
            <a:endParaRPr lang="tr-TR" sz="2400" dirty="0"/>
          </a:p>
          <a:p>
            <a:pPr marL="0" indent="0" algn="ctr">
              <a:buNone/>
            </a:pPr>
            <a:r>
              <a:rPr lang="tr-TR" sz="2400" b="1" dirty="0" smtClean="0"/>
              <a:t>İstatistiksel analizler sonradan düşünülmez</a:t>
            </a:r>
            <a:endParaRPr lang="tr-TR" sz="2400" b="1" dirty="0"/>
          </a:p>
        </p:txBody>
      </p:sp>
      <p:pic>
        <p:nvPicPr>
          <p:cNvPr id="6" name="Picture 5">
            <a:extLst>
              <a:ext uri="{FF2B5EF4-FFF2-40B4-BE49-F238E27FC236}">
                <a16:creationId xmlns:a16="http://schemas.microsoft.com/office/drawing/2014/main" id="{F9F55385-4622-4B4D-8B0C-3DE2E1473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948" y="1586082"/>
            <a:ext cx="4846052" cy="3634539"/>
          </a:xfrm>
          <a:prstGeom prst="rect">
            <a:avLst/>
          </a:prstGeom>
        </p:spPr>
      </p:pic>
    </p:spTree>
    <p:extLst>
      <p:ext uri="{BB962C8B-B14F-4D97-AF65-F5344CB8AC3E}">
        <p14:creationId xmlns:p14="http://schemas.microsoft.com/office/powerpoint/2010/main" val="1896835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TEMEL KAVRAMLAR: DEĞİŞKENLER</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lvl="0" indent="0">
              <a:buNone/>
            </a:pPr>
            <a:r>
              <a:rPr lang="tr-TR" sz="2400" b="1" dirty="0" smtClean="0"/>
              <a:t>Veri: </a:t>
            </a:r>
            <a:r>
              <a:rPr lang="tr-TR" sz="2400" dirty="0" smtClean="0"/>
              <a:t>Ölçümler veya gözlemler</a:t>
            </a:r>
            <a:endParaRPr lang="tr-TR" sz="2400" dirty="0"/>
          </a:p>
          <a:p>
            <a:pPr marL="0" lvl="0" indent="0">
              <a:buNone/>
            </a:pPr>
            <a:endParaRPr lang="tr-TR" sz="2400" dirty="0"/>
          </a:p>
          <a:p>
            <a:pPr marL="0" lvl="0" indent="0">
              <a:buNone/>
            </a:pPr>
            <a:r>
              <a:rPr lang="tr-TR" sz="2400" b="1" dirty="0" smtClean="0"/>
              <a:t>Değişken: </a:t>
            </a:r>
            <a:r>
              <a:rPr lang="tr-TR" dirty="0" smtClean="0"/>
              <a:t>Değişen bir faktör (Boy, kilo, zaman…)</a:t>
            </a:r>
          </a:p>
          <a:p>
            <a:pPr marL="0" lvl="0" indent="0">
              <a:buNone/>
            </a:pPr>
            <a:r>
              <a:rPr lang="tr-TR" sz="2400" dirty="0"/>
              <a:t>Farklı bireyler için farklı değerler alan veya değişiklik gösteren özellik ya da durumlara</a:t>
            </a:r>
          </a:p>
          <a:p>
            <a:pPr marL="0" lvl="0" indent="0">
              <a:buNone/>
            </a:pPr>
            <a:r>
              <a:rPr lang="tr-TR" sz="2400" dirty="0" smtClean="0"/>
              <a:t>Araştırmamızda ele almak istediğimiz faktörlerdir. </a:t>
            </a:r>
            <a:endParaRPr lang="tr-TR" sz="2400" dirty="0"/>
          </a:p>
          <a:p>
            <a:pPr lvl="1"/>
            <a:r>
              <a:rPr lang="tr-TR" sz="2200" dirty="0" err="1" smtClean="0"/>
              <a:t>Örn</a:t>
            </a:r>
            <a:r>
              <a:rPr lang="tr-TR" sz="2200" dirty="0" smtClean="0"/>
              <a:t>. Migren tedavisi </a:t>
            </a:r>
            <a:r>
              <a:rPr lang="en-US" sz="2200" dirty="0" smtClean="0"/>
              <a:t>(Aspirin </a:t>
            </a:r>
            <a:r>
              <a:rPr lang="en-US" sz="2200" dirty="0"/>
              <a:t>vs. </a:t>
            </a:r>
            <a:r>
              <a:rPr lang="en-US" sz="2200" dirty="0" smtClean="0"/>
              <a:t>Vitamin) </a:t>
            </a:r>
            <a:r>
              <a:rPr lang="tr-TR" sz="2200" dirty="0" smtClean="0"/>
              <a:t>ve migren atağı sıklığı</a:t>
            </a:r>
            <a:endParaRPr lang="tr-TR" sz="2200" dirty="0"/>
          </a:p>
          <a:p>
            <a:r>
              <a:rPr lang="tr-TR" sz="2400" dirty="0" smtClean="0"/>
              <a:t>Değişkenler özelliklerine göre farklı şekillerde sınıflandırılabilir.</a:t>
            </a:r>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307202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TEMEL KAVRAMLAR: DEĞİŞKENLER</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lvl="0" indent="0">
              <a:buNone/>
            </a:pPr>
            <a:r>
              <a:rPr lang="tr-TR" sz="2400" b="1" dirty="0" smtClean="0"/>
              <a:t>Bağımsız değişken: </a:t>
            </a:r>
            <a:r>
              <a:rPr lang="tr-TR" sz="2400" dirty="0"/>
              <a:t>Araştırmacı tarafından manipüle edilen </a:t>
            </a:r>
            <a:r>
              <a:rPr lang="tr-TR" sz="2400" dirty="0" smtClean="0"/>
              <a:t>değişken</a:t>
            </a:r>
            <a:endParaRPr lang="tr-TR" sz="2400" dirty="0"/>
          </a:p>
          <a:p>
            <a:pPr lvl="1"/>
            <a:r>
              <a:rPr lang="tr-TR" sz="2200" dirty="0" smtClean="0"/>
              <a:t>Diğer bir değişken üzerinde etkisi olduğu düşünülen değişken</a:t>
            </a:r>
            <a:r>
              <a:rPr lang="en-US" sz="2200" dirty="0" smtClean="0"/>
              <a:t>(</a:t>
            </a:r>
            <a:r>
              <a:rPr lang="tr-TR" sz="2200" dirty="0" err="1" smtClean="0"/>
              <a:t>Örn</a:t>
            </a:r>
            <a:r>
              <a:rPr lang="tr-TR" sz="2200" dirty="0" smtClean="0"/>
              <a:t>. Migren tedavisi atak sıklığını etkiler</a:t>
            </a:r>
            <a:r>
              <a:rPr lang="en-US" sz="2200" dirty="0" smtClean="0"/>
              <a:t>)</a:t>
            </a:r>
            <a:endParaRPr lang="tr-TR" sz="2200" dirty="0"/>
          </a:p>
          <a:p>
            <a:pPr lvl="1"/>
            <a:r>
              <a:rPr lang="tr-TR" sz="2200" dirty="0" smtClean="0"/>
              <a:t>Bazen değişken manipüle edilemez ama diğer değişkenler üzerinde belirgin bir etkisi olduğundan bağımsız değişken olarak ele alınır. S</a:t>
            </a:r>
            <a:r>
              <a:rPr lang="en-US" sz="2200" dirty="0"/>
              <a:t>ometimes the variable cannot be manipulated </a:t>
            </a:r>
            <a:r>
              <a:rPr lang="en-US" sz="2200" dirty="0" smtClean="0"/>
              <a:t>(</a:t>
            </a:r>
            <a:r>
              <a:rPr lang="tr-TR" sz="2200" dirty="0" err="1" smtClean="0"/>
              <a:t>Örn</a:t>
            </a:r>
            <a:r>
              <a:rPr lang="tr-TR" sz="2200" dirty="0" smtClean="0"/>
              <a:t>. Cinsiyet/ etnik köken</a:t>
            </a:r>
            <a:r>
              <a:rPr lang="en-US" sz="2200" dirty="0" smtClean="0"/>
              <a:t>)</a:t>
            </a:r>
            <a:endParaRPr lang="tr-TR" sz="2200" dirty="0"/>
          </a:p>
          <a:p>
            <a:pPr marL="0" indent="0">
              <a:buNone/>
            </a:pPr>
            <a:r>
              <a:rPr lang="tr-TR" sz="2400" b="1" dirty="0" smtClean="0"/>
              <a:t>Bağımlı Değişken</a:t>
            </a:r>
            <a:r>
              <a:rPr lang="tr-TR" sz="2600" b="1" dirty="0" smtClean="0"/>
              <a:t>: </a:t>
            </a:r>
            <a:r>
              <a:rPr lang="en-US" sz="2600" dirty="0" err="1"/>
              <a:t>Manipüle</a:t>
            </a:r>
            <a:r>
              <a:rPr lang="en-US" sz="2600" dirty="0"/>
              <a:t> </a:t>
            </a:r>
            <a:r>
              <a:rPr lang="en-US" sz="2600" dirty="0" err="1"/>
              <a:t>etmenin</a:t>
            </a:r>
            <a:r>
              <a:rPr lang="en-US" sz="2600" dirty="0"/>
              <a:t> </a:t>
            </a:r>
            <a:r>
              <a:rPr lang="en-US" sz="2600" dirty="0" err="1"/>
              <a:t>etkisini</a:t>
            </a:r>
            <a:r>
              <a:rPr lang="en-US" sz="2600" dirty="0"/>
              <a:t> </a:t>
            </a:r>
            <a:r>
              <a:rPr lang="en-US" sz="2600" dirty="0" err="1"/>
              <a:t>anlayabilmek</a:t>
            </a:r>
            <a:r>
              <a:rPr lang="en-US" sz="2600" dirty="0"/>
              <a:t> </a:t>
            </a:r>
            <a:r>
              <a:rPr lang="en-US" sz="2600" dirty="0" err="1"/>
              <a:t>için</a:t>
            </a:r>
            <a:r>
              <a:rPr lang="en-US" sz="2600" dirty="0"/>
              <a:t> </a:t>
            </a:r>
            <a:r>
              <a:rPr lang="en-US" sz="2600" dirty="0" err="1"/>
              <a:t>gözlemlenen</a:t>
            </a:r>
            <a:r>
              <a:rPr lang="en-US" sz="2600" dirty="0"/>
              <a:t> </a:t>
            </a:r>
            <a:r>
              <a:rPr lang="en-US" sz="2600" dirty="0" err="1" smtClean="0"/>
              <a:t>değişken</a:t>
            </a:r>
            <a:endParaRPr lang="tr-TR" sz="2600" dirty="0"/>
          </a:p>
          <a:p>
            <a:pPr lvl="1"/>
            <a:r>
              <a:rPr lang="tr-TR" sz="2200" dirty="0" smtClean="0"/>
              <a:t>Tedaviden etkilenen migren atağı sıklığı</a:t>
            </a:r>
            <a:endParaRPr lang="tr-TR" sz="22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286332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TEMEL KAVRAMLAR: DEĞİŞKENLER</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dirty="0" smtClean="0"/>
              <a:t>Nitel Değişkenler</a:t>
            </a:r>
            <a:r>
              <a:rPr lang="tr-TR" sz="2400" dirty="0" smtClean="0"/>
              <a:t>: Sıfatlarla veya kelimelerle tanımlanan değişkenler. </a:t>
            </a:r>
            <a:endParaRPr lang="tr-TR" sz="2400" dirty="0"/>
          </a:p>
          <a:p>
            <a:pPr lvl="1"/>
            <a:r>
              <a:rPr lang="tr-TR" sz="2200" dirty="0" smtClean="0"/>
              <a:t>Sırasız Kategoriler: cinsiyet, etnik köken, migren tedavisi</a:t>
            </a:r>
            <a:r>
              <a:rPr lang="tr-TR" sz="2200" dirty="0"/>
              <a:t>(vitamin </a:t>
            </a:r>
            <a:r>
              <a:rPr lang="tr-TR" sz="2200" dirty="0" err="1"/>
              <a:t>vs</a:t>
            </a:r>
            <a:r>
              <a:rPr lang="tr-TR" sz="2200" dirty="0"/>
              <a:t> </a:t>
            </a:r>
            <a:r>
              <a:rPr lang="tr-TR" sz="2200" dirty="0" err="1"/>
              <a:t>asprin</a:t>
            </a:r>
            <a:r>
              <a:rPr lang="tr-TR" sz="2200" dirty="0" smtClean="0"/>
              <a:t>) öğretim yöntemi … , </a:t>
            </a:r>
            <a:r>
              <a:rPr lang="tr-TR" sz="2200" dirty="0" err="1" smtClean="0"/>
              <a:t>race</a:t>
            </a:r>
            <a:r>
              <a:rPr lang="tr-TR" sz="2200" dirty="0" smtClean="0"/>
              <a:t>, </a:t>
            </a:r>
            <a:r>
              <a:rPr lang="tr-TR" sz="2200" dirty="0" err="1" smtClean="0"/>
              <a:t>migraine</a:t>
            </a:r>
            <a:r>
              <a:rPr lang="tr-TR" sz="2200" dirty="0" smtClean="0"/>
              <a:t> </a:t>
            </a:r>
            <a:r>
              <a:rPr lang="tr-TR" sz="2200" dirty="0" err="1" smtClean="0"/>
              <a:t>traitment</a:t>
            </a:r>
            <a:r>
              <a:rPr lang="tr-TR" sz="2200" dirty="0" smtClean="0"/>
              <a:t> </a:t>
            </a:r>
          </a:p>
          <a:p>
            <a:pPr lvl="1"/>
            <a:r>
              <a:rPr lang="tr-TR" sz="2200" dirty="0" smtClean="0"/>
              <a:t>Sıralı kategoriler:  Beden( S,M, L, XL, XXL)</a:t>
            </a:r>
          </a:p>
          <a:p>
            <a:pPr lvl="1"/>
            <a:endParaRPr lang="tr-TR" dirty="0"/>
          </a:p>
          <a:p>
            <a:pPr marL="0" indent="0">
              <a:buNone/>
            </a:pPr>
            <a:r>
              <a:rPr lang="tr-TR" sz="2400" b="1" dirty="0" smtClean="0"/>
              <a:t>Nicel Değişkenler</a:t>
            </a:r>
            <a:r>
              <a:rPr lang="tr-TR" sz="2400" dirty="0" smtClean="0"/>
              <a:t>: Sayarak veya ölçerek tanımlanan değişkenler</a:t>
            </a:r>
          </a:p>
          <a:p>
            <a:pPr lvl="1"/>
            <a:r>
              <a:rPr lang="tr-TR" dirty="0" smtClean="0"/>
              <a:t>Boy, kilo, test puanları</a:t>
            </a:r>
            <a:endParaRPr lang="tr-TR"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3142429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2761</TotalTime>
  <Words>1694</Words>
  <Application>Microsoft Office PowerPoint</Application>
  <PresentationFormat>Geniş ekran</PresentationFormat>
  <Paragraphs>281</Paragraphs>
  <Slides>39</Slides>
  <Notes>5</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39</vt:i4>
      </vt:variant>
    </vt:vector>
  </HeadingPairs>
  <TitlesOfParts>
    <vt:vector size="44" baseType="lpstr">
      <vt:lpstr>Calibri</vt:lpstr>
      <vt:lpstr>Rockwell</vt:lpstr>
      <vt:lpstr>Rockwell Condensed</vt:lpstr>
      <vt:lpstr>Wingdings</vt:lpstr>
      <vt:lpstr>Wood Type</vt:lpstr>
      <vt:lpstr>İSTATİSTİĞE GİRİŞ</vt:lpstr>
      <vt:lpstr>İSTATİSTİĞİ NİÇİN KULLANILIRIZ?</vt:lpstr>
      <vt:lpstr>PowerPoint Sunusu</vt:lpstr>
      <vt:lpstr>istatistik </vt:lpstr>
      <vt:lpstr>PowerPoint Sunusu</vt:lpstr>
      <vt:lpstr>PowerPoint Sunusu</vt:lpstr>
      <vt:lpstr>TEMEL KAVRAMLAR: DEĞİŞKENLER</vt:lpstr>
      <vt:lpstr>TEMEL KAVRAMLAR: DEĞİŞKENLER</vt:lpstr>
      <vt:lpstr>TEMEL KAVRAMLAR: DEĞİŞKENLER</vt:lpstr>
      <vt:lpstr>TEMEL KAVRAMLAR: DEĞİŞKENLER</vt:lpstr>
      <vt:lpstr>PowerPoint Sunusu</vt:lpstr>
      <vt:lpstr>Temel kavramlar: ölçek düzeyleri</vt:lpstr>
      <vt:lpstr>TEMEL KAVRAMLAR: ÖLÇEK DÜZEYLERİ</vt:lpstr>
      <vt:lpstr>TEMEL KAVRAMLAR: ÖLÇEK DÜZEYLERİ</vt:lpstr>
      <vt:lpstr>TEMEL KAVRAMLAR: ÖLÇEK DÜZEYLERİ</vt:lpstr>
      <vt:lpstr>PowerPoint Sunusu</vt:lpstr>
      <vt:lpstr>PowerPoint Sunusu</vt:lpstr>
      <vt:lpstr>Niçin araştırma yaparız?</vt:lpstr>
      <vt:lpstr>ARAŞTIRMAYI NASIL YAPARIZ?</vt:lpstr>
      <vt:lpstr>ARAŞTIRMA YÖNTEMLERİ VE İSTATİSTİK</vt:lpstr>
      <vt:lpstr>ARAŞTIRMA YÖNTEMLERİ VE İSTATİSTİK</vt:lpstr>
      <vt:lpstr>ARAŞTIRMA YÖNTEMLERİ VE İSTATİSTİK</vt:lpstr>
      <vt:lpstr>Deneysel desenler</vt:lpstr>
      <vt:lpstr>PowerPoint Sunusu</vt:lpstr>
      <vt:lpstr>EVREN VE ÖRNEKLEM</vt:lpstr>
      <vt:lpstr>EVREN VE ÖRNEKLEM</vt:lpstr>
      <vt:lpstr>PowerPoint Sunusu</vt:lpstr>
      <vt:lpstr>Parametre ve istatistik</vt:lpstr>
      <vt:lpstr>BETİMSEL VE VARDAMSAL/ÇIKARIMSAL İSTATİSTİK</vt:lpstr>
      <vt:lpstr>PowerPoint Sunusu</vt:lpstr>
      <vt:lpstr>BETİMSEL VE VARDAMSAL/ÇIKARIMSAL İSTATİSTİK</vt:lpstr>
      <vt:lpstr>PowerPoint Sunusu</vt:lpstr>
      <vt:lpstr>BETİMSEL VE VARDAMSAL/ÇIKARIMSAL İSTATİSTİK</vt:lpstr>
      <vt:lpstr>ARAŞTIRMA ÖRNEĞİ</vt:lpstr>
      <vt:lpstr>İç ve dış geçerlik</vt:lpstr>
      <vt:lpstr>Dış geçerlik</vt:lpstr>
      <vt:lpstr>İç geçerlik</vt:lpstr>
      <vt:lpstr>İç ve dış geçerlik</vt:lpstr>
      <vt:lpstr>Özet-önemli kavramlar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Introductıon to statıstıcs</dc:title>
  <dc:creator>nermin</dc:creator>
  <cp:lastModifiedBy>KÜBRA ATALAY KABASAKAL</cp:lastModifiedBy>
  <cp:revision>103</cp:revision>
  <dcterms:created xsi:type="dcterms:W3CDTF">2019-07-10T10:36:38Z</dcterms:created>
  <dcterms:modified xsi:type="dcterms:W3CDTF">2024-03-01T14:39:42Z</dcterms:modified>
</cp:coreProperties>
</file>