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al__ma_Sayfas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al__ma_Sayfas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187050359712229"/>
          <c:y val="8.7378640776699032E-2"/>
          <c:w val="0.79496402877697847"/>
          <c:h val="0.69902912621359226"/>
        </c:manualLayout>
      </c:layout>
      <c:scatterChart>
        <c:scatterStyle val="lineMarker"/>
        <c:varyColors val="0"/>
        <c:ser>
          <c:idx val="0"/>
          <c:order val="0"/>
          <c:spPr>
            <a:ln w="19050">
              <a:noFill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Sheet1!$E$3:$E$8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Sheet1!$F$3:$F$8</c:f>
              <c:numCache>
                <c:formatCode>General</c:formatCode>
                <c:ptCount val="6"/>
                <c:pt idx="0">
                  <c:v>52</c:v>
                </c:pt>
                <c:pt idx="1">
                  <c:v>58</c:v>
                </c:pt>
                <c:pt idx="2">
                  <c:v>66</c:v>
                </c:pt>
                <c:pt idx="3">
                  <c:v>61</c:v>
                </c:pt>
                <c:pt idx="4">
                  <c:v>55</c:v>
                </c:pt>
                <c:pt idx="5">
                  <c:v>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F95-4884-9EAB-46330B29E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8411696"/>
        <c:axId val="1"/>
      </c:scatterChart>
      <c:valAx>
        <c:axId val="218411696"/>
        <c:scaling>
          <c:orientation val="minMax"/>
          <c:max val="7"/>
        </c:scaling>
        <c:delete val="0"/>
        <c:axPos val="b"/>
        <c:title>
          <c:tx>
            <c:rich>
              <a:bodyPr/>
              <a:lstStyle/>
              <a:p>
                <a:pPr>
                  <a:defRPr sz="20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2000"/>
                  <a:t>Time of Day (hours)</a:t>
                </a:r>
              </a:p>
            </c:rich>
          </c:tx>
          <c:layout>
            <c:manualLayout>
              <c:xMode val="edge"/>
              <c:yMode val="edge"/>
              <c:x val="0.42805755395683454"/>
              <c:y val="0.8737864077669902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tr-TR"/>
          </a:p>
        </c:txPr>
        <c:crossAx val="1"/>
        <c:crosses val="autoZero"/>
        <c:crossBetween val="midCat"/>
        <c:majorUnit val="1"/>
      </c:valAx>
      <c:valAx>
        <c:axId val="1"/>
        <c:scaling>
          <c:orientation val="minMax"/>
          <c:max val="150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16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Air Temperature (degrees F)</a:t>
                </a:r>
              </a:p>
            </c:rich>
          </c:tx>
          <c:layout>
            <c:manualLayout>
              <c:xMode val="edge"/>
              <c:yMode val="edge"/>
              <c:x val="3.9568345323741004E-2"/>
              <c:y val="0.1893203883495145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tr-TR"/>
          </a:p>
        </c:txPr>
        <c:crossAx val="218411696"/>
        <c:crosses val="autoZero"/>
        <c:crossBetween val="midCat"/>
        <c:majorUnit val="5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solidFill>
        <a:srgbClr val="FFFF00"/>
      </a:solidFill>
      <a:prstDash val="solid"/>
      <a:miter lim="800000"/>
      <a:headEnd type="none" w="med" len="med"/>
      <a:tailEnd type="none" w="med" len="med"/>
      <a:extLst>
        <a:ext uri="{C807C97D-BFC1-408E-A445-0C87EB9F89A2}">
          <ask:lineSketchStyleProps xmlns="" xmlns:r="http://schemas.openxmlformats.org/officeDocument/2006/relationships" xmlns:c16r2="http://schemas.microsoft.com/office/drawing/2015/06/chart" xmlns:ask="http://schemas.microsoft.com/office/drawing/2018/sketchyshapes" sd="0">
            <a:custGeom>
              <a:avLst/>
              <a:gdLst/>
              <a:ahLst/>
              <a:cxnLst/>
              <a:rect l="0" t="0" r="0" b="0"/>
              <a:pathLst/>
            </a:custGeom>
            <ask:type/>
          </ask:lineSketchStyleProps>
        </a:ext>
      </a:extLst>
    </a:ln>
  </c:spPr>
  <c:txPr>
    <a:bodyPr/>
    <a:lstStyle/>
    <a:p>
      <a:pPr>
        <a:defRPr sz="5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tr-T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748201438848921"/>
          <c:y val="0.09"/>
          <c:w val="0.80935251798561147"/>
          <c:h val="0.69"/>
        </c:manualLayout>
      </c:layout>
      <c:scatterChart>
        <c:scatterStyle val="lineMarker"/>
        <c:varyColors val="0"/>
        <c:ser>
          <c:idx val="0"/>
          <c:order val="0"/>
          <c:spPr>
            <a:ln w="19015">
              <a:noFill/>
            </a:ln>
          </c:spPr>
          <c:marker>
            <c:symbol val="diamond"/>
            <c:size val="4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Sheet1!$E$3:$E$8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Sheet1!$F$3:$F$8</c:f>
              <c:numCache>
                <c:formatCode>General</c:formatCode>
                <c:ptCount val="6"/>
                <c:pt idx="0">
                  <c:v>52</c:v>
                </c:pt>
                <c:pt idx="1">
                  <c:v>58</c:v>
                </c:pt>
                <c:pt idx="2">
                  <c:v>66</c:v>
                </c:pt>
                <c:pt idx="3">
                  <c:v>61</c:v>
                </c:pt>
                <c:pt idx="4">
                  <c:v>55</c:v>
                </c:pt>
                <c:pt idx="5">
                  <c:v>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1EF-453D-AE45-1BB3C1EA9C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8417456"/>
        <c:axId val="1"/>
      </c:scatterChart>
      <c:valAx>
        <c:axId val="218417456"/>
        <c:scaling>
          <c:orientation val="minMax"/>
          <c:max val="7"/>
        </c:scaling>
        <c:delete val="0"/>
        <c:axPos val="b"/>
        <c:title>
          <c:tx>
            <c:rich>
              <a:bodyPr/>
              <a:lstStyle/>
              <a:p>
                <a:pPr>
                  <a:defRPr sz="20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2000"/>
                  <a:t>Time of Day (hours)</a:t>
                </a:r>
              </a:p>
            </c:rich>
          </c:tx>
          <c:layout>
            <c:manualLayout>
              <c:xMode val="edge"/>
              <c:yMode val="edge"/>
              <c:x val="0.42086330935251798"/>
              <c:y val="0.87"/>
            </c:manualLayout>
          </c:layout>
          <c:overlay val="0"/>
          <c:spPr>
            <a:noFill/>
            <a:ln w="25353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6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74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tr-TR"/>
          </a:p>
        </c:txPr>
        <c:crossAx val="1"/>
        <c:crosses val="autoZero"/>
        <c:crossBetween val="midCat"/>
        <c:majorUnit val="1"/>
      </c:valAx>
      <c:valAx>
        <c:axId val="1"/>
        <c:scaling>
          <c:orientation val="minMax"/>
          <c:max val="70"/>
          <c:min val="40"/>
        </c:scaling>
        <c:delete val="0"/>
        <c:axPos val="l"/>
        <c:title>
          <c:tx>
            <c:rich>
              <a:bodyPr/>
              <a:lstStyle/>
              <a:p>
                <a:pPr>
                  <a:defRPr sz="18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/>
                  <a:t>Air Temperature (degrees F)</a:t>
                </a:r>
              </a:p>
            </c:rich>
          </c:tx>
          <c:layout>
            <c:manualLayout>
              <c:xMode val="edge"/>
              <c:yMode val="edge"/>
              <c:x val="3.9568345323741004E-2"/>
              <c:y val="0.18"/>
            </c:manualLayout>
          </c:layout>
          <c:overlay val="0"/>
          <c:spPr>
            <a:noFill/>
            <a:ln w="25353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6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74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tr-TR"/>
          </a:p>
        </c:txPr>
        <c:crossAx val="218417456"/>
        <c:crosses val="autoZero"/>
        <c:crossBetween val="midCat"/>
        <c:majorUnit val="10"/>
      </c:valAx>
      <c:spPr>
        <a:noFill/>
        <a:ln w="25353">
          <a:noFill/>
        </a:ln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solidFill>
        <a:srgbClr val="FFFF00"/>
      </a:solidFill>
      <a:prstDash val="solid"/>
      <a:miter lim="800000"/>
      <a:headEnd type="none" w="med" len="med"/>
      <a:tailEnd type="none" w="med" len="med"/>
      <a:extLst>
        <a:ext uri="{C807C97D-BFC1-408E-A445-0C87EB9F89A2}">
          <ask:lineSketchStyleProps xmlns="" xmlns:r="http://schemas.openxmlformats.org/officeDocument/2006/relationships" xmlns:c16r2="http://schemas.microsoft.com/office/drawing/2015/06/chart" xmlns:ask="http://schemas.microsoft.com/office/drawing/2018/sketchyshapes" sd="0">
            <a:custGeom>
              <a:avLst/>
              <a:gdLst/>
              <a:ahLst/>
              <a:cxnLst/>
              <a:rect l="0" t="0" r="0" b="0"/>
              <a:pathLst/>
            </a:custGeom>
            <ask:type/>
          </ask:lineSketchStyleProps>
        </a:ext>
      </a:extLst>
    </a:ln>
  </c:spPr>
  <c:txPr>
    <a:bodyPr/>
    <a:lstStyle/>
    <a:p>
      <a:pPr>
        <a:defRPr sz="574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tr-T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99-98F4-479D-8FC8-000A9949F9F9}" type="datetimeFigureOut">
              <a:rPr lang="tr-TR" smtClean="0"/>
              <a:t>15.03.2023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E70473D-8A31-4100-802D-670A1ACDF4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197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99-98F4-479D-8FC8-000A9949F9F9}" type="datetimeFigureOut">
              <a:rPr lang="tr-TR" smtClean="0"/>
              <a:t>15.03.2023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473D-8A31-4100-802D-670A1ACDF4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805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99-98F4-479D-8FC8-000A9949F9F9}" type="datetimeFigureOut">
              <a:rPr lang="tr-TR" smtClean="0"/>
              <a:t>15.03.2023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473D-8A31-4100-802D-670A1ACDF4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089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99-98F4-479D-8FC8-000A9949F9F9}" type="datetimeFigureOut">
              <a:rPr lang="tr-TR" smtClean="0"/>
              <a:t>15.03.2023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473D-8A31-4100-802D-670A1ACDF4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15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F03E699-98F4-479D-8FC8-000A9949F9F9}" type="datetimeFigureOut">
              <a:rPr lang="tr-TR" smtClean="0"/>
              <a:t>15.03.2023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E70473D-8A31-4100-802D-670A1ACDF4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01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99-98F4-479D-8FC8-000A9949F9F9}" type="datetimeFigureOut">
              <a:rPr lang="tr-TR" smtClean="0"/>
              <a:t>15.03.2023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473D-8A31-4100-802D-670A1ACDF4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905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99-98F4-479D-8FC8-000A9949F9F9}" type="datetimeFigureOut">
              <a:rPr lang="tr-TR" smtClean="0"/>
              <a:t>15.03.2023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473D-8A31-4100-802D-670A1ACDF4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719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99-98F4-479D-8FC8-000A9949F9F9}" type="datetimeFigureOut">
              <a:rPr lang="tr-TR" smtClean="0"/>
              <a:t>15.03.2023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473D-8A31-4100-802D-670A1ACDF4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21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99-98F4-479D-8FC8-000A9949F9F9}" type="datetimeFigureOut">
              <a:rPr lang="tr-TR" smtClean="0"/>
              <a:t>15.03.2023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473D-8A31-4100-802D-670A1ACDF4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780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99-98F4-479D-8FC8-000A9949F9F9}" type="datetimeFigureOut">
              <a:rPr lang="tr-TR" smtClean="0"/>
              <a:t>15.03.2023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473D-8A31-4100-802D-670A1ACDF4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624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99-98F4-479D-8FC8-000A9949F9F9}" type="datetimeFigureOut">
              <a:rPr lang="tr-TR" smtClean="0"/>
              <a:t>15.03.2023</a:t>
            </a:fld>
            <a:endParaRPr lang="tr-T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473D-8A31-4100-802D-670A1ACDF4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486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F03E699-98F4-479D-8FC8-000A9949F9F9}" type="datetimeFigureOut">
              <a:rPr lang="tr-TR" smtClean="0"/>
              <a:t>15.03.2023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E70473D-8A31-4100-802D-670A1ACDF4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466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Verinin betimlenmesi 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Doç. Dr. Kübra Atalay Kabasakal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57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802105"/>
            <a:ext cx="10058400" cy="5370095"/>
          </a:xfrm>
        </p:spPr>
        <p:txBody>
          <a:bodyPr/>
          <a:lstStyle/>
          <a:p>
            <a:r>
              <a:rPr lang="tr-TR" dirty="0" smtClean="0"/>
              <a:t>Örnek: Aşağıdaki tabloda günün belirli zamanları ve bu zamanlarda hava sıcaklığı (F) verilmiştir.</a:t>
            </a:r>
            <a:endParaRPr lang="tr-TR" dirty="0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44886"/>
              </p:ext>
            </p:extLst>
          </p:nvPr>
        </p:nvGraphicFramePr>
        <p:xfrm>
          <a:off x="2919663" y="1957137"/>
          <a:ext cx="5855368" cy="3529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7684">
                  <a:extLst>
                    <a:ext uri="{9D8B030D-6E8A-4147-A177-3AD203B41FA5}">
                      <a16:colId xmlns:a16="http://schemas.microsoft.com/office/drawing/2014/main" val="2445931106"/>
                    </a:ext>
                  </a:extLst>
                </a:gridCol>
                <a:gridCol w="2927684">
                  <a:extLst>
                    <a:ext uri="{9D8B030D-6E8A-4147-A177-3AD203B41FA5}">
                      <a16:colId xmlns:a16="http://schemas.microsoft.com/office/drawing/2014/main" val="2276910617"/>
                    </a:ext>
                  </a:extLst>
                </a:gridCol>
              </a:tblGrid>
              <a:tr h="5041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X, time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Y, temperature (</a:t>
                      </a:r>
                      <a:r>
                        <a:rPr lang="en-US" sz="2400" baseline="30000">
                          <a:effectLst/>
                        </a:rPr>
                        <a:t>o</a:t>
                      </a:r>
                      <a:r>
                        <a:rPr lang="en-US" sz="2400">
                          <a:effectLst/>
                        </a:rPr>
                        <a:t>F)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3811886"/>
                  </a:ext>
                </a:extLst>
              </a:tr>
              <a:tr h="5041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 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52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2644233"/>
                  </a:ext>
                </a:extLst>
              </a:tr>
              <a:tr h="5041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10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58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5191063"/>
                  </a:ext>
                </a:extLst>
              </a:tr>
              <a:tr h="5041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66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2520388"/>
                  </a:ext>
                </a:extLst>
              </a:tr>
              <a:tr h="5041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61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3215558"/>
                  </a:ext>
                </a:extLst>
              </a:tr>
              <a:tr h="5041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 smtClean="0">
                          <a:effectLst/>
                        </a:rPr>
                        <a:t>20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55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1510675"/>
                  </a:ext>
                </a:extLst>
              </a:tr>
              <a:tr h="5041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 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54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6262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48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79448" y="2282471"/>
            <a:ext cx="10058400" cy="4050792"/>
          </a:xfrm>
        </p:spPr>
        <p:txBody>
          <a:bodyPr/>
          <a:lstStyle/>
          <a:p>
            <a:endParaRPr lang="tr-TR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4487789"/>
              </p:ext>
            </p:extLst>
          </p:nvPr>
        </p:nvGraphicFramePr>
        <p:xfrm>
          <a:off x="644732" y="622273"/>
          <a:ext cx="5454316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76045"/>
              </p:ext>
            </p:extLst>
          </p:nvPr>
        </p:nvGraphicFramePr>
        <p:xfrm>
          <a:off x="6524164" y="702484"/>
          <a:ext cx="5213684" cy="5630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03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673768"/>
            <a:ext cx="10058400" cy="5498432"/>
          </a:xfrm>
        </p:spPr>
        <p:txBody>
          <a:bodyPr/>
          <a:lstStyle/>
          <a:p>
            <a:pPr marL="0" indent="0">
              <a:buNone/>
            </a:pPr>
            <a:r>
              <a:rPr lang="tr-TR" sz="2400" b="1" dirty="0" smtClean="0"/>
              <a:t>Çubuk/Sütun Grafikleri</a:t>
            </a:r>
          </a:p>
          <a:p>
            <a:r>
              <a:rPr lang="tr-TR" sz="2400" dirty="0" smtClean="0"/>
              <a:t>Hangi tür veriler için kullanılır?</a:t>
            </a:r>
          </a:p>
          <a:p>
            <a:pPr lvl="1"/>
            <a:r>
              <a:rPr lang="tr-TR" sz="2000" dirty="0" smtClean="0"/>
              <a:t>Nitel: sıralı veya sırasız</a:t>
            </a:r>
          </a:p>
          <a:p>
            <a:r>
              <a:rPr lang="en-US" sz="2400" dirty="0"/>
              <a:t>Do you have shortage of computer software?  (TIMSS 2015 USA data)</a:t>
            </a:r>
            <a:endParaRPr lang="tr-TR" sz="2400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85" y="2466975"/>
            <a:ext cx="7891926" cy="380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2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753979"/>
            <a:ext cx="10058400" cy="5418221"/>
          </a:xfrm>
        </p:spPr>
        <p:txBody>
          <a:bodyPr/>
          <a:lstStyle/>
          <a:p>
            <a:pPr marL="0" indent="0">
              <a:buNone/>
            </a:pPr>
            <a:r>
              <a:rPr lang="tr-TR" sz="2800" b="1" dirty="0" err="1" smtClean="0"/>
              <a:t>Histogram</a:t>
            </a:r>
            <a:endParaRPr lang="tr-TR" sz="2800" b="1" dirty="0" smtClean="0"/>
          </a:p>
          <a:p>
            <a:r>
              <a:rPr lang="tr-TR" sz="2400" dirty="0"/>
              <a:t>Hangi tür veriler için kullanılır?</a:t>
            </a:r>
          </a:p>
          <a:p>
            <a:pPr lvl="1"/>
            <a:r>
              <a:rPr lang="tr-TR" sz="2000" dirty="0" smtClean="0"/>
              <a:t>Nicel: sürekli veya süreksiz</a:t>
            </a:r>
            <a:endParaRPr lang="tr-TR" sz="2000" dirty="0"/>
          </a:p>
          <a:p>
            <a:r>
              <a:rPr lang="tr-TR" sz="2400" dirty="0" err="1" smtClean="0"/>
              <a:t>Histogramın</a:t>
            </a:r>
            <a:r>
              <a:rPr lang="tr-TR" sz="2400" dirty="0" smtClean="0"/>
              <a:t> özellikleri</a:t>
            </a:r>
          </a:p>
          <a:p>
            <a:pPr lvl="1"/>
            <a:r>
              <a:rPr lang="tr-TR" sz="2200" dirty="0" smtClean="0"/>
              <a:t>Genellikle 8-12 eşit bölünmüş aralıktan oluşur</a:t>
            </a:r>
          </a:p>
          <a:p>
            <a:pPr lvl="1"/>
            <a:r>
              <a:rPr lang="tr-TR" sz="2200" dirty="0" smtClean="0"/>
              <a:t>Her bir sütunun </a:t>
            </a:r>
            <a:r>
              <a:rPr lang="tr-TR" sz="2200" dirty="0" err="1" smtClean="0"/>
              <a:t>yükseklği</a:t>
            </a:r>
            <a:r>
              <a:rPr lang="tr-TR" sz="2200" dirty="0" smtClean="0"/>
              <a:t> o kategorideki kişi sayısını verir</a:t>
            </a:r>
          </a:p>
          <a:p>
            <a:pPr lvl="1"/>
            <a:r>
              <a:rPr lang="tr-TR" sz="2200" dirty="0" smtClean="0"/>
              <a:t>Ölçek genellikle sürekli olarak kabul edilir.</a:t>
            </a:r>
          </a:p>
          <a:p>
            <a:pPr lvl="1"/>
            <a:r>
              <a:rPr lang="tr-TR" sz="2200" dirty="0"/>
              <a:t>Bar genişliği ölçümün gerçek sınır değerini kapsar. Yani birbirine komşu olan barlar arasında hiç boşluk yoktur.</a:t>
            </a:r>
          </a:p>
          <a:p>
            <a:pPr marL="274320" lvl="1" indent="0">
              <a:buNone/>
            </a:pPr>
            <a:endParaRPr lang="tr-TR" sz="2200" dirty="0" smtClean="0"/>
          </a:p>
          <a:p>
            <a:pPr lvl="1"/>
            <a:endParaRPr lang="tr-TR" sz="2200" dirty="0" smtClean="0"/>
          </a:p>
          <a:p>
            <a:pPr lvl="1"/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223667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/>
        </p:nvPicPr>
        <p:blipFill rotWithShape="1">
          <a:blip r:embed="rId2"/>
          <a:srcRect l="6349" t="18578" r="64021" b="47090"/>
          <a:stretch/>
        </p:blipFill>
        <p:spPr bwMode="auto">
          <a:xfrm>
            <a:off x="1909011" y="1203158"/>
            <a:ext cx="7491663" cy="49690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1909011" y="513347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TIMSS 2015 MATEMATİK PUANLARI-ABD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50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EVREN DAĞILIMLARI İÇİN GRAFİKLER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smtClean="0"/>
              <a:t>Evrende her bir puandaki bireylerin frekanslarını bilemeyebiliriz.  Bunun yerine göreli frekanslarını bilebiliriz (Oranlarını).</a:t>
            </a:r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r>
              <a:rPr lang="tr-TR" sz="2400" u="sng" dirty="0"/>
              <a:t>Pürüzsüz eğri:</a:t>
            </a:r>
            <a:r>
              <a:rPr lang="tr-TR" sz="2400" dirty="0"/>
              <a:t> Eğer bir evrendeki veriler </a:t>
            </a:r>
            <a:r>
              <a:rPr lang="tr-TR" sz="2400" b="1" dirty="0"/>
              <a:t>aralık ve oransal </a:t>
            </a:r>
            <a:r>
              <a:rPr lang="tr-TR" sz="2400" dirty="0"/>
              <a:t>ölçekle ölçülmüş sayısal değerleri içeriyor ise frekans dağılımı grafiğini </a:t>
            </a:r>
            <a:r>
              <a:rPr lang="tr-TR" sz="2400" dirty="0" err="1"/>
              <a:t>histogram</a:t>
            </a:r>
            <a:r>
              <a:rPr lang="tr-TR" sz="2400" dirty="0"/>
              <a:t> veya poligondaki gibi kesikli bir şekilde değil pürüzsüz bir eğri şeklinde çizeriz. Böylece gerçek frekansı temsil eden noktaları birleştirmek yerine iki ardışık değer arasındaki göreli değişimi göstermiş oluruz. </a:t>
            </a:r>
            <a:endParaRPr lang="en-US" sz="2400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827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994611"/>
            <a:ext cx="3133184" cy="5177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1" dirty="0" smtClean="0"/>
              <a:t>Normal Dağılım (Gauss Dağılımı):</a:t>
            </a:r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 smtClean="0"/>
              <a:t>Matematiksel bir formülle tanımlanan çan şeklinde bir eğri</a:t>
            </a:r>
            <a:endParaRPr lang="tr-TR" sz="2400" dirty="0"/>
          </a:p>
        </p:txBody>
      </p:sp>
      <p:pic>
        <p:nvPicPr>
          <p:cNvPr id="7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3032" y="721894"/>
            <a:ext cx="7571872" cy="5229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13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770021"/>
            <a:ext cx="10058400" cy="5402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b="1" dirty="0" smtClean="0"/>
              <a:t>Bir dağılımın şekli</a:t>
            </a:r>
          </a:p>
          <a:p>
            <a:pPr marL="0" indent="0">
              <a:buNone/>
            </a:pPr>
            <a:endParaRPr lang="tr-TR" sz="3200" b="1" dirty="0" smtClean="0"/>
          </a:p>
          <a:p>
            <a:r>
              <a:rPr lang="tr-TR" sz="3600" dirty="0" smtClean="0"/>
              <a:t>Üç temel özellik</a:t>
            </a:r>
          </a:p>
          <a:p>
            <a:pPr marL="0" indent="0">
              <a:buNone/>
            </a:pPr>
            <a:endParaRPr lang="tr-TR" sz="3600" dirty="0" smtClean="0"/>
          </a:p>
          <a:p>
            <a:pPr lvl="1"/>
            <a:r>
              <a:rPr lang="tr-TR" sz="3200" dirty="0" smtClean="0"/>
              <a:t>Şekli: Simetrik veya çarpık</a:t>
            </a:r>
          </a:p>
          <a:p>
            <a:pPr lvl="1"/>
            <a:r>
              <a:rPr lang="tr-TR" sz="3200" dirty="0" smtClean="0"/>
              <a:t>Merkezi: Dağılımın merkezi olan yer</a:t>
            </a:r>
          </a:p>
          <a:p>
            <a:pPr lvl="1"/>
            <a:r>
              <a:rPr lang="tr-TR" sz="3200" dirty="0" smtClean="0"/>
              <a:t>Değişkenliği: Puanlarının değişkenliği 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3869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tr-TR" sz="2800" dirty="0"/>
          </a:p>
          <a:p>
            <a:r>
              <a:rPr lang="tr-TR" sz="2800" u="sng" dirty="0"/>
              <a:t>Simetrik dağılım:</a:t>
            </a:r>
            <a:r>
              <a:rPr lang="tr-TR" sz="2800" dirty="0"/>
              <a:t> Veri değerleri ortanca değerinin altında ve üstünde aynı şekilde dağıldığı durumda simetrik bir dağılım söz konusudur. Yani dağılımın ortasından bir çizgi çizildiğinde dağılımın bir tarafı diğer tarafının aynısıdır</a:t>
            </a:r>
            <a:r>
              <a:rPr lang="tr-TR" dirty="0"/>
              <a:t>. </a:t>
            </a:r>
            <a:endParaRPr lang="tr-TR" u="sng" dirty="0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Frekans Dağılımının Şekli</a:t>
            </a:r>
            <a:endParaRPr lang="en-US" b="1"/>
          </a:p>
        </p:txBody>
      </p:sp>
      <p:grpSp>
        <p:nvGrpSpPr>
          <p:cNvPr id="212996" name="Group 4"/>
          <p:cNvGrpSpPr>
            <a:grpSpLocks noChangeAspect="1"/>
          </p:cNvGrpSpPr>
          <p:nvPr/>
        </p:nvGrpSpPr>
        <p:grpSpPr bwMode="auto">
          <a:xfrm>
            <a:off x="1953126" y="4443663"/>
            <a:ext cx="3457074" cy="2245895"/>
            <a:chOff x="1417" y="8171"/>
            <a:chExt cx="3600" cy="1800"/>
          </a:xfrm>
        </p:grpSpPr>
        <p:sp>
          <p:nvSpPr>
            <p:cNvPr id="212997" name="AutoShape 5"/>
            <p:cNvSpPr>
              <a:spLocks noChangeAspect="1" noChangeArrowheads="1"/>
            </p:cNvSpPr>
            <p:nvPr/>
          </p:nvSpPr>
          <p:spPr bwMode="auto">
            <a:xfrm>
              <a:off x="1417" y="8171"/>
              <a:ext cx="3600" cy="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212998" name="Group 6"/>
            <p:cNvGrpSpPr>
              <a:grpSpLocks/>
            </p:cNvGrpSpPr>
            <p:nvPr/>
          </p:nvGrpSpPr>
          <p:grpSpPr bwMode="auto">
            <a:xfrm>
              <a:off x="1597" y="8231"/>
              <a:ext cx="3240" cy="1200"/>
              <a:chOff x="1597" y="8231"/>
              <a:chExt cx="3240" cy="1200"/>
            </a:xfrm>
          </p:grpSpPr>
          <p:sp>
            <p:nvSpPr>
              <p:cNvPr id="212999" name="Line 7"/>
              <p:cNvSpPr>
                <a:spLocks noChangeShapeType="1"/>
              </p:cNvSpPr>
              <p:nvPr/>
            </p:nvSpPr>
            <p:spPr bwMode="auto">
              <a:xfrm>
                <a:off x="1597" y="9431"/>
                <a:ext cx="3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13000" name="Freeform 8"/>
              <p:cNvSpPr>
                <a:spLocks/>
              </p:cNvSpPr>
              <p:nvPr/>
            </p:nvSpPr>
            <p:spPr bwMode="auto">
              <a:xfrm>
                <a:off x="1777" y="8231"/>
                <a:ext cx="2520" cy="1080"/>
              </a:xfrm>
              <a:custGeom>
                <a:avLst/>
                <a:gdLst/>
                <a:ahLst/>
                <a:cxnLst>
                  <a:cxn ang="0">
                    <a:pos x="0" y="1080"/>
                  </a:cxn>
                  <a:cxn ang="0">
                    <a:pos x="360" y="900"/>
                  </a:cxn>
                  <a:cxn ang="0">
                    <a:pos x="1260" y="0"/>
                  </a:cxn>
                  <a:cxn ang="0">
                    <a:pos x="2160" y="900"/>
                  </a:cxn>
                  <a:cxn ang="0">
                    <a:pos x="2520" y="1080"/>
                  </a:cxn>
                </a:cxnLst>
                <a:rect l="0" t="0" r="r" b="b"/>
                <a:pathLst>
                  <a:path w="2520" h="1080">
                    <a:moveTo>
                      <a:pt x="0" y="1080"/>
                    </a:moveTo>
                    <a:cubicBezTo>
                      <a:pt x="75" y="1080"/>
                      <a:pt x="150" y="1080"/>
                      <a:pt x="360" y="900"/>
                    </a:cubicBezTo>
                    <a:cubicBezTo>
                      <a:pt x="570" y="720"/>
                      <a:pt x="960" y="0"/>
                      <a:pt x="1260" y="0"/>
                    </a:cubicBezTo>
                    <a:cubicBezTo>
                      <a:pt x="1560" y="0"/>
                      <a:pt x="1950" y="720"/>
                      <a:pt x="2160" y="900"/>
                    </a:cubicBezTo>
                    <a:cubicBezTo>
                      <a:pt x="2370" y="1080"/>
                      <a:pt x="2460" y="1050"/>
                      <a:pt x="2520" y="108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</p:grpSp>
      <p:grpSp>
        <p:nvGrpSpPr>
          <p:cNvPr id="213001" name="Group 9"/>
          <p:cNvGrpSpPr>
            <a:grpSpLocks/>
          </p:cNvGrpSpPr>
          <p:nvPr/>
        </p:nvGrpSpPr>
        <p:grpSpPr bwMode="auto">
          <a:xfrm>
            <a:off x="6362218" y="4501281"/>
            <a:ext cx="3814011" cy="1540041"/>
            <a:chOff x="6277" y="7897"/>
            <a:chExt cx="4320" cy="1537"/>
          </a:xfrm>
        </p:grpSpPr>
        <p:sp>
          <p:nvSpPr>
            <p:cNvPr id="213002" name="Line 10"/>
            <p:cNvSpPr>
              <a:spLocks noChangeShapeType="1"/>
            </p:cNvSpPr>
            <p:nvPr/>
          </p:nvSpPr>
          <p:spPr bwMode="auto">
            <a:xfrm>
              <a:off x="6457" y="9434"/>
              <a:ext cx="41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3003" name="Freeform 11"/>
            <p:cNvSpPr>
              <a:spLocks/>
            </p:cNvSpPr>
            <p:nvPr/>
          </p:nvSpPr>
          <p:spPr bwMode="auto">
            <a:xfrm>
              <a:off x="6277" y="7897"/>
              <a:ext cx="4320" cy="1290"/>
            </a:xfrm>
            <a:custGeom>
              <a:avLst/>
              <a:gdLst/>
              <a:ahLst/>
              <a:cxnLst>
                <a:cxn ang="0">
                  <a:pos x="0" y="1260"/>
                </a:cxn>
                <a:cxn ang="0">
                  <a:pos x="540" y="1080"/>
                </a:cxn>
                <a:cxn ang="0">
                  <a:pos x="1260" y="0"/>
                </a:cxn>
                <a:cxn ang="0">
                  <a:pos x="2160" y="1080"/>
                </a:cxn>
                <a:cxn ang="0">
                  <a:pos x="2880" y="0"/>
                </a:cxn>
                <a:cxn ang="0">
                  <a:pos x="3780" y="1080"/>
                </a:cxn>
                <a:cxn ang="0">
                  <a:pos x="4320" y="1260"/>
                </a:cxn>
              </a:cxnLst>
              <a:rect l="0" t="0" r="r" b="b"/>
              <a:pathLst>
                <a:path w="4320" h="1290">
                  <a:moveTo>
                    <a:pt x="0" y="1260"/>
                  </a:moveTo>
                  <a:cubicBezTo>
                    <a:pt x="165" y="1275"/>
                    <a:pt x="330" y="1290"/>
                    <a:pt x="540" y="1080"/>
                  </a:cubicBezTo>
                  <a:cubicBezTo>
                    <a:pt x="750" y="870"/>
                    <a:pt x="990" y="0"/>
                    <a:pt x="1260" y="0"/>
                  </a:cubicBezTo>
                  <a:cubicBezTo>
                    <a:pt x="1530" y="0"/>
                    <a:pt x="1890" y="1080"/>
                    <a:pt x="2160" y="1080"/>
                  </a:cubicBezTo>
                  <a:cubicBezTo>
                    <a:pt x="2430" y="1080"/>
                    <a:pt x="2610" y="0"/>
                    <a:pt x="2880" y="0"/>
                  </a:cubicBezTo>
                  <a:cubicBezTo>
                    <a:pt x="3150" y="0"/>
                    <a:pt x="3540" y="870"/>
                    <a:pt x="3780" y="1080"/>
                  </a:cubicBezTo>
                  <a:cubicBezTo>
                    <a:pt x="4020" y="1290"/>
                    <a:pt x="4230" y="1230"/>
                    <a:pt x="4320" y="126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30578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68278" y="2820570"/>
            <a:ext cx="5378117" cy="3768725"/>
          </a:xfrm>
        </p:spPr>
        <p:txBody>
          <a:bodyPr/>
          <a:lstStyle/>
          <a:p>
            <a:pPr lvl="1"/>
            <a:r>
              <a:rPr lang="tr-TR" sz="2000" u="sng" dirty="0" smtClean="0"/>
              <a:t>Pozitif </a:t>
            </a:r>
            <a:r>
              <a:rPr lang="tr-TR" sz="2000" u="sng" dirty="0"/>
              <a:t>çarpıklık:</a:t>
            </a:r>
            <a:r>
              <a:rPr lang="tr-TR" sz="2000" dirty="0"/>
              <a:t> Sağa çarpık bir dağılım gösterir. Yatay eksenin en ucunda göreli olarak daha az frekansların olduğu dağılımdır. Yani pozitif yönde uzun bir kuyruğa sahip dağılımdır. </a:t>
            </a:r>
          </a:p>
          <a:p>
            <a:endParaRPr lang="en-US" sz="2400" dirty="0"/>
          </a:p>
        </p:txBody>
      </p:sp>
      <p:sp>
        <p:nvSpPr>
          <p:cNvPr id="224263" name="Rectangle 7"/>
          <p:cNvSpPr>
            <a:spLocks noGrp="1" noChangeArrowheads="1"/>
          </p:cNvSpPr>
          <p:nvPr>
            <p:ph sz="half" idx="2"/>
          </p:nvPr>
        </p:nvSpPr>
        <p:spPr>
          <a:xfrm>
            <a:off x="6140116" y="2708275"/>
            <a:ext cx="5416216" cy="3463925"/>
          </a:xfrm>
        </p:spPr>
        <p:txBody>
          <a:bodyPr>
            <a:normAutofit/>
          </a:bodyPr>
          <a:lstStyle/>
          <a:p>
            <a:pPr lvl="1"/>
            <a:r>
              <a:rPr lang="tr-TR" sz="2000" u="sng" dirty="0"/>
              <a:t>Negatif çarpıklık:</a:t>
            </a:r>
            <a:r>
              <a:rPr lang="tr-TR" sz="2000" dirty="0"/>
              <a:t> Yatay eksenin düşük puanların olduğu aşağı ucunda diğer tarafa göre daha az frekansa sahip dağılımdır. Sola çarpık bir dağılım gösterir. Dağılımın negatif yönde uzun bir kuyruğu vardır. </a:t>
            </a:r>
            <a:endParaRPr lang="en-US" sz="2000" dirty="0"/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1331495" y="625642"/>
            <a:ext cx="1021882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400" u="sng" dirty="0"/>
              <a:t>Çarpık/kaymış dağılım:</a:t>
            </a:r>
            <a:r>
              <a:rPr lang="tr-TR" sz="2400" dirty="0"/>
              <a:t> Örneklem verilerinin asimetrik olarak dağılmasıdır. Dağılımın bir tarafındaki değerler diğer tarafındaki değerlerden ortaya göre daha uzakta olmaya eğilimlidirler. Ortalama ve ortancanın eşit olmadığı durumlarda ortaya çıkar.</a:t>
            </a:r>
            <a:endParaRPr lang="en-US" sz="2400" dirty="0"/>
          </a:p>
        </p:txBody>
      </p:sp>
      <p:grpSp>
        <p:nvGrpSpPr>
          <p:cNvPr id="224265" name="Group 9"/>
          <p:cNvGrpSpPr>
            <a:grpSpLocks noChangeAspect="1"/>
          </p:cNvGrpSpPr>
          <p:nvPr/>
        </p:nvGrpSpPr>
        <p:grpSpPr bwMode="auto">
          <a:xfrm>
            <a:off x="2109537" y="4229100"/>
            <a:ext cx="2514600" cy="1943100"/>
            <a:chOff x="1417" y="10250"/>
            <a:chExt cx="3960" cy="3060"/>
          </a:xfrm>
        </p:grpSpPr>
        <p:sp>
          <p:nvSpPr>
            <p:cNvPr id="224266" name="AutoShape 10"/>
            <p:cNvSpPr>
              <a:spLocks noChangeAspect="1" noChangeArrowheads="1"/>
            </p:cNvSpPr>
            <p:nvPr/>
          </p:nvSpPr>
          <p:spPr bwMode="auto">
            <a:xfrm>
              <a:off x="1417" y="10250"/>
              <a:ext cx="3960" cy="3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224267" name="Group 11"/>
            <p:cNvGrpSpPr>
              <a:grpSpLocks/>
            </p:cNvGrpSpPr>
            <p:nvPr/>
          </p:nvGrpSpPr>
          <p:grpSpPr bwMode="auto">
            <a:xfrm>
              <a:off x="1957" y="10910"/>
              <a:ext cx="3240" cy="1680"/>
              <a:chOff x="2637" y="7916"/>
              <a:chExt cx="2592" cy="1344"/>
            </a:xfrm>
          </p:grpSpPr>
          <p:sp>
            <p:nvSpPr>
              <p:cNvPr id="224268" name="Line 12"/>
              <p:cNvSpPr>
                <a:spLocks noChangeShapeType="1"/>
              </p:cNvSpPr>
              <p:nvPr/>
            </p:nvSpPr>
            <p:spPr bwMode="auto">
              <a:xfrm>
                <a:off x="2637" y="9260"/>
                <a:ext cx="25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4269" name="Freeform 13"/>
              <p:cNvSpPr>
                <a:spLocks/>
              </p:cNvSpPr>
              <p:nvPr/>
            </p:nvSpPr>
            <p:spPr bwMode="auto">
              <a:xfrm>
                <a:off x="2781" y="7916"/>
                <a:ext cx="2304" cy="1200"/>
              </a:xfrm>
              <a:custGeom>
                <a:avLst/>
                <a:gdLst/>
                <a:ahLst/>
                <a:cxnLst>
                  <a:cxn ang="0">
                    <a:pos x="0" y="1500"/>
                  </a:cxn>
                  <a:cxn ang="0">
                    <a:pos x="540" y="60"/>
                  </a:cxn>
                  <a:cxn ang="0">
                    <a:pos x="1620" y="1140"/>
                  </a:cxn>
                  <a:cxn ang="0">
                    <a:pos x="2880" y="1500"/>
                  </a:cxn>
                </a:cxnLst>
                <a:rect l="0" t="0" r="r" b="b"/>
                <a:pathLst>
                  <a:path w="2880" h="1500">
                    <a:moveTo>
                      <a:pt x="0" y="1500"/>
                    </a:moveTo>
                    <a:cubicBezTo>
                      <a:pt x="135" y="810"/>
                      <a:pt x="270" y="120"/>
                      <a:pt x="540" y="60"/>
                    </a:cubicBezTo>
                    <a:cubicBezTo>
                      <a:pt x="810" y="0"/>
                      <a:pt x="1230" y="900"/>
                      <a:pt x="1620" y="1140"/>
                    </a:cubicBezTo>
                    <a:cubicBezTo>
                      <a:pt x="2010" y="1380"/>
                      <a:pt x="2445" y="1440"/>
                      <a:pt x="2880" y="150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</p:grpSp>
      <p:grpSp>
        <p:nvGrpSpPr>
          <p:cNvPr id="224270" name="Group 14"/>
          <p:cNvGrpSpPr>
            <a:grpSpLocks/>
          </p:cNvGrpSpPr>
          <p:nvPr/>
        </p:nvGrpSpPr>
        <p:grpSpPr bwMode="auto">
          <a:xfrm>
            <a:off x="7815513" y="4514850"/>
            <a:ext cx="2171700" cy="1200150"/>
            <a:chOff x="6817" y="11587"/>
            <a:chExt cx="3420" cy="1890"/>
          </a:xfrm>
        </p:grpSpPr>
        <p:sp>
          <p:nvSpPr>
            <p:cNvPr id="224271" name="Line 15"/>
            <p:cNvSpPr>
              <a:spLocks noChangeShapeType="1"/>
            </p:cNvSpPr>
            <p:nvPr/>
          </p:nvSpPr>
          <p:spPr bwMode="auto">
            <a:xfrm>
              <a:off x="6817" y="13477"/>
              <a:ext cx="34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4272" name="Freeform 16"/>
            <p:cNvSpPr>
              <a:spLocks/>
            </p:cNvSpPr>
            <p:nvPr/>
          </p:nvSpPr>
          <p:spPr bwMode="auto">
            <a:xfrm>
              <a:off x="6817" y="11587"/>
              <a:ext cx="3060" cy="1710"/>
            </a:xfrm>
            <a:custGeom>
              <a:avLst/>
              <a:gdLst/>
              <a:ahLst/>
              <a:cxnLst>
                <a:cxn ang="0">
                  <a:pos x="0" y="1620"/>
                </a:cxn>
                <a:cxn ang="0">
                  <a:pos x="1260" y="1440"/>
                </a:cxn>
                <a:cxn ang="0">
                  <a:pos x="2340" y="0"/>
                </a:cxn>
                <a:cxn ang="0">
                  <a:pos x="3060" y="1440"/>
                </a:cxn>
              </a:cxnLst>
              <a:rect l="0" t="0" r="r" b="b"/>
              <a:pathLst>
                <a:path w="3060" h="1710">
                  <a:moveTo>
                    <a:pt x="0" y="1620"/>
                  </a:moveTo>
                  <a:cubicBezTo>
                    <a:pt x="435" y="1665"/>
                    <a:pt x="870" y="1710"/>
                    <a:pt x="1260" y="1440"/>
                  </a:cubicBezTo>
                  <a:cubicBezTo>
                    <a:pt x="1650" y="1170"/>
                    <a:pt x="2040" y="0"/>
                    <a:pt x="2340" y="0"/>
                  </a:cubicBezTo>
                  <a:cubicBezTo>
                    <a:pt x="2640" y="0"/>
                    <a:pt x="2940" y="1200"/>
                    <a:pt x="3060" y="14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37917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FREKANS TABLOLARI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İstatistiksel analizlerin amaçlarından biri verinin yeniden düzenlenerek daha iyi anlaşılmasını sağlamaktır. </a:t>
            </a:r>
          </a:p>
          <a:p>
            <a:r>
              <a:rPr lang="tr-TR" sz="2400" dirty="0" smtClean="0"/>
              <a:t>Veriyi düzenleme yollarından birisi frekans tablosu oluşturmaktır. </a:t>
            </a:r>
          </a:p>
          <a:p>
            <a:r>
              <a:rPr lang="tr-TR" sz="2400" dirty="0" smtClean="0"/>
              <a:t>Frekans tabloları değişkenin her bir kategorisinde kaç kişi olduğunu gösterir</a:t>
            </a:r>
          </a:p>
          <a:p>
            <a:r>
              <a:rPr lang="tr-TR" sz="2400" dirty="0" smtClean="0"/>
              <a:t>Frekans tablosu oluşturmak için:</a:t>
            </a:r>
          </a:p>
          <a:p>
            <a:pPr marL="674370" lvl="1" indent="-400050">
              <a:buFont typeface="+mj-lt"/>
              <a:buAutoNum type="romanUcPeriod"/>
            </a:pPr>
            <a:r>
              <a:rPr lang="tr-TR" sz="2000" dirty="0" smtClean="0"/>
              <a:t>Verideki olası tüm değerler listelenir (Genelde küçükten büyüğe)</a:t>
            </a:r>
          </a:p>
          <a:p>
            <a:pPr marL="674370" lvl="1" indent="-400050">
              <a:buFont typeface="+mj-lt"/>
              <a:buAutoNum type="romanUcPeriod"/>
            </a:pPr>
            <a:r>
              <a:rPr lang="tr-TR" sz="2000" dirty="0" smtClean="0"/>
              <a:t>Her bir değer için kaç birey olduğu hesaplanır</a:t>
            </a:r>
          </a:p>
          <a:p>
            <a:pPr marL="674370" lvl="1" indent="-400050">
              <a:buFont typeface="+mj-lt"/>
              <a:buAutoNum type="romanUcPeriod"/>
            </a:pPr>
            <a:r>
              <a:rPr lang="tr-TR" sz="2000" dirty="0" smtClean="0"/>
              <a:t>Her bir grup için yüzde hesaplanır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3460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693660"/>
            <a:ext cx="10058400" cy="1412643"/>
          </a:xfrm>
        </p:spPr>
        <p:txBody>
          <a:bodyPr>
            <a:normAutofit/>
          </a:bodyPr>
          <a:lstStyle/>
          <a:p>
            <a:r>
              <a:rPr lang="tr-TR" sz="2400" dirty="0" smtClean="0"/>
              <a:t>20 öğrencinin sınav kaygısı ölçeğinden elde ettikleri puanlar aşağıdadır. Puanlara ilişkin frekans tablosu oluşturunuz</a:t>
            </a:r>
          </a:p>
          <a:p>
            <a:r>
              <a:rPr lang="en-US" sz="2400" dirty="0"/>
              <a:t>11, 10, 11, 11, 12, 10, 11, 12, 12, 13, 13, 12, 14, 12, 12, 11, 10, 12, 14, 13</a:t>
            </a:r>
            <a:endParaRPr lang="tr-TR" sz="2800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97007"/>
              </p:ext>
            </p:extLst>
          </p:nvPr>
        </p:nvGraphicFramePr>
        <p:xfrm>
          <a:off x="1620815" y="2567969"/>
          <a:ext cx="8956466" cy="31308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0898">
                  <a:extLst>
                    <a:ext uri="{9D8B030D-6E8A-4147-A177-3AD203B41FA5}">
                      <a16:colId xmlns:a16="http://schemas.microsoft.com/office/drawing/2014/main" val="3149943980"/>
                    </a:ext>
                  </a:extLst>
                </a:gridCol>
                <a:gridCol w="1790898">
                  <a:extLst>
                    <a:ext uri="{9D8B030D-6E8A-4147-A177-3AD203B41FA5}">
                      <a16:colId xmlns:a16="http://schemas.microsoft.com/office/drawing/2014/main" val="3932622839"/>
                    </a:ext>
                  </a:extLst>
                </a:gridCol>
                <a:gridCol w="1790898">
                  <a:extLst>
                    <a:ext uri="{9D8B030D-6E8A-4147-A177-3AD203B41FA5}">
                      <a16:colId xmlns:a16="http://schemas.microsoft.com/office/drawing/2014/main" val="621320781"/>
                    </a:ext>
                  </a:extLst>
                </a:gridCol>
                <a:gridCol w="1791886">
                  <a:extLst>
                    <a:ext uri="{9D8B030D-6E8A-4147-A177-3AD203B41FA5}">
                      <a16:colId xmlns:a16="http://schemas.microsoft.com/office/drawing/2014/main" val="3964128735"/>
                    </a:ext>
                  </a:extLst>
                </a:gridCol>
                <a:gridCol w="1791886">
                  <a:extLst>
                    <a:ext uri="{9D8B030D-6E8A-4147-A177-3AD203B41FA5}">
                      <a16:colId xmlns:a16="http://schemas.microsoft.com/office/drawing/2014/main" val="39635464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 smtClean="0">
                          <a:effectLst/>
                        </a:rPr>
                        <a:t>Değerler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 smtClean="0">
                          <a:effectLst/>
                        </a:rPr>
                        <a:t>Frekans</a:t>
                      </a:r>
                      <a:endParaRPr lang="tr-TR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(f)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 smtClean="0">
                          <a:effectLst/>
                        </a:rPr>
                        <a:t>Oran</a:t>
                      </a:r>
                      <a:endParaRPr lang="tr-TR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(p=f/N)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 smtClean="0">
                          <a:effectLst/>
                        </a:rPr>
                        <a:t>Yüzde</a:t>
                      </a:r>
                      <a:endParaRPr lang="tr-TR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%=p*100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 smtClean="0">
                          <a:effectLst/>
                        </a:rPr>
                        <a:t>Kümülatif yüzde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367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0906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9888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7148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84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8186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705160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2043865" y="6160442"/>
            <a:ext cx="7847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400" b="1" dirty="0"/>
              <a:t>Frekans yerine yüzde kullanmanın avantajı nedir?</a:t>
            </a:r>
          </a:p>
        </p:txBody>
      </p:sp>
    </p:spTree>
    <p:extLst>
      <p:ext uri="{BB962C8B-B14F-4D97-AF65-F5344CB8AC3E}">
        <p14:creationId xmlns:p14="http://schemas.microsoft.com/office/powerpoint/2010/main" val="365717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818147"/>
            <a:ext cx="10058400" cy="5354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1" dirty="0" smtClean="0"/>
              <a:t>Kümülatif/Toplamalı yüzde (</a:t>
            </a:r>
            <a:r>
              <a:rPr lang="tr-TR" sz="2400" b="1" dirty="0" err="1" smtClean="0"/>
              <a:t>Cummulative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percent</a:t>
            </a:r>
            <a:r>
              <a:rPr lang="tr-TR" sz="2400" b="1" dirty="0" smtClean="0"/>
              <a:t>):</a:t>
            </a:r>
          </a:p>
          <a:p>
            <a:r>
              <a:rPr lang="tr-TR" sz="2400" b="1" dirty="0" smtClean="0"/>
              <a:t> </a:t>
            </a:r>
            <a:r>
              <a:rPr lang="tr-TR" sz="2400" dirty="0"/>
              <a:t>B</a:t>
            </a:r>
            <a:r>
              <a:rPr lang="tr-TR" sz="2400" dirty="0" smtClean="0"/>
              <a:t>elirli bir puan ve altında yer alan bireylerin yüzdesidir.</a:t>
            </a:r>
          </a:p>
          <a:p>
            <a:r>
              <a:rPr lang="tr-TR" sz="2400" dirty="0" smtClean="0"/>
              <a:t>Bu bilgiyi bireylerin gruba göre yerini tanımlamak için kullanabiliriz.</a:t>
            </a:r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r>
              <a:rPr lang="tr-TR" sz="2400" b="1" dirty="0" smtClean="0"/>
              <a:t>Yüzdelik sırası (</a:t>
            </a:r>
            <a:r>
              <a:rPr lang="tr-TR" sz="2400" b="1" dirty="0" err="1" smtClean="0"/>
              <a:t>Percentile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Rank</a:t>
            </a:r>
            <a:r>
              <a:rPr lang="tr-TR" sz="2400" b="1" dirty="0" smtClean="0"/>
              <a:t>):</a:t>
            </a:r>
          </a:p>
          <a:p>
            <a:r>
              <a:rPr lang="tr-TR" sz="2400" dirty="0" smtClean="0"/>
              <a:t>Kümülatif yüzde bazı yerlerde yüzdelik sırası olarak da kullanılır.</a:t>
            </a:r>
          </a:p>
          <a:p>
            <a:pPr lvl="1"/>
            <a:r>
              <a:rPr lang="tr-TR" sz="2200" dirty="0" smtClean="0"/>
              <a:t>13 puanın yüzdelik sırası %90’dır</a:t>
            </a:r>
          </a:p>
          <a:p>
            <a:pPr marL="274320" lvl="1" indent="0">
              <a:buNone/>
            </a:pPr>
            <a:endParaRPr lang="tr-TR" sz="2200" dirty="0"/>
          </a:p>
          <a:p>
            <a:pPr marL="0" indent="0">
              <a:buNone/>
            </a:pPr>
            <a:r>
              <a:rPr lang="tr-TR" sz="2400" b="1" dirty="0" smtClean="0"/>
              <a:t>Yüzdelik (</a:t>
            </a:r>
            <a:r>
              <a:rPr lang="tr-TR" sz="2400" b="1" dirty="0" err="1" smtClean="0"/>
              <a:t>Percentile</a:t>
            </a:r>
            <a:r>
              <a:rPr lang="tr-TR" sz="2400" b="1" dirty="0" smtClean="0"/>
              <a:t>): </a:t>
            </a:r>
          </a:p>
          <a:p>
            <a:r>
              <a:rPr lang="tr-TR" sz="2400" dirty="0"/>
              <a:t>Eğer bir puan yüzdelik sırasına göre tanımlanıyorsa o puana yüzdelik denir. </a:t>
            </a:r>
            <a:r>
              <a:rPr lang="tr-TR" sz="2400" dirty="0" smtClean="0"/>
              <a:t>(</a:t>
            </a:r>
            <a:r>
              <a:rPr lang="en-US" dirty="0" smtClean="0"/>
              <a:t>the </a:t>
            </a:r>
            <a:r>
              <a:rPr lang="en-US" dirty="0"/>
              <a:t>score associated with a particular </a:t>
            </a:r>
            <a:r>
              <a:rPr lang="en-US" dirty="0" smtClean="0"/>
              <a:t>percentile</a:t>
            </a:r>
            <a:r>
              <a:rPr lang="tr-TR" dirty="0" smtClean="0"/>
              <a:t>)</a:t>
            </a:r>
            <a:endParaRPr lang="tr-TR" dirty="0"/>
          </a:p>
          <a:p>
            <a:pPr lvl="1"/>
            <a:r>
              <a:rPr lang="tr-TR" sz="2200" dirty="0" smtClean="0"/>
              <a:t>%75 </a:t>
            </a:r>
            <a:r>
              <a:rPr lang="tr-TR" sz="2200" dirty="0" err="1" smtClean="0"/>
              <a:t>lik</a:t>
            </a:r>
            <a:r>
              <a:rPr lang="tr-TR" sz="2200" dirty="0" smtClean="0"/>
              <a:t> yüzdelik sıraya karşılık gelen puan  12’dir.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17325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946484"/>
            <a:ext cx="10058400" cy="5594685"/>
          </a:xfrm>
        </p:spPr>
        <p:txBody>
          <a:bodyPr/>
          <a:lstStyle/>
          <a:p>
            <a:pPr marL="0" indent="0">
              <a:buNone/>
            </a:pPr>
            <a:r>
              <a:rPr lang="tr-TR" sz="2400" b="1" dirty="0" smtClean="0"/>
              <a:t>Grup Frekans tabloları</a:t>
            </a:r>
          </a:p>
          <a:p>
            <a:r>
              <a:rPr lang="en-US" sz="2400" dirty="0"/>
              <a:t>El</a:t>
            </a:r>
            <a:r>
              <a:rPr lang="tr-TR" sz="2400" dirty="0" err="1"/>
              <a:t>imizdeki</a:t>
            </a:r>
            <a:r>
              <a:rPr lang="tr-TR" sz="2400" dirty="0"/>
              <a:t> veri sayısı fazla ve değişim aralığı çok geniş olduğunda ham  puana dayalı bir frekans dağılımı tablosu</a:t>
            </a:r>
            <a:r>
              <a:rPr lang="en-US" sz="2400" dirty="0"/>
              <a:t> </a:t>
            </a:r>
            <a:r>
              <a:rPr lang="tr-TR" sz="2400" dirty="0" err="1"/>
              <a:t>hazırmak</a:t>
            </a:r>
            <a:r>
              <a:rPr lang="tr-TR" sz="2400" dirty="0"/>
              <a:t> yerine verileri gruplandırarak bir tablo </a:t>
            </a:r>
            <a:r>
              <a:rPr lang="tr-TR" sz="2400" dirty="0" smtClean="0"/>
              <a:t>oluştururuz.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G</a:t>
            </a:r>
            <a:r>
              <a:rPr lang="tr-TR" sz="2400" dirty="0" err="1"/>
              <a:t>rup</a:t>
            </a:r>
            <a:r>
              <a:rPr lang="tr-TR" sz="2400" dirty="0"/>
              <a:t> frekans tablosunu oluştururken dikkat edilmesi gereken noktalar</a:t>
            </a:r>
            <a:r>
              <a:rPr lang="en-US" sz="2400" dirty="0"/>
              <a:t>:</a:t>
            </a:r>
            <a:r>
              <a:rPr lang="tr-TR" sz="2400" dirty="0"/>
              <a:t>   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</a:t>
            </a:r>
            <a:r>
              <a:rPr lang="tr-TR" sz="2400" dirty="0" err="1"/>
              <a:t>abloda</a:t>
            </a:r>
            <a:r>
              <a:rPr lang="tr-TR" sz="2400" dirty="0"/>
              <a:t> yeteri kadar sayıda aralık bulunmalıdır. 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tr-TR" sz="2400" dirty="0"/>
              <a:t>Tablonun kolay anlaşılır olabilmesi için aralık genişliği (katsayısı) kolay sayılabilir bir sayıdan (2, 5, 10, 20 gibi) oluşmalıdır. </a:t>
            </a:r>
          </a:p>
          <a:p>
            <a:pPr lvl="1">
              <a:lnSpc>
                <a:spcPct val="80000"/>
              </a:lnSpc>
            </a:pPr>
            <a:r>
              <a:rPr lang="tr-TR" sz="2400" dirty="0"/>
              <a:t>Her bir aralığının alt sınırı aralık genişliğinin çarpmaya göre katı olmalıdır. Örneğin aralık genişliği 10 ise aralıklar 10,20,30, 40 şeklinde başlamalıdır. </a:t>
            </a:r>
          </a:p>
          <a:p>
            <a:pPr lvl="1">
              <a:lnSpc>
                <a:spcPct val="80000"/>
              </a:lnSpc>
            </a:pPr>
            <a:r>
              <a:rPr lang="tr-TR" sz="2400" dirty="0"/>
              <a:t>Aralık genişliği sabit olmalıdır. Aralıklar bütün puanları kapsayacak şekilde olmalı ve aralarında boşluk veya çakışma olmamalıdır (herhangi bir puan </a:t>
            </a:r>
            <a:r>
              <a:rPr lang="tr-TR" sz="2400" dirty="0" err="1"/>
              <a:t>yanlızca</a:t>
            </a:r>
            <a:r>
              <a:rPr lang="tr-TR" sz="2400" dirty="0"/>
              <a:t> bir aralığa dahil olmalıdır).</a:t>
            </a:r>
            <a:endParaRPr lang="en-US" sz="2400" dirty="0"/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1710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1138989"/>
            <a:ext cx="10058400" cy="5033211"/>
          </a:xfrm>
        </p:spPr>
        <p:txBody>
          <a:bodyPr/>
          <a:lstStyle/>
          <a:p>
            <a:r>
              <a:rPr lang="tr-TR" sz="3200" dirty="0" smtClean="0"/>
              <a:t>Grup Frekans </a:t>
            </a:r>
            <a:r>
              <a:rPr lang="tr-TR" sz="3200" dirty="0"/>
              <a:t>tablosu oluşturmak için</a:t>
            </a:r>
            <a:r>
              <a:rPr lang="tr-TR" sz="3200" dirty="0" smtClean="0"/>
              <a:t>:</a:t>
            </a:r>
          </a:p>
          <a:p>
            <a:pPr marL="0" indent="0">
              <a:buNone/>
            </a:pPr>
            <a:endParaRPr lang="tr-TR" sz="3200" dirty="0"/>
          </a:p>
          <a:p>
            <a:pPr marL="674370" lvl="1" indent="-400050">
              <a:buFont typeface="+mj-lt"/>
              <a:buAutoNum type="romanUcPeriod"/>
            </a:pPr>
            <a:r>
              <a:rPr lang="tr-TR" sz="2800" dirty="0" smtClean="0"/>
              <a:t>Aralık genişliğine (Basit sayılar 5 ve 10 gibi)karar verin </a:t>
            </a:r>
            <a:endParaRPr lang="tr-TR" sz="2800" dirty="0"/>
          </a:p>
          <a:p>
            <a:pPr marL="674370" lvl="1" indent="-400050">
              <a:buFont typeface="+mj-lt"/>
              <a:buAutoNum type="romanUcPeriod"/>
            </a:pPr>
            <a:r>
              <a:rPr lang="tr-TR" sz="2800" dirty="0" smtClean="0"/>
              <a:t>Her bir aralığın üst ve alt sınırlarını belirleyin</a:t>
            </a:r>
            <a:endParaRPr lang="tr-TR" sz="2800" dirty="0"/>
          </a:p>
          <a:p>
            <a:pPr marL="674370" lvl="1" indent="-400050">
              <a:buFont typeface="+mj-lt"/>
              <a:buAutoNum type="romanUcPeriod"/>
            </a:pPr>
            <a:r>
              <a:rPr lang="tr-TR" sz="2800" dirty="0"/>
              <a:t>Her bir </a:t>
            </a:r>
            <a:r>
              <a:rPr lang="tr-TR" sz="2800" dirty="0" smtClean="0"/>
              <a:t>aralıkta kaç birey olduğunu hesaplayın.</a:t>
            </a:r>
            <a:endParaRPr lang="tr-TR" sz="28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720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593558"/>
            <a:ext cx="10487526" cy="6035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tr-TR" sz="2800" dirty="0" smtClean="0"/>
              <a:t>N=25 </a:t>
            </a:r>
            <a:endParaRPr lang="en-US" sz="2800" dirty="0" smtClean="0"/>
          </a:p>
          <a:p>
            <a:pPr>
              <a:buFont typeface="Wingdings" pitchFamily="2" charset="2"/>
              <a:buNone/>
            </a:pPr>
            <a:r>
              <a:rPr lang="tr-TR" sz="2800" dirty="0" smtClean="0"/>
              <a:t>Sınav notları: 82, 75, 88, 93, 53, 84, 87, 58, 72, 94, 69, 84, 61, 91, 64, 87, 84, 70, 76, 89, 75, 80, 73, 78, 60 </a:t>
            </a:r>
            <a:endParaRPr lang="tr-TR" sz="2800" u="sng" dirty="0" smtClean="0"/>
          </a:p>
          <a:p>
            <a:r>
              <a:rPr lang="tr-TR" sz="2800" u="sng" dirty="0" smtClean="0"/>
              <a:t>Değişim aralığını (ölçümlerin en büyüğü ile en küçüğü arasındaki fark) hesaplama: </a:t>
            </a:r>
            <a:r>
              <a:rPr lang="en-US" sz="2800" dirty="0" smtClean="0"/>
              <a:t>	94-</a:t>
            </a:r>
            <a:r>
              <a:rPr lang="tr-TR" sz="2800" dirty="0" smtClean="0"/>
              <a:t>53</a:t>
            </a:r>
            <a:r>
              <a:rPr lang="en-US" sz="2800" dirty="0" smtClean="0"/>
              <a:t>=42</a:t>
            </a:r>
            <a:endParaRPr lang="tr-TR" sz="2800" dirty="0" smtClean="0"/>
          </a:p>
          <a:p>
            <a:r>
              <a:rPr lang="tr-TR" sz="2800" u="sng" dirty="0" smtClean="0"/>
              <a:t>Aralık sayısını ve genişliğini belirleme:</a:t>
            </a:r>
            <a:r>
              <a:rPr lang="tr-TR" sz="2800" dirty="0" smtClean="0"/>
              <a:t> aralık sayısı yaklaşık on tane olmalı ve aralık genişliği basit bir sayı olmalı  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sz="4800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endParaRPr lang="en-US" sz="48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22" y="4459707"/>
            <a:ext cx="3587985" cy="179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937" y="2524873"/>
            <a:ext cx="8998476" cy="3243353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1518581" y="484402"/>
            <a:ext cx="9079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/>
              <a:t>Sınav notları: </a:t>
            </a:r>
            <a:r>
              <a:rPr lang="tr-TR" sz="2800" dirty="0" smtClean="0"/>
              <a:t>82, 75, 88, 93, 53, 84, 87, 58, 72, 94, 69, 84, 61, 91, 64, 87, 84, 70, 76, 89, 75, 80, 73, 78, 60</a:t>
            </a:r>
          </a:p>
          <a:p>
            <a:r>
              <a:rPr lang="tr-TR" sz="2800" b="1" dirty="0" smtClean="0"/>
              <a:t>Aralık genişliği: </a:t>
            </a:r>
            <a:r>
              <a:rPr lang="tr-TR" sz="2800" dirty="0" smtClean="0"/>
              <a:t>5</a:t>
            </a:r>
          </a:p>
          <a:p>
            <a:r>
              <a:rPr lang="tr-TR" sz="2800" b="1" dirty="0" smtClean="0"/>
              <a:t>Maksimum:</a:t>
            </a:r>
            <a:r>
              <a:rPr lang="tr-TR" sz="2800" dirty="0" smtClean="0"/>
              <a:t>94			</a:t>
            </a:r>
            <a:r>
              <a:rPr lang="tr-TR" sz="2800" b="1" dirty="0" smtClean="0"/>
              <a:t>Minimum:</a:t>
            </a:r>
            <a:r>
              <a:rPr lang="tr-TR" sz="2800" dirty="0" smtClean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84441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Frekans dağılımı-grafikler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800" dirty="0" smtClean="0"/>
              <a:t>Neden grafik kullanmalıyız?</a:t>
            </a:r>
            <a:endParaRPr lang="tr-TR" sz="2800" dirty="0"/>
          </a:p>
          <a:p>
            <a:pPr lvl="1"/>
            <a:r>
              <a:rPr lang="tr-TR" sz="2400" dirty="0" smtClean="0"/>
              <a:t>Ham verilerle görülmesi zor olan bilgileri ortaya çıkarmak </a:t>
            </a:r>
          </a:p>
          <a:p>
            <a:pPr lvl="1"/>
            <a:r>
              <a:rPr lang="tr-TR" sz="2400" dirty="0" smtClean="0"/>
              <a:t>İlişkileri ve farklılıkları ortaya koymaya yardımcı olur</a:t>
            </a:r>
            <a:endParaRPr lang="tr-TR" sz="2400" dirty="0"/>
          </a:p>
          <a:p>
            <a:pPr lvl="1"/>
            <a:r>
              <a:rPr lang="tr-TR" sz="2400" dirty="0" smtClean="0"/>
              <a:t>Örneklemi anlamamıza yardımcı olur</a:t>
            </a:r>
          </a:p>
          <a:p>
            <a:r>
              <a:rPr lang="tr-TR" sz="2800" dirty="0" smtClean="0"/>
              <a:t>İki önemli özellik</a:t>
            </a:r>
          </a:p>
          <a:p>
            <a:pPr lvl="1"/>
            <a:r>
              <a:rPr lang="tr-TR" sz="2400" dirty="0" smtClean="0"/>
              <a:t>İsimlendirme: Yorumlamayı kolaylaştırır. </a:t>
            </a:r>
          </a:p>
          <a:p>
            <a:pPr lvl="1"/>
            <a:r>
              <a:rPr lang="tr-TR" sz="2400" dirty="0" smtClean="0"/>
              <a:t>Ölçekleme:</a:t>
            </a:r>
          </a:p>
          <a:p>
            <a:pPr marL="1005840" lvl="2" indent="-457200">
              <a:buFont typeface="+mj-lt"/>
              <a:buAutoNum type="arabicPeriod"/>
            </a:pPr>
            <a:r>
              <a:rPr lang="tr-TR" sz="2200" dirty="0" smtClean="0"/>
              <a:t>Tüm değerler grafikte yer almalı</a:t>
            </a:r>
          </a:p>
          <a:p>
            <a:pPr marL="1005840" lvl="2" indent="-457200">
              <a:buFont typeface="+mj-lt"/>
              <a:buAutoNum type="arabicPeriod"/>
            </a:pPr>
            <a:r>
              <a:rPr lang="tr-TR" sz="2200" dirty="0" smtClean="0"/>
              <a:t>Değerler grafiğin üçte ikisini kaplamalı</a:t>
            </a:r>
          </a:p>
          <a:p>
            <a:pPr marL="1005840" lvl="2" indent="-457200">
              <a:buFont typeface="+mj-lt"/>
              <a:buAutoNum type="arabicPeriod"/>
            </a:pPr>
            <a:r>
              <a:rPr lang="tr-TR" sz="2200" dirty="0" smtClean="0"/>
              <a:t>Ölçek grafikteki değerleri okunmasına olanak sağlamalı</a:t>
            </a:r>
          </a:p>
          <a:p>
            <a:pPr marL="27432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063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 Yazı Tipi">
  <a:themeElements>
    <a:clrScheme name="Wood Type Yazı Tipi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 Yazı Tipi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 Yazı Tipi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Tahta Yazı</Template>
  <TotalTime>111</TotalTime>
  <Words>944</Words>
  <Application>Microsoft Office PowerPoint</Application>
  <PresentationFormat>Geniş ekran</PresentationFormat>
  <Paragraphs>158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6" baseType="lpstr">
      <vt:lpstr>Arial</vt:lpstr>
      <vt:lpstr>Calibri</vt:lpstr>
      <vt:lpstr>Rockwell</vt:lpstr>
      <vt:lpstr>Rockwell Condensed</vt:lpstr>
      <vt:lpstr>Times New Roman</vt:lpstr>
      <vt:lpstr>Wingdings</vt:lpstr>
      <vt:lpstr>Wood Type Yazı Tipi</vt:lpstr>
      <vt:lpstr>Verinin betimlenmesi I</vt:lpstr>
      <vt:lpstr>FREKANS TABLOLARI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Frekans dağılımı-grafikler</vt:lpstr>
      <vt:lpstr>PowerPoint Sunusu</vt:lpstr>
      <vt:lpstr>PowerPoint Sunusu</vt:lpstr>
      <vt:lpstr>PowerPoint Sunusu</vt:lpstr>
      <vt:lpstr>PowerPoint Sunusu</vt:lpstr>
      <vt:lpstr>PowerPoint Sunusu</vt:lpstr>
      <vt:lpstr>EVREN DAĞILIMLARI İÇİN GRAFİKLER</vt:lpstr>
      <vt:lpstr>PowerPoint Sunusu</vt:lpstr>
      <vt:lpstr>PowerPoint Sunusu</vt:lpstr>
      <vt:lpstr>Frekans Dağılımının Şekli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Verinin betimlenmesi I</dc:title>
  <dc:creator>Nermin</dc:creator>
  <cp:lastModifiedBy>MONSTER</cp:lastModifiedBy>
  <cp:revision>20</cp:revision>
  <dcterms:created xsi:type="dcterms:W3CDTF">2020-02-26T11:36:50Z</dcterms:created>
  <dcterms:modified xsi:type="dcterms:W3CDTF">2023-03-15T12:14:47Z</dcterms:modified>
</cp:coreProperties>
</file>