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18" r:id="rId3"/>
    <p:sldId id="314" r:id="rId4"/>
    <p:sldId id="320" r:id="rId5"/>
    <p:sldId id="321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6" r:id="rId20"/>
    <p:sldId id="33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57200" marR="0" indent="-457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1pPr>
    <a:lvl2pPr marL="990600" marR="0" indent="-5334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2pPr>
    <a:lvl3pPr marL="1554479" marR="0" indent="-640079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3pPr>
    <a:lvl4pPr marL="2082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4pPr>
    <a:lvl5pPr marL="25400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5pPr>
    <a:lvl6pPr marL="29972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6pPr>
    <a:lvl7pPr marL="34544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7pPr>
    <a:lvl8pPr marL="39116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8pPr>
    <a:lvl9pPr marL="4368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A01B36">
              <a:alpha val="5000"/>
            </a:srgbClr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1"/>
    <p:restoredTop sz="86195" autoAdjust="0"/>
  </p:normalViewPr>
  <p:slideViewPr>
    <p:cSldViewPr snapToGrid="0" snapToObjects="1">
      <p:cViewPr>
        <p:scale>
          <a:sx n="30" d="100"/>
          <a:sy n="30" d="100"/>
        </p:scale>
        <p:origin x="2538" y="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Sheet1!$C$2:$C$6</cx:f>
        <cx:lvl ptCount="5" formatCode="General">
          <cx:pt idx="0">18</cx:pt>
          <cx:pt idx="1">18</cx:pt>
          <cx:pt idx="2">14</cx:pt>
          <cx:pt idx="3">16</cx:pt>
          <cx:pt idx="4">14</cx:pt>
        </cx:lvl>
      </cx:numDim>
    </cx:data>
  </cx:chartData>
  <cx:chart>
    <cx:title pos="t" align="ctr" overlay="0">
      <cx:tx>
        <cx:txData>
          <cx:v>Ham puanlar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tr-TR" sz="48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Ham puanlar</a:t>
          </a:r>
        </a:p>
      </cx:txPr>
    </cx:title>
    <cx:plotArea>
      <cx:plotAreaRegion>
        <cx:series layoutId="clusteredColumn" uniqueId="{47A5B613-4A8C-468C-BC81-0FA677F7EEC2}">
          <cx:dataId val="0"/>
          <cx:layoutPr>
            <cx:binning intervalClosed="r">
              <cx:binCount val="3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Sheet1!$D$2:$D$6</cx:f>
        <cx:lvl ptCount="5" formatCode="General">
          <cx:pt idx="0">1</cx:pt>
          <cx:pt idx="1">1</cx:pt>
          <cx:pt idx="2">-1</cx:pt>
          <cx:pt idx="3">0</cx:pt>
          <cx:pt idx="4">-1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tr-TR" sz="48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z puanları</a:t>
            </a:r>
          </a:p>
          <a:p>
            <a:pPr algn="ctr" rtl="0">
              <a:defRPr/>
            </a:pPr>
            <a:endPara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2D8898F2-F142-4DB5-A64E-AAB2BA31CAD7}">
          <cx:dataId val="0"/>
          <cx:layoutPr>
            <cx:binning intervalClosed="r">
              <cx:binCount val="3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5084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Calibri"/>
        <a:ea typeface="Calibri"/>
        <a:cs typeface="Calibri"/>
        <a:sym typeface="Calibri"/>
      </a:defRPr>
    </a:lvl1pPr>
    <a:lvl2pPr indent="228600" defTabSz="1828800" latinLnBrk="0">
      <a:defRPr sz="2400">
        <a:latin typeface="Calibri"/>
        <a:ea typeface="Calibri"/>
        <a:cs typeface="Calibri"/>
        <a:sym typeface="Calibri"/>
      </a:defRPr>
    </a:lvl2pPr>
    <a:lvl3pPr indent="457200" defTabSz="1828800" latinLnBrk="0">
      <a:defRPr sz="2400">
        <a:latin typeface="Calibri"/>
        <a:ea typeface="Calibri"/>
        <a:cs typeface="Calibri"/>
        <a:sym typeface="Calibri"/>
      </a:defRPr>
    </a:lvl3pPr>
    <a:lvl4pPr indent="685800" defTabSz="1828800" latinLnBrk="0">
      <a:defRPr sz="2400">
        <a:latin typeface="Calibri"/>
        <a:ea typeface="Calibri"/>
        <a:cs typeface="Calibri"/>
        <a:sym typeface="Calibri"/>
      </a:defRPr>
    </a:lvl4pPr>
    <a:lvl5pPr indent="914400" defTabSz="1828800" latinLnBrk="0">
      <a:defRPr sz="2400">
        <a:latin typeface="Calibri"/>
        <a:ea typeface="Calibri"/>
        <a:cs typeface="Calibri"/>
        <a:sym typeface="Calibri"/>
      </a:defRPr>
    </a:lvl5pPr>
    <a:lvl6pPr indent="1143000" defTabSz="1828800" latinLnBrk="0">
      <a:defRPr sz="2400">
        <a:latin typeface="Calibri"/>
        <a:ea typeface="Calibri"/>
        <a:cs typeface="Calibri"/>
        <a:sym typeface="Calibri"/>
      </a:defRPr>
    </a:lvl6pPr>
    <a:lvl7pPr indent="1371600" defTabSz="1828800" latinLnBrk="0">
      <a:defRPr sz="2400">
        <a:latin typeface="Calibri"/>
        <a:ea typeface="Calibri"/>
        <a:cs typeface="Calibri"/>
        <a:sym typeface="Calibri"/>
      </a:defRPr>
    </a:lvl7pPr>
    <a:lvl8pPr indent="1600200" defTabSz="1828800" latinLnBrk="0">
      <a:defRPr sz="2400">
        <a:latin typeface="Calibri"/>
        <a:ea typeface="Calibri"/>
        <a:cs typeface="Calibri"/>
        <a:sym typeface="Calibri"/>
      </a:defRPr>
    </a:lvl8pPr>
    <a:lvl9pPr indent="1828800" defTabSz="1828800" latinLnBrk="0">
      <a:defRPr sz="2400">
        <a:latin typeface="Calibri"/>
        <a:ea typeface="Calibri"/>
        <a:cs typeface="Calibri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0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0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5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İngi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emin_5_arka_geni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6" y="217378"/>
            <a:ext cx="4235096" cy="10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Türkç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62" y="6123709"/>
            <a:ext cx="11269419" cy="15067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61" y="5587749"/>
            <a:ext cx="10642624" cy="24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Türkçe 50. Y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0" y="203607"/>
            <a:ext cx="5141095" cy="12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73" y="5558253"/>
            <a:ext cx="8352513" cy="255335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1" y="173301"/>
            <a:ext cx="4040732" cy="12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2" r:id="rId4"/>
    <p:sldLayoutId id="2147483661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xStyles>
    <p:title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titleStyle>
    <p:bodyStyle>
      <a:lvl1pPr marL="457200" marR="0" indent="-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990600" marR="0" indent="-533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1554479" marR="0" indent="-640079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2082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25400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29972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34544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39116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4368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bodyStyle>
    <p:other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914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1371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18288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22860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2743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3200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3657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DvDgvOxBtA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Ft2meVvsvE&amp;feature=youtu.b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ACA46-610C-4FD2-82D5-E95712D485C1}"/>
              </a:ext>
            </a:extLst>
          </p:cNvPr>
          <p:cNvSpPr txBox="1"/>
          <p:nvPr/>
        </p:nvSpPr>
        <p:spPr>
          <a:xfrm>
            <a:off x="14845145" y="9903898"/>
            <a:ext cx="9538855" cy="354148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lang="tr-TR" dirty="0" smtClean="0"/>
              <a:t>Doç. Dr. Kübra Atalay Kabasakal</a:t>
            </a:r>
          </a:p>
          <a:p>
            <a:pPr marL="0" indent="0">
              <a:buNone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9656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E804CA6-40DB-4C1B-B065-8172EF35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106"/>
              </p:ext>
            </p:extLst>
          </p:nvPr>
        </p:nvGraphicFramePr>
        <p:xfrm>
          <a:off x="1581746" y="3850461"/>
          <a:ext cx="11697836" cy="8241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322">
                  <a:extLst>
                    <a:ext uri="{9D8B030D-6E8A-4147-A177-3AD203B41FA5}">
                      <a16:colId xmlns:a16="http://schemas.microsoft.com/office/drawing/2014/main" val="2454897532"/>
                    </a:ext>
                  </a:extLst>
                </a:gridCol>
                <a:gridCol w="3251645">
                  <a:extLst>
                    <a:ext uri="{9D8B030D-6E8A-4147-A177-3AD203B41FA5}">
                      <a16:colId xmlns:a16="http://schemas.microsoft.com/office/drawing/2014/main" val="1881237171"/>
                    </a:ext>
                  </a:extLst>
                </a:gridCol>
                <a:gridCol w="2796869">
                  <a:extLst>
                    <a:ext uri="{9D8B030D-6E8A-4147-A177-3AD203B41FA5}">
                      <a16:colId xmlns:a16="http://schemas.microsoft.com/office/drawing/2014/main" val="28528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Puan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Z puanı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Ayşe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Beyza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 err="1"/>
                        <a:t>Asaf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Elifnaz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Ortalama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Standart Sapma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01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324B3F-C8C4-46D2-89EB-AADA7818FFE8}"/>
              </a:ext>
            </a:extLst>
          </p:cNvPr>
          <p:cNvSpPr txBox="1"/>
          <p:nvPr/>
        </p:nvSpPr>
        <p:spPr>
          <a:xfrm>
            <a:off x="14942127" y="3850461"/>
            <a:ext cx="8541328" cy="233704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Sınıfımızdaki öğrencilerin z puanlarını hesaplayalım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8FF39-89CA-4E2B-AFE6-793408224171}"/>
                  </a:ext>
                </a:extLst>
              </p:cNvPr>
              <p:cNvSpPr/>
              <p:nvPr/>
            </p:nvSpPr>
            <p:spPr>
              <a:xfrm>
                <a:off x="16355291" y="7787146"/>
                <a:ext cx="5151517" cy="199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8FF39-89CA-4E2B-AFE6-793408224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291" y="7787146"/>
                <a:ext cx="5151517" cy="199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E804CA6-40DB-4C1B-B065-8172EF35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15207"/>
              </p:ext>
            </p:extLst>
          </p:nvPr>
        </p:nvGraphicFramePr>
        <p:xfrm>
          <a:off x="1581746" y="3850461"/>
          <a:ext cx="11697836" cy="8241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322">
                  <a:extLst>
                    <a:ext uri="{9D8B030D-6E8A-4147-A177-3AD203B41FA5}">
                      <a16:colId xmlns:a16="http://schemas.microsoft.com/office/drawing/2014/main" val="2454897532"/>
                    </a:ext>
                  </a:extLst>
                </a:gridCol>
                <a:gridCol w="3251645">
                  <a:extLst>
                    <a:ext uri="{9D8B030D-6E8A-4147-A177-3AD203B41FA5}">
                      <a16:colId xmlns:a16="http://schemas.microsoft.com/office/drawing/2014/main" val="1881237171"/>
                    </a:ext>
                  </a:extLst>
                </a:gridCol>
                <a:gridCol w="2796869">
                  <a:extLst>
                    <a:ext uri="{9D8B030D-6E8A-4147-A177-3AD203B41FA5}">
                      <a16:colId xmlns:a16="http://schemas.microsoft.com/office/drawing/2014/main" val="28528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Puan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Z puanı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Ayşe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Beyza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 err="1"/>
                        <a:t>Asaf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Elifnaz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Ortalama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Standart Sapma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01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324B3F-C8C4-46D2-89EB-AADA7818FFE8}"/>
              </a:ext>
            </a:extLst>
          </p:cNvPr>
          <p:cNvSpPr txBox="1"/>
          <p:nvPr/>
        </p:nvSpPr>
        <p:spPr>
          <a:xfrm>
            <a:off x="14942127" y="3850461"/>
            <a:ext cx="8541328" cy="233704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Sınıfımızdaki öğrencilerin z puanlarını hesaplayalım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8FF39-89CA-4E2B-AFE6-793408224171}"/>
                  </a:ext>
                </a:extLst>
              </p:cNvPr>
              <p:cNvSpPr/>
              <p:nvPr/>
            </p:nvSpPr>
            <p:spPr>
              <a:xfrm>
                <a:off x="16355291" y="7787146"/>
                <a:ext cx="5151517" cy="199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B8FF39-89CA-4E2B-AFE6-793408224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291" y="7787146"/>
                <a:ext cx="5151517" cy="199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632B8-33AF-42B7-B51D-3261232E8802}"/>
              </a:ext>
            </a:extLst>
          </p:cNvPr>
          <p:cNvSpPr txBox="1"/>
          <p:nvPr/>
        </p:nvSpPr>
        <p:spPr>
          <a:xfrm>
            <a:off x="976745" y="2743200"/>
            <a:ext cx="22444364" cy="1051159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b="1" dirty="0"/>
              <a:t>z</a:t>
            </a: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puanlarının özellikleri</a:t>
            </a:r>
          </a:p>
          <a:p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puanlarının ortalaması 0 standart sapması 1’dir.</a:t>
            </a:r>
          </a:p>
          <a:p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Her bir z puanı </a:t>
            </a:r>
            <a:r>
              <a:rPr lang="tr-TR" dirty="0"/>
              <a:t>bireyin dağılımdaki yeri hakkında bilgi verir.</a:t>
            </a:r>
          </a:p>
          <a:p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puanının işareti puanın ortalamanın altında veya üstünde </a:t>
            </a:r>
            <a:r>
              <a:rPr kumimoji="0" lang="tr-TR" sz="5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olduğunua</a:t>
            </a: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ilişkin bilgi verir</a:t>
            </a:r>
          </a:p>
          <a:p>
            <a:r>
              <a:rPr lang="tr-TR" dirty="0"/>
              <a:t>Z puanı kişinin ortalamadan kaç standart sapma uzakta olduğunu söyler.</a:t>
            </a:r>
          </a:p>
          <a:p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puanları standartlaştırılmış bir dağılım verir ve diğer dağılımlarla karşılaştırma olanağı sunar. </a:t>
            </a:r>
          </a:p>
          <a:p>
            <a:pPr marL="0" indent="0">
              <a:buNone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34607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7B3A2-7FC5-4237-895F-ECF4F2E832F3}"/>
              </a:ext>
            </a:extLst>
          </p:cNvPr>
          <p:cNvSpPr/>
          <p:nvPr/>
        </p:nvSpPr>
        <p:spPr>
          <a:xfrm>
            <a:off x="1607128" y="2749520"/>
            <a:ext cx="20774890" cy="99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Puanları z puanlarına dönüştürmek dağılımın şeklini değiştirmez.</a:t>
            </a: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EDCC2BC9-17FA-4FEE-8EB5-E7126B8759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0822848"/>
                  </p:ext>
                </p:extLst>
              </p:nvPr>
            </p:nvGraphicFramePr>
            <p:xfrm>
              <a:off x="1607127" y="4856625"/>
              <a:ext cx="9199417" cy="70721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EDCC2BC9-17FA-4FEE-8EB5-E7126B875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127" y="4856625"/>
                <a:ext cx="9199417" cy="7072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4B7A7E6-9B95-4332-82D6-C4C0C91504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6502975"/>
                  </p:ext>
                </p:extLst>
              </p:nvPr>
            </p:nvGraphicFramePr>
            <p:xfrm>
              <a:off x="14069291" y="5008418"/>
              <a:ext cx="8894617" cy="72944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4B7A7E6-9B95-4332-82D6-C4C0C91504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9291" y="5008418"/>
                <a:ext cx="8894617" cy="72944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8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830299-8DC0-4AE6-8165-250AA39E21E7}"/>
                  </a:ext>
                </a:extLst>
              </p:cNvPr>
              <p:cNvSpPr txBox="1"/>
              <p:nvPr/>
            </p:nvSpPr>
            <p:spPr>
              <a:xfrm>
                <a:off x="812800" y="2895601"/>
                <a:ext cx="23571199" cy="1145954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indent="0">
                  <a:buNone/>
                </a:pPr>
                <a:r>
                  <a:rPr lang="tr-TR" b="1" dirty="0"/>
                  <a:t>Alıştırma</a:t>
                </a:r>
                <a:r>
                  <a:rPr lang="en-US" b="1" dirty="0"/>
                  <a:t>1: </a:t>
                </a:r>
                <a:r>
                  <a:rPr lang="en-US" dirty="0"/>
                  <a:t> </a:t>
                </a:r>
                <a:r>
                  <a:rPr lang="tr-TR" dirty="0"/>
                  <a:t>Ortalaması 40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tr-TR" dirty="0"/>
                  <a:t>) standart sapması 12 (s</a:t>
                </a:r>
                <a:r>
                  <a:rPr lang="en-US" dirty="0"/>
                  <a:t>=12</a:t>
                </a:r>
                <a:r>
                  <a:rPr lang="tr-TR" dirty="0"/>
                  <a:t>) olan bir dağılım için aşağıdaki z puanlarına karşılık gelen X değerlerinin bulunuz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tr-TR" dirty="0"/>
                  <a:t>a. </a:t>
                </a:r>
                <a:r>
                  <a:rPr lang="en-US" dirty="0"/>
                  <a:t>z = 1		    b. z = -1		c. z= </a:t>
                </a:r>
                <a:r>
                  <a:rPr lang="tr-TR" dirty="0"/>
                  <a:t>-2</a:t>
                </a:r>
                <a:r>
                  <a:rPr lang="en-US" dirty="0"/>
                  <a:t>		d. z= </a:t>
                </a:r>
                <a:r>
                  <a:rPr lang="tr-TR" dirty="0"/>
                  <a:t>1.7</a:t>
                </a:r>
                <a:r>
                  <a:rPr lang="en-US" dirty="0"/>
                  <a:t> </a:t>
                </a:r>
                <a:endParaRPr lang="tr-TR" dirty="0"/>
              </a:p>
              <a:p>
                <a:pPr marL="914400" indent="-914400">
                  <a:buAutoNum type="alphaLcPeriod"/>
                </a:pPr>
                <a:r>
                  <a:rPr lang="tr-TR" dirty="0"/>
                  <a:t>z=1 demek puan ortalamanın 1 standart sapma üstünde demektir.</a:t>
                </a:r>
                <a:r>
                  <a:rPr lang="en-US" dirty="0"/>
                  <a:t>	</a:t>
                </a:r>
                <a:r>
                  <a:rPr lang="tr-TR" dirty="0"/>
                  <a:t>Dolayısıyla z=1 e karşılık gelen </a:t>
                </a:r>
              </a:p>
              <a:p>
                <a:pPr marL="0" indent="0" algn="ctr">
                  <a:buNone/>
                </a:pPr>
                <a:r>
                  <a:rPr lang="tr-TR" dirty="0"/>
                  <a:t>		X puan= ortalama + standart sapma = 40 +12 = 52’ </a:t>
                </a:r>
                <a:r>
                  <a:rPr lang="tr-TR" dirty="0" err="1"/>
                  <a:t>dir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:r>
                  <a:rPr lang="tr-TR" dirty="0"/>
                  <a:t>b. z=-1 demek puan ortalamanın 1 standart sapma altında demektir.</a:t>
                </a:r>
                <a:r>
                  <a:rPr lang="en-US" dirty="0"/>
                  <a:t>	</a:t>
                </a:r>
                <a:r>
                  <a:rPr lang="tr-TR" dirty="0"/>
                  <a:t>Dolayısıyla z=-1 e karşılık gelen </a:t>
                </a:r>
              </a:p>
              <a:p>
                <a:pPr marL="0" indent="0" algn="ctr">
                  <a:buNone/>
                </a:pPr>
                <a:r>
                  <a:rPr lang="tr-TR" dirty="0"/>
                  <a:t>X puan= 40 -12 = 28’ </a:t>
                </a:r>
                <a:r>
                  <a:rPr lang="tr-TR" dirty="0" err="1"/>
                  <a:t>dir</a:t>
                </a:r>
                <a:r>
                  <a:rPr lang="tr-TR" dirty="0"/>
                  <a:t>.</a:t>
                </a:r>
                <a:endParaRPr lang="en-US" dirty="0"/>
              </a:p>
              <a:p>
                <a:pPr marL="0" marR="0" indent="0" algn="l" defTabSz="914400" rtl="0" fontAlgn="auto" latinLnBrk="0" hangingPunct="0">
                  <a:lnSpc>
                    <a:spcPct val="110000"/>
                  </a:lnSpc>
                  <a:spcBef>
                    <a:spcPts val="2000"/>
                  </a:spcBef>
                  <a:spcAft>
                    <a:spcPts val="0"/>
                  </a:spcAft>
                  <a:buClrTx/>
                  <a:buSzPct val="100000"/>
                  <a:buNone/>
                  <a:tabLst/>
                </a:pPr>
                <a:endPara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rstate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830299-8DC0-4AE6-8165-250AA39E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895601"/>
                <a:ext cx="23571199" cy="11459545"/>
              </a:xfrm>
              <a:prstGeom prst="rect">
                <a:avLst/>
              </a:prstGeom>
              <a:blipFill>
                <a:blip r:embed="rId2"/>
                <a:stretch>
                  <a:fillRect l="-1422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12BFB7-E182-4CCD-A5D1-3ED9CFE2E829}"/>
              </a:ext>
            </a:extLst>
          </p:cNvPr>
          <p:cNvSpPr txBox="1"/>
          <p:nvPr/>
        </p:nvSpPr>
        <p:spPr>
          <a:xfrm>
            <a:off x="812800" y="1863925"/>
            <a:ext cx="13487400" cy="13890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Puanları dönüştürme</a:t>
            </a:r>
            <a:endParaRPr kumimoji="0" lang="en-US" sz="56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0612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BE0DE3-4C04-4234-9755-DEA7DA6ADB74}"/>
                  </a:ext>
                </a:extLst>
              </p:cNvPr>
              <p:cNvSpPr/>
              <p:nvPr/>
            </p:nvSpPr>
            <p:spPr>
              <a:xfrm>
                <a:off x="1142998" y="2764763"/>
                <a:ext cx="21509184" cy="9655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tr-TR" dirty="0"/>
                  <a:t>c. z=-2 demek puan ortalamanın 2 standart sapma altında demektir.</a:t>
                </a:r>
                <a:r>
                  <a:rPr lang="en-US" dirty="0"/>
                  <a:t>	</a:t>
                </a:r>
                <a:r>
                  <a:rPr lang="tr-TR" dirty="0"/>
                  <a:t>Dolayısıyla z=-2 ye karşılık gelen </a:t>
                </a:r>
              </a:p>
              <a:p>
                <a:pPr marL="0" indent="0">
                  <a:buNone/>
                </a:pPr>
                <a:r>
                  <a:rPr lang="tr-TR" dirty="0"/>
                  <a:t>	X puan= 40 – (2*12) = 40-24=16’ </a:t>
                </a:r>
                <a:r>
                  <a:rPr lang="tr-TR" dirty="0" err="1"/>
                  <a:t>dır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d. z=1.7 demek puan ortalamanın 1.7 standart sapma üstünde demektir.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̅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6BE0DE3-4C04-4234-9755-DEA7DA6AD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8" y="2764763"/>
                <a:ext cx="21509184" cy="9655207"/>
              </a:xfrm>
              <a:prstGeom prst="rect">
                <a:avLst/>
              </a:prstGeom>
              <a:blipFill>
                <a:blip r:embed="rId2"/>
                <a:stretch>
                  <a:fillRect l="-1559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B341C87-55EC-4588-B7D9-D55CA19C4857}"/>
              </a:ext>
            </a:extLst>
          </p:cNvPr>
          <p:cNvSpPr/>
          <p:nvPr/>
        </p:nvSpPr>
        <p:spPr>
          <a:xfrm>
            <a:off x="3823854" y="8793122"/>
            <a:ext cx="3886201" cy="310551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tr-TR" sz="2800" dirty="0"/>
              <a:t>Bu eşitlikten X puanını çekebiliriz.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C3398-F8B8-4389-B328-89B3FAC8AA74}"/>
              </a:ext>
            </a:extLst>
          </p:cNvPr>
          <p:cNvSpPr txBox="1"/>
          <p:nvPr/>
        </p:nvSpPr>
        <p:spPr>
          <a:xfrm>
            <a:off x="16256000" y="8793122"/>
            <a:ext cx="5588000" cy="25935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X= (1.7*12)+40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X= 60.4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39137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7D59E-E68C-490E-8B7F-9EC29568550F}"/>
              </a:ext>
            </a:extLst>
          </p:cNvPr>
          <p:cNvSpPr/>
          <p:nvPr/>
        </p:nvSpPr>
        <p:spPr>
          <a:xfrm>
            <a:off x="1016000" y="3253021"/>
            <a:ext cx="21437600" cy="4349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b="1" dirty="0"/>
              <a:t>Alıştırma 2: </a:t>
            </a:r>
            <a:r>
              <a:rPr lang="tr-TR" dirty="0"/>
              <a:t> Halil istatistik dersinden X = 60 ve biyoloji dersinden de X = 56 almıştır. Halil hangi dersten daha iyi bir not almıştır?</a:t>
            </a:r>
          </a:p>
          <a:p>
            <a:r>
              <a:rPr lang="tr-TR" dirty="0"/>
              <a:t>İstatistik testinin ortalaması 50 standart sapması 10’dur</a:t>
            </a:r>
          </a:p>
          <a:p>
            <a:r>
              <a:rPr lang="tr-TR" dirty="0"/>
              <a:t>Biyoloji testinin ortalaması 48 standart sapması 4’tür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713F-80A3-4D17-AC65-3CF88C1104AB}"/>
              </a:ext>
            </a:extLst>
          </p:cNvPr>
          <p:cNvSpPr txBox="1"/>
          <p:nvPr/>
        </p:nvSpPr>
        <p:spPr>
          <a:xfrm>
            <a:off x="1015999" y="1383490"/>
            <a:ext cx="15957551" cy="13890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puanlarını kullanarak karşılaştırma yapma</a:t>
            </a:r>
            <a:endParaRPr kumimoji="0" lang="en-US" sz="56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10B4DB-BD32-49EF-978D-D2E2DDA96F9B}"/>
              </a:ext>
            </a:extLst>
          </p:cNvPr>
          <p:cNvSpPr/>
          <p:nvPr/>
        </p:nvSpPr>
        <p:spPr>
          <a:xfrm>
            <a:off x="508000" y="7772455"/>
            <a:ext cx="7543800" cy="5381047"/>
          </a:xfrm>
          <a:prstGeom prst="ellipse">
            <a:avLst/>
          </a:prstGeom>
          <a:solidFill>
            <a:srgbClr val="FFFFFF"/>
          </a:solidFill>
          <a:ln w="762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Her iki dersten aldığı puanları z puanlarına dönüştürerek </a:t>
            </a:r>
            <a:r>
              <a:rPr kumimoji="0" lang="tr-T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Halilin</a:t>
            </a:r>
            <a:r>
              <a:rPr kumimoji="0" lang="tr-T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sınıf içindeki durumunu kıyaslayabiliriz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C94D20-871C-4F27-8015-DA2334166F5E}"/>
                  </a:ext>
                </a:extLst>
              </p:cNvPr>
              <p:cNvSpPr/>
              <p:nvPr/>
            </p:nvSpPr>
            <p:spPr>
              <a:xfrm>
                <a:off x="9779000" y="8083173"/>
                <a:ext cx="5604435" cy="3188563"/>
              </a:xfrm>
              <a:custGeom>
                <a:avLst/>
                <a:gdLst>
                  <a:gd name="connsiteX0" fmla="*/ 0 w 5604435"/>
                  <a:gd name="connsiteY0" fmla="*/ 0 h 3188563"/>
                  <a:gd name="connsiteX1" fmla="*/ 392310 w 5604435"/>
                  <a:gd name="connsiteY1" fmla="*/ 0 h 3188563"/>
                  <a:gd name="connsiteX2" fmla="*/ 1008798 w 5604435"/>
                  <a:gd name="connsiteY2" fmla="*/ 0 h 3188563"/>
                  <a:gd name="connsiteX3" fmla="*/ 1401109 w 5604435"/>
                  <a:gd name="connsiteY3" fmla="*/ 0 h 3188563"/>
                  <a:gd name="connsiteX4" fmla="*/ 1793419 w 5604435"/>
                  <a:gd name="connsiteY4" fmla="*/ 0 h 3188563"/>
                  <a:gd name="connsiteX5" fmla="*/ 2409907 w 5604435"/>
                  <a:gd name="connsiteY5" fmla="*/ 0 h 3188563"/>
                  <a:gd name="connsiteX6" fmla="*/ 2914306 w 5604435"/>
                  <a:gd name="connsiteY6" fmla="*/ 0 h 3188563"/>
                  <a:gd name="connsiteX7" fmla="*/ 3474750 w 5604435"/>
                  <a:gd name="connsiteY7" fmla="*/ 0 h 3188563"/>
                  <a:gd name="connsiteX8" fmla="*/ 4035193 w 5604435"/>
                  <a:gd name="connsiteY8" fmla="*/ 0 h 3188563"/>
                  <a:gd name="connsiteX9" fmla="*/ 4707725 w 5604435"/>
                  <a:gd name="connsiteY9" fmla="*/ 0 h 3188563"/>
                  <a:gd name="connsiteX10" fmla="*/ 5100036 w 5604435"/>
                  <a:gd name="connsiteY10" fmla="*/ 0 h 3188563"/>
                  <a:gd name="connsiteX11" fmla="*/ 5604435 w 5604435"/>
                  <a:gd name="connsiteY11" fmla="*/ 0 h 3188563"/>
                  <a:gd name="connsiteX12" fmla="*/ 5604435 w 5604435"/>
                  <a:gd name="connsiteY12" fmla="*/ 595198 h 3188563"/>
                  <a:gd name="connsiteX13" fmla="*/ 5604435 w 5604435"/>
                  <a:gd name="connsiteY13" fmla="*/ 1062854 h 3188563"/>
                  <a:gd name="connsiteX14" fmla="*/ 5604435 w 5604435"/>
                  <a:gd name="connsiteY14" fmla="*/ 1626167 h 3188563"/>
                  <a:gd name="connsiteX15" fmla="*/ 5604435 w 5604435"/>
                  <a:gd name="connsiteY15" fmla="*/ 2093823 h 3188563"/>
                  <a:gd name="connsiteX16" fmla="*/ 5604435 w 5604435"/>
                  <a:gd name="connsiteY16" fmla="*/ 2657136 h 3188563"/>
                  <a:gd name="connsiteX17" fmla="*/ 5604435 w 5604435"/>
                  <a:gd name="connsiteY17" fmla="*/ 3188563 h 3188563"/>
                  <a:gd name="connsiteX18" fmla="*/ 5156080 w 5604435"/>
                  <a:gd name="connsiteY18" fmla="*/ 3188563 h 3188563"/>
                  <a:gd name="connsiteX19" fmla="*/ 4595637 w 5604435"/>
                  <a:gd name="connsiteY19" fmla="*/ 3188563 h 3188563"/>
                  <a:gd name="connsiteX20" fmla="*/ 4091238 w 5604435"/>
                  <a:gd name="connsiteY20" fmla="*/ 3188563 h 3188563"/>
                  <a:gd name="connsiteX21" fmla="*/ 3418705 w 5604435"/>
                  <a:gd name="connsiteY21" fmla="*/ 3188563 h 3188563"/>
                  <a:gd name="connsiteX22" fmla="*/ 2858262 w 5604435"/>
                  <a:gd name="connsiteY22" fmla="*/ 3188563 h 3188563"/>
                  <a:gd name="connsiteX23" fmla="*/ 2297818 w 5604435"/>
                  <a:gd name="connsiteY23" fmla="*/ 3188563 h 3188563"/>
                  <a:gd name="connsiteX24" fmla="*/ 1793419 w 5604435"/>
                  <a:gd name="connsiteY24" fmla="*/ 3188563 h 3188563"/>
                  <a:gd name="connsiteX25" fmla="*/ 1401109 w 5604435"/>
                  <a:gd name="connsiteY25" fmla="*/ 3188563 h 3188563"/>
                  <a:gd name="connsiteX26" fmla="*/ 728577 w 5604435"/>
                  <a:gd name="connsiteY26" fmla="*/ 3188563 h 3188563"/>
                  <a:gd name="connsiteX27" fmla="*/ 0 w 5604435"/>
                  <a:gd name="connsiteY27" fmla="*/ 3188563 h 3188563"/>
                  <a:gd name="connsiteX28" fmla="*/ 0 w 5604435"/>
                  <a:gd name="connsiteY28" fmla="*/ 2689021 h 3188563"/>
                  <a:gd name="connsiteX29" fmla="*/ 0 w 5604435"/>
                  <a:gd name="connsiteY29" fmla="*/ 2093823 h 3188563"/>
                  <a:gd name="connsiteX30" fmla="*/ 0 w 5604435"/>
                  <a:gd name="connsiteY30" fmla="*/ 1594282 h 3188563"/>
                  <a:gd name="connsiteX31" fmla="*/ 0 w 5604435"/>
                  <a:gd name="connsiteY31" fmla="*/ 1158511 h 3188563"/>
                  <a:gd name="connsiteX32" fmla="*/ 0 w 5604435"/>
                  <a:gd name="connsiteY32" fmla="*/ 563313 h 3188563"/>
                  <a:gd name="connsiteX33" fmla="*/ 0 w 5604435"/>
                  <a:gd name="connsiteY33" fmla="*/ 0 h 318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604435" h="3188563" fill="none" extrusionOk="0">
                    <a:moveTo>
                      <a:pt x="0" y="0"/>
                    </a:moveTo>
                    <a:cubicBezTo>
                      <a:pt x="82819" y="-16947"/>
                      <a:pt x="215999" y="13965"/>
                      <a:pt x="392310" y="0"/>
                    </a:cubicBezTo>
                    <a:cubicBezTo>
                      <a:pt x="568621" y="-13965"/>
                      <a:pt x="824461" y="40087"/>
                      <a:pt x="1008798" y="0"/>
                    </a:cubicBezTo>
                    <a:cubicBezTo>
                      <a:pt x="1193135" y="-40087"/>
                      <a:pt x="1286539" y="38149"/>
                      <a:pt x="1401109" y="0"/>
                    </a:cubicBezTo>
                    <a:cubicBezTo>
                      <a:pt x="1515679" y="-38149"/>
                      <a:pt x="1622644" y="28259"/>
                      <a:pt x="1793419" y="0"/>
                    </a:cubicBezTo>
                    <a:cubicBezTo>
                      <a:pt x="1964194" y="-28259"/>
                      <a:pt x="2248242" y="67146"/>
                      <a:pt x="2409907" y="0"/>
                    </a:cubicBezTo>
                    <a:cubicBezTo>
                      <a:pt x="2571572" y="-67146"/>
                      <a:pt x="2767915" y="25052"/>
                      <a:pt x="2914306" y="0"/>
                    </a:cubicBezTo>
                    <a:cubicBezTo>
                      <a:pt x="3060697" y="-25052"/>
                      <a:pt x="3282792" y="6107"/>
                      <a:pt x="3474750" y="0"/>
                    </a:cubicBezTo>
                    <a:cubicBezTo>
                      <a:pt x="3666708" y="-6107"/>
                      <a:pt x="3876837" y="28735"/>
                      <a:pt x="4035193" y="0"/>
                    </a:cubicBezTo>
                    <a:cubicBezTo>
                      <a:pt x="4193549" y="-28735"/>
                      <a:pt x="4418403" y="6146"/>
                      <a:pt x="4707725" y="0"/>
                    </a:cubicBezTo>
                    <a:cubicBezTo>
                      <a:pt x="4997047" y="-6146"/>
                      <a:pt x="4978708" y="31269"/>
                      <a:pt x="5100036" y="0"/>
                    </a:cubicBezTo>
                    <a:cubicBezTo>
                      <a:pt x="5221364" y="-31269"/>
                      <a:pt x="5433876" y="14746"/>
                      <a:pt x="5604435" y="0"/>
                    </a:cubicBezTo>
                    <a:cubicBezTo>
                      <a:pt x="5627783" y="291034"/>
                      <a:pt x="5602939" y="350073"/>
                      <a:pt x="5604435" y="595198"/>
                    </a:cubicBezTo>
                    <a:cubicBezTo>
                      <a:pt x="5605931" y="840323"/>
                      <a:pt x="5573765" y="861449"/>
                      <a:pt x="5604435" y="1062854"/>
                    </a:cubicBezTo>
                    <a:cubicBezTo>
                      <a:pt x="5635105" y="1264259"/>
                      <a:pt x="5581787" y="1433569"/>
                      <a:pt x="5604435" y="1626167"/>
                    </a:cubicBezTo>
                    <a:cubicBezTo>
                      <a:pt x="5627083" y="1818765"/>
                      <a:pt x="5583630" y="1898575"/>
                      <a:pt x="5604435" y="2093823"/>
                    </a:cubicBezTo>
                    <a:cubicBezTo>
                      <a:pt x="5625240" y="2289071"/>
                      <a:pt x="5591659" y="2418427"/>
                      <a:pt x="5604435" y="2657136"/>
                    </a:cubicBezTo>
                    <a:cubicBezTo>
                      <a:pt x="5617211" y="2895845"/>
                      <a:pt x="5575575" y="3033614"/>
                      <a:pt x="5604435" y="3188563"/>
                    </a:cubicBezTo>
                    <a:cubicBezTo>
                      <a:pt x="5404695" y="3223802"/>
                      <a:pt x="5273991" y="3178165"/>
                      <a:pt x="5156080" y="3188563"/>
                    </a:cubicBezTo>
                    <a:cubicBezTo>
                      <a:pt x="5038169" y="3198961"/>
                      <a:pt x="4734436" y="3171897"/>
                      <a:pt x="4595637" y="3188563"/>
                    </a:cubicBezTo>
                    <a:cubicBezTo>
                      <a:pt x="4456838" y="3205229"/>
                      <a:pt x="4253103" y="3183746"/>
                      <a:pt x="4091238" y="3188563"/>
                    </a:cubicBezTo>
                    <a:cubicBezTo>
                      <a:pt x="3929373" y="3193380"/>
                      <a:pt x="3609956" y="3142039"/>
                      <a:pt x="3418705" y="3188563"/>
                    </a:cubicBezTo>
                    <a:cubicBezTo>
                      <a:pt x="3227454" y="3235087"/>
                      <a:pt x="3053297" y="3155324"/>
                      <a:pt x="2858262" y="3188563"/>
                    </a:cubicBezTo>
                    <a:cubicBezTo>
                      <a:pt x="2663227" y="3221802"/>
                      <a:pt x="2533365" y="3151825"/>
                      <a:pt x="2297818" y="3188563"/>
                    </a:cubicBezTo>
                    <a:cubicBezTo>
                      <a:pt x="2062271" y="3225301"/>
                      <a:pt x="1950305" y="3148557"/>
                      <a:pt x="1793419" y="3188563"/>
                    </a:cubicBezTo>
                    <a:cubicBezTo>
                      <a:pt x="1636533" y="3228569"/>
                      <a:pt x="1544090" y="3183357"/>
                      <a:pt x="1401109" y="3188563"/>
                    </a:cubicBezTo>
                    <a:cubicBezTo>
                      <a:pt x="1258128" y="3193769"/>
                      <a:pt x="927479" y="3173148"/>
                      <a:pt x="728577" y="3188563"/>
                    </a:cubicBezTo>
                    <a:cubicBezTo>
                      <a:pt x="529675" y="3203978"/>
                      <a:pt x="342205" y="3111539"/>
                      <a:pt x="0" y="3188563"/>
                    </a:cubicBezTo>
                    <a:cubicBezTo>
                      <a:pt x="-22249" y="2981856"/>
                      <a:pt x="39588" y="2885340"/>
                      <a:pt x="0" y="2689021"/>
                    </a:cubicBezTo>
                    <a:cubicBezTo>
                      <a:pt x="-39588" y="2492702"/>
                      <a:pt x="35538" y="2305545"/>
                      <a:pt x="0" y="2093823"/>
                    </a:cubicBezTo>
                    <a:cubicBezTo>
                      <a:pt x="-35538" y="1882101"/>
                      <a:pt x="23871" y="1757003"/>
                      <a:pt x="0" y="1594282"/>
                    </a:cubicBezTo>
                    <a:cubicBezTo>
                      <a:pt x="-23871" y="1431561"/>
                      <a:pt x="28611" y="1338657"/>
                      <a:pt x="0" y="1158511"/>
                    </a:cubicBezTo>
                    <a:cubicBezTo>
                      <a:pt x="-28611" y="978365"/>
                      <a:pt x="22458" y="692970"/>
                      <a:pt x="0" y="563313"/>
                    </a:cubicBezTo>
                    <a:cubicBezTo>
                      <a:pt x="-22458" y="433656"/>
                      <a:pt x="27261" y="228038"/>
                      <a:pt x="0" y="0"/>
                    </a:cubicBezTo>
                    <a:close/>
                  </a:path>
                  <a:path w="5604435" h="3188563" stroke="0" extrusionOk="0">
                    <a:moveTo>
                      <a:pt x="0" y="0"/>
                    </a:moveTo>
                    <a:cubicBezTo>
                      <a:pt x="160385" y="-50001"/>
                      <a:pt x="348309" y="7822"/>
                      <a:pt x="504399" y="0"/>
                    </a:cubicBezTo>
                    <a:cubicBezTo>
                      <a:pt x="660489" y="-7822"/>
                      <a:pt x="898291" y="248"/>
                      <a:pt x="1120887" y="0"/>
                    </a:cubicBezTo>
                    <a:cubicBezTo>
                      <a:pt x="1343483" y="-248"/>
                      <a:pt x="1386914" y="39904"/>
                      <a:pt x="1513197" y="0"/>
                    </a:cubicBezTo>
                    <a:cubicBezTo>
                      <a:pt x="1639480" y="-39904"/>
                      <a:pt x="1937654" y="54796"/>
                      <a:pt x="2129685" y="0"/>
                    </a:cubicBezTo>
                    <a:cubicBezTo>
                      <a:pt x="2321716" y="-54796"/>
                      <a:pt x="2441268" y="20611"/>
                      <a:pt x="2578040" y="0"/>
                    </a:cubicBezTo>
                    <a:cubicBezTo>
                      <a:pt x="2714813" y="-20611"/>
                      <a:pt x="2979496" y="21375"/>
                      <a:pt x="3138484" y="0"/>
                    </a:cubicBezTo>
                    <a:cubicBezTo>
                      <a:pt x="3297472" y="-21375"/>
                      <a:pt x="3420362" y="11888"/>
                      <a:pt x="3586838" y="0"/>
                    </a:cubicBezTo>
                    <a:cubicBezTo>
                      <a:pt x="3753314" y="-11888"/>
                      <a:pt x="3904302" y="29624"/>
                      <a:pt x="4147282" y="0"/>
                    </a:cubicBezTo>
                    <a:cubicBezTo>
                      <a:pt x="4390262" y="-29624"/>
                      <a:pt x="4573372" y="6992"/>
                      <a:pt x="4707725" y="0"/>
                    </a:cubicBezTo>
                    <a:cubicBezTo>
                      <a:pt x="4842078" y="-6992"/>
                      <a:pt x="5382690" y="62253"/>
                      <a:pt x="5604435" y="0"/>
                    </a:cubicBezTo>
                    <a:cubicBezTo>
                      <a:pt x="5611446" y="171820"/>
                      <a:pt x="5602420" y="280465"/>
                      <a:pt x="5604435" y="435770"/>
                    </a:cubicBezTo>
                    <a:cubicBezTo>
                      <a:pt x="5606450" y="591075"/>
                      <a:pt x="5565654" y="797009"/>
                      <a:pt x="5604435" y="967197"/>
                    </a:cubicBezTo>
                    <a:cubicBezTo>
                      <a:pt x="5643216" y="1137385"/>
                      <a:pt x="5555270" y="1331507"/>
                      <a:pt x="5604435" y="1498625"/>
                    </a:cubicBezTo>
                    <a:cubicBezTo>
                      <a:pt x="5653600" y="1665743"/>
                      <a:pt x="5567801" y="1896712"/>
                      <a:pt x="5604435" y="2030052"/>
                    </a:cubicBezTo>
                    <a:cubicBezTo>
                      <a:pt x="5641069" y="2163392"/>
                      <a:pt x="5580002" y="2344656"/>
                      <a:pt x="5604435" y="2529593"/>
                    </a:cubicBezTo>
                    <a:cubicBezTo>
                      <a:pt x="5628868" y="2714530"/>
                      <a:pt x="5556049" y="3007634"/>
                      <a:pt x="5604435" y="3188563"/>
                    </a:cubicBezTo>
                    <a:cubicBezTo>
                      <a:pt x="5498634" y="3221912"/>
                      <a:pt x="5254263" y="3169855"/>
                      <a:pt x="5100036" y="3188563"/>
                    </a:cubicBezTo>
                    <a:cubicBezTo>
                      <a:pt x="4945809" y="3207271"/>
                      <a:pt x="4639605" y="3174700"/>
                      <a:pt x="4427504" y="3188563"/>
                    </a:cubicBezTo>
                    <a:cubicBezTo>
                      <a:pt x="4215403" y="3202426"/>
                      <a:pt x="4176514" y="3164023"/>
                      <a:pt x="4035193" y="3188563"/>
                    </a:cubicBezTo>
                    <a:cubicBezTo>
                      <a:pt x="3893872" y="3213103"/>
                      <a:pt x="3754463" y="3166181"/>
                      <a:pt x="3586838" y="3188563"/>
                    </a:cubicBezTo>
                    <a:cubicBezTo>
                      <a:pt x="3419213" y="3210945"/>
                      <a:pt x="3238918" y="3149027"/>
                      <a:pt x="3082439" y="3188563"/>
                    </a:cubicBezTo>
                    <a:cubicBezTo>
                      <a:pt x="2925960" y="3228099"/>
                      <a:pt x="2661158" y="3124330"/>
                      <a:pt x="2409907" y="3188563"/>
                    </a:cubicBezTo>
                    <a:cubicBezTo>
                      <a:pt x="2158656" y="3252796"/>
                      <a:pt x="2153288" y="3149428"/>
                      <a:pt x="1905508" y="3188563"/>
                    </a:cubicBezTo>
                    <a:cubicBezTo>
                      <a:pt x="1657728" y="3227698"/>
                      <a:pt x="1606420" y="3168688"/>
                      <a:pt x="1401109" y="3188563"/>
                    </a:cubicBezTo>
                    <a:cubicBezTo>
                      <a:pt x="1195798" y="3208438"/>
                      <a:pt x="1052022" y="3175333"/>
                      <a:pt x="840665" y="3188563"/>
                    </a:cubicBezTo>
                    <a:cubicBezTo>
                      <a:pt x="629308" y="3201793"/>
                      <a:pt x="374067" y="3184605"/>
                      <a:pt x="0" y="3188563"/>
                    </a:cubicBezTo>
                    <a:cubicBezTo>
                      <a:pt x="-51513" y="3011393"/>
                      <a:pt x="23005" y="2874746"/>
                      <a:pt x="0" y="2593365"/>
                    </a:cubicBezTo>
                    <a:cubicBezTo>
                      <a:pt x="-23005" y="2311984"/>
                      <a:pt x="39061" y="2262816"/>
                      <a:pt x="0" y="2125709"/>
                    </a:cubicBezTo>
                    <a:cubicBezTo>
                      <a:pt x="-39061" y="1988602"/>
                      <a:pt x="37246" y="1829965"/>
                      <a:pt x="0" y="1626167"/>
                    </a:cubicBezTo>
                    <a:cubicBezTo>
                      <a:pt x="-37246" y="1422369"/>
                      <a:pt x="25373" y="1218621"/>
                      <a:pt x="0" y="1094740"/>
                    </a:cubicBezTo>
                    <a:cubicBezTo>
                      <a:pt x="-25373" y="970859"/>
                      <a:pt x="48042" y="852193"/>
                      <a:pt x="0" y="658970"/>
                    </a:cubicBezTo>
                    <a:cubicBezTo>
                      <a:pt x="-48042" y="465747"/>
                      <a:pt x="77706" y="23756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002060"/>
                </a:solidFill>
                <a:prstDash val="solid"/>
                <a:miter lim="800000"/>
                <a:extLst>
                  <a:ext uri="{C807C97D-BFC1-408E-A445-0C87EB9F89A2}">
                    <ask:lineSketchStyleProps xmlns="" xmlns:ask="http://schemas.microsoft.com/office/drawing/2018/sketchyshapes" sd="370534180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indent="0">
                  <a:buNone/>
                </a:pPr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İstatistik dersi için: </a:t>
                </a:r>
              </a:p>
              <a:p>
                <a:pPr marL="0" indent="0">
                  <a:buNone/>
                </a:pPr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z= (X-</a:t>
                </a:r>
                <a:r>
                  <a:rPr lang="tr-TR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)/s</a:t>
                </a:r>
              </a:p>
              <a:p>
                <a:pPr marL="0" marR="0" indent="0" algn="l" defTabSz="914400" rtl="0" fontAlgn="auto" latinLnBrk="0" hangingPunct="0">
                  <a:lnSpc>
                    <a:spcPct val="110000"/>
                  </a:lnSpc>
                  <a:spcBef>
                    <a:spcPts val="2000"/>
                  </a:spcBef>
                  <a:spcAft>
                    <a:spcPts val="0"/>
                  </a:spcAft>
                  <a:buClrTx/>
                  <a:buSzPct val="100000"/>
                  <a:buNone/>
                  <a:tabLst/>
                </a:pPr>
                <a:r>
                  <a:rPr lang="tr-TR" sz="4400" dirty="0"/>
                  <a:t>z= (60-50)/10 = 1</a:t>
                </a:r>
                <a:endParaRPr kumimoji="0" lang="en-US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rstate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C94D20-871C-4F27-8015-DA2334166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0" y="8083173"/>
                <a:ext cx="5604435" cy="3188563"/>
              </a:xfrm>
              <a:prstGeom prst="rect">
                <a:avLst/>
              </a:prstGeom>
              <a:blipFill>
                <a:blip r:embed="rId2"/>
                <a:stretch>
                  <a:fillRect l="-3415" b="-4044"/>
                </a:stretch>
              </a:blipFill>
              <a:ln w="76200" cap="flat">
                <a:solidFill>
                  <a:srgbClr val="002060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705341809">
                      <a:custGeom>
                        <a:avLst/>
                        <a:gdLst>
                          <a:gd name="connsiteX0" fmla="*/ 0 w 5604435"/>
                          <a:gd name="connsiteY0" fmla="*/ 0 h 3188563"/>
                          <a:gd name="connsiteX1" fmla="*/ 392310 w 5604435"/>
                          <a:gd name="connsiteY1" fmla="*/ 0 h 3188563"/>
                          <a:gd name="connsiteX2" fmla="*/ 1008798 w 5604435"/>
                          <a:gd name="connsiteY2" fmla="*/ 0 h 3188563"/>
                          <a:gd name="connsiteX3" fmla="*/ 1401109 w 5604435"/>
                          <a:gd name="connsiteY3" fmla="*/ 0 h 3188563"/>
                          <a:gd name="connsiteX4" fmla="*/ 1793419 w 5604435"/>
                          <a:gd name="connsiteY4" fmla="*/ 0 h 3188563"/>
                          <a:gd name="connsiteX5" fmla="*/ 2409907 w 5604435"/>
                          <a:gd name="connsiteY5" fmla="*/ 0 h 3188563"/>
                          <a:gd name="connsiteX6" fmla="*/ 2914306 w 5604435"/>
                          <a:gd name="connsiteY6" fmla="*/ 0 h 3188563"/>
                          <a:gd name="connsiteX7" fmla="*/ 3474750 w 5604435"/>
                          <a:gd name="connsiteY7" fmla="*/ 0 h 3188563"/>
                          <a:gd name="connsiteX8" fmla="*/ 4035193 w 5604435"/>
                          <a:gd name="connsiteY8" fmla="*/ 0 h 3188563"/>
                          <a:gd name="connsiteX9" fmla="*/ 4707725 w 5604435"/>
                          <a:gd name="connsiteY9" fmla="*/ 0 h 3188563"/>
                          <a:gd name="connsiteX10" fmla="*/ 5100036 w 5604435"/>
                          <a:gd name="connsiteY10" fmla="*/ 0 h 3188563"/>
                          <a:gd name="connsiteX11" fmla="*/ 5604435 w 5604435"/>
                          <a:gd name="connsiteY11" fmla="*/ 0 h 3188563"/>
                          <a:gd name="connsiteX12" fmla="*/ 5604435 w 5604435"/>
                          <a:gd name="connsiteY12" fmla="*/ 595198 h 3188563"/>
                          <a:gd name="connsiteX13" fmla="*/ 5604435 w 5604435"/>
                          <a:gd name="connsiteY13" fmla="*/ 1062854 h 3188563"/>
                          <a:gd name="connsiteX14" fmla="*/ 5604435 w 5604435"/>
                          <a:gd name="connsiteY14" fmla="*/ 1626167 h 3188563"/>
                          <a:gd name="connsiteX15" fmla="*/ 5604435 w 5604435"/>
                          <a:gd name="connsiteY15" fmla="*/ 2093823 h 3188563"/>
                          <a:gd name="connsiteX16" fmla="*/ 5604435 w 5604435"/>
                          <a:gd name="connsiteY16" fmla="*/ 2657136 h 3188563"/>
                          <a:gd name="connsiteX17" fmla="*/ 5604435 w 5604435"/>
                          <a:gd name="connsiteY17" fmla="*/ 3188563 h 3188563"/>
                          <a:gd name="connsiteX18" fmla="*/ 5156080 w 5604435"/>
                          <a:gd name="connsiteY18" fmla="*/ 3188563 h 3188563"/>
                          <a:gd name="connsiteX19" fmla="*/ 4595637 w 5604435"/>
                          <a:gd name="connsiteY19" fmla="*/ 3188563 h 3188563"/>
                          <a:gd name="connsiteX20" fmla="*/ 4091238 w 5604435"/>
                          <a:gd name="connsiteY20" fmla="*/ 3188563 h 3188563"/>
                          <a:gd name="connsiteX21" fmla="*/ 3418705 w 5604435"/>
                          <a:gd name="connsiteY21" fmla="*/ 3188563 h 3188563"/>
                          <a:gd name="connsiteX22" fmla="*/ 2858262 w 5604435"/>
                          <a:gd name="connsiteY22" fmla="*/ 3188563 h 3188563"/>
                          <a:gd name="connsiteX23" fmla="*/ 2297818 w 5604435"/>
                          <a:gd name="connsiteY23" fmla="*/ 3188563 h 3188563"/>
                          <a:gd name="connsiteX24" fmla="*/ 1793419 w 5604435"/>
                          <a:gd name="connsiteY24" fmla="*/ 3188563 h 3188563"/>
                          <a:gd name="connsiteX25" fmla="*/ 1401109 w 5604435"/>
                          <a:gd name="connsiteY25" fmla="*/ 3188563 h 3188563"/>
                          <a:gd name="connsiteX26" fmla="*/ 728577 w 5604435"/>
                          <a:gd name="connsiteY26" fmla="*/ 3188563 h 3188563"/>
                          <a:gd name="connsiteX27" fmla="*/ 0 w 5604435"/>
                          <a:gd name="connsiteY27" fmla="*/ 3188563 h 3188563"/>
                          <a:gd name="connsiteX28" fmla="*/ 0 w 5604435"/>
                          <a:gd name="connsiteY28" fmla="*/ 2689021 h 3188563"/>
                          <a:gd name="connsiteX29" fmla="*/ 0 w 5604435"/>
                          <a:gd name="connsiteY29" fmla="*/ 2093823 h 3188563"/>
                          <a:gd name="connsiteX30" fmla="*/ 0 w 5604435"/>
                          <a:gd name="connsiteY30" fmla="*/ 1594282 h 3188563"/>
                          <a:gd name="connsiteX31" fmla="*/ 0 w 5604435"/>
                          <a:gd name="connsiteY31" fmla="*/ 1158511 h 3188563"/>
                          <a:gd name="connsiteX32" fmla="*/ 0 w 5604435"/>
                          <a:gd name="connsiteY32" fmla="*/ 563313 h 3188563"/>
                          <a:gd name="connsiteX33" fmla="*/ 0 w 5604435"/>
                          <a:gd name="connsiteY33" fmla="*/ 0 h 3188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5604435" h="3188563" fill="none" extrusionOk="0">
                            <a:moveTo>
                              <a:pt x="0" y="0"/>
                            </a:moveTo>
                            <a:cubicBezTo>
                              <a:pt x="82819" y="-16947"/>
                              <a:pt x="215999" y="13965"/>
                              <a:pt x="392310" y="0"/>
                            </a:cubicBezTo>
                            <a:cubicBezTo>
                              <a:pt x="568621" y="-13965"/>
                              <a:pt x="824461" y="40087"/>
                              <a:pt x="1008798" y="0"/>
                            </a:cubicBezTo>
                            <a:cubicBezTo>
                              <a:pt x="1193135" y="-40087"/>
                              <a:pt x="1286539" y="38149"/>
                              <a:pt x="1401109" y="0"/>
                            </a:cubicBezTo>
                            <a:cubicBezTo>
                              <a:pt x="1515679" y="-38149"/>
                              <a:pt x="1622644" y="28259"/>
                              <a:pt x="1793419" y="0"/>
                            </a:cubicBezTo>
                            <a:cubicBezTo>
                              <a:pt x="1964194" y="-28259"/>
                              <a:pt x="2248242" y="67146"/>
                              <a:pt x="2409907" y="0"/>
                            </a:cubicBezTo>
                            <a:cubicBezTo>
                              <a:pt x="2571572" y="-67146"/>
                              <a:pt x="2767915" y="25052"/>
                              <a:pt x="2914306" y="0"/>
                            </a:cubicBezTo>
                            <a:cubicBezTo>
                              <a:pt x="3060697" y="-25052"/>
                              <a:pt x="3282792" y="6107"/>
                              <a:pt x="3474750" y="0"/>
                            </a:cubicBezTo>
                            <a:cubicBezTo>
                              <a:pt x="3666708" y="-6107"/>
                              <a:pt x="3876837" y="28735"/>
                              <a:pt x="4035193" y="0"/>
                            </a:cubicBezTo>
                            <a:cubicBezTo>
                              <a:pt x="4193549" y="-28735"/>
                              <a:pt x="4418403" y="6146"/>
                              <a:pt x="4707725" y="0"/>
                            </a:cubicBezTo>
                            <a:cubicBezTo>
                              <a:pt x="4997047" y="-6146"/>
                              <a:pt x="4978708" y="31269"/>
                              <a:pt x="5100036" y="0"/>
                            </a:cubicBezTo>
                            <a:cubicBezTo>
                              <a:pt x="5221364" y="-31269"/>
                              <a:pt x="5433876" y="14746"/>
                              <a:pt x="5604435" y="0"/>
                            </a:cubicBezTo>
                            <a:cubicBezTo>
                              <a:pt x="5627783" y="291034"/>
                              <a:pt x="5602939" y="350073"/>
                              <a:pt x="5604435" y="595198"/>
                            </a:cubicBezTo>
                            <a:cubicBezTo>
                              <a:pt x="5605931" y="840323"/>
                              <a:pt x="5573765" y="861449"/>
                              <a:pt x="5604435" y="1062854"/>
                            </a:cubicBezTo>
                            <a:cubicBezTo>
                              <a:pt x="5635105" y="1264259"/>
                              <a:pt x="5581787" y="1433569"/>
                              <a:pt x="5604435" y="1626167"/>
                            </a:cubicBezTo>
                            <a:cubicBezTo>
                              <a:pt x="5627083" y="1818765"/>
                              <a:pt x="5583630" y="1898575"/>
                              <a:pt x="5604435" y="2093823"/>
                            </a:cubicBezTo>
                            <a:cubicBezTo>
                              <a:pt x="5625240" y="2289071"/>
                              <a:pt x="5591659" y="2418427"/>
                              <a:pt x="5604435" y="2657136"/>
                            </a:cubicBezTo>
                            <a:cubicBezTo>
                              <a:pt x="5617211" y="2895845"/>
                              <a:pt x="5575575" y="3033614"/>
                              <a:pt x="5604435" y="3188563"/>
                            </a:cubicBezTo>
                            <a:cubicBezTo>
                              <a:pt x="5404695" y="3223802"/>
                              <a:pt x="5273991" y="3178165"/>
                              <a:pt x="5156080" y="3188563"/>
                            </a:cubicBezTo>
                            <a:cubicBezTo>
                              <a:pt x="5038169" y="3198961"/>
                              <a:pt x="4734436" y="3171897"/>
                              <a:pt x="4595637" y="3188563"/>
                            </a:cubicBezTo>
                            <a:cubicBezTo>
                              <a:pt x="4456838" y="3205229"/>
                              <a:pt x="4253103" y="3183746"/>
                              <a:pt x="4091238" y="3188563"/>
                            </a:cubicBezTo>
                            <a:cubicBezTo>
                              <a:pt x="3929373" y="3193380"/>
                              <a:pt x="3609956" y="3142039"/>
                              <a:pt x="3418705" y="3188563"/>
                            </a:cubicBezTo>
                            <a:cubicBezTo>
                              <a:pt x="3227454" y="3235087"/>
                              <a:pt x="3053297" y="3155324"/>
                              <a:pt x="2858262" y="3188563"/>
                            </a:cubicBezTo>
                            <a:cubicBezTo>
                              <a:pt x="2663227" y="3221802"/>
                              <a:pt x="2533365" y="3151825"/>
                              <a:pt x="2297818" y="3188563"/>
                            </a:cubicBezTo>
                            <a:cubicBezTo>
                              <a:pt x="2062271" y="3225301"/>
                              <a:pt x="1950305" y="3148557"/>
                              <a:pt x="1793419" y="3188563"/>
                            </a:cubicBezTo>
                            <a:cubicBezTo>
                              <a:pt x="1636533" y="3228569"/>
                              <a:pt x="1544090" y="3183357"/>
                              <a:pt x="1401109" y="3188563"/>
                            </a:cubicBezTo>
                            <a:cubicBezTo>
                              <a:pt x="1258128" y="3193769"/>
                              <a:pt x="927479" y="3173148"/>
                              <a:pt x="728577" y="3188563"/>
                            </a:cubicBezTo>
                            <a:cubicBezTo>
                              <a:pt x="529675" y="3203978"/>
                              <a:pt x="342205" y="3111539"/>
                              <a:pt x="0" y="3188563"/>
                            </a:cubicBezTo>
                            <a:cubicBezTo>
                              <a:pt x="-22249" y="2981856"/>
                              <a:pt x="39588" y="2885340"/>
                              <a:pt x="0" y="2689021"/>
                            </a:cubicBezTo>
                            <a:cubicBezTo>
                              <a:pt x="-39588" y="2492702"/>
                              <a:pt x="35538" y="2305545"/>
                              <a:pt x="0" y="2093823"/>
                            </a:cubicBezTo>
                            <a:cubicBezTo>
                              <a:pt x="-35538" y="1882101"/>
                              <a:pt x="23871" y="1757003"/>
                              <a:pt x="0" y="1594282"/>
                            </a:cubicBezTo>
                            <a:cubicBezTo>
                              <a:pt x="-23871" y="1431561"/>
                              <a:pt x="28611" y="1338657"/>
                              <a:pt x="0" y="1158511"/>
                            </a:cubicBezTo>
                            <a:cubicBezTo>
                              <a:pt x="-28611" y="978365"/>
                              <a:pt x="22458" y="692970"/>
                              <a:pt x="0" y="563313"/>
                            </a:cubicBezTo>
                            <a:cubicBezTo>
                              <a:pt x="-22458" y="433656"/>
                              <a:pt x="27261" y="228038"/>
                              <a:pt x="0" y="0"/>
                            </a:cubicBezTo>
                            <a:close/>
                          </a:path>
                          <a:path w="5604435" h="3188563" stroke="0" extrusionOk="0">
                            <a:moveTo>
                              <a:pt x="0" y="0"/>
                            </a:moveTo>
                            <a:cubicBezTo>
                              <a:pt x="160385" y="-50001"/>
                              <a:pt x="348309" y="7822"/>
                              <a:pt x="504399" y="0"/>
                            </a:cubicBezTo>
                            <a:cubicBezTo>
                              <a:pt x="660489" y="-7822"/>
                              <a:pt x="898291" y="248"/>
                              <a:pt x="1120887" y="0"/>
                            </a:cubicBezTo>
                            <a:cubicBezTo>
                              <a:pt x="1343483" y="-248"/>
                              <a:pt x="1386914" y="39904"/>
                              <a:pt x="1513197" y="0"/>
                            </a:cubicBezTo>
                            <a:cubicBezTo>
                              <a:pt x="1639480" y="-39904"/>
                              <a:pt x="1937654" y="54796"/>
                              <a:pt x="2129685" y="0"/>
                            </a:cubicBezTo>
                            <a:cubicBezTo>
                              <a:pt x="2321716" y="-54796"/>
                              <a:pt x="2441268" y="20611"/>
                              <a:pt x="2578040" y="0"/>
                            </a:cubicBezTo>
                            <a:cubicBezTo>
                              <a:pt x="2714813" y="-20611"/>
                              <a:pt x="2979496" y="21375"/>
                              <a:pt x="3138484" y="0"/>
                            </a:cubicBezTo>
                            <a:cubicBezTo>
                              <a:pt x="3297472" y="-21375"/>
                              <a:pt x="3420362" y="11888"/>
                              <a:pt x="3586838" y="0"/>
                            </a:cubicBezTo>
                            <a:cubicBezTo>
                              <a:pt x="3753314" y="-11888"/>
                              <a:pt x="3904302" y="29624"/>
                              <a:pt x="4147282" y="0"/>
                            </a:cubicBezTo>
                            <a:cubicBezTo>
                              <a:pt x="4390262" y="-29624"/>
                              <a:pt x="4573372" y="6992"/>
                              <a:pt x="4707725" y="0"/>
                            </a:cubicBezTo>
                            <a:cubicBezTo>
                              <a:pt x="4842078" y="-6992"/>
                              <a:pt x="5382690" y="62253"/>
                              <a:pt x="5604435" y="0"/>
                            </a:cubicBezTo>
                            <a:cubicBezTo>
                              <a:pt x="5611446" y="171820"/>
                              <a:pt x="5602420" y="280465"/>
                              <a:pt x="5604435" y="435770"/>
                            </a:cubicBezTo>
                            <a:cubicBezTo>
                              <a:pt x="5606450" y="591075"/>
                              <a:pt x="5565654" y="797009"/>
                              <a:pt x="5604435" y="967197"/>
                            </a:cubicBezTo>
                            <a:cubicBezTo>
                              <a:pt x="5643216" y="1137385"/>
                              <a:pt x="5555270" y="1331507"/>
                              <a:pt x="5604435" y="1498625"/>
                            </a:cubicBezTo>
                            <a:cubicBezTo>
                              <a:pt x="5653600" y="1665743"/>
                              <a:pt x="5567801" y="1896712"/>
                              <a:pt x="5604435" y="2030052"/>
                            </a:cubicBezTo>
                            <a:cubicBezTo>
                              <a:pt x="5641069" y="2163392"/>
                              <a:pt x="5580002" y="2344656"/>
                              <a:pt x="5604435" y="2529593"/>
                            </a:cubicBezTo>
                            <a:cubicBezTo>
                              <a:pt x="5628868" y="2714530"/>
                              <a:pt x="5556049" y="3007634"/>
                              <a:pt x="5604435" y="3188563"/>
                            </a:cubicBezTo>
                            <a:cubicBezTo>
                              <a:pt x="5498634" y="3221912"/>
                              <a:pt x="5254263" y="3169855"/>
                              <a:pt x="5100036" y="3188563"/>
                            </a:cubicBezTo>
                            <a:cubicBezTo>
                              <a:pt x="4945809" y="3207271"/>
                              <a:pt x="4639605" y="3174700"/>
                              <a:pt x="4427504" y="3188563"/>
                            </a:cubicBezTo>
                            <a:cubicBezTo>
                              <a:pt x="4215403" y="3202426"/>
                              <a:pt x="4176514" y="3164023"/>
                              <a:pt x="4035193" y="3188563"/>
                            </a:cubicBezTo>
                            <a:cubicBezTo>
                              <a:pt x="3893872" y="3213103"/>
                              <a:pt x="3754463" y="3166181"/>
                              <a:pt x="3586838" y="3188563"/>
                            </a:cubicBezTo>
                            <a:cubicBezTo>
                              <a:pt x="3419213" y="3210945"/>
                              <a:pt x="3238918" y="3149027"/>
                              <a:pt x="3082439" y="3188563"/>
                            </a:cubicBezTo>
                            <a:cubicBezTo>
                              <a:pt x="2925960" y="3228099"/>
                              <a:pt x="2661158" y="3124330"/>
                              <a:pt x="2409907" y="3188563"/>
                            </a:cubicBezTo>
                            <a:cubicBezTo>
                              <a:pt x="2158656" y="3252796"/>
                              <a:pt x="2153288" y="3149428"/>
                              <a:pt x="1905508" y="3188563"/>
                            </a:cubicBezTo>
                            <a:cubicBezTo>
                              <a:pt x="1657728" y="3227698"/>
                              <a:pt x="1606420" y="3168688"/>
                              <a:pt x="1401109" y="3188563"/>
                            </a:cubicBezTo>
                            <a:cubicBezTo>
                              <a:pt x="1195798" y="3208438"/>
                              <a:pt x="1052022" y="3175333"/>
                              <a:pt x="840665" y="3188563"/>
                            </a:cubicBezTo>
                            <a:cubicBezTo>
                              <a:pt x="629308" y="3201793"/>
                              <a:pt x="374067" y="3184605"/>
                              <a:pt x="0" y="3188563"/>
                            </a:cubicBezTo>
                            <a:cubicBezTo>
                              <a:pt x="-51513" y="3011393"/>
                              <a:pt x="23005" y="2874746"/>
                              <a:pt x="0" y="2593365"/>
                            </a:cubicBezTo>
                            <a:cubicBezTo>
                              <a:pt x="-23005" y="2311984"/>
                              <a:pt x="39061" y="2262816"/>
                              <a:pt x="0" y="2125709"/>
                            </a:cubicBezTo>
                            <a:cubicBezTo>
                              <a:pt x="-39061" y="1988602"/>
                              <a:pt x="37246" y="1829965"/>
                              <a:pt x="0" y="1626167"/>
                            </a:cubicBezTo>
                            <a:cubicBezTo>
                              <a:pt x="-37246" y="1422369"/>
                              <a:pt x="25373" y="1218621"/>
                              <a:pt x="0" y="1094740"/>
                            </a:cubicBezTo>
                            <a:cubicBezTo>
                              <a:pt x="-25373" y="970859"/>
                              <a:pt x="48042" y="852193"/>
                              <a:pt x="0" y="658970"/>
                            </a:cubicBezTo>
                            <a:cubicBezTo>
                              <a:pt x="-48042" y="465747"/>
                              <a:pt x="77706" y="2375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A51EC9-D8A4-4635-A4E1-4B72FD5ED4FD}"/>
                  </a:ext>
                </a:extLst>
              </p:cNvPr>
              <p:cNvSpPr/>
              <p:nvPr/>
            </p:nvSpPr>
            <p:spPr>
              <a:xfrm>
                <a:off x="16547353" y="8071217"/>
                <a:ext cx="5604435" cy="3188563"/>
              </a:xfrm>
              <a:custGeom>
                <a:avLst/>
                <a:gdLst>
                  <a:gd name="connsiteX0" fmla="*/ 0 w 5604435"/>
                  <a:gd name="connsiteY0" fmla="*/ 0 h 3188563"/>
                  <a:gd name="connsiteX1" fmla="*/ 616488 w 5604435"/>
                  <a:gd name="connsiteY1" fmla="*/ 0 h 3188563"/>
                  <a:gd name="connsiteX2" fmla="*/ 1176931 w 5604435"/>
                  <a:gd name="connsiteY2" fmla="*/ 0 h 3188563"/>
                  <a:gd name="connsiteX3" fmla="*/ 1681331 w 5604435"/>
                  <a:gd name="connsiteY3" fmla="*/ 0 h 3188563"/>
                  <a:gd name="connsiteX4" fmla="*/ 2241774 w 5604435"/>
                  <a:gd name="connsiteY4" fmla="*/ 0 h 3188563"/>
                  <a:gd name="connsiteX5" fmla="*/ 2634084 w 5604435"/>
                  <a:gd name="connsiteY5" fmla="*/ 0 h 3188563"/>
                  <a:gd name="connsiteX6" fmla="*/ 3082439 w 5604435"/>
                  <a:gd name="connsiteY6" fmla="*/ 0 h 3188563"/>
                  <a:gd name="connsiteX7" fmla="*/ 3586838 w 5604435"/>
                  <a:gd name="connsiteY7" fmla="*/ 0 h 3188563"/>
                  <a:gd name="connsiteX8" fmla="*/ 4259371 w 5604435"/>
                  <a:gd name="connsiteY8" fmla="*/ 0 h 3188563"/>
                  <a:gd name="connsiteX9" fmla="*/ 4763770 w 5604435"/>
                  <a:gd name="connsiteY9" fmla="*/ 0 h 3188563"/>
                  <a:gd name="connsiteX10" fmla="*/ 5604435 w 5604435"/>
                  <a:gd name="connsiteY10" fmla="*/ 0 h 3188563"/>
                  <a:gd name="connsiteX11" fmla="*/ 5604435 w 5604435"/>
                  <a:gd name="connsiteY11" fmla="*/ 499542 h 3188563"/>
                  <a:gd name="connsiteX12" fmla="*/ 5604435 w 5604435"/>
                  <a:gd name="connsiteY12" fmla="*/ 967197 h 3188563"/>
                  <a:gd name="connsiteX13" fmla="*/ 5604435 w 5604435"/>
                  <a:gd name="connsiteY13" fmla="*/ 1466739 h 3188563"/>
                  <a:gd name="connsiteX14" fmla="*/ 5604435 w 5604435"/>
                  <a:gd name="connsiteY14" fmla="*/ 2061937 h 3188563"/>
                  <a:gd name="connsiteX15" fmla="*/ 5604435 w 5604435"/>
                  <a:gd name="connsiteY15" fmla="*/ 2561479 h 3188563"/>
                  <a:gd name="connsiteX16" fmla="*/ 5604435 w 5604435"/>
                  <a:gd name="connsiteY16" fmla="*/ 3188563 h 3188563"/>
                  <a:gd name="connsiteX17" fmla="*/ 5156080 w 5604435"/>
                  <a:gd name="connsiteY17" fmla="*/ 3188563 h 3188563"/>
                  <a:gd name="connsiteX18" fmla="*/ 4483548 w 5604435"/>
                  <a:gd name="connsiteY18" fmla="*/ 3188563 h 3188563"/>
                  <a:gd name="connsiteX19" fmla="*/ 3979149 w 5604435"/>
                  <a:gd name="connsiteY19" fmla="*/ 3188563 h 3188563"/>
                  <a:gd name="connsiteX20" fmla="*/ 3306617 w 5604435"/>
                  <a:gd name="connsiteY20" fmla="*/ 3188563 h 3188563"/>
                  <a:gd name="connsiteX21" fmla="*/ 2914306 w 5604435"/>
                  <a:gd name="connsiteY21" fmla="*/ 3188563 h 3188563"/>
                  <a:gd name="connsiteX22" fmla="*/ 2297818 w 5604435"/>
                  <a:gd name="connsiteY22" fmla="*/ 3188563 h 3188563"/>
                  <a:gd name="connsiteX23" fmla="*/ 1849464 w 5604435"/>
                  <a:gd name="connsiteY23" fmla="*/ 3188563 h 3188563"/>
                  <a:gd name="connsiteX24" fmla="*/ 1232976 w 5604435"/>
                  <a:gd name="connsiteY24" fmla="*/ 3188563 h 3188563"/>
                  <a:gd name="connsiteX25" fmla="*/ 840665 w 5604435"/>
                  <a:gd name="connsiteY25" fmla="*/ 3188563 h 3188563"/>
                  <a:gd name="connsiteX26" fmla="*/ 0 w 5604435"/>
                  <a:gd name="connsiteY26" fmla="*/ 3188563 h 3188563"/>
                  <a:gd name="connsiteX27" fmla="*/ 0 w 5604435"/>
                  <a:gd name="connsiteY27" fmla="*/ 2657136 h 3188563"/>
                  <a:gd name="connsiteX28" fmla="*/ 0 w 5604435"/>
                  <a:gd name="connsiteY28" fmla="*/ 2093823 h 3188563"/>
                  <a:gd name="connsiteX29" fmla="*/ 0 w 5604435"/>
                  <a:gd name="connsiteY29" fmla="*/ 1562396 h 3188563"/>
                  <a:gd name="connsiteX30" fmla="*/ 0 w 5604435"/>
                  <a:gd name="connsiteY30" fmla="*/ 1094740 h 3188563"/>
                  <a:gd name="connsiteX31" fmla="*/ 0 w 5604435"/>
                  <a:gd name="connsiteY31" fmla="*/ 658970 h 3188563"/>
                  <a:gd name="connsiteX32" fmla="*/ 0 w 5604435"/>
                  <a:gd name="connsiteY32" fmla="*/ 0 h 318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604435" h="3188563" fill="none" extrusionOk="0">
                    <a:moveTo>
                      <a:pt x="0" y="0"/>
                    </a:moveTo>
                    <a:cubicBezTo>
                      <a:pt x="260358" y="-41497"/>
                      <a:pt x="339507" y="5870"/>
                      <a:pt x="616488" y="0"/>
                    </a:cubicBezTo>
                    <a:cubicBezTo>
                      <a:pt x="893469" y="-5870"/>
                      <a:pt x="993858" y="6006"/>
                      <a:pt x="1176931" y="0"/>
                    </a:cubicBezTo>
                    <a:cubicBezTo>
                      <a:pt x="1360004" y="-6006"/>
                      <a:pt x="1477078" y="12268"/>
                      <a:pt x="1681331" y="0"/>
                    </a:cubicBezTo>
                    <a:cubicBezTo>
                      <a:pt x="1885584" y="-12268"/>
                      <a:pt x="1989201" y="29411"/>
                      <a:pt x="2241774" y="0"/>
                    </a:cubicBezTo>
                    <a:cubicBezTo>
                      <a:pt x="2494347" y="-29411"/>
                      <a:pt x="2503337" y="12513"/>
                      <a:pt x="2634084" y="0"/>
                    </a:cubicBezTo>
                    <a:cubicBezTo>
                      <a:pt x="2764831" y="-12513"/>
                      <a:pt x="2928715" y="25453"/>
                      <a:pt x="3082439" y="0"/>
                    </a:cubicBezTo>
                    <a:cubicBezTo>
                      <a:pt x="3236163" y="-25453"/>
                      <a:pt x="3435416" y="23421"/>
                      <a:pt x="3586838" y="0"/>
                    </a:cubicBezTo>
                    <a:cubicBezTo>
                      <a:pt x="3738260" y="-23421"/>
                      <a:pt x="4115930" y="19052"/>
                      <a:pt x="4259371" y="0"/>
                    </a:cubicBezTo>
                    <a:cubicBezTo>
                      <a:pt x="4402812" y="-19052"/>
                      <a:pt x="4527838" y="12936"/>
                      <a:pt x="4763770" y="0"/>
                    </a:cubicBezTo>
                    <a:cubicBezTo>
                      <a:pt x="4999702" y="-12936"/>
                      <a:pt x="5238711" y="2515"/>
                      <a:pt x="5604435" y="0"/>
                    </a:cubicBezTo>
                    <a:cubicBezTo>
                      <a:pt x="5655179" y="197417"/>
                      <a:pt x="5590809" y="348847"/>
                      <a:pt x="5604435" y="499542"/>
                    </a:cubicBezTo>
                    <a:cubicBezTo>
                      <a:pt x="5618061" y="650237"/>
                      <a:pt x="5573400" y="867670"/>
                      <a:pt x="5604435" y="967197"/>
                    </a:cubicBezTo>
                    <a:cubicBezTo>
                      <a:pt x="5635470" y="1066724"/>
                      <a:pt x="5594081" y="1364129"/>
                      <a:pt x="5604435" y="1466739"/>
                    </a:cubicBezTo>
                    <a:cubicBezTo>
                      <a:pt x="5614789" y="1569349"/>
                      <a:pt x="5567114" y="1862563"/>
                      <a:pt x="5604435" y="2061937"/>
                    </a:cubicBezTo>
                    <a:cubicBezTo>
                      <a:pt x="5641756" y="2261311"/>
                      <a:pt x="5560427" y="2419065"/>
                      <a:pt x="5604435" y="2561479"/>
                    </a:cubicBezTo>
                    <a:cubicBezTo>
                      <a:pt x="5648443" y="2703893"/>
                      <a:pt x="5571360" y="2886017"/>
                      <a:pt x="5604435" y="3188563"/>
                    </a:cubicBezTo>
                    <a:cubicBezTo>
                      <a:pt x="5460071" y="3235101"/>
                      <a:pt x="5296235" y="3172075"/>
                      <a:pt x="5156080" y="3188563"/>
                    </a:cubicBezTo>
                    <a:cubicBezTo>
                      <a:pt x="5015926" y="3205051"/>
                      <a:pt x="4730180" y="3127194"/>
                      <a:pt x="4483548" y="3188563"/>
                    </a:cubicBezTo>
                    <a:cubicBezTo>
                      <a:pt x="4236916" y="3249932"/>
                      <a:pt x="4161413" y="3140680"/>
                      <a:pt x="3979149" y="3188563"/>
                    </a:cubicBezTo>
                    <a:cubicBezTo>
                      <a:pt x="3796885" y="3236446"/>
                      <a:pt x="3565723" y="3165126"/>
                      <a:pt x="3306617" y="3188563"/>
                    </a:cubicBezTo>
                    <a:cubicBezTo>
                      <a:pt x="3047511" y="3212000"/>
                      <a:pt x="3017003" y="3154506"/>
                      <a:pt x="2914306" y="3188563"/>
                    </a:cubicBezTo>
                    <a:cubicBezTo>
                      <a:pt x="2811609" y="3222620"/>
                      <a:pt x="2592496" y="3155509"/>
                      <a:pt x="2297818" y="3188563"/>
                    </a:cubicBezTo>
                    <a:cubicBezTo>
                      <a:pt x="2003140" y="3221617"/>
                      <a:pt x="2042711" y="3159518"/>
                      <a:pt x="1849464" y="3188563"/>
                    </a:cubicBezTo>
                    <a:cubicBezTo>
                      <a:pt x="1656217" y="3217608"/>
                      <a:pt x="1536576" y="3183105"/>
                      <a:pt x="1232976" y="3188563"/>
                    </a:cubicBezTo>
                    <a:cubicBezTo>
                      <a:pt x="929376" y="3194021"/>
                      <a:pt x="1032631" y="3168469"/>
                      <a:pt x="840665" y="3188563"/>
                    </a:cubicBezTo>
                    <a:cubicBezTo>
                      <a:pt x="648699" y="3208657"/>
                      <a:pt x="226226" y="3117897"/>
                      <a:pt x="0" y="3188563"/>
                    </a:cubicBezTo>
                    <a:cubicBezTo>
                      <a:pt x="-30786" y="3012699"/>
                      <a:pt x="10706" y="2884328"/>
                      <a:pt x="0" y="2657136"/>
                    </a:cubicBezTo>
                    <a:cubicBezTo>
                      <a:pt x="-10706" y="2429944"/>
                      <a:pt x="54098" y="2292406"/>
                      <a:pt x="0" y="2093823"/>
                    </a:cubicBezTo>
                    <a:cubicBezTo>
                      <a:pt x="-54098" y="1895240"/>
                      <a:pt x="48646" y="1707787"/>
                      <a:pt x="0" y="1562396"/>
                    </a:cubicBezTo>
                    <a:cubicBezTo>
                      <a:pt x="-48646" y="1417005"/>
                      <a:pt x="17668" y="1278082"/>
                      <a:pt x="0" y="1094740"/>
                    </a:cubicBezTo>
                    <a:cubicBezTo>
                      <a:pt x="-17668" y="911398"/>
                      <a:pt x="15690" y="864072"/>
                      <a:pt x="0" y="658970"/>
                    </a:cubicBezTo>
                    <a:cubicBezTo>
                      <a:pt x="-15690" y="453868"/>
                      <a:pt x="27931" y="192605"/>
                      <a:pt x="0" y="0"/>
                    </a:cubicBezTo>
                    <a:close/>
                  </a:path>
                  <a:path w="5604435" h="3188563" stroke="0" extrusionOk="0">
                    <a:moveTo>
                      <a:pt x="0" y="0"/>
                    </a:moveTo>
                    <a:cubicBezTo>
                      <a:pt x="153909" y="-63000"/>
                      <a:pt x="351050" y="66096"/>
                      <a:pt x="672532" y="0"/>
                    </a:cubicBezTo>
                    <a:cubicBezTo>
                      <a:pt x="994014" y="-66096"/>
                      <a:pt x="1076044" y="11730"/>
                      <a:pt x="1289020" y="0"/>
                    </a:cubicBezTo>
                    <a:cubicBezTo>
                      <a:pt x="1501996" y="-11730"/>
                      <a:pt x="1633970" y="61572"/>
                      <a:pt x="1905508" y="0"/>
                    </a:cubicBezTo>
                    <a:cubicBezTo>
                      <a:pt x="2177046" y="-61572"/>
                      <a:pt x="2308389" y="23262"/>
                      <a:pt x="2578040" y="0"/>
                    </a:cubicBezTo>
                    <a:cubicBezTo>
                      <a:pt x="2847691" y="-23262"/>
                      <a:pt x="3021931" y="9752"/>
                      <a:pt x="3250572" y="0"/>
                    </a:cubicBezTo>
                    <a:cubicBezTo>
                      <a:pt x="3479213" y="-9752"/>
                      <a:pt x="3490326" y="7382"/>
                      <a:pt x="3642883" y="0"/>
                    </a:cubicBezTo>
                    <a:cubicBezTo>
                      <a:pt x="3795440" y="-7382"/>
                      <a:pt x="3929554" y="45626"/>
                      <a:pt x="4035193" y="0"/>
                    </a:cubicBezTo>
                    <a:cubicBezTo>
                      <a:pt x="4140832" y="-45626"/>
                      <a:pt x="4392201" y="67374"/>
                      <a:pt x="4707725" y="0"/>
                    </a:cubicBezTo>
                    <a:cubicBezTo>
                      <a:pt x="5023249" y="-67374"/>
                      <a:pt x="5374036" y="80755"/>
                      <a:pt x="5604435" y="0"/>
                    </a:cubicBezTo>
                    <a:cubicBezTo>
                      <a:pt x="5640954" y="191077"/>
                      <a:pt x="5601751" y="309465"/>
                      <a:pt x="5604435" y="563313"/>
                    </a:cubicBezTo>
                    <a:cubicBezTo>
                      <a:pt x="5607119" y="817161"/>
                      <a:pt x="5581948" y="896505"/>
                      <a:pt x="5604435" y="1062854"/>
                    </a:cubicBezTo>
                    <a:cubicBezTo>
                      <a:pt x="5626922" y="1229203"/>
                      <a:pt x="5594823" y="1389677"/>
                      <a:pt x="5604435" y="1626167"/>
                    </a:cubicBezTo>
                    <a:cubicBezTo>
                      <a:pt x="5614047" y="1862657"/>
                      <a:pt x="5542203" y="1960010"/>
                      <a:pt x="5604435" y="2189480"/>
                    </a:cubicBezTo>
                    <a:cubicBezTo>
                      <a:pt x="5666667" y="2418950"/>
                      <a:pt x="5589717" y="2796741"/>
                      <a:pt x="5604435" y="3188563"/>
                    </a:cubicBezTo>
                    <a:cubicBezTo>
                      <a:pt x="5398734" y="3212468"/>
                      <a:pt x="5085674" y="3184692"/>
                      <a:pt x="4931903" y="3188563"/>
                    </a:cubicBezTo>
                    <a:cubicBezTo>
                      <a:pt x="4778132" y="3192434"/>
                      <a:pt x="4489097" y="3179834"/>
                      <a:pt x="4259371" y="3188563"/>
                    </a:cubicBezTo>
                    <a:cubicBezTo>
                      <a:pt x="4029645" y="3197292"/>
                      <a:pt x="4033871" y="3141494"/>
                      <a:pt x="3811016" y="3188563"/>
                    </a:cubicBezTo>
                    <a:cubicBezTo>
                      <a:pt x="3588162" y="3235632"/>
                      <a:pt x="3518009" y="3149775"/>
                      <a:pt x="3418705" y="3188563"/>
                    </a:cubicBezTo>
                    <a:cubicBezTo>
                      <a:pt x="3319401" y="3227351"/>
                      <a:pt x="3066337" y="3141202"/>
                      <a:pt x="2802218" y="3188563"/>
                    </a:cubicBezTo>
                    <a:cubicBezTo>
                      <a:pt x="2538099" y="3235924"/>
                      <a:pt x="2369394" y="3187459"/>
                      <a:pt x="2129685" y="3188563"/>
                    </a:cubicBezTo>
                    <a:cubicBezTo>
                      <a:pt x="1889976" y="3189667"/>
                      <a:pt x="1688783" y="3146417"/>
                      <a:pt x="1569242" y="3188563"/>
                    </a:cubicBezTo>
                    <a:cubicBezTo>
                      <a:pt x="1449701" y="3230709"/>
                      <a:pt x="1241081" y="3188212"/>
                      <a:pt x="1008798" y="3188563"/>
                    </a:cubicBezTo>
                    <a:cubicBezTo>
                      <a:pt x="776515" y="3188914"/>
                      <a:pt x="207822" y="3171509"/>
                      <a:pt x="0" y="3188563"/>
                    </a:cubicBezTo>
                    <a:cubicBezTo>
                      <a:pt x="-8256" y="3018690"/>
                      <a:pt x="12000" y="2777099"/>
                      <a:pt x="0" y="2625250"/>
                    </a:cubicBezTo>
                    <a:cubicBezTo>
                      <a:pt x="-12000" y="2473401"/>
                      <a:pt x="55648" y="2337635"/>
                      <a:pt x="0" y="2093823"/>
                    </a:cubicBezTo>
                    <a:cubicBezTo>
                      <a:pt x="-55648" y="1850011"/>
                      <a:pt x="33718" y="1721043"/>
                      <a:pt x="0" y="1562396"/>
                    </a:cubicBezTo>
                    <a:cubicBezTo>
                      <a:pt x="-33718" y="1403749"/>
                      <a:pt x="8145" y="1289169"/>
                      <a:pt x="0" y="1062854"/>
                    </a:cubicBezTo>
                    <a:cubicBezTo>
                      <a:pt x="-8145" y="836539"/>
                      <a:pt x="22644" y="723767"/>
                      <a:pt x="0" y="627084"/>
                    </a:cubicBezTo>
                    <a:cubicBezTo>
                      <a:pt x="-22644" y="530401"/>
                      <a:pt x="54970" y="13895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7030A0"/>
                </a:solidFill>
                <a:prstDash val="solid"/>
                <a:miter lim="800000"/>
                <a:extLst>
                  <a:ext uri="{C807C97D-BFC1-408E-A445-0C87EB9F89A2}">
                    <ask:lineSketchStyleProps xmlns="" xmlns:ask="http://schemas.microsoft.com/office/drawing/2018/sketchyshapes" sd="26631345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indent="0">
                  <a:buNone/>
                </a:pPr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Biyoloji dersi için: </a:t>
                </a:r>
              </a:p>
              <a:p>
                <a:pPr marL="0" indent="0">
                  <a:buNone/>
                </a:pPr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z= (X-</a:t>
                </a:r>
                <a:r>
                  <a:rPr lang="tr-TR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0" lang="tr-TR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)/s</a:t>
                </a:r>
              </a:p>
              <a:p>
                <a:pPr marL="0" marR="0" indent="0" algn="l" defTabSz="914400" rtl="0" fontAlgn="auto" latinLnBrk="0" hangingPunct="0">
                  <a:lnSpc>
                    <a:spcPct val="110000"/>
                  </a:lnSpc>
                  <a:spcBef>
                    <a:spcPts val="2000"/>
                  </a:spcBef>
                  <a:spcAft>
                    <a:spcPts val="0"/>
                  </a:spcAft>
                  <a:buClrTx/>
                  <a:buSzPct val="100000"/>
                  <a:buNone/>
                  <a:tabLst/>
                </a:pPr>
                <a:r>
                  <a:rPr lang="tr-TR" sz="4400" dirty="0"/>
                  <a:t>z= (56-48)/4 = 2</a:t>
                </a:r>
                <a:endParaRPr kumimoji="0" lang="en-US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rstate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A51EC9-D8A4-4635-A4E1-4B72FD5ED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353" y="8071217"/>
                <a:ext cx="5604435" cy="3188563"/>
              </a:xfrm>
              <a:prstGeom prst="rect">
                <a:avLst/>
              </a:prstGeom>
              <a:blipFill>
                <a:blip r:embed="rId3"/>
                <a:stretch>
                  <a:fillRect l="-3298" b="-3867"/>
                </a:stretch>
              </a:blipFill>
              <a:ln w="76200" cap="flat">
                <a:solidFill>
                  <a:srgbClr val="7030A0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66313458">
                      <a:custGeom>
                        <a:avLst/>
                        <a:gdLst>
                          <a:gd name="connsiteX0" fmla="*/ 0 w 5604435"/>
                          <a:gd name="connsiteY0" fmla="*/ 0 h 3188563"/>
                          <a:gd name="connsiteX1" fmla="*/ 616488 w 5604435"/>
                          <a:gd name="connsiteY1" fmla="*/ 0 h 3188563"/>
                          <a:gd name="connsiteX2" fmla="*/ 1176931 w 5604435"/>
                          <a:gd name="connsiteY2" fmla="*/ 0 h 3188563"/>
                          <a:gd name="connsiteX3" fmla="*/ 1681331 w 5604435"/>
                          <a:gd name="connsiteY3" fmla="*/ 0 h 3188563"/>
                          <a:gd name="connsiteX4" fmla="*/ 2241774 w 5604435"/>
                          <a:gd name="connsiteY4" fmla="*/ 0 h 3188563"/>
                          <a:gd name="connsiteX5" fmla="*/ 2634084 w 5604435"/>
                          <a:gd name="connsiteY5" fmla="*/ 0 h 3188563"/>
                          <a:gd name="connsiteX6" fmla="*/ 3082439 w 5604435"/>
                          <a:gd name="connsiteY6" fmla="*/ 0 h 3188563"/>
                          <a:gd name="connsiteX7" fmla="*/ 3586838 w 5604435"/>
                          <a:gd name="connsiteY7" fmla="*/ 0 h 3188563"/>
                          <a:gd name="connsiteX8" fmla="*/ 4259371 w 5604435"/>
                          <a:gd name="connsiteY8" fmla="*/ 0 h 3188563"/>
                          <a:gd name="connsiteX9" fmla="*/ 4763770 w 5604435"/>
                          <a:gd name="connsiteY9" fmla="*/ 0 h 3188563"/>
                          <a:gd name="connsiteX10" fmla="*/ 5604435 w 5604435"/>
                          <a:gd name="connsiteY10" fmla="*/ 0 h 3188563"/>
                          <a:gd name="connsiteX11" fmla="*/ 5604435 w 5604435"/>
                          <a:gd name="connsiteY11" fmla="*/ 499542 h 3188563"/>
                          <a:gd name="connsiteX12" fmla="*/ 5604435 w 5604435"/>
                          <a:gd name="connsiteY12" fmla="*/ 967197 h 3188563"/>
                          <a:gd name="connsiteX13" fmla="*/ 5604435 w 5604435"/>
                          <a:gd name="connsiteY13" fmla="*/ 1466739 h 3188563"/>
                          <a:gd name="connsiteX14" fmla="*/ 5604435 w 5604435"/>
                          <a:gd name="connsiteY14" fmla="*/ 2061937 h 3188563"/>
                          <a:gd name="connsiteX15" fmla="*/ 5604435 w 5604435"/>
                          <a:gd name="connsiteY15" fmla="*/ 2561479 h 3188563"/>
                          <a:gd name="connsiteX16" fmla="*/ 5604435 w 5604435"/>
                          <a:gd name="connsiteY16" fmla="*/ 3188563 h 3188563"/>
                          <a:gd name="connsiteX17" fmla="*/ 5156080 w 5604435"/>
                          <a:gd name="connsiteY17" fmla="*/ 3188563 h 3188563"/>
                          <a:gd name="connsiteX18" fmla="*/ 4483548 w 5604435"/>
                          <a:gd name="connsiteY18" fmla="*/ 3188563 h 3188563"/>
                          <a:gd name="connsiteX19" fmla="*/ 3979149 w 5604435"/>
                          <a:gd name="connsiteY19" fmla="*/ 3188563 h 3188563"/>
                          <a:gd name="connsiteX20" fmla="*/ 3306617 w 5604435"/>
                          <a:gd name="connsiteY20" fmla="*/ 3188563 h 3188563"/>
                          <a:gd name="connsiteX21" fmla="*/ 2914306 w 5604435"/>
                          <a:gd name="connsiteY21" fmla="*/ 3188563 h 3188563"/>
                          <a:gd name="connsiteX22" fmla="*/ 2297818 w 5604435"/>
                          <a:gd name="connsiteY22" fmla="*/ 3188563 h 3188563"/>
                          <a:gd name="connsiteX23" fmla="*/ 1849464 w 5604435"/>
                          <a:gd name="connsiteY23" fmla="*/ 3188563 h 3188563"/>
                          <a:gd name="connsiteX24" fmla="*/ 1232976 w 5604435"/>
                          <a:gd name="connsiteY24" fmla="*/ 3188563 h 3188563"/>
                          <a:gd name="connsiteX25" fmla="*/ 840665 w 5604435"/>
                          <a:gd name="connsiteY25" fmla="*/ 3188563 h 3188563"/>
                          <a:gd name="connsiteX26" fmla="*/ 0 w 5604435"/>
                          <a:gd name="connsiteY26" fmla="*/ 3188563 h 3188563"/>
                          <a:gd name="connsiteX27" fmla="*/ 0 w 5604435"/>
                          <a:gd name="connsiteY27" fmla="*/ 2657136 h 3188563"/>
                          <a:gd name="connsiteX28" fmla="*/ 0 w 5604435"/>
                          <a:gd name="connsiteY28" fmla="*/ 2093823 h 3188563"/>
                          <a:gd name="connsiteX29" fmla="*/ 0 w 5604435"/>
                          <a:gd name="connsiteY29" fmla="*/ 1562396 h 3188563"/>
                          <a:gd name="connsiteX30" fmla="*/ 0 w 5604435"/>
                          <a:gd name="connsiteY30" fmla="*/ 1094740 h 3188563"/>
                          <a:gd name="connsiteX31" fmla="*/ 0 w 5604435"/>
                          <a:gd name="connsiteY31" fmla="*/ 658970 h 3188563"/>
                          <a:gd name="connsiteX32" fmla="*/ 0 w 5604435"/>
                          <a:gd name="connsiteY32" fmla="*/ 0 h 3188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5604435" h="3188563" fill="none" extrusionOk="0">
                            <a:moveTo>
                              <a:pt x="0" y="0"/>
                            </a:moveTo>
                            <a:cubicBezTo>
                              <a:pt x="260358" y="-41497"/>
                              <a:pt x="339507" y="5870"/>
                              <a:pt x="616488" y="0"/>
                            </a:cubicBezTo>
                            <a:cubicBezTo>
                              <a:pt x="893469" y="-5870"/>
                              <a:pt x="993858" y="6006"/>
                              <a:pt x="1176931" y="0"/>
                            </a:cubicBezTo>
                            <a:cubicBezTo>
                              <a:pt x="1360004" y="-6006"/>
                              <a:pt x="1477078" y="12268"/>
                              <a:pt x="1681331" y="0"/>
                            </a:cubicBezTo>
                            <a:cubicBezTo>
                              <a:pt x="1885584" y="-12268"/>
                              <a:pt x="1989201" y="29411"/>
                              <a:pt x="2241774" y="0"/>
                            </a:cubicBezTo>
                            <a:cubicBezTo>
                              <a:pt x="2494347" y="-29411"/>
                              <a:pt x="2503337" y="12513"/>
                              <a:pt x="2634084" y="0"/>
                            </a:cubicBezTo>
                            <a:cubicBezTo>
                              <a:pt x="2764831" y="-12513"/>
                              <a:pt x="2928715" y="25453"/>
                              <a:pt x="3082439" y="0"/>
                            </a:cubicBezTo>
                            <a:cubicBezTo>
                              <a:pt x="3236163" y="-25453"/>
                              <a:pt x="3435416" y="23421"/>
                              <a:pt x="3586838" y="0"/>
                            </a:cubicBezTo>
                            <a:cubicBezTo>
                              <a:pt x="3738260" y="-23421"/>
                              <a:pt x="4115930" y="19052"/>
                              <a:pt x="4259371" y="0"/>
                            </a:cubicBezTo>
                            <a:cubicBezTo>
                              <a:pt x="4402812" y="-19052"/>
                              <a:pt x="4527838" y="12936"/>
                              <a:pt x="4763770" y="0"/>
                            </a:cubicBezTo>
                            <a:cubicBezTo>
                              <a:pt x="4999702" y="-12936"/>
                              <a:pt x="5238711" y="2515"/>
                              <a:pt x="5604435" y="0"/>
                            </a:cubicBezTo>
                            <a:cubicBezTo>
                              <a:pt x="5655179" y="197417"/>
                              <a:pt x="5590809" y="348847"/>
                              <a:pt x="5604435" y="499542"/>
                            </a:cubicBezTo>
                            <a:cubicBezTo>
                              <a:pt x="5618061" y="650237"/>
                              <a:pt x="5573400" y="867670"/>
                              <a:pt x="5604435" y="967197"/>
                            </a:cubicBezTo>
                            <a:cubicBezTo>
                              <a:pt x="5635470" y="1066724"/>
                              <a:pt x="5594081" y="1364129"/>
                              <a:pt x="5604435" y="1466739"/>
                            </a:cubicBezTo>
                            <a:cubicBezTo>
                              <a:pt x="5614789" y="1569349"/>
                              <a:pt x="5567114" y="1862563"/>
                              <a:pt x="5604435" y="2061937"/>
                            </a:cubicBezTo>
                            <a:cubicBezTo>
                              <a:pt x="5641756" y="2261311"/>
                              <a:pt x="5560427" y="2419065"/>
                              <a:pt x="5604435" y="2561479"/>
                            </a:cubicBezTo>
                            <a:cubicBezTo>
                              <a:pt x="5648443" y="2703893"/>
                              <a:pt x="5571360" y="2886017"/>
                              <a:pt x="5604435" y="3188563"/>
                            </a:cubicBezTo>
                            <a:cubicBezTo>
                              <a:pt x="5460071" y="3235101"/>
                              <a:pt x="5296235" y="3172075"/>
                              <a:pt x="5156080" y="3188563"/>
                            </a:cubicBezTo>
                            <a:cubicBezTo>
                              <a:pt x="5015926" y="3205051"/>
                              <a:pt x="4730180" y="3127194"/>
                              <a:pt x="4483548" y="3188563"/>
                            </a:cubicBezTo>
                            <a:cubicBezTo>
                              <a:pt x="4236916" y="3249932"/>
                              <a:pt x="4161413" y="3140680"/>
                              <a:pt x="3979149" y="3188563"/>
                            </a:cubicBezTo>
                            <a:cubicBezTo>
                              <a:pt x="3796885" y="3236446"/>
                              <a:pt x="3565723" y="3165126"/>
                              <a:pt x="3306617" y="3188563"/>
                            </a:cubicBezTo>
                            <a:cubicBezTo>
                              <a:pt x="3047511" y="3212000"/>
                              <a:pt x="3017003" y="3154506"/>
                              <a:pt x="2914306" y="3188563"/>
                            </a:cubicBezTo>
                            <a:cubicBezTo>
                              <a:pt x="2811609" y="3222620"/>
                              <a:pt x="2592496" y="3155509"/>
                              <a:pt x="2297818" y="3188563"/>
                            </a:cubicBezTo>
                            <a:cubicBezTo>
                              <a:pt x="2003140" y="3221617"/>
                              <a:pt x="2042711" y="3159518"/>
                              <a:pt x="1849464" y="3188563"/>
                            </a:cubicBezTo>
                            <a:cubicBezTo>
                              <a:pt x="1656217" y="3217608"/>
                              <a:pt x="1536576" y="3183105"/>
                              <a:pt x="1232976" y="3188563"/>
                            </a:cubicBezTo>
                            <a:cubicBezTo>
                              <a:pt x="929376" y="3194021"/>
                              <a:pt x="1032631" y="3168469"/>
                              <a:pt x="840665" y="3188563"/>
                            </a:cubicBezTo>
                            <a:cubicBezTo>
                              <a:pt x="648699" y="3208657"/>
                              <a:pt x="226226" y="3117897"/>
                              <a:pt x="0" y="3188563"/>
                            </a:cubicBezTo>
                            <a:cubicBezTo>
                              <a:pt x="-30786" y="3012699"/>
                              <a:pt x="10706" y="2884328"/>
                              <a:pt x="0" y="2657136"/>
                            </a:cubicBezTo>
                            <a:cubicBezTo>
                              <a:pt x="-10706" y="2429944"/>
                              <a:pt x="54098" y="2292406"/>
                              <a:pt x="0" y="2093823"/>
                            </a:cubicBezTo>
                            <a:cubicBezTo>
                              <a:pt x="-54098" y="1895240"/>
                              <a:pt x="48646" y="1707787"/>
                              <a:pt x="0" y="1562396"/>
                            </a:cubicBezTo>
                            <a:cubicBezTo>
                              <a:pt x="-48646" y="1417005"/>
                              <a:pt x="17668" y="1278082"/>
                              <a:pt x="0" y="1094740"/>
                            </a:cubicBezTo>
                            <a:cubicBezTo>
                              <a:pt x="-17668" y="911398"/>
                              <a:pt x="15690" y="864072"/>
                              <a:pt x="0" y="658970"/>
                            </a:cubicBezTo>
                            <a:cubicBezTo>
                              <a:pt x="-15690" y="453868"/>
                              <a:pt x="27931" y="192605"/>
                              <a:pt x="0" y="0"/>
                            </a:cubicBezTo>
                            <a:close/>
                          </a:path>
                          <a:path w="5604435" h="3188563" stroke="0" extrusionOk="0">
                            <a:moveTo>
                              <a:pt x="0" y="0"/>
                            </a:moveTo>
                            <a:cubicBezTo>
                              <a:pt x="153909" y="-63000"/>
                              <a:pt x="351050" y="66096"/>
                              <a:pt x="672532" y="0"/>
                            </a:cubicBezTo>
                            <a:cubicBezTo>
                              <a:pt x="994014" y="-66096"/>
                              <a:pt x="1076044" y="11730"/>
                              <a:pt x="1289020" y="0"/>
                            </a:cubicBezTo>
                            <a:cubicBezTo>
                              <a:pt x="1501996" y="-11730"/>
                              <a:pt x="1633970" y="61572"/>
                              <a:pt x="1905508" y="0"/>
                            </a:cubicBezTo>
                            <a:cubicBezTo>
                              <a:pt x="2177046" y="-61572"/>
                              <a:pt x="2308389" y="23262"/>
                              <a:pt x="2578040" y="0"/>
                            </a:cubicBezTo>
                            <a:cubicBezTo>
                              <a:pt x="2847691" y="-23262"/>
                              <a:pt x="3021931" y="9752"/>
                              <a:pt x="3250572" y="0"/>
                            </a:cubicBezTo>
                            <a:cubicBezTo>
                              <a:pt x="3479213" y="-9752"/>
                              <a:pt x="3490326" y="7382"/>
                              <a:pt x="3642883" y="0"/>
                            </a:cubicBezTo>
                            <a:cubicBezTo>
                              <a:pt x="3795440" y="-7382"/>
                              <a:pt x="3929554" y="45626"/>
                              <a:pt x="4035193" y="0"/>
                            </a:cubicBezTo>
                            <a:cubicBezTo>
                              <a:pt x="4140832" y="-45626"/>
                              <a:pt x="4392201" y="67374"/>
                              <a:pt x="4707725" y="0"/>
                            </a:cubicBezTo>
                            <a:cubicBezTo>
                              <a:pt x="5023249" y="-67374"/>
                              <a:pt x="5374036" y="80755"/>
                              <a:pt x="5604435" y="0"/>
                            </a:cubicBezTo>
                            <a:cubicBezTo>
                              <a:pt x="5640954" y="191077"/>
                              <a:pt x="5601751" y="309465"/>
                              <a:pt x="5604435" y="563313"/>
                            </a:cubicBezTo>
                            <a:cubicBezTo>
                              <a:pt x="5607119" y="817161"/>
                              <a:pt x="5581948" y="896505"/>
                              <a:pt x="5604435" y="1062854"/>
                            </a:cubicBezTo>
                            <a:cubicBezTo>
                              <a:pt x="5626922" y="1229203"/>
                              <a:pt x="5594823" y="1389677"/>
                              <a:pt x="5604435" y="1626167"/>
                            </a:cubicBezTo>
                            <a:cubicBezTo>
                              <a:pt x="5614047" y="1862657"/>
                              <a:pt x="5542203" y="1960010"/>
                              <a:pt x="5604435" y="2189480"/>
                            </a:cubicBezTo>
                            <a:cubicBezTo>
                              <a:pt x="5666667" y="2418950"/>
                              <a:pt x="5589717" y="2796741"/>
                              <a:pt x="5604435" y="3188563"/>
                            </a:cubicBezTo>
                            <a:cubicBezTo>
                              <a:pt x="5398734" y="3212468"/>
                              <a:pt x="5085674" y="3184692"/>
                              <a:pt x="4931903" y="3188563"/>
                            </a:cubicBezTo>
                            <a:cubicBezTo>
                              <a:pt x="4778132" y="3192434"/>
                              <a:pt x="4489097" y="3179834"/>
                              <a:pt x="4259371" y="3188563"/>
                            </a:cubicBezTo>
                            <a:cubicBezTo>
                              <a:pt x="4029645" y="3197292"/>
                              <a:pt x="4033871" y="3141494"/>
                              <a:pt x="3811016" y="3188563"/>
                            </a:cubicBezTo>
                            <a:cubicBezTo>
                              <a:pt x="3588162" y="3235632"/>
                              <a:pt x="3518009" y="3149775"/>
                              <a:pt x="3418705" y="3188563"/>
                            </a:cubicBezTo>
                            <a:cubicBezTo>
                              <a:pt x="3319401" y="3227351"/>
                              <a:pt x="3066337" y="3141202"/>
                              <a:pt x="2802218" y="3188563"/>
                            </a:cubicBezTo>
                            <a:cubicBezTo>
                              <a:pt x="2538099" y="3235924"/>
                              <a:pt x="2369394" y="3187459"/>
                              <a:pt x="2129685" y="3188563"/>
                            </a:cubicBezTo>
                            <a:cubicBezTo>
                              <a:pt x="1889976" y="3189667"/>
                              <a:pt x="1688783" y="3146417"/>
                              <a:pt x="1569242" y="3188563"/>
                            </a:cubicBezTo>
                            <a:cubicBezTo>
                              <a:pt x="1449701" y="3230709"/>
                              <a:pt x="1241081" y="3188212"/>
                              <a:pt x="1008798" y="3188563"/>
                            </a:cubicBezTo>
                            <a:cubicBezTo>
                              <a:pt x="776515" y="3188914"/>
                              <a:pt x="207822" y="3171509"/>
                              <a:pt x="0" y="3188563"/>
                            </a:cubicBezTo>
                            <a:cubicBezTo>
                              <a:pt x="-8256" y="3018690"/>
                              <a:pt x="12000" y="2777099"/>
                              <a:pt x="0" y="2625250"/>
                            </a:cubicBezTo>
                            <a:cubicBezTo>
                              <a:pt x="-12000" y="2473401"/>
                              <a:pt x="55648" y="2337635"/>
                              <a:pt x="0" y="2093823"/>
                            </a:cubicBezTo>
                            <a:cubicBezTo>
                              <a:pt x="-55648" y="1850011"/>
                              <a:pt x="33718" y="1721043"/>
                              <a:pt x="0" y="1562396"/>
                            </a:cubicBezTo>
                            <a:cubicBezTo>
                              <a:pt x="-33718" y="1403749"/>
                              <a:pt x="8145" y="1289169"/>
                              <a:pt x="0" y="1062854"/>
                            </a:cubicBezTo>
                            <a:cubicBezTo>
                              <a:pt x="-8145" y="836539"/>
                              <a:pt x="22644" y="723767"/>
                              <a:pt x="0" y="627084"/>
                            </a:cubicBezTo>
                            <a:cubicBezTo>
                              <a:pt x="-22644" y="530401"/>
                              <a:pt x="54970" y="13895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7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7D59E-E68C-490E-8B7F-9EC29568550F}"/>
              </a:ext>
            </a:extLst>
          </p:cNvPr>
          <p:cNvSpPr/>
          <p:nvPr/>
        </p:nvSpPr>
        <p:spPr>
          <a:xfrm>
            <a:off x="1016000" y="2872021"/>
            <a:ext cx="22834600" cy="100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5400" dirty="0"/>
              <a:t>Uç değerler örneklemin geri kalanı ile tutarsız olan değerlerdir.</a:t>
            </a:r>
          </a:p>
          <a:p>
            <a:pPr lvl="1"/>
            <a:r>
              <a:rPr lang="tr-TR" sz="4400" dirty="0"/>
              <a:t>Örneğin bir öğrenci testten 0 alırken sınıfın kalanı 15 ile 20 arasında puanlar almış olabilir.</a:t>
            </a:r>
          </a:p>
          <a:p>
            <a:pPr lvl="1"/>
            <a:r>
              <a:rPr lang="tr-TR" sz="4400" dirty="0"/>
              <a:t>Bu öğrencinin neden sınavda bu kadar düşük not aldığını sizin belirlemeniz gerekir. </a:t>
            </a:r>
          </a:p>
          <a:p>
            <a:pPr lvl="1"/>
            <a:r>
              <a:rPr lang="tr-TR" sz="4400" dirty="0"/>
              <a:t>Eğer öğrencinin performansı dışsal bir faktörden dolayı (Örneğin öğrenci o gün hasta olabilir) düşükse o zaman bu öğrenciyi uç değer olarak kabul edip analizden çıkarabilirsiniz. </a:t>
            </a:r>
          </a:p>
          <a:p>
            <a:pPr lvl="1"/>
            <a:r>
              <a:rPr lang="tr-TR" sz="4400" dirty="0"/>
              <a:t>Genellikle uç değerleriniz grubun %5’inden az ise çıkarmanızda bir sakınca olmaz.</a:t>
            </a:r>
          </a:p>
          <a:p>
            <a:pPr lvl="1"/>
            <a:r>
              <a:rPr lang="tr-TR" sz="4400" dirty="0"/>
              <a:t>Ancak uç değerlerin belirli bir grubu temsil edip etmediğine dikkat edin</a:t>
            </a:r>
          </a:p>
          <a:p>
            <a:pPr marL="914400" lvl="2" indent="0">
              <a:buNone/>
            </a:pPr>
            <a:r>
              <a:rPr lang="tr-TR" sz="4400" dirty="0"/>
              <a:t> (</a:t>
            </a:r>
            <a:r>
              <a:rPr lang="tr-TR" sz="4400" dirty="0" err="1"/>
              <a:t>Örn</a:t>
            </a:r>
            <a:r>
              <a:rPr lang="tr-TR" sz="4400" dirty="0"/>
              <a:t>. Örnekleminizde yer alan öğrencilerden </a:t>
            </a:r>
            <a:r>
              <a:rPr lang="tr-TR" sz="4400" dirty="0" err="1"/>
              <a:t>latin</a:t>
            </a:r>
            <a:r>
              <a:rPr lang="tr-TR" sz="4400" dirty="0"/>
              <a:t> kökenli olanların tamamı uç değer olarak tanımlandıysa onları çıkarmanız bulgularınızda yanlılığa neden olabilir)</a:t>
            </a:r>
            <a:endParaRPr lang="tr-T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713F-80A3-4D17-AC65-3CF88C1104AB}"/>
              </a:ext>
            </a:extLst>
          </p:cNvPr>
          <p:cNvSpPr txBox="1"/>
          <p:nvPr/>
        </p:nvSpPr>
        <p:spPr>
          <a:xfrm>
            <a:off x="1016000" y="1169377"/>
            <a:ext cx="16033750" cy="13890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puanlarını kullanarak uç</a:t>
            </a:r>
            <a:r>
              <a:rPr kumimoji="0" lang="tr-TR" sz="5600" b="1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</a:t>
            </a:r>
            <a:r>
              <a:rPr kumimoji="0" lang="tr-TR" sz="5600" b="1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değer belirleme</a:t>
            </a:r>
            <a:endParaRPr kumimoji="0" lang="en-US" sz="56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1778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7D59E-E68C-490E-8B7F-9EC29568550F}"/>
              </a:ext>
            </a:extLst>
          </p:cNvPr>
          <p:cNvSpPr/>
          <p:nvPr/>
        </p:nvSpPr>
        <p:spPr>
          <a:xfrm>
            <a:off x="1016000" y="3253021"/>
            <a:ext cx="21437600" cy="874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5400" dirty="0"/>
              <a:t>Z puanları uç değerlerin tanımlanmasında kullanılabilir. </a:t>
            </a:r>
          </a:p>
          <a:p>
            <a:pPr lvl="1"/>
            <a:r>
              <a:rPr lang="tr-TR" sz="4800" dirty="0"/>
              <a:t>Bir bireyin z puanı +3’den büyük veya -3’den küçükse uç değer olarak tanımlanabilir</a:t>
            </a:r>
          </a:p>
          <a:p>
            <a:pPr lvl="2"/>
            <a:r>
              <a:rPr lang="tr-TR" sz="4800" dirty="0"/>
              <a:t>Not bu değer aralıkları farklı kaynaklarda farklı şekillerde yer alabilir (</a:t>
            </a:r>
            <a:r>
              <a:rPr lang="tr-TR" sz="4800" dirty="0" err="1"/>
              <a:t>Örn</a:t>
            </a:r>
            <a:r>
              <a:rPr lang="tr-TR" sz="4800" dirty="0"/>
              <a:t>. +- 3.29)</a:t>
            </a:r>
          </a:p>
          <a:p>
            <a:pPr marL="1036321" lvl="1" indent="-685800"/>
            <a:r>
              <a:rPr lang="tr-TR" sz="4800" dirty="0" err="1"/>
              <a:t>SPSS’de</a:t>
            </a:r>
            <a:r>
              <a:rPr lang="tr-TR" sz="4800" dirty="0"/>
              <a:t> z puanlarının hesaplanmasına ilişkin videoya aşağıdaki link aracılığıyla ulaşabilirsiniz</a:t>
            </a:r>
          </a:p>
          <a:p>
            <a:pPr marL="350521" lvl="1" indent="0">
              <a:buNone/>
            </a:pPr>
            <a:endParaRPr lang="tr-TR" sz="4800" dirty="0"/>
          </a:p>
          <a:p>
            <a:pPr marL="350521" lvl="1" indent="0">
              <a:buNone/>
            </a:pPr>
            <a:r>
              <a:rPr lang="tr-TR" sz="4800" dirty="0">
                <a:hlinkClick r:id="rId2"/>
              </a:rPr>
              <a:t>https://youtu.be/HDvDgvOxBtA</a:t>
            </a:r>
            <a:r>
              <a:rPr lang="tr-TR" sz="4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713F-80A3-4D17-AC65-3CF88C1104AB}"/>
              </a:ext>
            </a:extLst>
          </p:cNvPr>
          <p:cNvSpPr txBox="1"/>
          <p:nvPr/>
        </p:nvSpPr>
        <p:spPr>
          <a:xfrm>
            <a:off x="812800" y="1439382"/>
            <a:ext cx="16626114" cy="13890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Z puanlarını kullanarak uç</a:t>
            </a:r>
            <a:r>
              <a:rPr kumimoji="0" lang="tr-TR" sz="5600" b="1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değer belirleme</a:t>
            </a:r>
            <a:endParaRPr kumimoji="0" lang="en-US" sz="56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1074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B687E-187A-43C9-A284-FCC0C3D2A86E}"/>
                  </a:ext>
                </a:extLst>
              </p:cNvPr>
              <p:cNvSpPr txBox="1"/>
              <p:nvPr/>
            </p:nvSpPr>
            <p:spPr>
              <a:xfrm>
                <a:off x="1175657" y="3037114"/>
                <a:ext cx="22794686" cy="810272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10000"/>
                  </a:lnSpc>
                  <a:spcBef>
                    <a:spcPts val="2000"/>
                  </a:spcBef>
                  <a:spcAft>
                    <a:spcPts val="0"/>
                  </a:spcAft>
                  <a:buClrTx/>
                  <a:buSzPct val="100000"/>
                  <a:buNone/>
                  <a:tabLst/>
                </a:pPr>
                <a:r>
                  <a:rPr kumimoji="0" lang="en-US" sz="5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t </a:t>
                </a:r>
                <a:r>
                  <a:rPr kumimoji="0" lang="en-US" sz="5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puanlar</a:t>
                </a:r>
                <a:r>
                  <a:rPr kumimoji="0" lang="tr-TR" sz="5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ı</a:t>
                </a:r>
              </a:p>
              <a:p>
                <a:r>
                  <a:rPr lang="tr-TR" dirty="0"/>
                  <a:t>P</a:t>
                </a:r>
                <a:r>
                  <a:rPr kumimoji="0" lang="tr-TR" sz="5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uanları farklı bir ölçekte de raporlayabiliriz.</a:t>
                </a:r>
              </a:p>
              <a:p>
                <a:r>
                  <a:rPr lang="tr-TR" dirty="0"/>
                  <a:t>Z puanları negatif değerler de alabildiğinden bazen raporlaması zor olabilir.</a:t>
                </a:r>
                <a:endParaRPr kumimoji="0" lang="tr-TR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rstate"/>
                </a:endParaRPr>
              </a:p>
              <a:p>
                <a:r>
                  <a:rPr lang="tr-TR" dirty="0"/>
                  <a:t>T puanları da ortalaması 50 standart sapması 10 olan standart puanlardır.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Z puanlarını kullanarak puanların ortalamasını ve standart sapmasını istediğimiz herhangi bir sayıda ölçekleyebiliriz.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B687E-187A-43C9-A284-FCC0C3D2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3037114"/>
                <a:ext cx="22794686" cy="8102729"/>
              </a:xfrm>
              <a:prstGeom prst="rect">
                <a:avLst/>
              </a:prstGeom>
              <a:blipFill>
                <a:blip r:embed="rId2"/>
                <a:stretch>
                  <a:fillRect l="-1498" b="-2709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310F8-A5E4-4AF5-8E61-D501B78EB4D5}"/>
              </a:ext>
            </a:extLst>
          </p:cNvPr>
          <p:cNvSpPr txBox="1"/>
          <p:nvPr/>
        </p:nvSpPr>
        <p:spPr>
          <a:xfrm>
            <a:off x="1059874" y="2763982"/>
            <a:ext cx="14734308" cy="83592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b="1" dirty="0"/>
              <a:t>Son dersimizde neler yaptık</a:t>
            </a:r>
          </a:p>
          <a:p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Verinin betimlenmesi</a:t>
            </a:r>
          </a:p>
          <a:p>
            <a:pPr lvl="1"/>
            <a:r>
              <a:rPr lang="tr-TR" dirty="0"/>
              <a:t>Frekans tabloları</a:t>
            </a:r>
          </a:p>
          <a:p>
            <a:pPr lvl="1"/>
            <a:r>
              <a:rPr lang="tr-TR" dirty="0"/>
              <a:t>Grafikler</a:t>
            </a:r>
          </a:p>
          <a:p>
            <a:pPr lvl="1"/>
            <a:r>
              <a:rPr kumimoji="0" lang="tr-TR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Merkezi Eğili</a:t>
            </a:r>
            <a:r>
              <a:rPr lang="tr-TR" i="1" dirty="0"/>
              <a:t>m Ölçüleri: </a:t>
            </a:r>
            <a:r>
              <a:rPr lang="tr-TR" dirty="0"/>
              <a:t>Ortalama, ortanca ve </a:t>
            </a:r>
            <a:r>
              <a:rPr lang="tr-TR" dirty="0" err="1"/>
              <a:t>mod</a:t>
            </a:r>
            <a:r>
              <a:rPr lang="tr-TR" dirty="0"/>
              <a:t>  </a:t>
            </a:r>
          </a:p>
          <a:p>
            <a:pPr lvl="1"/>
            <a:r>
              <a:rPr kumimoji="0" lang="tr-TR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Dağılım öl</a:t>
            </a:r>
            <a:r>
              <a:rPr lang="tr-TR" i="1" dirty="0"/>
              <a:t>çüleri: </a:t>
            </a:r>
            <a:r>
              <a:rPr lang="tr-TR" dirty="0" err="1"/>
              <a:t>Ranj</a:t>
            </a:r>
            <a:r>
              <a:rPr lang="tr-TR" dirty="0"/>
              <a:t>, </a:t>
            </a:r>
            <a:r>
              <a:rPr lang="tr-TR" dirty="0" err="1"/>
              <a:t>varyans</a:t>
            </a:r>
            <a:r>
              <a:rPr lang="tr-TR" dirty="0"/>
              <a:t>, standart sapma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14144B-44F9-4326-9AD7-4F2EF0D64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516629"/>
                  </p:ext>
                </p:extLst>
              </p:nvPr>
            </p:nvGraphicFramePr>
            <p:xfrm>
              <a:off x="15794182" y="2410691"/>
              <a:ext cx="8146473" cy="99133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304309">
                      <a:extLst>
                        <a:ext uri="{9D8B030D-6E8A-4147-A177-3AD203B41FA5}">
                          <a16:colId xmlns:a16="http://schemas.microsoft.com/office/drawing/2014/main" val="1134491464"/>
                        </a:ext>
                      </a:extLst>
                    </a:gridCol>
                    <a:gridCol w="4842164">
                      <a:extLst>
                        <a:ext uri="{9D8B030D-6E8A-4147-A177-3AD203B41FA5}">
                          <a16:colId xmlns:a16="http://schemas.microsoft.com/office/drawing/2014/main" val="3850495003"/>
                        </a:ext>
                      </a:extLst>
                    </a:gridCol>
                  </a:tblGrid>
                  <a:tr h="291746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Matematiksel</a:t>
                          </a:r>
                          <a:r>
                            <a:rPr lang="en-US" sz="2800" dirty="0">
                              <a:effectLst/>
                            </a:rPr>
                            <a:t> </a:t>
                          </a:r>
                          <a:r>
                            <a:rPr lang="en-US" sz="2800" dirty="0" err="1">
                              <a:effectLst/>
                            </a:rPr>
                            <a:t>Gösterimler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40256"/>
                      </a:ext>
                    </a:extLst>
                  </a:tr>
                  <a:tr h="9239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3200" dirty="0">
                              <a:effectLst/>
                            </a:rPr>
                            <a:t>Aritmetik ortalama (Evren)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4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μ</a:t>
                          </a:r>
                          <a14:m>
                            <m:oMath xmlns:m="http://schemas.openxmlformats.org/officeDocument/2006/math">
                              <m:r>
                                <a:rPr lang="en-US" sz="40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4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86102837"/>
                      </a:ext>
                    </a:extLst>
                  </a:tr>
                  <a:tr h="8665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Evren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varyansı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</a:endParaRPr>
                        </a:p>
                        <a:p>
                          <a:pPr marL="22860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 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2337271"/>
                      </a:ext>
                    </a:extLst>
                  </a:tr>
                  <a:tr h="114371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Evren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standart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sapması</a:t>
                          </a:r>
                          <a:r>
                            <a:rPr lang="en-US" sz="3200" dirty="0">
                              <a:effectLst/>
                            </a:rPr>
                            <a:t>: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 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1946331"/>
                      </a:ext>
                    </a:extLst>
                  </a:tr>
                  <a:tr h="9475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Örneklem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varyansı</a:t>
                          </a:r>
                          <a:r>
                            <a:rPr lang="en-US" sz="3200" dirty="0">
                              <a:effectLst/>
                            </a:rPr>
                            <a:t>: 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675715"/>
                      </a:ext>
                    </a:extLst>
                  </a:tr>
                  <a:tr h="8173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Örneklem varyansı: 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num>
                                  <m:den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8079826"/>
                      </a:ext>
                    </a:extLst>
                  </a:tr>
                  <a:tr h="114371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Örneklem standart sapması: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28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8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8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8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39670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14144B-44F9-4326-9AD7-4F2EF0D64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516629"/>
                  </p:ext>
                </p:extLst>
              </p:nvPr>
            </p:nvGraphicFramePr>
            <p:xfrm>
              <a:off x="15794182" y="2410691"/>
              <a:ext cx="8146473" cy="94235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304309">
                      <a:extLst>
                        <a:ext uri="{9D8B030D-6E8A-4147-A177-3AD203B41FA5}">
                          <a16:colId xmlns:a16="http://schemas.microsoft.com/office/drawing/2014/main" val="1134491464"/>
                        </a:ext>
                      </a:extLst>
                    </a:gridCol>
                    <a:gridCol w="4842164">
                      <a:extLst>
                        <a:ext uri="{9D8B030D-6E8A-4147-A177-3AD203B41FA5}">
                          <a16:colId xmlns:a16="http://schemas.microsoft.com/office/drawing/2014/main" val="3850495003"/>
                        </a:ext>
                      </a:extLst>
                    </a:gridCol>
                  </a:tblGrid>
                  <a:tr h="461899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Matematiksel</a:t>
                          </a:r>
                          <a:r>
                            <a:rPr lang="en-US" sz="2800" dirty="0">
                              <a:effectLst/>
                            </a:rPr>
                            <a:t> </a:t>
                          </a:r>
                          <a:r>
                            <a:rPr lang="en-US" sz="2800" dirty="0" err="1">
                              <a:effectLst/>
                            </a:rPr>
                            <a:t>Gösterimler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40256"/>
                      </a:ext>
                    </a:extLst>
                  </a:tr>
                  <a:tr h="11021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3200" dirty="0">
                              <a:effectLst/>
                            </a:rPr>
                            <a:t>Aritmetik ortalama (Evren)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48619" r="-252" b="-713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102837"/>
                      </a:ext>
                    </a:extLst>
                  </a:tr>
                  <a:tr h="13719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Evren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varyansı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119556" r="-252" b="-474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337271"/>
                      </a:ext>
                    </a:extLst>
                  </a:tr>
                  <a:tr h="181089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Evren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standart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sapması</a:t>
                          </a:r>
                          <a:r>
                            <a:rPr lang="en-US" sz="3200" dirty="0">
                              <a:effectLst/>
                            </a:rPr>
                            <a:t>: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166330" r="-252" b="-25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946331"/>
                      </a:ext>
                    </a:extLst>
                  </a:tr>
                  <a:tr h="157162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 err="1">
                              <a:effectLst/>
                            </a:rPr>
                            <a:t>Örneklem</a:t>
                          </a:r>
                          <a:r>
                            <a:rPr lang="en-US" sz="3200" dirty="0">
                              <a:effectLst/>
                            </a:rPr>
                            <a:t> </a:t>
                          </a:r>
                          <a:r>
                            <a:rPr lang="en-US" sz="3200" dirty="0" err="1">
                              <a:effectLst/>
                            </a:rPr>
                            <a:t>varyansı</a:t>
                          </a:r>
                          <a:r>
                            <a:rPr lang="en-US" sz="3200" dirty="0">
                              <a:effectLst/>
                            </a:rPr>
                            <a:t>: 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306589" r="-252" b="-1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75715"/>
                      </a:ext>
                    </a:extLst>
                  </a:tr>
                  <a:tr h="129419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Örneklem varyansı: 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492488" r="-252" b="-140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079826"/>
                      </a:ext>
                    </a:extLst>
                  </a:tr>
                  <a:tr h="181089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Örneklem standart sapması: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428" t="-424916" r="-252" b="-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6707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06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AC9FF-5593-4226-B967-1ED18028B483}"/>
              </a:ext>
            </a:extLst>
          </p:cNvPr>
          <p:cNvSpPr txBox="1"/>
          <p:nvPr/>
        </p:nvSpPr>
        <p:spPr>
          <a:xfrm>
            <a:off x="1724891" y="3013364"/>
            <a:ext cx="20594782" cy="595034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kumimoji="0" lang="tr-TR" sz="5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SPSS’e</a:t>
            </a: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veri girişi nasıl yapılır: </a:t>
            </a:r>
            <a:r>
              <a:rPr lang="en-US" dirty="0">
                <a:hlinkClick r:id="rId2"/>
              </a:rPr>
              <a:t>https://www.youtube.com/watch?v=5Ft2meVvsvE&amp;feature=youtu.be</a:t>
            </a:r>
            <a:endParaRPr lang="tr-TR" dirty="0"/>
          </a:p>
          <a:p>
            <a:pPr marL="0" indent="0">
              <a:buNone/>
            </a:pPr>
            <a:endParaRPr kumimoji="0" lang="tr-T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35967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6"/>
          <p:cNvSpPr/>
          <p:nvPr/>
        </p:nvSpPr>
        <p:spPr>
          <a:xfrm>
            <a:off x="1549400" y="2531110"/>
            <a:ext cx="20927524" cy="11541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70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PUAN 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ÖNÜŞÜMLERİ VE STANDART PUANLAR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hape 317"/>
          <p:cNvSpPr/>
          <p:nvPr/>
        </p:nvSpPr>
        <p:spPr>
          <a:xfrm>
            <a:off x="1581746" y="3729201"/>
            <a:ext cx="22099189" cy="8418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>
              <a:spcBef>
                <a:spcPts val="1600"/>
              </a:spcBef>
              <a:buClr>
                <a:srgbClr val="FF2600"/>
              </a:buClr>
              <a:buNone/>
            </a:pPr>
            <a:endParaRPr lang="tr-TR" sz="4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B0E2089-2E43-4DB9-B3C5-55A3E0FC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69649"/>
              </p:ext>
            </p:extLst>
          </p:nvPr>
        </p:nvGraphicFramePr>
        <p:xfrm>
          <a:off x="1581746" y="4557042"/>
          <a:ext cx="14036963" cy="1011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127">
                  <a:extLst>
                    <a:ext uri="{9D8B030D-6E8A-4147-A177-3AD203B41FA5}">
                      <a16:colId xmlns:a16="http://schemas.microsoft.com/office/drawing/2014/main" val="245489753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881237171"/>
                    </a:ext>
                  </a:extLst>
                </a:gridCol>
                <a:gridCol w="2556163">
                  <a:extLst>
                    <a:ext uri="{9D8B030D-6E8A-4147-A177-3AD203B41FA5}">
                      <a16:colId xmlns:a16="http://schemas.microsoft.com/office/drawing/2014/main" val="2852834365"/>
                    </a:ext>
                  </a:extLst>
                </a:gridCol>
                <a:gridCol w="3345873">
                  <a:extLst>
                    <a:ext uri="{9D8B030D-6E8A-4147-A177-3AD203B41FA5}">
                      <a16:colId xmlns:a16="http://schemas.microsoft.com/office/drawing/2014/main" val="313780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Puan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y*=Y+2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y**=Yx2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Ayşe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Beyza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 err="1"/>
                        <a:t>Asaf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Elifnaz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Ortalama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Standart Sapma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0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3E453-7232-4F92-A03F-8F317615F796}"/>
              </a:ext>
            </a:extLst>
          </p:cNvPr>
          <p:cNvSpPr txBox="1"/>
          <p:nvPr/>
        </p:nvSpPr>
        <p:spPr>
          <a:xfrm>
            <a:off x="16376073" y="3729201"/>
            <a:ext cx="7304862" cy="852335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Beş kişiye ait y puanları yanda görülmektedir.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Y puanlarına ilişkin ortalama </a:t>
            </a:r>
            <a:r>
              <a:rPr lang="tr-TR" sz="3600" dirty="0"/>
              <a:t>ve standart sapmayı hesaplayınız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Örneklemde yer alan </a:t>
            </a:r>
            <a:r>
              <a:rPr lang="tr-TR" sz="3600" dirty="0"/>
              <a:t>tüm bireylerin puanlarına 2’şer puan ekleyerek elde ettiğiniz y*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  <a:p>
            <a:r>
              <a:rPr lang="tr-TR" sz="3600" dirty="0"/>
              <a:t>Örneklemde yer alan tüm bireylerin puanlarının 2 katını alarak elde ettiğiniz y**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</p:txBody>
      </p:sp>
    </p:spTree>
    <p:extLst>
      <p:ext uri="{BB962C8B-B14F-4D97-AF65-F5344CB8AC3E}">
        <p14:creationId xmlns:p14="http://schemas.microsoft.com/office/powerpoint/2010/main" val="4774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6"/>
          <p:cNvSpPr/>
          <p:nvPr/>
        </p:nvSpPr>
        <p:spPr>
          <a:xfrm>
            <a:off x="1549400" y="2531110"/>
            <a:ext cx="20927524" cy="11541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70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PUAN 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ÖNÜŞÜMLERİ VE STANDART PUANLAR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hape 317"/>
          <p:cNvSpPr/>
          <p:nvPr/>
        </p:nvSpPr>
        <p:spPr>
          <a:xfrm>
            <a:off x="1581746" y="3729201"/>
            <a:ext cx="22099189" cy="8418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>
              <a:spcBef>
                <a:spcPts val="1600"/>
              </a:spcBef>
              <a:buClr>
                <a:srgbClr val="FF2600"/>
              </a:buClr>
              <a:buNone/>
            </a:pPr>
            <a:endParaRPr lang="tr-TR" sz="4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B0E2089-2E43-4DB9-B3C5-55A3E0FC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77581"/>
              </p:ext>
            </p:extLst>
          </p:nvPr>
        </p:nvGraphicFramePr>
        <p:xfrm>
          <a:off x="1581746" y="4557042"/>
          <a:ext cx="14036963" cy="1011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127">
                  <a:extLst>
                    <a:ext uri="{9D8B030D-6E8A-4147-A177-3AD203B41FA5}">
                      <a16:colId xmlns:a16="http://schemas.microsoft.com/office/drawing/2014/main" val="245489753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881237171"/>
                    </a:ext>
                  </a:extLst>
                </a:gridCol>
                <a:gridCol w="2556163">
                  <a:extLst>
                    <a:ext uri="{9D8B030D-6E8A-4147-A177-3AD203B41FA5}">
                      <a16:colId xmlns:a16="http://schemas.microsoft.com/office/drawing/2014/main" val="2852834365"/>
                    </a:ext>
                  </a:extLst>
                </a:gridCol>
                <a:gridCol w="3345873">
                  <a:extLst>
                    <a:ext uri="{9D8B030D-6E8A-4147-A177-3AD203B41FA5}">
                      <a16:colId xmlns:a16="http://schemas.microsoft.com/office/drawing/2014/main" val="313780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Puan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y*=Y+2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y**=Yx2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Ayşe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Beyza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 err="1"/>
                        <a:t>Asaf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Elifnaz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Ortalama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Standart Sapma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0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3E453-7232-4F92-A03F-8F317615F796}"/>
              </a:ext>
            </a:extLst>
          </p:cNvPr>
          <p:cNvSpPr txBox="1"/>
          <p:nvPr/>
        </p:nvSpPr>
        <p:spPr>
          <a:xfrm>
            <a:off x="16376073" y="3729201"/>
            <a:ext cx="7304862" cy="852335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Beş kişiye ait y puanları yanda görülmektedir.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Y puanlarına ilişkin ortalama </a:t>
            </a:r>
            <a:r>
              <a:rPr lang="tr-TR" sz="3600" dirty="0"/>
              <a:t>ve standart sapmayı hesaplayınız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Örneklemde yer alan </a:t>
            </a:r>
            <a:r>
              <a:rPr lang="tr-TR" sz="3600" dirty="0"/>
              <a:t>tüm bireylerin puanlarına 2’şer puan ekleyerek elde ettiğiniz y*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  <a:p>
            <a:r>
              <a:rPr lang="tr-TR" sz="3600" dirty="0"/>
              <a:t>Örneklemde yer alan tüm bireylerin puanlarının 2 katını alarak elde ettiğiniz y**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</p:txBody>
      </p:sp>
    </p:spTree>
    <p:extLst>
      <p:ext uri="{BB962C8B-B14F-4D97-AF65-F5344CB8AC3E}">
        <p14:creationId xmlns:p14="http://schemas.microsoft.com/office/powerpoint/2010/main" val="5524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6"/>
          <p:cNvSpPr/>
          <p:nvPr/>
        </p:nvSpPr>
        <p:spPr>
          <a:xfrm>
            <a:off x="1549400" y="2531110"/>
            <a:ext cx="20927524" cy="11541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70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PUAN 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ÖNÜŞÜMLERİ VE STANDART PUANLAR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hape 317"/>
          <p:cNvSpPr/>
          <p:nvPr/>
        </p:nvSpPr>
        <p:spPr>
          <a:xfrm>
            <a:off x="1581746" y="3729201"/>
            <a:ext cx="22099189" cy="8418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>
              <a:spcBef>
                <a:spcPts val="1600"/>
              </a:spcBef>
              <a:buClr>
                <a:srgbClr val="FF2600"/>
              </a:buClr>
              <a:buNone/>
            </a:pPr>
            <a:endParaRPr lang="tr-TR" sz="4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B0E2089-2E43-4DB9-B3C5-55A3E0FC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0069"/>
              </p:ext>
            </p:extLst>
          </p:nvPr>
        </p:nvGraphicFramePr>
        <p:xfrm>
          <a:off x="1581746" y="4557042"/>
          <a:ext cx="14036963" cy="1011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127">
                  <a:extLst>
                    <a:ext uri="{9D8B030D-6E8A-4147-A177-3AD203B41FA5}">
                      <a16:colId xmlns:a16="http://schemas.microsoft.com/office/drawing/2014/main" val="245489753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881237171"/>
                    </a:ext>
                  </a:extLst>
                </a:gridCol>
                <a:gridCol w="2556163">
                  <a:extLst>
                    <a:ext uri="{9D8B030D-6E8A-4147-A177-3AD203B41FA5}">
                      <a16:colId xmlns:a16="http://schemas.microsoft.com/office/drawing/2014/main" val="2852834365"/>
                    </a:ext>
                  </a:extLst>
                </a:gridCol>
                <a:gridCol w="3345873">
                  <a:extLst>
                    <a:ext uri="{9D8B030D-6E8A-4147-A177-3AD203B41FA5}">
                      <a16:colId xmlns:a16="http://schemas.microsoft.com/office/drawing/2014/main" val="313780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Puan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y*=Y+2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y**=Yx2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Ayşe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Barış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Beyza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 err="1"/>
                        <a:t>Asaf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Elifnaz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Ortalama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Standart Sapma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70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3E453-7232-4F92-A03F-8F317615F796}"/>
              </a:ext>
            </a:extLst>
          </p:cNvPr>
          <p:cNvSpPr txBox="1"/>
          <p:nvPr/>
        </p:nvSpPr>
        <p:spPr>
          <a:xfrm>
            <a:off x="16376073" y="3729201"/>
            <a:ext cx="7304862" cy="852335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Beş kişiye ait y puanları yanda görülmektedir.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Y puanlarına ilişkin ortalama </a:t>
            </a:r>
            <a:r>
              <a:rPr lang="tr-TR" sz="3600" dirty="0"/>
              <a:t>ve standart sapmayı hesaplayınız</a:t>
            </a:r>
          </a:p>
          <a:p>
            <a:r>
              <a:rPr kumimoji="0" lang="tr-T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Örneklemde yer alan </a:t>
            </a:r>
            <a:r>
              <a:rPr lang="tr-TR" sz="3600" dirty="0"/>
              <a:t>tüm bireylerin puanlarına 2’şer puan ekleyerek elde ettiğiniz y*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  <a:p>
            <a:r>
              <a:rPr lang="tr-TR" sz="3600" dirty="0"/>
              <a:t>Örneklemde yer alan tüm bireylerin puanlarının 2 katını alarak elde ettiğiniz y** puanlarının </a:t>
            </a:r>
            <a:r>
              <a:rPr lang="tr-TR" sz="3600" dirty="0" err="1"/>
              <a:t>ortalamsını</a:t>
            </a:r>
            <a:r>
              <a:rPr lang="tr-TR" sz="3600" dirty="0"/>
              <a:t> ve </a:t>
            </a:r>
            <a:r>
              <a:rPr lang="tr-TR" sz="3600" dirty="0" err="1"/>
              <a:t>sd’sini</a:t>
            </a:r>
            <a:r>
              <a:rPr lang="tr-TR" sz="3600" dirty="0"/>
              <a:t> hesaplayınız</a:t>
            </a:r>
          </a:p>
        </p:txBody>
      </p:sp>
    </p:spTree>
    <p:extLst>
      <p:ext uri="{BB962C8B-B14F-4D97-AF65-F5344CB8AC3E}">
        <p14:creationId xmlns:p14="http://schemas.microsoft.com/office/powerpoint/2010/main" val="38334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2F5A72-063C-413D-BA69-8DCF641ED856}"/>
              </a:ext>
            </a:extLst>
          </p:cNvPr>
          <p:cNvSpPr/>
          <p:nvPr/>
        </p:nvSpPr>
        <p:spPr>
          <a:xfrm>
            <a:off x="2285999" y="2452256"/>
            <a:ext cx="20012891" cy="99337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2743200" algn="ctr"/>
                <a:tab pos="5486400" algn="r"/>
              </a:tabLst>
            </a:pPr>
            <a:r>
              <a:rPr lang="tr-TR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 örneklemde yer alan tüm gözlemlere bir A sayısı eklendiğinde: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2743200" algn="ctr"/>
                <a:tab pos="5486400" algn="r"/>
              </a:tabLst>
            </a:pPr>
            <a:endParaRPr lang="en-US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743200" algn="ctr"/>
                <a:tab pos="5486400" algn="r"/>
              </a:tabLst>
            </a:pPr>
            <a:r>
              <a:rPr lang="tr-TR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örneklem ortalaması, eski örneklem ortalaması +A ya eşittir. </a:t>
            </a:r>
            <a:endParaRPr lang="en-US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2743200" algn="ctr"/>
                <a:tab pos="5486400" algn="r"/>
                <a:tab pos="457200" algn="l"/>
              </a:tabLst>
            </a:pPr>
            <a:r>
              <a:rPr lang="tr-TR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örneklemin standart sapması eski örneklemin standart sapmasına eşittir.</a:t>
            </a:r>
            <a:endParaRPr lang="tr-TR" sz="4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2743200" algn="ctr"/>
                <a:tab pos="5486400" algn="r"/>
                <a:tab pos="457200" algn="l"/>
              </a:tabLst>
            </a:pPr>
            <a:r>
              <a:rPr lang="tr-TR" sz="4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-----------------------------------------------------------------------------------------------------</a:t>
            </a:r>
            <a:endParaRPr lang="tr-TR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2743200" algn="ctr"/>
                <a:tab pos="5486400" algn="r"/>
                <a:tab pos="457200" algn="l"/>
              </a:tabLst>
            </a:pPr>
            <a:r>
              <a:rPr lang="tr-TR" sz="4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 örneklemde yer alan tüm gözlemler bir B sayısı ile çarpıldığında: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2743200" algn="ctr"/>
                <a:tab pos="5486400" algn="r"/>
                <a:tab pos="457200" algn="l"/>
              </a:tabLst>
            </a:pPr>
            <a:endParaRPr lang="tr-TR" sz="4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tr-TR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Yeni örneklem ortalaması, eski örneklem ortalaması X B’ ye eşittir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tr-TR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Yeni örneklemin standart sapması eski örneklemin standart sapması X B ‘ye eşittir.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21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808AD-6FDE-4B39-8F2D-C2547593E565}"/>
              </a:ext>
            </a:extLst>
          </p:cNvPr>
          <p:cNvSpPr txBox="1"/>
          <p:nvPr/>
        </p:nvSpPr>
        <p:spPr>
          <a:xfrm>
            <a:off x="1683327" y="2971800"/>
            <a:ext cx="21135109" cy="99986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Sorular:</a:t>
            </a:r>
          </a:p>
          <a:p>
            <a:r>
              <a:rPr lang="tr-TR" dirty="0"/>
              <a:t>Boyu 1.95 m olan birisi uzun boylu mudur?</a:t>
            </a:r>
          </a:p>
          <a:p>
            <a:r>
              <a:rPr lang="tr-TR" dirty="0"/>
              <a:t>Bir arkadaşınız bir sınavdan 85 aldığını söyledi sizce bu iyi bir not mudur?</a:t>
            </a:r>
          </a:p>
          <a:p>
            <a:r>
              <a:rPr lang="tr-TR" dirty="0"/>
              <a:t>Bir arkadaşınız size </a:t>
            </a:r>
            <a:r>
              <a:rPr lang="tr-TR" dirty="0" err="1"/>
              <a:t>Alesten</a:t>
            </a:r>
            <a:r>
              <a:rPr lang="tr-TR" dirty="0"/>
              <a:t> 85 aldığını söyledi sizce bu iyi bir not mudur?</a:t>
            </a:r>
          </a:p>
          <a:p>
            <a:r>
              <a:rPr lang="tr-TR" dirty="0"/>
              <a:t>Bir arkadaşınız kendisine Almanya’dan bir iş teklifi geldiğini ve kendisine yıllık 30.000 Euro teklif edildiğini söyledi. Sizce bu iyi bir teklif midir?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32655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A21CC-03C2-4F75-8949-EA68A068496C}"/>
              </a:ext>
            </a:extLst>
          </p:cNvPr>
          <p:cNvSpPr txBox="1"/>
          <p:nvPr/>
        </p:nvSpPr>
        <p:spPr>
          <a:xfrm>
            <a:off x="1330036" y="3595255"/>
            <a:ext cx="21322146" cy="715477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Bazen rakamlar ve ölçümler bize çok az şey söyler.</a:t>
            </a:r>
          </a:p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lang="tr-TR" dirty="0"/>
              <a:t>Özellikler sosyal bilimlerde elimizde bir standart yok ise test puanlarını yorumlamak zordur</a:t>
            </a:r>
            <a:endParaRPr kumimoji="0" lang="tr-T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lang="tr-TR" dirty="0"/>
              <a:t>Nicelikleri yorumlayabilmek için bir referans noktasına ihtiyaç duyarız.</a:t>
            </a:r>
          </a:p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Referans noktası olarak neleri kullanabiliriz?</a:t>
            </a:r>
          </a:p>
          <a:p>
            <a:pPr lvl="1" indent="-457200"/>
            <a:r>
              <a:rPr lang="tr-TR" dirty="0"/>
              <a:t>Ortalama ve standart sapma</a:t>
            </a:r>
          </a:p>
        </p:txBody>
      </p:sp>
    </p:spTree>
    <p:extLst>
      <p:ext uri="{BB962C8B-B14F-4D97-AF65-F5344CB8AC3E}">
        <p14:creationId xmlns:p14="http://schemas.microsoft.com/office/powerpoint/2010/main" val="9267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EC201A-A449-4C51-AB0A-11D6D348EFED}"/>
                  </a:ext>
                </a:extLst>
              </p:cNvPr>
              <p:cNvSpPr txBox="1"/>
              <p:nvPr/>
            </p:nvSpPr>
            <p:spPr>
              <a:xfrm>
                <a:off x="1143000" y="3054927"/>
                <a:ext cx="21529964" cy="1215640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10000"/>
                  </a:lnSpc>
                  <a:spcBef>
                    <a:spcPts val="2000"/>
                  </a:spcBef>
                  <a:spcAft>
                    <a:spcPts val="0"/>
                  </a:spcAft>
                  <a:buClrTx/>
                  <a:buSzPct val="100000"/>
                  <a:buNone/>
                  <a:tabLst/>
                </a:pPr>
                <a:r>
                  <a:rPr kumimoji="0" lang="tr-TR" sz="5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Interstate"/>
                  </a:rPr>
                  <a:t>Standart Puanlar</a:t>
                </a:r>
              </a:p>
              <a:p>
                <a:r>
                  <a:rPr lang="tr-TR" dirty="0"/>
                  <a:t>Bir puanın dağılımdaki yerini tanımlayabilmek için genellikle ham puanları standart puanlara dönüştürürüz.</a:t>
                </a:r>
              </a:p>
              <a:p>
                <a:r>
                  <a:rPr lang="tr-TR" dirty="0"/>
                  <a:t>z puanları yaygın olarak kullanılan bir standart puan türüdür.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i bireyinin test puanı,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/>
                  <a:t> testin aritmetik ortalaması ve s testin standart sapması olmak üzere i bireyinin z puanı aşağıdaki gibi hesaplanır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pPr marL="1371600" lvl="1" indent="-914400">
                  <a:buFont typeface="+mj-lt"/>
                  <a:buAutoNum type="arabicPeriod"/>
                </a:pPr>
                <a:endParaRPr lang="tr-T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EC201A-A449-4C51-AB0A-11D6D348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4927"/>
                <a:ext cx="21529964" cy="12156403"/>
              </a:xfrm>
              <a:prstGeom prst="rect">
                <a:avLst/>
              </a:prstGeom>
              <a:blipFill>
                <a:blip r:embed="rId2"/>
                <a:stretch>
                  <a:fillRect l="-1586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1007</Words>
  <Application>Microsoft Office PowerPoint</Application>
  <PresentationFormat>Özel</PresentationFormat>
  <Paragraphs>246</Paragraphs>
  <Slides>20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Helvetica</vt:lpstr>
      <vt:lpstr>Interstate</vt:lpstr>
      <vt:lpstr>Times New Roman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Nermin</dc:creator>
  <cp:lastModifiedBy>MONSTER</cp:lastModifiedBy>
  <cp:revision>119</cp:revision>
  <cp:lastPrinted>2016-07-19T08:03:15Z</cp:lastPrinted>
  <dcterms:modified xsi:type="dcterms:W3CDTF">2023-03-21T19:19:38Z</dcterms:modified>
</cp:coreProperties>
</file>