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339" r:id="rId2"/>
    <p:sldId id="340" r:id="rId3"/>
    <p:sldId id="264" r:id="rId4"/>
    <p:sldId id="268" r:id="rId5"/>
    <p:sldId id="342" r:id="rId6"/>
    <p:sldId id="270" r:id="rId7"/>
    <p:sldId id="326" r:id="rId8"/>
    <p:sldId id="343" r:id="rId9"/>
    <p:sldId id="288" r:id="rId10"/>
    <p:sldId id="289" r:id="rId11"/>
    <p:sldId id="291" r:id="rId12"/>
    <p:sldId id="292" r:id="rId13"/>
    <p:sldId id="293" r:id="rId14"/>
    <p:sldId id="297" r:id="rId15"/>
    <p:sldId id="298" r:id="rId16"/>
    <p:sldId id="290" r:id="rId17"/>
    <p:sldId id="319" r:id="rId18"/>
    <p:sldId id="294" r:id="rId19"/>
    <p:sldId id="301" r:id="rId20"/>
    <p:sldId id="302" r:id="rId21"/>
    <p:sldId id="303" r:id="rId22"/>
    <p:sldId id="304" r:id="rId23"/>
    <p:sldId id="305" r:id="rId24"/>
    <p:sldId id="306" r:id="rId25"/>
    <p:sldId id="307" r:id="rId26"/>
    <p:sldId id="308" r:id="rId27"/>
    <p:sldId id="309" r:id="rId28"/>
    <p:sldId id="310" r:id="rId29"/>
    <p:sldId id="311" r:id="rId30"/>
    <p:sldId id="344" r:id="rId31"/>
    <p:sldId id="312" r:id="rId32"/>
    <p:sldId id="313" r:id="rId33"/>
    <p:sldId id="314" r:id="rId34"/>
    <p:sldId id="315" r:id="rId35"/>
    <p:sldId id="321" r:id="rId36"/>
    <p:sldId id="317" r:id="rId37"/>
    <p:sldId id="322" r:id="rId38"/>
    <p:sldId id="323" r:id="rId39"/>
    <p:sldId id="324"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4BA7F-8500-4789-BBB9-F2B1671B37DD}" type="datetimeFigureOut">
              <a:rPr lang="tr-TR" smtClean="0"/>
              <a:pPr/>
              <a:t>11.02.2022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AFE82-08BE-4A8A-AEDD-C990721D1595}" type="slidenum">
              <a:rPr lang="tr-TR" smtClean="0"/>
              <a:pPr/>
              <a:t>‹#›</a:t>
            </a:fld>
            <a:endParaRPr lang="tr-TR"/>
          </a:p>
        </p:txBody>
      </p:sp>
    </p:spTree>
    <p:extLst>
      <p:ext uri="{BB962C8B-B14F-4D97-AF65-F5344CB8AC3E}">
        <p14:creationId xmlns:p14="http://schemas.microsoft.com/office/powerpoint/2010/main" val="406600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Date Placeholder 29"/>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F302176B-0E47-46AC-8F43-DAB4B8A37D0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Date Placeholder 6"/>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Date Placeholder 2"/>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pPr/>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F302176B-0E47-46AC-8F43-DAB4B8A37D06}" type="slidenum">
              <a:rPr lang="tr-TR" smtClean="0"/>
              <a:pPr/>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3720DD-5B6D-40BF-8493-A6B52D484E6B}" type="datetimeFigureOut">
              <a:rPr lang="tr-TR" smtClean="0"/>
              <a:pPr/>
              <a:t>11.02.2022</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02176B-0E47-46AC-8F43-DAB4B8A37D06}" type="slidenum">
              <a:rPr lang="tr-TR" smtClean="0"/>
              <a:pPr/>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Tek Örneklem t Testi</a:t>
            </a:r>
          </a:p>
        </p:txBody>
      </p:sp>
      <p:sp>
        <p:nvSpPr>
          <p:cNvPr id="3" name="İçerik Yer Tutucusu 2"/>
          <p:cNvSpPr>
            <a:spLocks noGrp="1"/>
          </p:cNvSpPr>
          <p:nvPr>
            <p:ph idx="1"/>
          </p:nvPr>
        </p:nvSpPr>
        <p:spPr/>
        <p:txBody>
          <a:bodyPr/>
          <a:lstStyle/>
          <a:p>
            <a:r>
              <a:rPr lang="tr-TR" dirty="0"/>
              <a:t>Sosyal Hizmetler ve Çocuk Esirgeme Kurumuna ait bir çocuk bakım evinde barındıran 5 yaşındaki 43 çocuğun büyümelerinin normal seyrinde olup olmadığı saptamaya çalışan bir araştırmacı bu 43 çocuğun</a:t>
            </a:r>
            <a:r>
              <a:rPr lang="en-US" dirty="0"/>
              <a:t> </a:t>
            </a:r>
            <a:r>
              <a:rPr lang="tr-TR" dirty="0" err="1"/>
              <a:t>bo</a:t>
            </a:r>
            <a:r>
              <a:rPr lang="en-US" dirty="0"/>
              <a:t>y</a:t>
            </a:r>
            <a:r>
              <a:rPr lang="tr-TR" dirty="0" err="1"/>
              <a:t>ları</a:t>
            </a:r>
            <a:r>
              <a:rPr lang="tr-TR" dirty="0"/>
              <a:t> ölçerek SPSS e girmiştir.</a:t>
            </a:r>
          </a:p>
          <a:p>
            <a:r>
              <a:rPr lang="tr-TR" dirty="0"/>
              <a:t>5 yaşındaki bir çocuğun boyunu ortalama evrende ortalama 110 cm olması gerektiği varsayımından hareket edildiğinde </a:t>
            </a:r>
            <a:r>
              <a:rPr lang="tr-TR" b="1" dirty="0"/>
              <a:t>araştırmaya konu olan çocukların boy gelişimleri normal seyrinde midir?</a:t>
            </a:r>
          </a:p>
        </p:txBody>
      </p:sp>
    </p:spTree>
    <p:extLst>
      <p:ext uri="{BB962C8B-B14F-4D97-AF65-F5344CB8AC3E}">
        <p14:creationId xmlns:p14="http://schemas.microsoft.com/office/powerpoint/2010/main" val="21022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Mann-</a:t>
            </a:r>
            <a:r>
              <a:rPr lang="tr-TR" dirty="0" err="1"/>
              <a:t>withney</a:t>
            </a:r>
            <a:r>
              <a:rPr lang="tr-TR" dirty="0"/>
              <a:t> u testi</a:t>
            </a:r>
          </a:p>
        </p:txBody>
      </p:sp>
      <p:sp>
        <p:nvSpPr>
          <p:cNvPr id="3" name="Content Placeholder 2"/>
          <p:cNvSpPr>
            <a:spLocks noGrp="1"/>
          </p:cNvSpPr>
          <p:nvPr>
            <p:ph idx="1"/>
          </p:nvPr>
        </p:nvSpPr>
        <p:spPr/>
        <p:txBody>
          <a:bodyPr>
            <a:normAutofit/>
          </a:bodyPr>
          <a:lstStyle/>
          <a:p>
            <a:r>
              <a:rPr lang="tr-TR" dirty="0"/>
              <a:t>Veriler aralık ya da oran ölçeği düzeyinde elde edilmiş olmakla birlikte, dağılımın normallik varsayımını karşılayamaması durumunda aralık veya oran ölçeği düzeyindeki ölçümlerin sıra değerlerine dönüştürülmesi ile iki gruba ilişkin dağılımlar arasında fark olup olmadığı araştırıldığında</a:t>
            </a:r>
          </a:p>
          <a:p>
            <a:r>
              <a:rPr lang="tr-TR" dirty="0"/>
              <a:t>Değişkenler miktar olarak ölçülmeyip, nesne ya da bireye ilişkin yargıların doğrudan sıra değerleri ile gösterildiği durumda iki gruba ilişkin dağılımlar arasında fark olup olmadığının araştırılması </a:t>
            </a:r>
          </a:p>
        </p:txBody>
      </p:sp>
    </p:spTree>
    <p:extLst>
      <p:ext uri="{BB962C8B-B14F-4D97-AF65-F5344CB8AC3E}">
        <p14:creationId xmlns:p14="http://schemas.microsoft.com/office/powerpoint/2010/main" val="36848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Mann-</a:t>
            </a:r>
            <a:r>
              <a:rPr lang="tr-TR" dirty="0" err="1"/>
              <a:t>withney</a:t>
            </a:r>
            <a:r>
              <a:rPr lang="tr-TR" dirty="0"/>
              <a:t> u testi</a:t>
            </a:r>
          </a:p>
        </p:txBody>
      </p:sp>
      <p:sp>
        <p:nvSpPr>
          <p:cNvPr id="3" name="İçerik Yer Tutucusu 2"/>
          <p:cNvSpPr>
            <a:spLocks noGrp="1"/>
          </p:cNvSpPr>
          <p:nvPr>
            <p:ph idx="1"/>
          </p:nvPr>
        </p:nvSpPr>
        <p:spPr/>
        <p:txBody>
          <a:bodyPr/>
          <a:lstStyle/>
          <a:p>
            <a:r>
              <a:rPr lang="tr-TR" dirty="0"/>
              <a:t>Mann-</a:t>
            </a:r>
            <a:r>
              <a:rPr lang="tr-TR" dirty="0" err="1"/>
              <a:t>withney</a:t>
            </a:r>
            <a:r>
              <a:rPr lang="tr-TR" dirty="0"/>
              <a:t> u  testinde </a:t>
            </a:r>
          </a:p>
          <a:p>
            <a:r>
              <a:rPr lang="tr-TR" dirty="0"/>
              <a:t>İki düzeyli tek bir bağımsız değişken vardır. </a:t>
            </a:r>
          </a:p>
          <a:p>
            <a:r>
              <a:rPr lang="tr-TR" dirty="0"/>
              <a:t>İlgilenilen birey sadece bir grupta ölçülür.</a:t>
            </a:r>
          </a:p>
          <a:p>
            <a:r>
              <a:rPr lang="tr-TR" dirty="0"/>
              <a:t>Bağımsız değişkenin düzeyleri birinden diğerine nitel ya da nicel olarak değişebilir. </a:t>
            </a:r>
          </a:p>
          <a:p>
            <a:r>
              <a:rPr lang="tr-TR" dirty="0"/>
              <a:t>Varsayımları (puanlar bağımsız olmalıdır. </a:t>
            </a:r>
          </a:p>
          <a:p>
            <a:endParaRPr lang="tr-TR" dirty="0"/>
          </a:p>
        </p:txBody>
      </p:sp>
    </p:spTree>
    <p:extLst>
      <p:ext uri="{BB962C8B-B14F-4D97-AF65-F5344CB8AC3E}">
        <p14:creationId xmlns:p14="http://schemas.microsoft.com/office/powerpoint/2010/main" val="35859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Mann-</a:t>
            </a:r>
            <a:r>
              <a:rPr lang="tr-TR" dirty="0" err="1"/>
              <a:t>withney</a:t>
            </a:r>
            <a:r>
              <a:rPr lang="tr-TR" dirty="0"/>
              <a:t> u testi</a:t>
            </a:r>
          </a:p>
        </p:txBody>
      </p:sp>
      <p:sp>
        <p:nvSpPr>
          <p:cNvPr id="3" name="İçerik Yer Tutucusu 2"/>
          <p:cNvSpPr>
            <a:spLocks noGrp="1"/>
          </p:cNvSpPr>
          <p:nvPr>
            <p:ph idx="1"/>
          </p:nvPr>
        </p:nvSpPr>
        <p:spPr/>
        <p:txBody>
          <a:bodyPr/>
          <a:lstStyle/>
          <a:p>
            <a:r>
              <a:rPr lang="tr-TR" dirty="0"/>
              <a:t>Veri sayısının az olması,</a:t>
            </a:r>
          </a:p>
          <a:p>
            <a:r>
              <a:rPr lang="tr-TR" dirty="0"/>
              <a:t>Verilerin normalden sapması</a:t>
            </a:r>
          </a:p>
          <a:p>
            <a:r>
              <a:rPr lang="tr-TR" dirty="0"/>
              <a:t>Verilerin aralık ölçeğinde olmaması (sıralama ölçeğinde ise</a:t>
            </a:r>
          </a:p>
          <a:p>
            <a:r>
              <a:rPr lang="tr-TR" dirty="0"/>
              <a:t>Gibi nedenlerle t testi </a:t>
            </a:r>
            <a:r>
              <a:rPr lang="tr-TR" dirty="0" err="1"/>
              <a:t>yapılamadığnda</a:t>
            </a:r>
            <a:r>
              <a:rPr lang="tr-TR" dirty="0"/>
              <a:t> U testi yapılır.</a:t>
            </a:r>
          </a:p>
          <a:p>
            <a:endParaRPr lang="tr-TR" dirty="0"/>
          </a:p>
          <a:p>
            <a:r>
              <a:rPr lang="tr-TR" dirty="0"/>
              <a:t>Parametrik testler parametrik olmayan testlere göre çok güçlü testlerdir koşullar sağlandığı sürece parametrik testler yapılmalıdır. </a:t>
            </a:r>
          </a:p>
        </p:txBody>
      </p:sp>
    </p:spTree>
    <p:extLst>
      <p:ext uri="{BB962C8B-B14F-4D97-AF65-F5344CB8AC3E}">
        <p14:creationId xmlns:p14="http://schemas.microsoft.com/office/powerpoint/2010/main" val="329546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Mann </a:t>
            </a:r>
            <a:r>
              <a:rPr lang="tr-TR" dirty="0" err="1"/>
              <a:t>withney</a:t>
            </a:r>
            <a:r>
              <a:rPr lang="tr-TR" dirty="0"/>
              <a:t> u testi genellikle sıralama ölçeğindeki verilerle işlem yapar. Önce ortalamaları karşılaştırılacak olan bütün veriler gruptan bağımsız olarak küçükten büyüğe sıralanır ve değerleri sıra sayılarına dönüştürülür. </a:t>
            </a:r>
          </a:p>
          <a:p>
            <a:r>
              <a:rPr lang="tr-TR" dirty="0"/>
              <a:t>Bu işlem en düşük puana 1 ikinci en düşük puana 2 verilecek şekilde devam eder. Birbirine eşit puanlara aynı sıra numarası verilir.</a:t>
            </a:r>
          </a:p>
          <a:p>
            <a:r>
              <a:rPr lang="tr-TR" dirty="0"/>
              <a:t>Bu en az aralık ölçeğindeki verilerin sıralama ölçeğine dönüştürülmesi işlemidir. Ardından veriler karşılaştırılacakları iki  gruba ayrılır</a:t>
            </a:r>
          </a:p>
        </p:txBody>
      </p:sp>
    </p:spTree>
    <p:extLst>
      <p:ext uri="{BB962C8B-B14F-4D97-AF65-F5344CB8AC3E}">
        <p14:creationId xmlns:p14="http://schemas.microsoft.com/office/powerpoint/2010/main" val="295417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İkinci Adımda her bir grup için sıra toplamaları alınır.</a:t>
            </a:r>
          </a:p>
          <a:p>
            <a:endParaRPr lang="tr-TR" dirty="0"/>
          </a:p>
          <a:p>
            <a:endParaRPr lang="tr-TR" dirty="0"/>
          </a:p>
          <a:p>
            <a:r>
              <a:rPr lang="tr-TR" dirty="0"/>
              <a:t>Üçüncü adımda U1 VE U2 İstatistikleri hesaplanır. </a:t>
            </a:r>
          </a:p>
          <a:p>
            <a:r>
              <a:rPr lang="tr-TR" dirty="0"/>
              <a:t>U1+U2=n1+n2 </a:t>
            </a:r>
            <a:r>
              <a:rPr lang="tr-TR" dirty="0" err="1"/>
              <a:t>dir</a:t>
            </a:r>
            <a:endParaRPr lang="tr-TR" dirty="0"/>
          </a:p>
          <a:p>
            <a:r>
              <a:rPr lang="tr-TR" dirty="0"/>
              <a:t>Dördüncü adımda u1 ve u2 değerlerinden küçük olanı u istatistiği olarak benimsenir.</a:t>
            </a:r>
          </a:p>
          <a:p>
            <a:r>
              <a:rPr lang="tr-TR" dirty="0"/>
              <a:t>Beşinci adımda U değerinin anlamlılığına karar vermek üzere belirlenen a düzeyinde n1 ve n2 serbestlik dereceli U tablo değeri ile karşılaştırılır. ,</a:t>
            </a:r>
          </a:p>
        </p:txBody>
      </p:sp>
    </p:spTree>
    <p:extLst>
      <p:ext uri="{BB962C8B-B14F-4D97-AF65-F5344CB8AC3E}">
        <p14:creationId xmlns:p14="http://schemas.microsoft.com/office/powerpoint/2010/main" val="373970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U istatistiği için kural farklıdır. Hesaplanan u değeri kritik değere küçük ve eşitse Ho reddedilir.,</a:t>
            </a:r>
          </a:p>
          <a:p>
            <a:r>
              <a:rPr lang="tr-TR" dirty="0"/>
              <a:t>Hesaplanan  U değeri kritik U değerinden büyük ise H0 kabul edilir. </a:t>
            </a:r>
          </a:p>
          <a:p>
            <a:endParaRPr lang="tr-TR" dirty="0"/>
          </a:p>
          <a:p>
            <a:r>
              <a:rPr lang="tr-TR" dirty="0"/>
              <a:t>Hesaplanan U değeri kritik değerden büyükse </a:t>
            </a:r>
            <a:r>
              <a:rPr lang="tr-TR" dirty="0" err="1"/>
              <a:t>Ho</a:t>
            </a:r>
            <a:r>
              <a:rPr lang="tr-TR" dirty="0"/>
              <a:t> kabul edilir</a:t>
            </a:r>
          </a:p>
        </p:txBody>
      </p:sp>
    </p:spTree>
    <p:extLst>
      <p:ext uri="{BB962C8B-B14F-4D97-AF65-F5344CB8AC3E}">
        <p14:creationId xmlns:p14="http://schemas.microsoft.com/office/powerpoint/2010/main" val="105365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–U testi</a:t>
            </a:r>
          </a:p>
        </p:txBody>
      </p:sp>
      <p:sp>
        <p:nvSpPr>
          <p:cNvPr id="3" name="Content Placeholder 2"/>
          <p:cNvSpPr>
            <a:spLocks noGrp="1"/>
          </p:cNvSpPr>
          <p:nvPr>
            <p:ph idx="1"/>
          </p:nvPr>
        </p:nvSpPr>
        <p:spPr/>
        <p:txBody>
          <a:bodyPr/>
          <a:lstStyle/>
          <a:p>
            <a:r>
              <a:rPr lang="tr-TR" dirty="0"/>
              <a:t>Kız öğrenciler ve erkek öğrencilerin kişisel gelişimlerine yaptıkları harcama arasında fark var mıdır?</a:t>
            </a:r>
          </a:p>
        </p:txBody>
      </p:sp>
    </p:spTree>
    <p:extLst>
      <p:ext uri="{BB962C8B-B14F-4D97-AF65-F5344CB8AC3E}">
        <p14:creationId xmlns:p14="http://schemas.microsoft.com/office/powerpoint/2010/main" val="255139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graphicFrame>
        <p:nvGraphicFramePr>
          <p:cNvPr id="5" name="Content Placeholder 4"/>
          <p:cNvGraphicFramePr>
            <a:graphicFrameLocks noGrp="1"/>
          </p:cNvGraphicFramePr>
          <p:nvPr>
            <p:ph idx="1"/>
          </p:nvPr>
        </p:nvGraphicFramePr>
        <p:xfrm>
          <a:off x="323528" y="2276873"/>
          <a:ext cx="8229600" cy="162610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894585">
                <a:tc>
                  <a:txBody>
                    <a:bodyPr/>
                    <a:lstStyle/>
                    <a:p>
                      <a:r>
                        <a:rPr lang="tr-TR" dirty="0"/>
                        <a:t>Grup</a:t>
                      </a:r>
                    </a:p>
                  </a:txBody>
                  <a:tcPr/>
                </a:tc>
                <a:tc>
                  <a:txBody>
                    <a:bodyPr/>
                    <a:lstStyle/>
                    <a:p>
                      <a:r>
                        <a:rPr lang="tr-TR" dirty="0"/>
                        <a:t>N</a:t>
                      </a:r>
                    </a:p>
                  </a:txBody>
                  <a:tcPr/>
                </a:tc>
                <a:tc>
                  <a:txBody>
                    <a:bodyPr/>
                    <a:lstStyle/>
                    <a:p>
                      <a:r>
                        <a:rPr lang="tr-TR" dirty="0"/>
                        <a:t>Sıra ortalaması</a:t>
                      </a:r>
                    </a:p>
                  </a:txBody>
                  <a:tcPr/>
                </a:tc>
                <a:tc>
                  <a:txBody>
                    <a:bodyPr/>
                    <a:lstStyle/>
                    <a:p>
                      <a:r>
                        <a:rPr lang="tr-TR" dirty="0"/>
                        <a:t>Sıra Toplamı</a:t>
                      </a:r>
                    </a:p>
                  </a:txBody>
                  <a:tcPr/>
                </a:tc>
                <a:tc>
                  <a:txBody>
                    <a:bodyPr/>
                    <a:lstStyle/>
                    <a:p>
                      <a:r>
                        <a:rPr lang="tr-TR" dirty="0"/>
                        <a:t>U</a:t>
                      </a:r>
                    </a:p>
                  </a:txBody>
                  <a:tcPr/>
                </a:tc>
                <a:tc>
                  <a:txBody>
                    <a:bodyPr/>
                    <a:lstStyle/>
                    <a:p>
                      <a:r>
                        <a:rPr lang="tr-TR" dirty="0"/>
                        <a:t>p</a:t>
                      </a:r>
                    </a:p>
                  </a:txBody>
                  <a:tcPr/>
                </a:tc>
                <a:extLst>
                  <a:ext uri="{0D108BD9-81ED-4DB2-BD59-A6C34878D82A}">
                    <a16:rowId xmlns:a16="http://schemas.microsoft.com/office/drawing/2014/main" val="10000"/>
                  </a:ext>
                </a:extLst>
              </a:tr>
              <a:tr h="272787">
                <a:tc>
                  <a:txBody>
                    <a:bodyPr/>
                    <a:lstStyle/>
                    <a:p>
                      <a:r>
                        <a:rPr lang="tr-TR" dirty="0"/>
                        <a:t>Kızlar</a:t>
                      </a:r>
                    </a:p>
                  </a:txBody>
                  <a:tcPr/>
                </a:tc>
                <a:tc>
                  <a:txBody>
                    <a:bodyPr/>
                    <a:lstStyle/>
                    <a:p>
                      <a:r>
                        <a:rPr lang="tr-TR" dirty="0"/>
                        <a:t>9</a:t>
                      </a:r>
                    </a:p>
                  </a:txBody>
                  <a:tcPr/>
                </a:tc>
                <a:tc>
                  <a:txBody>
                    <a:bodyPr/>
                    <a:lstStyle/>
                    <a:p>
                      <a:r>
                        <a:rPr lang="tr-TR" dirty="0"/>
                        <a:t>9,89</a:t>
                      </a:r>
                    </a:p>
                  </a:txBody>
                  <a:tcPr/>
                </a:tc>
                <a:tc>
                  <a:txBody>
                    <a:bodyPr/>
                    <a:lstStyle/>
                    <a:p>
                      <a:r>
                        <a:rPr lang="tr-TR" dirty="0"/>
                        <a:t>89</a:t>
                      </a:r>
                    </a:p>
                  </a:txBody>
                  <a:tcPr/>
                </a:tc>
                <a:tc>
                  <a:txBody>
                    <a:bodyPr/>
                    <a:lstStyle/>
                    <a:p>
                      <a:r>
                        <a:rPr lang="tr-TR" dirty="0"/>
                        <a:t>44</a:t>
                      </a:r>
                    </a:p>
                  </a:txBody>
                  <a:tcPr/>
                </a:tc>
                <a:tc>
                  <a:txBody>
                    <a:bodyPr/>
                    <a:lstStyle/>
                    <a:p>
                      <a:r>
                        <a:rPr lang="tr-TR" dirty="0"/>
                        <a:t>0,476</a:t>
                      </a:r>
                    </a:p>
                  </a:txBody>
                  <a:tcPr/>
                </a:tc>
                <a:extLst>
                  <a:ext uri="{0D108BD9-81ED-4DB2-BD59-A6C34878D82A}">
                    <a16:rowId xmlns:a16="http://schemas.microsoft.com/office/drawing/2014/main" val="10001"/>
                  </a:ext>
                </a:extLst>
              </a:tr>
              <a:tr h="272787">
                <a:tc>
                  <a:txBody>
                    <a:bodyPr/>
                    <a:lstStyle/>
                    <a:p>
                      <a:r>
                        <a:rPr lang="tr-TR" dirty="0"/>
                        <a:t>Erkekler</a:t>
                      </a:r>
                    </a:p>
                  </a:txBody>
                  <a:tcPr/>
                </a:tc>
                <a:tc>
                  <a:txBody>
                    <a:bodyPr/>
                    <a:lstStyle/>
                    <a:p>
                      <a:r>
                        <a:rPr lang="tr-TR" dirty="0"/>
                        <a:t>12</a:t>
                      </a:r>
                    </a:p>
                  </a:txBody>
                  <a:tcPr/>
                </a:tc>
                <a:tc>
                  <a:txBody>
                    <a:bodyPr/>
                    <a:lstStyle/>
                    <a:p>
                      <a:r>
                        <a:rPr lang="tr-TR" dirty="0"/>
                        <a:t>11,83</a:t>
                      </a:r>
                    </a:p>
                  </a:txBody>
                  <a:tcPr/>
                </a:tc>
                <a:tc>
                  <a:txBody>
                    <a:bodyPr/>
                    <a:lstStyle/>
                    <a:p>
                      <a:r>
                        <a:rPr lang="tr-TR" dirty="0"/>
                        <a:t>142</a:t>
                      </a:r>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0" y="4005064"/>
            <a:ext cx="9288505" cy="1754326"/>
          </a:xfrm>
          <a:prstGeom prst="rect">
            <a:avLst/>
          </a:prstGeom>
          <a:noFill/>
        </p:spPr>
        <p:txBody>
          <a:bodyPr wrap="none" rtlCol="0">
            <a:spAutoFit/>
          </a:bodyPr>
          <a:lstStyle/>
          <a:p>
            <a:r>
              <a:rPr lang="tr-TR" dirty="0"/>
              <a:t>Dokuz kız ve 12 erkek öğrenciden oluşan 21 kişilik bir grupta, kızlarla  erkeklerin harca</a:t>
            </a:r>
          </a:p>
          <a:p>
            <a:r>
              <a:rPr lang="tr-TR" dirty="0"/>
              <a:t>Maları arasında anlamlı bir fark olup olmadığını ortaya koymak için yapılan Mann-</a:t>
            </a:r>
          </a:p>
          <a:p>
            <a:r>
              <a:rPr lang="tr-TR" dirty="0"/>
              <a:t>Withney U </a:t>
            </a:r>
          </a:p>
          <a:p>
            <a:r>
              <a:rPr lang="tr-TR" dirty="0"/>
              <a:t>Testi sonucuna göre, kızların harcama ları(ortanca=170) ile erkeklerin harcamaları arasında i</a:t>
            </a:r>
          </a:p>
          <a:p>
            <a:r>
              <a:rPr lang="tr-TR" dirty="0"/>
              <a:t>statistiksel olarak anlamlı fark gözlenmemiştir (U=44, p&gt;0.05) </a:t>
            </a:r>
          </a:p>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Bağımlı Örneklemler T testi</a:t>
            </a:r>
          </a:p>
        </p:txBody>
      </p:sp>
      <p:sp>
        <p:nvSpPr>
          <p:cNvPr id="3" name="İçerik Yer Tutucusu 2"/>
          <p:cNvSpPr>
            <a:spLocks noGrp="1"/>
          </p:cNvSpPr>
          <p:nvPr>
            <p:ph idx="1"/>
          </p:nvPr>
        </p:nvSpPr>
        <p:spPr/>
        <p:txBody>
          <a:bodyPr/>
          <a:lstStyle/>
          <a:p>
            <a:r>
              <a:rPr lang="tr-TR" dirty="0"/>
              <a:t>Karşılaştırılan iki ortalama birbiri ile ilişkili olan iki puan setine ilişkin olduğunda bağımlı örneklemler için t testi kullanılır. </a:t>
            </a:r>
          </a:p>
          <a:p>
            <a:endParaRPr lang="tr-TR" dirty="0"/>
          </a:p>
          <a:p>
            <a:r>
              <a:rPr lang="tr-TR" dirty="0"/>
              <a:t>Bağımlı örneklemler t testi ilişkili iki örneklemden elde edilen iki ortalama arasındaki farkın anlamlılığını test etmek üzere kullanılan parametrik bir testtir. </a:t>
            </a:r>
          </a:p>
          <a:p>
            <a:endParaRPr lang="tr-TR" dirty="0"/>
          </a:p>
        </p:txBody>
      </p:sp>
    </p:spTree>
    <p:extLst>
      <p:ext uri="{BB962C8B-B14F-4D97-AF65-F5344CB8AC3E}">
        <p14:creationId xmlns:p14="http://schemas.microsoft.com/office/powerpoint/2010/main" val="88205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Bağımlı Örneklemler T testi</a:t>
            </a:r>
          </a:p>
        </p:txBody>
      </p:sp>
      <p:sp>
        <p:nvSpPr>
          <p:cNvPr id="3" name="İçerik Yer Tutucusu 2"/>
          <p:cNvSpPr>
            <a:spLocks noGrp="1"/>
          </p:cNvSpPr>
          <p:nvPr>
            <p:ph idx="1"/>
          </p:nvPr>
        </p:nvSpPr>
        <p:spPr/>
        <p:txBody>
          <a:bodyPr/>
          <a:lstStyle/>
          <a:p>
            <a:r>
              <a:rPr lang="tr-TR" dirty="0"/>
              <a:t>Eşleştirilmiş örneklemler deseni ve tekrarlı ölçümler desenlerinde kullanılır. </a:t>
            </a:r>
          </a:p>
          <a:p>
            <a:endParaRPr lang="tr-TR" dirty="0"/>
          </a:p>
          <a:p>
            <a:r>
              <a:rPr lang="tr-TR" dirty="0"/>
              <a:t>Eşleştirilmiş örneklemler deseninde bir örneklemdeki her bir denek diğer örneklemdeki bir denekle eşleştirilir. Örneğin yuvaya giden ve gitmeyen ikiz kardeşlerden oluşturulmuş iki örneklem için, sosyal iletişim puanları arasındaki fark araştırılmak istenebilir. burada ikiz kardeşler eşleştirilmiş çiftlerdir</a:t>
            </a:r>
          </a:p>
          <a:p>
            <a:endParaRPr lang="tr-TR" dirty="0"/>
          </a:p>
        </p:txBody>
      </p:sp>
    </p:spTree>
    <p:extLst>
      <p:ext uri="{BB962C8B-B14F-4D97-AF65-F5344CB8AC3E}">
        <p14:creationId xmlns:p14="http://schemas.microsoft.com/office/powerpoint/2010/main" val="295344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Tek Örneklem t Testi</a:t>
            </a:r>
          </a:p>
        </p:txBody>
      </p:sp>
      <mc:AlternateContent xmlns:mc="http://schemas.openxmlformats.org/markup-compatibility/2006" xmlns:a14="http://schemas.microsoft.com/office/drawing/2010/main">
        <mc:Choice Requires="a14">
          <p:graphicFrame>
            <p:nvGraphicFramePr>
              <p:cNvPr id="4" name="İçerik Yer Tutucusu 3"/>
              <p:cNvGraphicFramePr>
                <a:graphicFrameLocks noGrp="1"/>
              </p:cNvGraphicFramePr>
              <p:nvPr>
                <p:ph idx="1"/>
                <p:extLst>
                  <p:ext uri="{D42A27DB-BD31-4B8C-83A1-F6EECF244321}">
                    <p14:modId xmlns:p14="http://schemas.microsoft.com/office/powerpoint/2010/main" val="2048425920"/>
                  </p:ext>
                </p:extLst>
              </p:nvPr>
            </p:nvGraphicFramePr>
            <p:xfrm>
              <a:off x="457200" y="1935163"/>
              <a:ext cx="7200900" cy="74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tblGrid>
                  <a:tr h="370840">
                    <a:tc>
                      <a:txBody>
                        <a:bodyPr/>
                        <a:lstStyle/>
                        <a:p>
                          <a:endParaRPr lang="tr-TR" dirty="0"/>
                        </a:p>
                      </a:txBody>
                      <a:tcPr/>
                    </a:tc>
                    <a:tc>
                      <a:txBody>
                        <a:bodyPr/>
                        <a:lstStyle/>
                        <a:p>
                          <a:r>
                            <a:rPr lang="tr-TR" dirty="0"/>
                            <a:t>N</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1" i="1" smtClean="0">
                                        <a:latin typeface="Cambria Math"/>
                                      </a:rPr>
                                      <m:t>𝑿</m:t>
                                    </m:r>
                                  </m:e>
                                </m:acc>
                              </m:oMath>
                            </m:oMathPara>
                          </a14:m>
                          <a:endParaRPr lang="tr-TR" dirty="0"/>
                        </a:p>
                      </a:txBody>
                      <a:tcPr/>
                    </a:tc>
                    <a:tc>
                      <a:txBody>
                        <a:bodyPr/>
                        <a:lstStyle/>
                        <a:p>
                          <a:r>
                            <a:rPr lang="tr-TR" dirty="0"/>
                            <a:t>S</a:t>
                          </a:r>
                        </a:p>
                      </a:txBody>
                      <a:tcPr/>
                    </a:tc>
                    <a:tc>
                      <a:txBody>
                        <a:bodyPr/>
                        <a:lstStyle/>
                        <a:p>
                          <a:r>
                            <a:rPr lang="tr-TR" dirty="0" err="1"/>
                            <a:t>sd</a:t>
                          </a:r>
                          <a:endParaRPr lang="tr-TR" dirty="0"/>
                        </a:p>
                      </a:txBody>
                      <a:tcPr/>
                    </a:tc>
                    <a:tc>
                      <a:txBody>
                        <a:bodyPr/>
                        <a:lstStyle/>
                        <a:p>
                          <a:r>
                            <a:rPr lang="tr-TR" dirty="0"/>
                            <a:t>t</a:t>
                          </a:r>
                        </a:p>
                      </a:txBody>
                      <a:tcPr/>
                    </a:tc>
                    <a:tc>
                      <a:txBody>
                        <a:bodyPr/>
                        <a:lstStyle/>
                        <a:p>
                          <a:r>
                            <a:rPr lang="tr-TR" dirty="0"/>
                            <a:t>p</a:t>
                          </a:r>
                        </a:p>
                      </a:txBody>
                      <a:tcPr/>
                    </a:tc>
                    <a:extLst>
                      <a:ext uri="{0D108BD9-81ED-4DB2-BD59-A6C34878D82A}">
                        <a16:rowId xmlns:a16="http://schemas.microsoft.com/office/drawing/2014/main" val="10000"/>
                      </a:ext>
                    </a:extLst>
                  </a:tr>
                  <a:tr h="370840">
                    <a:tc>
                      <a:txBody>
                        <a:bodyPr/>
                        <a:lstStyle/>
                        <a:p>
                          <a:r>
                            <a:rPr lang="tr-TR" dirty="0"/>
                            <a:t>BOY</a:t>
                          </a:r>
                        </a:p>
                      </a:txBody>
                      <a:tcPr/>
                    </a:tc>
                    <a:tc>
                      <a:txBody>
                        <a:bodyPr/>
                        <a:lstStyle/>
                        <a:p>
                          <a:r>
                            <a:rPr lang="tr-TR" dirty="0"/>
                            <a:t>43</a:t>
                          </a:r>
                        </a:p>
                      </a:txBody>
                      <a:tcPr/>
                    </a:tc>
                    <a:tc>
                      <a:txBody>
                        <a:bodyPr/>
                        <a:lstStyle/>
                        <a:p>
                          <a:r>
                            <a:rPr lang="tr-TR" dirty="0"/>
                            <a:t>93</a:t>
                          </a:r>
                        </a:p>
                      </a:txBody>
                      <a:tcPr/>
                    </a:tc>
                    <a:tc>
                      <a:txBody>
                        <a:bodyPr/>
                        <a:lstStyle/>
                        <a:p>
                          <a:r>
                            <a:rPr lang="tr-TR" dirty="0"/>
                            <a:t>13,12</a:t>
                          </a:r>
                        </a:p>
                      </a:txBody>
                      <a:tcPr/>
                    </a:tc>
                    <a:tc>
                      <a:txBody>
                        <a:bodyPr/>
                        <a:lstStyle/>
                        <a:p>
                          <a:r>
                            <a:rPr lang="tr-TR" dirty="0"/>
                            <a:t>42</a:t>
                          </a:r>
                        </a:p>
                      </a:txBody>
                      <a:tcPr/>
                    </a:tc>
                    <a:tc>
                      <a:txBody>
                        <a:bodyPr/>
                        <a:lstStyle/>
                        <a:p>
                          <a:r>
                            <a:rPr lang="tr-TR" dirty="0"/>
                            <a:t>-8,49</a:t>
                          </a:r>
                        </a:p>
                      </a:txBody>
                      <a:tcPr/>
                    </a:tc>
                    <a:tc>
                      <a:txBody>
                        <a:bodyPr/>
                        <a:lstStyle/>
                        <a:p>
                          <a:r>
                            <a:rPr lang="tr-TR" dirty="0"/>
                            <a:t>0,000</a:t>
                          </a:r>
                        </a:p>
                      </a:txBody>
                      <a:tcPr/>
                    </a:tc>
                    <a:extLst>
                      <a:ext uri="{0D108BD9-81ED-4DB2-BD59-A6C34878D82A}">
                        <a16:rowId xmlns:a16="http://schemas.microsoft.com/office/drawing/2014/main" val="10001"/>
                      </a:ext>
                    </a:extLst>
                  </a:tr>
                </a:tbl>
              </a:graphicData>
            </a:graphic>
          </p:graphicFrame>
        </mc:Choice>
        <mc:Fallback xmlns="">
          <p:graphicFrame>
            <p:nvGraphicFramePr>
              <p:cNvPr id="4" name="İçerik Yer Tutucusu 3"/>
              <p:cNvGraphicFramePr>
                <a:graphicFrameLocks noGrp="1"/>
              </p:cNvGraphicFramePr>
              <p:nvPr>
                <p:ph idx="1"/>
                <p:extLst>
                  <p:ext uri="{D42A27DB-BD31-4B8C-83A1-F6EECF244321}">
                    <p14:modId xmlns:p14="http://schemas.microsoft.com/office/powerpoint/2010/main" val="2048425920"/>
                  </p:ext>
                </p:extLst>
              </p:nvPr>
            </p:nvGraphicFramePr>
            <p:xfrm>
              <a:off x="457200" y="1935163"/>
              <a:ext cx="7200900" cy="74168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tblGrid>
                  <a:tr h="370840">
                    <a:tc>
                      <a:txBody>
                        <a:bodyPr/>
                        <a:lstStyle/>
                        <a:p>
                          <a:endParaRPr lang="tr-TR" dirty="0"/>
                        </a:p>
                      </a:txBody>
                      <a:tcPr/>
                    </a:tc>
                    <a:tc>
                      <a:txBody>
                        <a:bodyPr/>
                        <a:lstStyle/>
                        <a:p>
                          <a:r>
                            <a:rPr lang="tr-TR" dirty="0" smtClean="0"/>
                            <a:t>N</a:t>
                          </a:r>
                          <a:endParaRPr lang="tr-TR" dirty="0"/>
                        </a:p>
                      </a:txBody>
                      <a:tcPr/>
                    </a:tc>
                    <a:tc>
                      <a:txBody>
                        <a:bodyPr/>
                        <a:lstStyle/>
                        <a:p>
                          <a:endParaRPr lang="tr-TR"/>
                        </a:p>
                      </a:txBody>
                      <a:tcPr>
                        <a:blipFill rotWithShape="1">
                          <a:blip r:embed="rId2"/>
                          <a:stretch>
                            <a:fillRect l="-199408" t="-8197" r="-400000" b="-124590"/>
                          </a:stretch>
                        </a:blipFill>
                      </a:tcPr>
                    </a:tc>
                    <a:tc>
                      <a:txBody>
                        <a:bodyPr/>
                        <a:lstStyle/>
                        <a:p>
                          <a:r>
                            <a:rPr lang="tr-TR" dirty="0" smtClean="0"/>
                            <a:t>S</a:t>
                          </a:r>
                          <a:endParaRPr lang="tr-TR" dirty="0"/>
                        </a:p>
                      </a:txBody>
                      <a:tcPr/>
                    </a:tc>
                    <a:tc>
                      <a:txBody>
                        <a:bodyPr/>
                        <a:lstStyle/>
                        <a:p>
                          <a:r>
                            <a:rPr lang="tr-TR" dirty="0" err="1" smtClean="0"/>
                            <a:t>sd</a:t>
                          </a:r>
                          <a:endParaRPr lang="tr-TR" dirty="0"/>
                        </a:p>
                      </a:txBody>
                      <a:tcPr/>
                    </a:tc>
                    <a:tc>
                      <a:txBody>
                        <a:bodyPr/>
                        <a:lstStyle/>
                        <a:p>
                          <a:r>
                            <a:rPr lang="tr-TR" dirty="0" smtClean="0"/>
                            <a:t>t</a:t>
                          </a:r>
                          <a:endParaRPr lang="tr-TR" dirty="0"/>
                        </a:p>
                      </a:txBody>
                      <a:tcPr/>
                    </a:tc>
                    <a:tc>
                      <a:txBody>
                        <a:bodyPr/>
                        <a:lstStyle/>
                        <a:p>
                          <a:r>
                            <a:rPr lang="tr-TR" dirty="0" smtClean="0"/>
                            <a:t>p</a:t>
                          </a:r>
                          <a:endParaRPr lang="tr-TR" dirty="0"/>
                        </a:p>
                      </a:txBody>
                      <a:tcPr/>
                    </a:tc>
                  </a:tr>
                  <a:tr h="370840">
                    <a:tc>
                      <a:txBody>
                        <a:bodyPr/>
                        <a:lstStyle/>
                        <a:p>
                          <a:r>
                            <a:rPr lang="tr-TR" dirty="0" smtClean="0"/>
                            <a:t>BOY</a:t>
                          </a:r>
                          <a:endParaRPr lang="tr-TR" dirty="0"/>
                        </a:p>
                      </a:txBody>
                      <a:tcPr/>
                    </a:tc>
                    <a:tc>
                      <a:txBody>
                        <a:bodyPr/>
                        <a:lstStyle/>
                        <a:p>
                          <a:r>
                            <a:rPr lang="tr-TR" dirty="0" smtClean="0"/>
                            <a:t>43</a:t>
                          </a:r>
                          <a:endParaRPr lang="tr-TR" dirty="0"/>
                        </a:p>
                      </a:txBody>
                      <a:tcPr/>
                    </a:tc>
                    <a:tc>
                      <a:txBody>
                        <a:bodyPr/>
                        <a:lstStyle/>
                        <a:p>
                          <a:r>
                            <a:rPr lang="tr-TR" dirty="0" smtClean="0"/>
                            <a:t>93</a:t>
                          </a:r>
                          <a:endParaRPr lang="tr-TR" dirty="0"/>
                        </a:p>
                      </a:txBody>
                      <a:tcPr/>
                    </a:tc>
                    <a:tc>
                      <a:txBody>
                        <a:bodyPr/>
                        <a:lstStyle/>
                        <a:p>
                          <a:r>
                            <a:rPr lang="tr-TR" dirty="0" smtClean="0"/>
                            <a:t>13,12</a:t>
                          </a:r>
                          <a:endParaRPr lang="tr-TR" dirty="0"/>
                        </a:p>
                      </a:txBody>
                      <a:tcPr/>
                    </a:tc>
                    <a:tc>
                      <a:txBody>
                        <a:bodyPr/>
                        <a:lstStyle/>
                        <a:p>
                          <a:r>
                            <a:rPr lang="tr-TR" dirty="0" smtClean="0"/>
                            <a:t>42</a:t>
                          </a:r>
                          <a:endParaRPr lang="tr-TR" dirty="0"/>
                        </a:p>
                      </a:txBody>
                      <a:tcPr/>
                    </a:tc>
                    <a:tc>
                      <a:txBody>
                        <a:bodyPr/>
                        <a:lstStyle/>
                        <a:p>
                          <a:r>
                            <a:rPr lang="tr-TR" dirty="0" smtClean="0"/>
                            <a:t>-8,49</a:t>
                          </a:r>
                          <a:endParaRPr lang="tr-TR" dirty="0"/>
                        </a:p>
                      </a:txBody>
                      <a:tcPr/>
                    </a:tc>
                    <a:tc>
                      <a:txBody>
                        <a:bodyPr/>
                        <a:lstStyle/>
                        <a:p>
                          <a:r>
                            <a:rPr lang="tr-TR" dirty="0" smtClean="0"/>
                            <a:t>0,000</a:t>
                          </a:r>
                          <a:endParaRPr lang="tr-TR" dirty="0"/>
                        </a:p>
                      </a:txBody>
                      <a:tcPr/>
                    </a:tc>
                  </a:tr>
                </a:tbl>
              </a:graphicData>
            </a:graphic>
          </p:graphicFrame>
        </mc:Fallback>
      </mc:AlternateContent>
      <mc:AlternateContent xmlns:mc="http://schemas.openxmlformats.org/markup-compatibility/2006" xmlns:a14="http://schemas.microsoft.com/office/drawing/2010/main">
        <mc:Choice Requires="a14">
          <p:sp>
            <p:nvSpPr>
              <p:cNvPr id="7" name="Dikdörtgen 6"/>
              <p:cNvSpPr/>
              <p:nvPr/>
            </p:nvSpPr>
            <p:spPr>
              <a:xfrm>
                <a:off x="827584" y="3140968"/>
                <a:ext cx="6696744" cy="2862322"/>
              </a:xfrm>
              <a:prstGeom prst="rect">
                <a:avLst/>
              </a:prstGeom>
            </p:spPr>
            <p:txBody>
              <a:bodyPr wrap="square">
                <a:spAutoFit/>
              </a:bodyPr>
              <a:lstStyle/>
              <a:p>
                <a:r>
                  <a:rPr lang="tr-TR" dirty="0"/>
                  <a:t>Boy gelişimleri incelenen 5 yaş grubu 43 çocuğun boylarının ortalaması bu yaş grubundaki çocuklar için belirlenen 110 cm norm değerden farklı olup olmadığını belirlemek için yapılan t örneklem t testi sonucunda çocukların boy ortalaması ile norm değer arasında anlamlı farklılık görülmüştür. Test sonucu hesaplanan etki büyüklüğü farkın (d=1,29) oldukça fazla olduğunu göstermektedir. bu durumda çocukların boy ortalaması </a:t>
                </a:r>
                <a14:m>
                  <m:oMath xmlns:m="http://schemas.openxmlformats.org/officeDocument/2006/math">
                    <m:d>
                      <m:dPr>
                        <m:ctrlPr>
                          <a:rPr lang="tr-TR" sz="1200" i="1">
                            <a:latin typeface="Cambria Math" panose="02040503050406030204" pitchFamily="18" charset="0"/>
                          </a:rPr>
                        </m:ctrlPr>
                      </m:dPr>
                      <m:e>
                        <m:bar>
                          <m:barPr>
                            <m:pos m:val="top"/>
                            <m:ctrlPr>
                              <a:rPr lang="tr-TR" sz="1200" i="1">
                                <a:latin typeface="Cambria Math" panose="02040503050406030204" pitchFamily="18" charset="0"/>
                              </a:rPr>
                            </m:ctrlPr>
                          </m:barPr>
                          <m:e>
                            <m:r>
                              <a:rPr lang="tr-TR" sz="1200" i="1">
                                <a:latin typeface="Cambria Math"/>
                              </a:rPr>
                              <m:t>𝑋</m:t>
                            </m:r>
                          </m:e>
                        </m:bar>
                        <m:r>
                          <a:rPr lang="tr-TR" sz="1200" i="1">
                            <a:latin typeface="Cambria Math"/>
                          </a:rPr>
                          <m:t>=93</m:t>
                        </m:r>
                      </m:e>
                    </m:d>
                    <m:r>
                      <a:rPr lang="tr-TR" sz="1200" i="1">
                        <a:latin typeface="Cambria Math"/>
                      </a:rPr>
                      <m:t> </m:t>
                    </m:r>
                  </m:oMath>
                </a14:m>
                <a:r>
                  <a:rPr lang="tr-TR" dirty="0"/>
                  <a:t>bu yaş grubu çocuklar için beklenen normalden </a:t>
                </a:r>
                <a14:m>
                  <m:oMath xmlns:m="http://schemas.openxmlformats.org/officeDocument/2006/math">
                    <m:d>
                      <m:dPr>
                        <m:ctrlPr>
                          <a:rPr lang="tr-TR" i="1">
                            <a:latin typeface="Cambria Math" panose="02040503050406030204" pitchFamily="18" charset="0"/>
                          </a:rPr>
                        </m:ctrlPr>
                      </m:dPr>
                      <m:e>
                        <m:r>
                          <m:rPr>
                            <m:sty m:val="p"/>
                          </m:rPr>
                          <a:rPr lang="el-GR" i="1" smtClean="0">
                            <a:latin typeface="Cambria Math"/>
                          </a:rPr>
                          <m:t>μ</m:t>
                        </m:r>
                        <m:r>
                          <a:rPr lang="tr-TR" i="1">
                            <a:latin typeface="Cambria Math"/>
                          </a:rPr>
                          <m:t>=</m:t>
                        </m:r>
                        <m:r>
                          <a:rPr lang="tr-TR" b="0" i="1" smtClean="0">
                            <a:latin typeface="Cambria Math"/>
                          </a:rPr>
                          <m:t>110</m:t>
                        </m:r>
                      </m:e>
                    </m:d>
                    <m:r>
                      <a:rPr lang="tr-TR" i="1">
                        <a:latin typeface="Cambria Math"/>
                      </a:rPr>
                      <m:t> </m:t>
                    </m:r>
                  </m:oMath>
                </a14:m>
                <a:r>
                  <a:rPr lang="tr-TR" dirty="0"/>
                  <a:t>çok düşük olduğu için çocukların boy gelişimi açısından akranlarının gerisinde kaldığı söylenebilir.</a:t>
                </a:r>
              </a:p>
            </p:txBody>
          </p:sp>
        </mc:Choice>
        <mc:Fallback xmlns="">
          <p:sp>
            <p:nvSpPr>
              <p:cNvPr id="7" name="Dikdörtgen 6"/>
              <p:cNvSpPr>
                <a:spLocks noRot="1" noChangeAspect="1" noMove="1" noResize="1" noEditPoints="1" noAdjustHandles="1" noChangeArrowheads="1" noChangeShapeType="1" noTextEdit="1"/>
              </p:cNvSpPr>
              <p:nvPr/>
            </p:nvSpPr>
            <p:spPr>
              <a:xfrm>
                <a:off x="827584" y="3140968"/>
                <a:ext cx="6696744" cy="2862322"/>
              </a:xfrm>
              <a:prstGeom prst="rect">
                <a:avLst/>
              </a:prstGeom>
              <a:blipFill rotWithShape="1">
                <a:blip r:embed="rId3"/>
                <a:stretch>
                  <a:fillRect l="-820" t="-1064" r="-1184" b="-2340"/>
                </a:stretch>
              </a:blipFill>
            </p:spPr>
            <p:txBody>
              <a:bodyPr/>
              <a:lstStyle/>
              <a:p>
                <a:r>
                  <a:rPr lang="tr-TR">
                    <a:noFill/>
                  </a:rPr>
                  <a:t> </a:t>
                </a:r>
              </a:p>
            </p:txBody>
          </p:sp>
        </mc:Fallback>
      </mc:AlternateContent>
    </p:spTree>
    <p:extLst>
      <p:ext uri="{BB962C8B-B14F-4D97-AF65-F5344CB8AC3E}">
        <p14:creationId xmlns:p14="http://schemas.microsoft.com/office/powerpoint/2010/main" val="217456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Başka bir örnek olarak aynı uzunluktaki basketbol oyuncularından oluşturulmuş çiftelerden birisinin standart basketbol ayakkabısı giymesi diğer grubunun ise yeni nesil basketbol ayakkabı giymesi  ile aralarındaki performans incelenebilir. </a:t>
            </a:r>
          </a:p>
          <a:p>
            <a:endParaRPr lang="tr-TR" dirty="0"/>
          </a:p>
          <a:p>
            <a:endParaRPr lang="tr-TR" dirty="0"/>
          </a:p>
        </p:txBody>
      </p:sp>
    </p:spTree>
    <p:extLst>
      <p:ext uri="{BB962C8B-B14F-4D97-AF65-F5344CB8AC3E}">
        <p14:creationId xmlns:p14="http://schemas.microsoft.com/office/powerpoint/2010/main" val="41388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Diğer uygulama ise tekrarlı ölçümler içindir. Bir desende aynı kullanıcıların işlem öncesi ve işlem sonrası ölçümleri alınır. </a:t>
            </a:r>
          </a:p>
          <a:p>
            <a:endParaRPr lang="tr-TR" dirty="0"/>
          </a:p>
          <a:p>
            <a:r>
              <a:rPr lang="tr-TR" dirty="0" err="1"/>
              <a:t>Özbakım</a:t>
            </a:r>
            <a:r>
              <a:rPr lang="tr-TR" dirty="0"/>
              <a:t> becerilerinin ölçülmesi için işlem öncesi yansız atanan gruplara </a:t>
            </a:r>
            <a:r>
              <a:rPr lang="tr-TR" dirty="0" err="1"/>
              <a:t>öntest</a:t>
            </a:r>
            <a:r>
              <a:rPr lang="tr-TR" dirty="0"/>
              <a:t> sonrası </a:t>
            </a:r>
            <a:r>
              <a:rPr lang="tr-TR" dirty="0" err="1"/>
              <a:t>sontest</a:t>
            </a:r>
            <a:r>
              <a:rPr lang="tr-TR" dirty="0"/>
              <a:t> uygulanır ortalamalar karşılaştırılır.</a:t>
            </a:r>
          </a:p>
          <a:p>
            <a:endParaRPr lang="tr-TR" dirty="0"/>
          </a:p>
        </p:txBody>
      </p:sp>
    </p:spTree>
    <p:extLst>
      <p:ext uri="{BB962C8B-B14F-4D97-AF65-F5344CB8AC3E}">
        <p14:creationId xmlns:p14="http://schemas.microsoft.com/office/powerpoint/2010/main" val="1148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Varsayımlar</a:t>
            </a:r>
          </a:p>
        </p:txBody>
      </p:sp>
      <p:sp>
        <p:nvSpPr>
          <p:cNvPr id="3" name="İçerik Yer Tutucusu 2"/>
          <p:cNvSpPr>
            <a:spLocks noGrp="1"/>
          </p:cNvSpPr>
          <p:nvPr>
            <p:ph idx="1"/>
          </p:nvPr>
        </p:nvSpPr>
        <p:spPr/>
        <p:txBody>
          <a:bodyPr/>
          <a:lstStyle/>
          <a:p>
            <a:r>
              <a:rPr lang="tr-TR" dirty="0"/>
              <a:t>Bağımlı değişken aralık ya da oran ölçeğindedir. </a:t>
            </a:r>
          </a:p>
          <a:p>
            <a:endParaRPr lang="tr-TR" dirty="0"/>
          </a:p>
          <a:p>
            <a:r>
              <a:rPr lang="tr-TR" dirty="0"/>
              <a:t>Her bir örneklem için puanlar normal dağılmaktadır</a:t>
            </a:r>
          </a:p>
          <a:p>
            <a:endParaRPr lang="tr-TR" dirty="0"/>
          </a:p>
          <a:p>
            <a:r>
              <a:rPr lang="tr-TR" dirty="0"/>
              <a:t>Örneklemler ile gösterilen evrenlerin </a:t>
            </a:r>
            <a:r>
              <a:rPr lang="tr-TR" dirty="0" err="1"/>
              <a:t>varyansları</a:t>
            </a:r>
            <a:r>
              <a:rPr lang="tr-TR" dirty="0"/>
              <a:t> homojendir.</a:t>
            </a:r>
          </a:p>
        </p:txBody>
      </p:sp>
    </p:spTree>
    <p:extLst>
      <p:ext uri="{BB962C8B-B14F-4D97-AF65-F5344CB8AC3E}">
        <p14:creationId xmlns:p14="http://schemas.microsoft.com/office/powerpoint/2010/main" val="227204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 </a:t>
            </a:r>
          </a:p>
        </p:txBody>
      </p:sp>
      <p:sp>
        <p:nvSpPr>
          <p:cNvPr id="3" name="İçerik Yer Tutucusu 2"/>
          <p:cNvSpPr>
            <a:spLocks noGrp="1"/>
          </p:cNvSpPr>
          <p:nvPr>
            <p:ph idx="1"/>
          </p:nvPr>
        </p:nvSpPr>
        <p:spPr/>
        <p:txBody>
          <a:bodyPr/>
          <a:lstStyle/>
          <a:p>
            <a:r>
              <a:rPr lang="tr-TR" dirty="0"/>
              <a:t>Bir çalışmada terapi programının deneklerin böcek korkusunu azaltmadaki etkisi araştırılmaktadır. Bu çalışmada araştırma alternatif hipotezi tek yönlü olacaktır. Terapi sonrası puanların ortalaması terapi sonrası puanların ortalamasından düşük olacaktır. </a:t>
            </a:r>
          </a:p>
          <a:p>
            <a:endParaRPr lang="tr-TR" dirty="0"/>
          </a:p>
          <a:p>
            <a:r>
              <a:rPr lang="tr-TR" dirty="0"/>
              <a:t>Bağımlı örneklemlerde ham puanlar fark puanlarına dönüştürülür. Her bir çiftteki iki ham puan arasındaki fark, fark puanıdır. </a:t>
            </a:r>
          </a:p>
        </p:txBody>
      </p:sp>
    </p:spTree>
    <p:extLst>
      <p:ext uri="{BB962C8B-B14F-4D97-AF65-F5344CB8AC3E}">
        <p14:creationId xmlns:p14="http://schemas.microsoft.com/office/powerpoint/2010/main" val="356701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Terapi sonrası korku puanları terapi öncesindeki korku puanlarından çıkarılacak olursa arasındaki fark elde edilen fark puanlarına ait evren ortalamasının pozitif olacağı söylenebilir. Fark puanlarının ortalamasının sıfırdan farklı olacağı hipotezi geliştirilebilir. Sembolik olarak yazılacak olursa elde edilen fark puanları H1: Md &gt;0, H0 : Md≤0  </a:t>
            </a:r>
          </a:p>
        </p:txBody>
      </p:sp>
    </p:spTree>
    <p:extLst>
      <p:ext uri="{BB962C8B-B14F-4D97-AF65-F5344CB8AC3E}">
        <p14:creationId xmlns:p14="http://schemas.microsoft.com/office/powerpoint/2010/main" val="136601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endParaRPr lang="tr-TR" dirty="0"/>
              </a:p>
              <a:p>
                <a14:m>
                  <m:oMath xmlns:m="http://schemas.openxmlformats.org/officeDocument/2006/math">
                    <m:r>
                      <a:rPr lang="tr-TR" b="0" i="1" smtClean="0">
                        <a:latin typeface="Cambria Math"/>
                      </a:rPr>
                      <m:t>𝑡</m:t>
                    </m:r>
                    <m:r>
                      <a:rPr lang="tr-TR" b="0" i="1" smtClean="0">
                        <a:latin typeface="Cambria Math"/>
                      </a:rPr>
                      <m:t>=</m:t>
                    </m:r>
                    <m:f>
                      <m:fPr>
                        <m:ctrlPr>
                          <a:rPr lang="tr-TR" b="0" i="1" smtClean="0">
                            <a:latin typeface="Cambria Math" panose="02040503050406030204" pitchFamily="18" charset="0"/>
                          </a:rPr>
                        </m:ctrlPr>
                      </m:fPr>
                      <m:num>
                        <m:acc>
                          <m:accPr>
                            <m:chr m:val="̅"/>
                            <m:ctrlPr>
                              <a:rPr lang="tr-TR" b="0" i="1" smtClean="0">
                                <a:latin typeface="Cambria Math" panose="02040503050406030204" pitchFamily="18" charset="0"/>
                              </a:rPr>
                            </m:ctrlPr>
                          </m:accPr>
                          <m:e>
                            <m:r>
                              <a:rPr lang="tr-TR" b="0" i="1" smtClean="0">
                                <a:latin typeface="Cambria Math"/>
                              </a:rPr>
                              <m:t>𝐷</m:t>
                            </m:r>
                          </m:e>
                        </m:acc>
                        <m:r>
                          <a:rPr lang="tr-TR" b="0" i="1" smtClean="0">
                            <a:latin typeface="Cambria Math"/>
                          </a:rPr>
                          <m:t>− </m:t>
                        </m:r>
                        <m:sSub>
                          <m:sSubPr>
                            <m:ctrlPr>
                              <a:rPr lang="tr-TR" b="0" i="1" smtClean="0">
                                <a:latin typeface="Cambria Math" panose="02040503050406030204" pitchFamily="18" charset="0"/>
                              </a:rPr>
                            </m:ctrlPr>
                          </m:sSubPr>
                          <m:e>
                            <m:r>
                              <a:rPr lang="tr-TR" b="0" i="1" smtClean="0">
                                <a:latin typeface="Cambria Math"/>
                              </a:rPr>
                              <m:t>µ</m:t>
                            </m:r>
                          </m:e>
                          <m:sub>
                            <m:r>
                              <a:rPr lang="tr-TR" b="0" i="1" smtClean="0">
                                <a:latin typeface="Cambria Math"/>
                              </a:rPr>
                              <m:t>𝐷</m:t>
                            </m:r>
                          </m:sub>
                        </m:sSub>
                      </m:num>
                      <m:den>
                        <m:eqArr>
                          <m:eqArrPr>
                            <m:ctrlPr>
                              <a:rPr lang="tr-TR" b="0" i="1" smtClean="0">
                                <a:latin typeface="Cambria Math" panose="02040503050406030204" pitchFamily="18" charset="0"/>
                              </a:rPr>
                            </m:ctrlPr>
                          </m:eqArrPr>
                          <m:e>
                            <m:r>
                              <a:rPr lang="tr-TR" b="0" i="1" smtClean="0">
                                <a:latin typeface="Cambria Math"/>
                              </a:rPr>
                              <m:t> </m:t>
                            </m:r>
                          </m:e>
                          <m:e>
                            <m:sSub>
                              <m:sSubPr>
                                <m:ctrlPr>
                                  <a:rPr lang="tr-TR" b="0" i="1" smtClean="0">
                                    <a:latin typeface="Cambria Math" panose="02040503050406030204" pitchFamily="18" charset="0"/>
                                  </a:rPr>
                                </m:ctrlPr>
                              </m:sSubPr>
                              <m:e>
                                <m:r>
                                  <a:rPr lang="tr-TR" b="0" i="1" smtClean="0">
                                    <a:latin typeface="Cambria Math"/>
                                  </a:rPr>
                                  <m:t>𝑆</m:t>
                                </m:r>
                              </m:e>
                              <m:sub>
                                <m:acc>
                                  <m:accPr>
                                    <m:chr m:val="̅"/>
                                    <m:ctrlPr>
                                      <a:rPr lang="tr-TR" b="0" i="1" smtClean="0">
                                        <a:latin typeface="Cambria Math" panose="02040503050406030204" pitchFamily="18" charset="0"/>
                                      </a:rPr>
                                    </m:ctrlPr>
                                  </m:accPr>
                                  <m:e>
                                    <m:r>
                                      <a:rPr lang="tr-TR" b="0" i="1" smtClean="0">
                                        <a:latin typeface="Cambria Math"/>
                                      </a:rPr>
                                      <m:t>𝐷</m:t>
                                    </m:r>
                                  </m:e>
                                </m:acc>
                              </m:sub>
                            </m:sSub>
                          </m:e>
                        </m:eqArr>
                      </m:den>
                    </m:f>
                  </m:oMath>
                </a14:m>
                <a:r>
                  <a:rPr lang="tr-TR" dirty="0"/>
                  <a:t> </a:t>
                </a:r>
              </a:p>
              <a:p>
                <a:r>
                  <a:rPr lang="tr-TR" dirty="0"/>
                  <a:t>t puanı hesaplanırken fark puanlarına ait ortalama örneklem dağılımın standart sapmasına ya da ortalama farkın standart hatasına bölünür</a:t>
                </a:r>
              </a:p>
              <a:p>
                <a:endParaRPr lang="tr-TR" dirty="0"/>
              </a:p>
              <a:p>
                <a14:m>
                  <m:oMath xmlns:m="http://schemas.openxmlformats.org/officeDocument/2006/math">
                    <m:sSub>
                      <m:sSubPr>
                        <m:ctrlPr>
                          <a:rPr lang="tr-TR" i="1">
                            <a:latin typeface="Cambria Math" panose="02040503050406030204" pitchFamily="18" charset="0"/>
                          </a:rPr>
                        </m:ctrlPr>
                      </m:sSubPr>
                      <m:e>
                        <m:r>
                          <a:rPr lang="tr-TR" i="1">
                            <a:latin typeface="Cambria Math"/>
                          </a:rPr>
                          <m:t>𝑆</m:t>
                        </m:r>
                      </m:e>
                      <m:sub>
                        <m:acc>
                          <m:accPr>
                            <m:chr m:val="̅"/>
                            <m:ctrlPr>
                              <a:rPr lang="tr-TR" i="1">
                                <a:latin typeface="Cambria Math" panose="02040503050406030204" pitchFamily="18" charset="0"/>
                              </a:rPr>
                            </m:ctrlPr>
                          </m:accPr>
                          <m:e>
                            <m:r>
                              <a:rPr lang="tr-TR" i="1">
                                <a:latin typeface="Cambria Math"/>
                              </a:rPr>
                              <m:t>𝐷</m:t>
                            </m:r>
                          </m:e>
                        </m:acc>
                      </m:sub>
                    </m:sSub>
                    <m:r>
                      <a:rPr lang="tr-TR" b="0" i="1" smtClean="0">
                        <a:latin typeface="Cambria Math"/>
                      </a:rPr>
                      <m:t>= </m:t>
                    </m:r>
                    <m:rad>
                      <m:radPr>
                        <m:degHide m:val="on"/>
                        <m:ctrlPr>
                          <a:rPr lang="tr-TR" b="0" i="1" smtClean="0">
                            <a:latin typeface="Cambria Math" panose="02040503050406030204" pitchFamily="18" charset="0"/>
                          </a:rPr>
                        </m:ctrlPr>
                      </m:radPr>
                      <m:deg/>
                      <m:e>
                        <m:d>
                          <m:dPr>
                            <m:ctrlPr>
                              <a:rPr lang="tr-TR" b="0" i="1" smtClean="0">
                                <a:latin typeface="Cambria Math" panose="02040503050406030204" pitchFamily="18" charset="0"/>
                              </a:rPr>
                            </m:ctrlPr>
                          </m:dPr>
                          <m:e>
                            <m:sSubSup>
                              <m:sSubSupPr>
                                <m:ctrlPr>
                                  <a:rPr lang="tr-TR" b="0" i="1" smtClean="0">
                                    <a:latin typeface="Cambria Math" panose="02040503050406030204" pitchFamily="18" charset="0"/>
                                  </a:rPr>
                                </m:ctrlPr>
                              </m:sSubSupPr>
                              <m:e>
                                <m:r>
                                  <a:rPr lang="tr-TR" i="1">
                                    <a:latin typeface="Cambria Math"/>
                                  </a:rPr>
                                  <m:t>𝑆</m:t>
                                </m:r>
                                <m:r>
                                  <a:rPr lang="tr-TR" b="0" i="1" smtClean="0">
                                    <a:latin typeface="Cambria Math"/>
                                  </a:rPr>
                                  <m:t>𝑑</m:t>
                                </m:r>
                              </m:e>
                              <m:sub/>
                              <m:sup>
                                <m:r>
                                  <a:rPr lang="tr-TR" b="0" i="1" smtClean="0">
                                    <a:latin typeface="Cambria Math"/>
                                  </a:rPr>
                                  <m:t>2</m:t>
                                </m:r>
                              </m:sup>
                            </m:sSubSup>
                          </m:e>
                        </m:d>
                        <m:r>
                          <a:rPr lang="tr-TR" b="0" i="1" smtClean="0">
                            <a:latin typeface="Cambria Math"/>
                          </a:rPr>
                          <m:t>(</m:t>
                        </m:r>
                        <m:f>
                          <m:fPr>
                            <m:ctrlPr>
                              <a:rPr lang="tr-TR" b="0" i="1" smtClean="0">
                                <a:latin typeface="Cambria Math" panose="02040503050406030204" pitchFamily="18" charset="0"/>
                              </a:rPr>
                            </m:ctrlPr>
                          </m:fPr>
                          <m:num>
                            <m:r>
                              <a:rPr lang="tr-TR" b="0" i="1" smtClean="0">
                                <a:latin typeface="Cambria Math"/>
                              </a:rPr>
                              <m:t>1</m:t>
                            </m:r>
                          </m:num>
                          <m:den>
                            <m:r>
                              <a:rPr lang="tr-TR" b="0" i="1" smtClean="0">
                                <a:latin typeface="Cambria Math"/>
                              </a:rPr>
                              <m:t>𝑛</m:t>
                            </m:r>
                          </m:den>
                        </m:f>
                      </m:e>
                    </m:rad>
                  </m:oMath>
                </a14:m>
                <a:r>
                  <a:rPr lang="tr-TR"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889" r="-2074"/>
                </a:stretch>
              </a:blipFill>
            </p:spPr>
            <p:txBody>
              <a:bodyPr/>
              <a:lstStyle/>
              <a:p>
                <a:r>
                  <a:rPr lang="tr-TR">
                    <a:noFill/>
                  </a:rPr>
                  <a:t> </a:t>
                </a:r>
              </a:p>
            </p:txBody>
          </p:sp>
        </mc:Fallback>
      </mc:AlternateContent>
    </p:spTree>
    <p:extLst>
      <p:ext uri="{BB962C8B-B14F-4D97-AF65-F5344CB8AC3E}">
        <p14:creationId xmlns:p14="http://schemas.microsoft.com/office/powerpoint/2010/main" val="361746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14:m>
                  <m:oMath xmlns:m="http://schemas.openxmlformats.org/officeDocument/2006/math">
                    <m:sSubSup>
                      <m:sSubSupPr>
                        <m:ctrlPr>
                          <a:rPr lang="tr-TR" i="1" dirty="0" smtClean="0">
                            <a:latin typeface="Cambria Math" panose="02040503050406030204" pitchFamily="18" charset="0"/>
                          </a:rPr>
                        </m:ctrlPr>
                      </m:sSubSupPr>
                      <m:e>
                        <m:r>
                          <a:rPr lang="tr-TR" b="0" i="1" dirty="0" smtClean="0">
                            <a:latin typeface="Cambria Math"/>
                          </a:rPr>
                          <m:t>𝑆</m:t>
                        </m:r>
                        <m:r>
                          <a:rPr lang="tr-TR" b="0" i="1" baseline="30000" dirty="0" smtClean="0">
                            <a:latin typeface="Cambria Math"/>
                          </a:rPr>
                          <m:t>2</m:t>
                        </m:r>
                      </m:e>
                      <m:sub>
                        <m:r>
                          <a:rPr lang="tr-TR" b="0" i="1" dirty="0" smtClean="0">
                            <a:latin typeface="Cambria Math"/>
                          </a:rPr>
                          <m:t>𝑑</m:t>
                        </m:r>
                      </m:sub>
                      <m:sup/>
                    </m:sSubSup>
                    <m:r>
                      <a:rPr lang="tr-TR" b="0" i="1" dirty="0" smtClean="0">
                        <a:latin typeface="Cambria Math"/>
                      </a:rPr>
                      <m:t>= </m:t>
                    </m:r>
                    <m:f>
                      <m:fPr>
                        <m:ctrlPr>
                          <a:rPr lang="tr-TR" b="0" i="1" dirty="0" smtClean="0">
                            <a:latin typeface="Cambria Math" panose="02040503050406030204" pitchFamily="18" charset="0"/>
                          </a:rPr>
                        </m:ctrlPr>
                      </m:fPr>
                      <m:num>
                        <m:nary>
                          <m:naryPr>
                            <m:chr m:val="∑"/>
                            <m:subHide m:val="on"/>
                            <m:supHide m:val="on"/>
                            <m:ctrlPr>
                              <a:rPr lang="tr-TR" b="0" i="1" dirty="0" smtClean="0">
                                <a:latin typeface="Cambria Math" panose="02040503050406030204" pitchFamily="18" charset="0"/>
                              </a:rPr>
                            </m:ctrlPr>
                          </m:naryPr>
                          <m:sub/>
                          <m:sup/>
                          <m:e>
                            <m:sSup>
                              <m:sSupPr>
                                <m:ctrlPr>
                                  <a:rPr lang="tr-TR" b="0" i="1" dirty="0" smtClean="0">
                                    <a:latin typeface="Cambria Math" panose="02040503050406030204" pitchFamily="18" charset="0"/>
                                  </a:rPr>
                                </m:ctrlPr>
                              </m:sSupPr>
                              <m:e>
                                <m:r>
                                  <a:rPr lang="tr-TR" i="1" dirty="0">
                                    <a:latin typeface="Cambria Math"/>
                                  </a:rPr>
                                  <m:t>𝐷</m:t>
                                </m:r>
                              </m:e>
                              <m:sup>
                                <m:r>
                                  <a:rPr lang="tr-TR" i="1" dirty="0">
                                    <a:latin typeface="Cambria Math"/>
                                  </a:rPr>
                                  <m:t>2</m:t>
                                </m:r>
                              </m:sup>
                            </m:sSup>
                            <m:r>
                              <a:rPr lang="tr-TR" b="0" i="1" dirty="0" smtClean="0">
                                <a:latin typeface="Cambria Math"/>
                              </a:rPr>
                              <m:t>−(</m:t>
                            </m:r>
                            <m:nary>
                              <m:naryPr>
                                <m:chr m:val="∑"/>
                                <m:subHide m:val="on"/>
                                <m:supHide m:val="on"/>
                                <m:ctrlPr>
                                  <a:rPr lang="tr-TR" b="0" i="1" dirty="0" smtClean="0">
                                    <a:latin typeface="Cambria Math" panose="02040503050406030204" pitchFamily="18" charset="0"/>
                                  </a:rPr>
                                </m:ctrlPr>
                              </m:naryPr>
                              <m:sub/>
                              <m:sup/>
                              <m:e>
                                <m:r>
                                  <a:rPr lang="tr-TR" b="0" i="1" dirty="0" smtClean="0">
                                    <a:latin typeface="Cambria Math"/>
                                  </a:rPr>
                                  <m:t>𝐷</m:t>
                                </m:r>
                                <m:r>
                                  <a:rPr lang="tr-TR" b="0" i="1" dirty="0" smtClean="0">
                                    <a:latin typeface="Cambria Math"/>
                                  </a:rPr>
                                  <m:t>)2</m:t>
                                </m:r>
                              </m:e>
                            </m:nary>
                            <m:r>
                              <a:rPr lang="tr-TR" b="0" i="1" dirty="0" smtClean="0">
                                <a:latin typeface="Cambria Math"/>
                              </a:rPr>
                              <m:t>/</m:t>
                            </m:r>
                            <m:r>
                              <a:rPr lang="tr-TR" b="0" i="1" dirty="0" smtClean="0">
                                <a:latin typeface="Cambria Math"/>
                              </a:rPr>
                              <m:t>𝑛</m:t>
                            </m:r>
                          </m:e>
                        </m:nary>
                      </m:num>
                      <m:den>
                        <m:r>
                          <a:rPr lang="tr-TR" b="0" i="1" dirty="0" smtClean="0">
                            <a:latin typeface="Cambria Math"/>
                          </a:rPr>
                          <m:t>𝑛</m:t>
                        </m:r>
                        <m:r>
                          <a:rPr lang="tr-TR" b="0" i="1" dirty="0" smtClean="0">
                            <a:latin typeface="Cambria Math"/>
                          </a:rPr>
                          <m:t>−1</m:t>
                        </m:r>
                      </m:den>
                    </m:f>
                  </m:oMath>
                </a14:m>
                <a:endParaRPr lang="tr-TR" dirty="0"/>
              </a:p>
              <a:p>
                <a:endParaRPr lang="tr-TR" dirty="0"/>
              </a:p>
              <a:p>
                <a:r>
                  <a:rPr lang="tr-TR" dirty="0"/>
                  <a:t>Öğrencilerin </a:t>
                </a:r>
                <a:r>
                  <a:rPr lang="tr-TR" dirty="0" err="1"/>
                  <a:t>özbakım</a:t>
                </a:r>
                <a:r>
                  <a:rPr lang="tr-TR" dirty="0"/>
                  <a:t> becerilerini geliştirmek üzere  bir aylık bir program uygulanmış program öncesi ve sonrası öğrencilerin </a:t>
                </a:r>
                <a:r>
                  <a:rPr lang="tr-TR" dirty="0" err="1"/>
                  <a:t>özbakım</a:t>
                </a:r>
                <a:r>
                  <a:rPr lang="tr-TR" dirty="0"/>
                  <a:t> becerileri ölçülmüştür.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tr-TR">
                    <a:noFill/>
                  </a:rPr>
                  <a:t> </a:t>
                </a:r>
              </a:p>
            </p:txBody>
          </p:sp>
        </mc:Fallback>
      </mc:AlternateContent>
    </p:spTree>
    <p:extLst>
      <p:ext uri="{BB962C8B-B14F-4D97-AF65-F5344CB8AC3E}">
        <p14:creationId xmlns:p14="http://schemas.microsoft.com/office/powerpoint/2010/main" val="2587279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708841419"/>
              </p:ext>
            </p:extLst>
          </p:nvPr>
        </p:nvGraphicFramePr>
        <p:xfrm>
          <a:off x="457200" y="1935163"/>
          <a:ext cx="8229600" cy="29667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tr-TR" dirty="0"/>
                        <a:t>Öğrenci</a:t>
                      </a:r>
                    </a:p>
                  </a:txBody>
                  <a:tcPr/>
                </a:tc>
                <a:tc>
                  <a:txBody>
                    <a:bodyPr/>
                    <a:lstStyle/>
                    <a:p>
                      <a:r>
                        <a:rPr lang="tr-TR" dirty="0"/>
                        <a:t>Ön test</a:t>
                      </a:r>
                    </a:p>
                  </a:txBody>
                  <a:tcPr/>
                </a:tc>
                <a:tc>
                  <a:txBody>
                    <a:bodyPr/>
                    <a:lstStyle/>
                    <a:p>
                      <a:r>
                        <a:rPr lang="tr-TR" dirty="0"/>
                        <a:t>Son test</a:t>
                      </a:r>
                    </a:p>
                  </a:txBody>
                  <a:tcPr/>
                </a:tc>
                <a:tc>
                  <a:txBody>
                    <a:bodyPr/>
                    <a:lstStyle/>
                    <a:p>
                      <a:r>
                        <a:rPr lang="tr-TR" dirty="0"/>
                        <a:t>X2-X1</a:t>
                      </a:r>
                    </a:p>
                  </a:txBody>
                  <a:tcPr/>
                </a:tc>
                <a:tc>
                  <a:txBody>
                    <a:bodyPr/>
                    <a:lstStyle/>
                    <a:p>
                      <a:r>
                        <a:rPr lang="tr-TR" dirty="0"/>
                        <a:t>D2</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dirty="0"/>
                        <a:t>31</a:t>
                      </a:r>
                    </a:p>
                  </a:txBody>
                  <a:tcPr/>
                </a:tc>
                <a:tc>
                  <a:txBody>
                    <a:bodyPr/>
                    <a:lstStyle/>
                    <a:p>
                      <a:r>
                        <a:rPr lang="tr-TR" dirty="0"/>
                        <a:t>34</a:t>
                      </a:r>
                    </a:p>
                  </a:txBody>
                  <a:tcPr/>
                </a:tc>
                <a:tc>
                  <a:txBody>
                    <a:bodyPr/>
                    <a:lstStyle/>
                    <a:p>
                      <a:r>
                        <a:rPr lang="tr-TR" dirty="0"/>
                        <a:t>3</a:t>
                      </a:r>
                    </a:p>
                  </a:txBody>
                  <a:tcPr/>
                </a:tc>
                <a:tc>
                  <a:txBody>
                    <a:bodyPr/>
                    <a:lstStyle/>
                    <a:p>
                      <a:r>
                        <a:rPr lang="tr-TR" dirty="0"/>
                        <a:t>9</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dirty="0"/>
                        <a:t>30</a:t>
                      </a:r>
                    </a:p>
                  </a:txBody>
                  <a:tcPr/>
                </a:tc>
                <a:tc>
                  <a:txBody>
                    <a:bodyPr/>
                    <a:lstStyle/>
                    <a:p>
                      <a:r>
                        <a:rPr lang="tr-TR" dirty="0"/>
                        <a:t>31</a:t>
                      </a:r>
                    </a:p>
                  </a:txBody>
                  <a:tcPr/>
                </a:tc>
                <a:tc>
                  <a:txBody>
                    <a:bodyPr/>
                    <a:lstStyle/>
                    <a:p>
                      <a:r>
                        <a:rPr lang="tr-TR" dirty="0"/>
                        <a:t>3</a:t>
                      </a:r>
                    </a:p>
                  </a:txBody>
                  <a:tcPr/>
                </a:tc>
                <a:tc>
                  <a:txBody>
                    <a:bodyPr/>
                    <a:lstStyle/>
                    <a:p>
                      <a:r>
                        <a:rPr lang="tr-TR" dirty="0"/>
                        <a:t>1</a:t>
                      </a:r>
                    </a:p>
                  </a:txBody>
                  <a:tcPr/>
                </a:tc>
                <a:extLst>
                  <a:ext uri="{0D108BD9-81ED-4DB2-BD59-A6C34878D82A}">
                    <a16:rowId xmlns:a16="http://schemas.microsoft.com/office/drawing/2014/main" val="10002"/>
                  </a:ext>
                </a:extLst>
              </a:tr>
              <a:tr h="370840">
                <a:tc>
                  <a:txBody>
                    <a:bodyPr/>
                    <a:lstStyle/>
                    <a:p>
                      <a:r>
                        <a:rPr lang="tr-TR" dirty="0"/>
                        <a:t>3</a:t>
                      </a:r>
                    </a:p>
                  </a:txBody>
                  <a:tcPr/>
                </a:tc>
                <a:tc>
                  <a:txBody>
                    <a:bodyPr/>
                    <a:lstStyle/>
                    <a:p>
                      <a:r>
                        <a:rPr lang="tr-TR" dirty="0"/>
                        <a:t>33</a:t>
                      </a:r>
                    </a:p>
                  </a:txBody>
                  <a:tcPr/>
                </a:tc>
                <a:tc>
                  <a:txBody>
                    <a:bodyPr/>
                    <a:lstStyle/>
                    <a:p>
                      <a:r>
                        <a:rPr lang="tr-TR" dirty="0"/>
                        <a:t>33</a:t>
                      </a:r>
                    </a:p>
                  </a:txBody>
                  <a:tcPr/>
                </a:tc>
                <a:tc>
                  <a:txBody>
                    <a:bodyPr/>
                    <a:lstStyle/>
                    <a:p>
                      <a:r>
                        <a:rPr lang="tr-TR" dirty="0"/>
                        <a:t>0</a:t>
                      </a:r>
                    </a:p>
                  </a:txBody>
                  <a:tcPr/>
                </a:tc>
                <a:tc>
                  <a:txBody>
                    <a:bodyPr/>
                    <a:lstStyle/>
                    <a:p>
                      <a:r>
                        <a:rPr lang="tr-TR" dirty="0"/>
                        <a:t>0</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dirty="0"/>
                        <a:t>35</a:t>
                      </a:r>
                    </a:p>
                  </a:txBody>
                  <a:tcPr/>
                </a:tc>
                <a:tc>
                  <a:txBody>
                    <a:bodyPr/>
                    <a:lstStyle/>
                    <a:p>
                      <a:r>
                        <a:rPr lang="tr-TR" dirty="0"/>
                        <a:t>40</a:t>
                      </a:r>
                    </a:p>
                  </a:txBody>
                  <a:tcPr/>
                </a:tc>
                <a:tc>
                  <a:txBody>
                    <a:bodyPr/>
                    <a:lstStyle/>
                    <a:p>
                      <a:r>
                        <a:rPr lang="tr-TR" dirty="0"/>
                        <a:t>5</a:t>
                      </a:r>
                    </a:p>
                  </a:txBody>
                  <a:tcPr/>
                </a:tc>
                <a:tc>
                  <a:txBody>
                    <a:bodyPr/>
                    <a:lstStyle/>
                    <a:p>
                      <a:r>
                        <a:rPr lang="tr-TR" dirty="0"/>
                        <a:t>25</a:t>
                      </a:r>
                    </a:p>
                  </a:txBody>
                  <a:tcPr/>
                </a:tc>
                <a:extLst>
                  <a:ext uri="{0D108BD9-81ED-4DB2-BD59-A6C34878D82A}">
                    <a16:rowId xmlns:a16="http://schemas.microsoft.com/office/drawing/2014/main" val="10004"/>
                  </a:ext>
                </a:extLst>
              </a:tr>
              <a:tr h="370840">
                <a:tc>
                  <a:txBody>
                    <a:bodyPr/>
                    <a:lstStyle/>
                    <a:p>
                      <a:r>
                        <a:rPr lang="tr-TR" dirty="0"/>
                        <a:t>5</a:t>
                      </a:r>
                    </a:p>
                  </a:txBody>
                  <a:tcPr/>
                </a:tc>
                <a:tc>
                  <a:txBody>
                    <a:bodyPr/>
                    <a:lstStyle/>
                    <a:p>
                      <a:r>
                        <a:rPr lang="tr-TR" dirty="0"/>
                        <a:t>32</a:t>
                      </a:r>
                    </a:p>
                  </a:txBody>
                  <a:tcPr/>
                </a:tc>
                <a:tc>
                  <a:txBody>
                    <a:bodyPr/>
                    <a:lstStyle/>
                    <a:p>
                      <a:r>
                        <a:rPr lang="tr-TR" dirty="0"/>
                        <a:t>36</a:t>
                      </a:r>
                    </a:p>
                  </a:txBody>
                  <a:tcPr/>
                </a:tc>
                <a:tc>
                  <a:txBody>
                    <a:bodyPr/>
                    <a:lstStyle/>
                    <a:p>
                      <a:r>
                        <a:rPr lang="tr-TR" dirty="0"/>
                        <a:t>4</a:t>
                      </a:r>
                    </a:p>
                  </a:txBody>
                  <a:tcPr/>
                </a:tc>
                <a:tc>
                  <a:txBody>
                    <a:bodyPr/>
                    <a:lstStyle/>
                    <a:p>
                      <a:r>
                        <a:rPr lang="tr-TR" dirty="0"/>
                        <a:t>16</a:t>
                      </a:r>
                    </a:p>
                  </a:txBody>
                  <a:tcPr/>
                </a:tc>
                <a:extLst>
                  <a:ext uri="{0D108BD9-81ED-4DB2-BD59-A6C34878D82A}">
                    <a16:rowId xmlns:a16="http://schemas.microsoft.com/office/drawing/2014/main" val="10005"/>
                  </a:ext>
                </a:extLst>
              </a:tr>
              <a:tr h="370840">
                <a:tc>
                  <a:txBody>
                    <a:bodyPr/>
                    <a:lstStyle/>
                    <a:p>
                      <a:r>
                        <a:rPr lang="tr-TR" dirty="0"/>
                        <a:t>6</a:t>
                      </a:r>
                    </a:p>
                  </a:txBody>
                  <a:tcPr/>
                </a:tc>
                <a:tc>
                  <a:txBody>
                    <a:bodyPr/>
                    <a:lstStyle/>
                    <a:p>
                      <a:r>
                        <a:rPr lang="tr-TR" dirty="0"/>
                        <a:t>34</a:t>
                      </a:r>
                    </a:p>
                  </a:txBody>
                  <a:tcPr/>
                </a:tc>
                <a:tc>
                  <a:txBody>
                    <a:bodyPr/>
                    <a:lstStyle/>
                    <a:p>
                      <a:r>
                        <a:rPr lang="tr-TR" dirty="0"/>
                        <a:t>39</a:t>
                      </a:r>
                    </a:p>
                  </a:txBody>
                  <a:tcPr/>
                </a:tc>
                <a:tc>
                  <a:txBody>
                    <a:bodyPr/>
                    <a:lstStyle/>
                    <a:p>
                      <a:r>
                        <a:rPr lang="tr-TR" dirty="0"/>
                        <a:t>5</a:t>
                      </a:r>
                    </a:p>
                  </a:txBody>
                  <a:tcPr/>
                </a:tc>
                <a:tc>
                  <a:txBody>
                    <a:bodyPr/>
                    <a:lstStyle/>
                    <a:p>
                      <a:r>
                        <a:rPr lang="tr-TR" dirty="0"/>
                        <a:t>25</a:t>
                      </a:r>
                    </a:p>
                  </a:txBody>
                  <a:tcPr/>
                </a:tc>
                <a:extLst>
                  <a:ext uri="{0D108BD9-81ED-4DB2-BD59-A6C34878D82A}">
                    <a16:rowId xmlns:a16="http://schemas.microsoft.com/office/drawing/2014/main" val="10006"/>
                  </a:ext>
                </a:extLst>
              </a:tr>
              <a:tr h="370840">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r>
                        <a:rPr lang="tr-TR" dirty="0"/>
                        <a:t>18</a:t>
                      </a:r>
                    </a:p>
                  </a:txBody>
                  <a:tcPr/>
                </a:tc>
                <a:tc>
                  <a:txBody>
                    <a:bodyPr/>
                    <a:lstStyle/>
                    <a:p>
                      <a:r>
                        <a:rPr lang="tr-TR" dirty="0"/>
                        <a:t>76</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3" name="Metin kutusu 2"/>
              <p:cNvSpPr txBox="1"/>
              <p:nvPr/>
            </p:nvSpPr>
            <p:spPr>
              <a:xfrm>
                <a:off x="611560" y="5283656"/>
                <a:ext cx="2409506" cy="84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𝑡</m:t>
                      </m:r>
                      <m:r>
                        <a:rPr lang="tr-TR" b="0" i="1" smtClean="0">
                          <a:latin typeface="Cambria Math"/>
                        </a:rPr>
                        <m:t>= </m:t>
                      </m:r>
                      <m:f>
                        <m:fPr>
                          <m:ctrlPr>
                            <a:rPr lang="tr-TR" b="0" i="1" smtClean="0">
                              <a:latin typeface="Cambria Math" panose="02040503050406030204" pitchFamily="18" charset="0"/>
                            </a:rPr>
                          </m:ctrlPr>
                        </m:fPr>
                        <m:num>
                          <m:r>
                            <a:rPr lang="tr-TR" b="0" i="1" smtClean="0">
                              <a:latin typeface="Cambria Math"/>
                            </a:rPr>
                            <m:t>3</m:t>
                          </m:r>
                        </m:num>
                        <m:den>
                          <m:f>
                            <m:fPr>
                              <m:ctrlPr>
                                <a:rPr lang="tr-TR" b="0" i="1" smtClean="0">
                                  <a:latin typeface="Cambria Math" panose="02040503050406030204" pitchFamily="18" charset="0"/>
                                </a:rPr>
                              </m:ctrlPr>
                            </m:fPr>
                            <m:num>
                              <m:r>
                                <a:rPr lang="tr-TR" b="0" i="1" smtClean="0">
                                  <a:latin typeface="Cambria Math"/>
                                </a:rPr>
                                <m:t>76−(18∗18)/6</m:t>
                              </m:r>
                            </m:num>
                            <m:den>
                              <m:r>
                                <a:rPr lang="tr-TR" b="0" i="1" smtClean="0">
                                  <a:latin typeface="Cambria Math"/>
                                </a:rPr>
                                <m:t>5</m:t>
                              </m:r>
                            </m:den>
                          </m:f>
                        </m:den>
                      </m:f>
                    </m:oMath>
                  </m:oMathPara>
                </a14:m>
                <a:endParaRPr lang="tr-TR" dirty="0"/>
              </a:p>
            </p:txBody>
          </p:sp>
        </mc:Choice>
        <mc:Fallback xmlns="">
          <p:sp>
            <p:nvSpPr>
              <p:cNvPr id="3" name="Metin kutusu 2"/>
              <p:cNvSpPr txBox="1">
                <a:spLocks noRot="1" noChangeAspect="1" noMove="1" noResize="1" noEditPoints="1" noAdjustHandles="1" noChangeArrowheads="1" noChangeShapeType="1" noTextEdit="1"/>
              </p:cNvSpPr>
              <p:nvPr/>
            </p:nvSpPr>
            <p:spPr>
              <a:xfrm>
                <a:off x="611560" y="5283656"/>
                <a:ext cx="2409506" cy="849400"/>
              </a:xfrm>
              <a:prstGeom prst="rect">
                <a:avLst/>
              </a:prstGeom>
              <a:blipFill rotWithShape="1">
                <a:blip r:embed="rId2" cstate="print"/>
                <a:stretch>
                  <a:fillRect/>
                </a:stretch>
              </a:blipFill>
            </p:spPr>
            <p:txBody>
              <a:bodyPr/>
              <a:lstStyle/>
              <a:p>
                <a:r>
                  <a:rPr lang="tr-TR">
                    <a:noFill/>
                  </a:rPr>
                  <a:t> </a:t>
                </a:r>
              </a:p>
            </p:txBody>
          </p:sp>
        </mc:Fallback>
      </mc:AlternateContent>
      <p:sp>
        <p:nvSpPr>
          <p:cNvPr id="5" name="Metin kutusu 4"/>
          <p:cNvSpPr txBox="1"/>
          <p:nvPr/>
        </p:nvSpPr>
        <p:spPr>
          <a:xfrm>
            <a:off x="4048413" y="5339024"/>
            <a:ext cx="5194242" cy="1200329"/>
          </a:xfrm>
          <a:prstGeom prst="rect">
            <a:avLst/>
          </a:prstGeom>
          <a:noFill/>
        </p:spPr>
        <p:txBody>
          <a:bodyPr wrap="none" rtlCol="0">
            <a:spAutoFit/>
          </a:bodyPr>
          <a:lstStyle/>
          <a:p>
            <a:r>
              <a:rPr lang="tr-TR" dirty="0"/>
              <a:t>5 serbestlik derecesinde .05 anlamlılık düzeyinde </a:t>
            </a:r>
          </a:p>
          <a:p>
            <a:r>
              <a:rPr lang="tr-TR" dirty="0"/>
              <a:t>Tek yönlü kritik t değeri 2.015 tur.  Gözlenen değer </a:t>
            </a:r>
          </a:p>
          <a:p>
            <a:r>
              <a:rPr lang="tr-TR" dirty="0"/>
              <a:t>Kritik değeri aştığı için </a:t>
            </a:r>
            <a:r>
              <a:rPr lang="tr-TR" dirty="0" err="1"/>
              <a:t>ho</a:t>
            </a:r>
            <a:r>
              <a:rPr lang="tr-TR" dirty="0"/>
              <a:t> </a:t>
            </a:r>
            <a:r>
              <a:rPr lang="tr-TR" dirty="0" err="1"/>
              <a:t>reddedirilir</a:t>
            </a:r>
            <a:endParaRPr lang="tr-TR" dirty="0"/>
          </a:p>
          <a:p>
            <a:endParaRPr lang="tr-TR" dirty="0"/>
          </a:p>
        </p:txBody>
      </p:sp>
    </p:spTree>
    <p:extLst>
      <p:ext uri="{BB962C8B-B14F-4D97-AF65-F5344CB8AC3E}">
        <p14:creationId xmlns:p14="http://schemas.microsoft.com/office/powerpoint/2010/main" val="123684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Etki büyüklüğü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t>D= ölçüm ortalamaları  arası fark/ fark puanlarının standart sapması</a:t>
                </a:r>
              </a:p>
              <a:p>
                <a:endParaRPr lang="tr-TR" dirty="0"/>
              </a:p>
              <a:p>
                <a:r>
                  <a:rPr lang="tr-TR" dirty="0"/>
                  <a:t>D= t/ </a:t>
                </a:r>
                <a14:m>
                  <m:oMath xmlns:m="http://schemas.openxmlformats.org/officeDocument/2006/math">
                    <m:rad>
                      <m:radPr>
                        <m:degHide m:val="on"/>
                        <m:ctrlPr>
                          <a:rPr lang="tr-TR" i="1" smtClean="0">
                            <a:latin typeface="Cambria Math" panose="02040503050406030204" pitchFamily="18" charset="0"/>
                          </a:rPr>
                        </m:ctrlPr>
                      </m:radPr>
                      <m:deg/>
                      <m:e>
                        <m:r>
                          <a:rPr lang="tr-TR" b="0" i="1" smtClean="0">
                            <a:latin typeface="Cambria Math"/>
                          </a:rPr>
                          <m:t>𝑁</m:t>
                        </m:r>
                      </m:e>
                    </m:rad>
                  </m:oMath>
                </a14:m>
                <a:r>
                  <a:rPr lang="tr-TR"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cstate="print"/>
                <a:stretch>
                  <a:fillRect l="-889" t="-1111"/>
                </a:stretch>
              </a:blipFill>
            </p:spPr>
            <p:txBody>
              <a:bodyPr/>
              <a:lstStyle/>
              <a:p>
                <a:r>
                  <a:rPr lang="tr-TR">
                    <a:noFill/>
                  </a:rPr>
                  <a:t> </a:t>
                </a:r>
              </a:p>
            </p:txBody>
          </p:sp>
        </mc:Fallback>
      </mc:AlternateContent>
    </p:spTree>
    <p:extLst>
      <p:ext uri="{BB962C8B-B14F-4D97-AF65-F5344CB8AC3E}">
        <p14:creationId xmlns:p14="http://schemas.microsoft.com/office/powerpoint/2010/main" val="49022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dirty="0"/>
              <a:t>Etkili ve verimli çalışma programının öğrencilerin matematik başarısı üzerinden anlamlı bir etkisi var mıdır?</a:t>
            </a:r>
          </a:p>
          <a:p>
            <a:r>
              <a:rPr lang="tr-TR" dirty="0"/>
              <a:t>Varsayımlar</a:t>
            </a:r>
          </a:p>
          <a:p>
            <a:endParaRPr lang="tr-TR" dirty="0"/>
          </a:p>
          <a:p>
            <a:r>
              <a:rPr lang="tr-TR" dirty="0"/>
              <a:t>Fark puanları normal dağılım göstermelidir</a:t>
            </a:r>
          </a:p>
          <a:p>
            <a:r>
              <a:rPr lang="tr-TR" dirty="0"/>
              <a:t>Fark puanları birbirinden bağımsızdır. </a:t>
            </a:r>
          </a:p>
        </p:txBody>
      </p:sp>
    </p:spTree>
    <p:extLst>
      <p:ext uri="{BB962C8B-B14F-4D97-AF65-F5344CB8AC3E}">
        <p14:creationId xmlns:p14="http://schemas.microsoft.com/office/powerpoint/2010/main" val="249775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  t testi örnek-1</a:t>
            </a:r>
          </a:p>
        </p:txBody>
      </p:sp>
      <p:sp>
        <p:nvSpPr>
          <p:cNvPr id="3" name="İçerik Yer Tutucusu 2"/>
          <p:cNvSpPr>
            <a:spLocks noGrp="1"/>
          </p:cNvSpPr>
          <p:nvPr>
            <p:ph idx="1"/>
          </p:nvPr>
        </p:nvSpPr>
        <p:spPr/>
        <p:txBody>
          <a:bodyPr/>
          <a:lstStyle/>
          <a:p>
            <a:r>
              <a:rPr lang="tr-TR" dirty="0"/>
              <a:t>Yabancı dil öğretiminde özgün metaryel kullanımın öğrencilerin okuma becerisi üzerinde anlamlı bir etkisi var mıdır?</a:t>
            </a:r>
          </a:p>
          <a:p>
            <a:endParaRPr lang="tr-TR" dirty="0"/>
          </a:p>
          <a:p>
            <a:r>
              <a:rPr lang="tr-TR" dirty="0"/>
              <a:t> Yada özgün materyal kullanan grubun başarısı ile özgün materyal kullanmayan grubun başarısı arasında anlamlı bir fark var mıdır?</a:t>
            </a:r>
          </a:p>
        </p:txBody>
      </p:sp>
    </p:spTree>
    <p:extLst>
      <p:ext uri="{BB962C8B-B14F-4D97-AF65-F5344CB8AC3E}">
        <p14:creationId xmlns:p14="http://schemas.microsoft.com/office/powerpoint/2010/main" val="26283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Sonuç tablosu</a:t>
            </a:r>
          </a:p>
        </p:txBody>
      </p:sp>
      <mc:AlternateContent xmlns:mc="http://schemas.openxmlformats.org/markup-compatibility/2006" xmlns:a14="http://schemas.microsoft.com/office/drawing/2010/main">
        <mc:Choice Requires="a14">
          <p:graphicFrame>
            <p:nvGraphicFramePr>
              <p:cNvPr id="4" name="İçerik Yer Tutucusu 3"/>
              <p:cNvGraphicFramePr>
                <a:graphicFrameLocks noGrp="1"/>
              </p:cNvGraphicFramePr>
              <p:nvPr>
                <p:ph idx="1"/>
                <p:extLst>
                  <p:ext uri="{D42A27DB-BD31-4B8C-83A1-F6EECF244321}">
                    <p14:modId xmlns:p14="http://schemas.microsoft.com/office/powerpoint/2010/main" val="3597676984"/>
                  </p:ext>
                </p:extLst>
              </p:nvPr>
            </p:nvGraphicFramePr>
            <p:xfrm>
              <a:off x="457200" y="1935163"/>
              <a:ext cx="8229599" cy="111252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r>
                            <a:rPr lang="tr-TR" dirty="0"/>
                            <a:t>Ölçüm</a:t>
                          </a:r>
                        </a:p>
                      </a:txBody>
                      <a:tcPr/>
                    </a:tc>
                    <a:tc>
                      <a:txBody>
                        <a:bodyPr/>
                        <a:lstStyle/>
                        <a:p>
                          <a:pPr/>
                          <a14:m>
                            <m:oMathPara xmlns:m="http://schemas.openxmlformats.org/officeDocument/2006/math">
                              <m:oMathParaPr>
                                <m:jc m:val="centerGroup"/>
                              </m:oMathParaPr>
                              <m:oMath xmlns:m="http://schemas.openxmlformats.org/officeDocument/2006/math">
                                <m:r>
                                  <a:rPr lang="tr-TR" b="1" i="1" smtClean="0">
                                    <a:latin typeface="Cambria Math"/>
                                  </a:rPr>
                                  <m:t>𝑵</m:t>
                                </m:r>
                              </m:oMath>
                            </m:oMathPara>
                          </a14:m>
                          <a:endParaRPr lang="tr-T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1" i="1" smtClean="0">
                                        <a:latin typeface="Cambria Math"/>
                                      </a:rPr>
                                      <m:t>𝑿</m:t>
                                    </m:r>
                                  </m:e>
                                </m:acc>
                              </m:oMath>
                            </m:oMathPara>
                          </a14:m>
                          <a:endParaRPr lang="tr-TR" dirty="0"/>
                        </a:p>
                      </a:txBody>
                      <a:tcPr/>
                    </a:tc>
                    <a:tc>
                      <a:txBody>
                        <a:bodyPr/>
                        <a:lstStyle/>
                        <a:p>
                          <a:r>
                            <a:rPr lang="tr-TR" dirty="0"/>
                            <a:t>S</a:t>
                          </a:r>
                        </a:p>
                      </a:txBody>
                      <a:tcPr/>
                    </a:tc>
                    <a:tc>
                      <a:txBody>
                        <a:bodyPr/>
                        <a:lstStyle/>
                        <a:p>
                          <a:r>
                            <a:rPr lang="tr-TR" dirty="0" err="1"/>
                            <a:t>sd</a:t>
                          </a:r>
                          <a:endParaRPr lang="tr-TR" dirty="0"/>
                        </a:p>
                      </a:txBody>
                      <a:tcPr/>
                    </a:tc>
                    <a:tc>
                      <a:txBody>
                        <a:bodyPr/>
                        <a:lstStyle/>
                        <a:p>
                          <a:r>
                            <a:rPr lang="tr-TR" dirty="0"/>
                            <a:t>t</a:t>
                          </a:r>
                        </a:p>
                      </a:txBody>
                      <a:tcPr/>
                    </a:tc>
                    <a:tc>
                      <a:txBody>
                        <a:bodyPr/>
                        <a:lstStyle/>
                        <a:p>
                          <a:r>
                            <a:rPr lang="tr-TR" dirty="0"/>
                            <a:t>p</a:t>
                          </a:r>
                        </a:p>
                      </a:txBody>
                      <a:tcPr/>
                    </a:tc>
                    <a:extLst>
                      <a:ext uri="{0D108BD9-81ED-4DB2-BD59-A6C34878D82A}">
                        <a16:rowId xmlns:a16="http://schemas.microsoft.com/office/drawing/2014/main" val="10000"/>
                      </a:ext>
                    </a:extLst>
                  </a:tr>
                  <a:tr h="370840">
                    <a:tc>
                      <a:txBody>
                        <a:bodyPr/>
                        <a:lstStyle/>
                        <a:p>
                          <a:r>
                            <a:rPr lang="tr-TR" dirty="0" err="1"/>
                            <a:t>Öntest</a:t>
                          </a:r>
                          <a:endParaRPr lang="tr-TR" dirty="0"/>
                        </a:p>
                      </a:txBody>
                      <a:tcPr/>
                    </a:tc>
                    <a:tc>
                      <a:txBody>
                        <a:bodyPr/>
                        <a:lstStyle/>
                        <a:p>
                          <a:r>
                            <a:rPr lang="tr-TR" dirty="0"/>
                            <a:t>45</a:t>
                          </a:r>
                        </a:p>
                      </a:txBody>
                      <a:tcPr/>
                    </a:tc>
                    <a:tc>
                      <a:txBody>
                        <a:bodyPr/>
                        <a:lstStyle/>
                        <a:p>
                          <a:r>
                            <a:rPr lang="tr-TR" dirty="0"/>
                            <a:t>72,11</a:t>
                          </a:r>
                        </a:p>
                      </a:txBody>
                      <a:tcPr/>
                    </a:tc>
                    <a:tc>
                      <a:txBody>
                        <a:bodyPr/>
                        <a:lstStyle/>
                        <a:p>
                          <a:r>
                            <a:rPr lang="tr-TR" dirty="0"/>
                            <a:t>9,04</a:t>
                          </a:r>
                        </a:p>
                      </a:txBody>
                      <a:tcPr/>
                    </a:tc>
                    <a:tc>
                      <a:txBody>
                        <a:bodyPr/>
                        <a:lstStyle/>
                        <a:p>
                          <a:r>
                            <a:rPr lang="tr-TR" dirty="0"/>
                            <a:t>44</a:t>
                          </a:r>
                        </a:p>
                      </a:txBody>
                      <a:tcPr/>
                    </a:tc>
                    <a:tc>
                      <a:txBody>
                        <a:bodyPr/>
                        <a:lstStyle/>
                        <a:p>
                          <a:r>
                            <a:rPr lang="tr-TR" dirty="0"/>
                            <a:t>-3,38</a:t>
                          </a:r>
                        </a:p>
                      </a:txBody>
                      <a:tcPr/>
                    </a:tc>
                    <a:tc>
                      <a:txBody>
                        <a:bodyPr/>
                        <a:lstStyle/>
                        <a:p>
                          <a:r>
                            <a:rPr lang="tr-TR" dirty="0"/>
                            <a:t>0,002</a:t>
                          </a:r>
                        </a:p>
                      </a:txBody>
                      <a:tcPr/>
                    </a:tc>
                    <a:extLst>
                      <a:ext uri="{0D108BD9-81ED-4DB2-BD59-A6C34878D82A}">
                        <a16:rowId xmlns:a16="http://schemas.microsoft.com/office/drawing/2014/main" val="10001"/>
                      </a:ext>
                    </a:extLst>
                  </a:tr>
                  <a:tr h="370840">
                    <a:tc>
                      <a:txBody>
                        <a:bodyPr/>
                        <a:lstStyle/>
                        <a:p>
                          <a:r>
                            <a:rPr lang="tr-TR" dirty="0" err="1"/>
                            <a:t>Sontest</a:t>
                          </a:r>
                          <a:endParaRPr lang="tr-TR" dirty="0"/>
                        </a:p>
                      </a:txBody>
                      <a:tcPr/>
                    </a:tc>
                    <a:tc>
                      <a:txBody>
                        <a:bodyPr/>
                        <a:lstStyle/>
                        <a:p>
                          <a:r>
                            <a:rPr lang="tr-TR" dirty="0"/>
                            <a:t>45</a:t>
                          </a:r>
                        </a:p>
                      </a:txBody>
                      <a:tcPr/>
                    </a:tc>
                    <a:tc>
                      <a:txBody>
                        <a:bodyPr/>
                        <a:lstStyle/>
                        <a:p>
                          <a:r>
                            <a:rPr lang="tr-TR" dirty="0"/>
                            <a:t>75,88</a:t>
                          </a:r>
                        </a:p>
                      </a:txBody>
                      <a:tcPr/>
                    </a:tc>
                    <a:tc>
                      <a:txBody>
                        <a:bodyPr/>
                        <a:lstStyle/>
                        <a:p>
                          <a:r>
                            <a:rPr lang="tr-TR" dirty="0"/>
                            <a:t>7,02</a:t>
                          </a:r>
                        </a:p>
                      </a:txBody>
                      <a:tcPr/>
                    </a:tc>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002"/>
                      </a:ext>
                    </a:extLst>
                  </a:tr>
                </a:tbl>
              </a:graphicData>
            </a:graphic>
          </p:graphicFrame>
        </mc:Choice>
        <mc:Fallback xmlns="">
          <p:graphicFrame>
            <p:nvGraphicFramePr>
              <p:cNvPr id="4" name="İçerik Yer Tutucusu 3"/>
              <p:cNvGraphicFramePr>
                <a:graphicFrameLocks noGrp="1"/>
              </p:cNvGraphicFramePr>
              <p:nvPr>
                <p:ph idx="1"/>
                <p:extLst>
                  <p:ext uri="{D42A27DB-BD31-4B8C-83A1-F6EECF244321}">
                    <p14:modId xmlns:p14="http://schemas.microsoft.com/office/powerpoint/2010/main" val="3597676984"/>
                  </p:ext>
                </p:extLst>
              </p:nvPr>
            </p:nvGraphicFramePr>
            <p:xfrm>
              <a:off x="457200" y="1935163"/>
              <a:ext cx="8229599" cy="111252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tr-TR" dirty="0" smtClean="0"/>
                            <a:t>Ölçüm</a:t>
                          </a:r>
                          <a:endParaRPr lang="tr-TR" dirty="0"/>
                        </a:p>
                      </a:txBody>
                      <a:tcPr/>
                    </a:tc>
                    <a:tc>
                      <a:txBody>
                        <a:bodyPr/>
                        <a:lstStyle/>
                        <a:p>
                          <a:endParaRPr lang="tr-TR"/>
                        </a:p>
                      </a:txBody>
                      <a:tcPr>
                        <a:blipFill rotWithShape="1">
                          <a:blip r:embed="rId2"/>
                          <a:stretch>
                            <a:fillRect l="-100000" t="-8197" r="-499482" b="-224590"/>
                          </a:stretch>
                        </a:blipFill>
                      </a:tcPr>
                    </a:tc>
                    <a:tc>
                      <a:txBody>
                        <a:bodyPr/>
                        <a:lstStyle/>
                        <a:p>
                          <a:endParaRPr lang="tr-TR"/>
                        </a:p>
                      </a:txBody>
                      <a:tcPr>
                        <a:blipFill rotWithShape="1">
                          <a:blip r:embed="rId2"/>
                          <a:stretch>
                            <a:fillRect l="-200000" t="-8197" r="-399482" b="-224590"/>
                          </a:stretch>
                        </a:blipFill>
                      </a:tcPr>
                    </a:tc>
                    <a:tc>
                      <a:txBody>
                        <a:bodyPr/>
                        <a:lstStyle/>
                        <a:p>
                          <a:r>
                            <a:rPr lang="tr-TR" dirty="0" smtClean="0"/>
                            <a:t>S</a:t>
                          </a:r>
                          <a:endParaRPr lang="tr-TR" dirty="0"/>
                        </a:p>
                      </a:txBody>
                      <a:tcPr/>
                    </a:tc>
                    <a:tc>
                      <a:txBody>
                        <a:bodyPr/>
                        <a:lstStyle/>
                        <a:p>
                          <a:r>
                            <a:rPr lang="tr-TR" dirty="0" err="1" smtClean="0"/>
                            <a:t>sd</a:t>
                          </a:r>
                          <a:endParaRPr lang="tr-TR" dirty="0"/>
                        </a:p>
                      </a:txBody>
                      <a:tcPr/>
                    </a:tc>
                    <a:tc>
                      <a:txBody>
                        <a:bodyPr/>
                        <a:lstStyle/>
                        <a:p>
                          <a:r>
                            <a:rPr lang="tr-TR" dirty="0" smtClean="0"/>
                            <a:t>t</a:t>
                          </a:r>
                          <a:endParaRPr lang="tr-TR" dirty="0"/>
                        </a:p>
                      </a:txBody>
                      <a:tcPr/>
                    </a:tc>
                    <a:tc>
                      <a:txBody>
                        <a:bodyPr/>
                        <a:lstStyle/>
                        <a:p>
                          <a:r>
                            <a:rPr lang="tr-TR" dirty="0" smtClean="0"/>
                            <a:t>p</a:t>
                          </a:r>
                          <a:endParaRPr lang="tr-TR" dirty="0"/>
                        </a:p>
                      </a:txBody>
                      <a:tcPr/>
                    </a:tc>
                  </a:tr>
                  <a:tr h="370840">
                    <a:tc>
                      <a:txBody>
                        <a:bodyPr/>
                        <a:lstStyle/>
                        <a:p>
                          <a:r>
                            <a:rPr lang="tr-TR" dirty="0" err="1" smtClean="0"/>
                            <a:t>Öntest</a:t>
                          </a:r>
                          <a:endParaRPr lang="tr-TR" dirty="0"/>
                        </a:p>
                      </a:txBody>
                      <a:tcPr/>
                    </a:tc>
                    <a:tc>
                      <a:txBody>
                        <a:bodyPr/>
                        <a:lstStyle/>
                        <a:p>
                          <a:r>
                            <a:rPr lang="tr-TR" dirty="0" smtClean="0"/>
                            <a:t>45</a:t>
                          </a:r>
                          <a:endParaRPr lang="tr-TR" dirty="0"/>
                        </a:p>
                      </a:txBody>
                      <a:tcPr/>
                    </a:tc>
                    <a:tc>
                      <a:txBody>
                        <a:bodyPr/>
                        <a:lstStyle/>
                        <a:p>
                          <a:r>
                            <a:rPr lang="tr-TR" dirty="0" smtClean="0"/>
                            <a:t>72,11</a:t>
                          </a:r>
                          <a:endParaRPr lang="tr-TR" dirty="0"/>
                        </a:p>
                      </a:txBody>
                      <a:tcPr/>
                    </a:tc>
                    <a:tc>
                      <a:txBody>
                        <a:bodyPr/>
                        <a:lstStyle/>
                        <a:p>
                          <a:r>
                            <a:rPr lang="tr-TR" dirty="0" smtClean="0"/>
                            <a:t>9,04</a:t>
                          </a:r>
                          <a:endParaRPr lang="tr-TR" dirty="0"/>
                        </a:p>
                      </a:txBody>
                      <a:tcPr/>
                    </a:tc>
                    <a:tc>
                      <a:txBody>
                        <a:bodyPr/>
                        <a:lstStyle/>
                        <a:p>
                          <a:r>
                            <a:rPr lang="tr-TR" dirty="0" smtClean="0"/>
                            <a:t>44</a:t>
                          </a:r>
                          <a:endParaRPr lang="tr-TR" dirty="0"/>
                        </a:p>
                      </a:txBody>
                      <a:tcPr/>
                    </a:tc>
                    <a:tc>
                      <a:txBody>
                        <a:bodyPr/>
                        <a:lstStyle/>
                        <a:p>
                          <a:r>
                            <a:rPr lang="tr-TR" dirty="0" smtClean="0"/>
                            <a:t>-3,38</a:t>
                          </a:r>
                          <a:endParaRPr lang="tr-TR" dirty="0"/>
                        </a:p>
                      </a:txBody>
                      <a:tcPr/>
                    </a:tc>
                    <a:tc>
                      <a:txBody>
                        <a:bodyPr/>
                        <a:lstStyle/>
                        <a:p>
                          <a:r>
                            <a:rPr lang="tr-TR" dirty="0" smtClean="0"/>
                            <a:t>0,002</a:t>
                          </a:r>
                          <a:endParaRPr lang="tr-TR" dirty="0"/>
                        </a:p>
                      </a:txBody>
                      <a:tcPr/>
                    </a:tc>
                  </a:tr>
                  <a:tr h="370840">
                    <a:tc>
                      <a:txBody>
                        <a:bodyPr/>
                        <a:lstStyle/>
                        <a:p>
                          <a:r>
                            <a:rPr lang="tr-TR" dirty="0" err="1" smtClean="0"/>
                            <a:t>Sontest</a:t>
                          </a:r>
                          <a:endParaRPr lang="tr-TR" dirty="0"/>
                        </a:p>
                      </a:txBody>
                      <a:tcPr/>
                    </a:tc>
                    <a:tc>
                      <a:txBody>
                        <a:bodyPr/>
                        <a:lstStyle/>
                        <a:p>
                          <a:r>
                            <a:rPr lang="tr-TR" dirty="0" smtClean="0"/>
                            <a:t>45</a:t>
                          </a:r>
                          <a:endParaRPr lang="tr-TR" dirty="0"/>
                        </a:p>
                      </a:txBody>
                      <a:tcPr/>
                    </a:tc>
                    <a:tc>
                      <a:txBody>
                        <a:bodyPr/>
                        <a:lstStyle/>
                        <a:p>
                          <a:r>
                            <a:rPr lang="tr-TR" dirty="0" smtClean="0"/>
                            <a:t>75,88</a:t>
                          </a:r>
                          <a:endParaRPr lang="tr-TR" dirty="0"/>
                        </a:p>
                      </a:txBody>
                      <a:tcPr/>
                    </a:tc>
                    <a:tc>
                      <a:txBody>
                        <a:bodyPr/>
                        <a:lstStyle/>
                        <a:p>
                          <a:r>
                            <a:rPr lang="tr-TR" dirty="0" smtClean="0"/>
                            <a:t>7,02</a:t>
                          </a:r>
                          <a:endParaRPr lang="tr-TR" dirty="0"/>
                        </a:p>
                      </a:txBody>
                      <a:tcPr/>
                    </a:tc>
                    <a:tc>
                      <a:txBody>
                        <a:bodyPr/>
                        <a:lstStyle/>
                        <a:p>
                          <a:endParaRPr lang="tr-TR" dirty="0"/>
                        </a:p>
                      </a:txBody>
                      <a:tcPr/>
                    </a:tc>
                    <a:tc>
                      <a:txBody>
                        <a:bodyPr/>
                        <a:lstStyle/>
                        <a:p>
                          <a:endParaRPr lang="tr-TR"/>
                        </a:p>
                      </a:txBody>
                      <a:tcPr/>
                    </a:tc>
                    <a:tc>
                      <a:txBody>
                        <a:bodyPr/>
                        <a:lstStyle/>
                        <a:p>
                          <a:endParaRPr lang="tr-TR"/>
                        </a:p>
                      </a:txBody>
                      <a:tcPr/>
                    </a:tc>
                  </a:tr>
                </a:tbl>
              </a:graphicData>
            </a:graphic>
          </p:graphicFrame>
        </mc:Fallback>
      </mc:AlternateContent>
      <p:sp>
        <p:nvSpPr>
          <p:cNvPr id="5" name="Dikdörtgen 4"/>
          <p:cNvSpPr/>
          <p:nvPr/>
        </p:nvSpPr>
        <p:spPr>
          <a:xfrm>
            <a:off x="611560" y="3501008"/>
            <a:ext cx="7992888" cy="2308324"/>
          </a:xfrm>
          <a:prstGeom prst="rect">
            <a:avLst/>
          </a:prstGeom>
          <a:solidFill>
            <a:schemeClr val="accent1"/>
          </a:solidFill>
        </p:spPr>
        <p:txBody>
          <a:bodyPr wrap="square">
            <a:spAutoFit/>
          </a:bodyPr>
          <a:lstStyle/>
          <a:p>
            <a:r>
              <a:rPr lang="tr-TR" dirty="0">
                <a:solidFill>
                  <a:schemeClr val="bg1"/>
                </a:solidFill>
              </a:rPr>
              <a:t>Etkili ve verimli çalışma yöntemlerini kullanmanın, matematik başarısı üzerindeki etkisinin araştırıldığı 45 kişilik bir sınıfta, etkili ve verimli çalışma öncesinde ve sonrasında yapılan matematik puanlarının ortalamaları arasında bir fark olup olmadığının belirlenmesi için yapılan </a:t>
            </a:r>
            <a:r>
              <a:rPr lang="tr-TR" dirty="0" err="1">
                <a:solidFill>
                  <a:schemeClr val="bg1"/>
                </a:solidFill>
              </a:rPr>
              <a:t>ilişikili</a:t>
            </a:r>
            <a:r>
              <a:rPr lang="tr-TR" dirty="0">
                <a:solidFill>
                  <a:schemeClr val="bg1"/>
                </a:solidFill>
              </a:rPr>
              <a:t> örneklemler t testi sonucunda program öncesi yapılan sınav ortalaması sonucu (72,11) ile program sonrası yapılan sınav ortalamaları ardasında anlamlı bir fark görülmüştür (t(44)=-3.38, p &lt;.01) hesaplanan etki büyüklüğü farkın orta düzeyde olduğunu göstermektedir </a:t>
            </a:r>
          </a:p>
        </p:txBody>
      </p:sp>
    </p:spTree>
    <p:extLst>
      <p:ext uri="{BB962C8B-B14F-4D97-AF65-F5344CB8AC3E}">
        <p14:creationId xmlns:p14="http://schemas.microsoft.com/office/powerpoint/2010/main" val="70471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Wilcoxon</a:t>
            </a:r>
            <a:r>
              <a:rPr lang="tr-TR" dirty="0"/>
              <a:t> uyumlu Çiftler işaretli sıralar testi</a:t>
            </a:r>
          </a:p>
        </p:txBody>
      </p:sp>
      <p:sp>
        <p:nvSpPr>
          <p:cNvPr id="3" name="İçerik Yer Tutucusu 2"/>
          <p:cNvSpPr>
            <a:spLocks noGrp="1"/>
          </p:cNvSpPr>
          <p:nvPr>
            <p:ph idx="1"/>
          </p:nvPr>
        </p:nvSpPr>
        <p:spPr/>
        <p:txBody>
          <a:bodyPr/>
          <a:lstStyle/>
          <a:p>
            <a:r>
              <a:rPr lang="tr-TR" dirty="0"/>
              <a:t>Örneklem ortalamaları karşılaştırılacak iki ölçümde, örneklem sayısının az olması</a:t>
            </a:r>
          </a:p>
          <a:p>
            <a:r>
              <a:rPr lang="tr-TR" dirty="0"/>
              <a:t>Ya da yeterli sayıda ölçüm olsa bile ölçümler arası farkların normal dağılmaması</a:t>
            </a:r>
          </a:p>
          <a:p>
            <a:r>
              <a:rPr lang="tr-TR" dirty="0"/>
              <a:t>Verilerin en az aralık ölçeğinde olmaması</a:t>
            </a:r>
          </a:p>
          <a:p>
            <a:endParaRPr lang="tr-TR" dirty="0"/>
          </a:p>
          <a:p>
            <a:pPr marL="0" indent="0">
              <a:buNone/>
            </a:pPr>
            <a:r>
              <a:rPr lang="tr-TR" dirty="0"/>
              <a:t>Durumunda bağımlı örneklemler t testi yerine </a:t>
            </a:r>
            <a:r>
              <a:rPr lang="tr-TR" dirty="0" err="1"/>
              <a:t>Wilcoxon</a:t>
            </a:r>
            <a:r>
              <a:rPr lang="tr-TR" dirty="0"/>
              <a:t> işaretli sıralar testi kullanılır.</a:t>
            </a:r>
          </a:p>
        </p:txBody>
      </p:sp>
    </p:spTree>
    <p:extLst>
      <p:ext uri="{BB962C8B-B14F-4D97-AF65-F5344CB8AC3E}">
        <p14:creationId xmlns:p14="http://schemas.microsoft.com/office/powerpoint/2010/main" val="102476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Wilcoxon</a:t>
            </a:r>
            <a:r>
              <a:rPr lang="tr-TR" dirty="0"/>
              <a:t> uyumlu Çiftler işaretli sıralar testi</a:t>
            </a:r>
          </a:p>
        </p:txBody>
      </p:sp>
      <p:sp>
        <p:nvSpPr>
          <p:cNvPr id="3" name="İçerik Yer Tutucusu 2"/>
          <p:cNvSpPr>
            <a:spLocks noGrp="1"/>
          </p:cNvSpPr>
          <p:nvPr>
            <p:ph idx="1"/>
          </p:nvPr>
        </p:nvSpPr>
        <p:spPr/>
        <p:txBody>
          <a:bodyPr/>
          <a:lstStyle/>
          <a:p>
            <a:r>
              <a:rPr lang="tr-TR" dirty="0" err="1"/>
              <a:t>Wilxcon</a:t>
            </a:r>
            <a:r>
              <a:rPr lang="tr-TR" dirty="0"/>
              <a:t> işaretli sıralar testinde aralarında frak bulunan her bir veri çifti için ikinci ölçümden birinci ölçümü çıkararak aradaki farkı hesaplar ve bu farkları dizinini mutlak değerlerine göre sıralama ölçeğine çevirir.</a:t>
            </a:r>
          </a:p>
          <a:p>
            <a:endParaRPr lang="tr-TR" dirty="0"/>
          </a:p>
          <a:p>
            <a:r>
              <a:rPr lang="tr-TR" dirty="0"/>
              <a:t>Ardından sıralama ölçeği puanlarını bu puanın karşılığı olan  fark puanının işaretine göre gruplar ve negatif işaretli sıralar ile pozitif işaretli sıraların ortalamalarını alır. </a:t>
            </a:r>
          </a:p>
        </p:txBody>
      </p:sp>
    </p:spTree>
    <p:extLst>
      <p:ext uri="{BB962C8B-B14F-4D97-AF65-F5344CB8AC3E}">
        <p14:creationId xmlns:p14="http://schemas.microsoft.com/office/powerpoint/2010/main" val="29844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Sonuç tablosunda pozitif sıralar birinci ölçümün büyük olduğu veri çifti sayısını, negatif sıralar ise ikinci ölçümün büyük olduğu veri çifti sayısını gösterir. Bu veri çiftlerinin farkının mutlak değerine göre verilen sıralama ölçeği puanlarının ortalamaları da diğer sütunda yer alır.  </a:t>
            </a:r>
          </a:p>
        </p:txBody>
      </p:sp>
    </p:spTree>
    <p:extLst>
      <p:ext uri="{BB962C8B-B14F-4D97-AF65-F5344CB8AC3E}">
        <p14:creationId xmlns:p14="http://schemas.microsoft.com/office/powerpoint/2010/main" val="25343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Bir araştırmacı bireylerin iletişim becerilerini geliştirmeye yönelik bir eğitim programı hazırlamış ve etkililiğini test etmek istemektedir. Öncelikle 25 kişilik bir öğrenci grubuna </a:t>
            </a:r>
            <a:r>
              <a:rPr lang="tr-TR" dirty="0" err="1"/>
              <a:t>öntest</a:t>
            </a:r>
            <a:r>
              <a:rPr lang="tr-TR" dirty="0"/>
              <a:t> olarak iletişim becerilerini ölçmeye yönelik bir ölçek uygulamış, ardından bu ölçekten 50 ve daha düşük puan alan 11 öğrenciyi deney grubu olarak seçmiştir. Araştırmacı 6 haftalık bir eğitim programının ardından aynı ölçeği tekrar kullanarak bu 11 öğrenciden ölçüm almıştır. Araştırmacının uyguladığı eğitim programının iletişim becerilerini geliştirmede etkili olup olmadığı belirlemek istemektedir. </a:t>
            </a:r>
          </a:p>
        </p:txBody>
      </p:sp>
    </p:spTree>
    <p:extLst>
      <p:ext uri="{BB962C8B-B14F-4D97-AF65-F5344CB8AC3E}">
        <p14:creationId xmlns:p14="http://schemas.microsoft.com/office/powerpoint/2010/main" val="3281083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826223702"/>
              </p:ext>
            </p:extLst>
          </p:nvPr>
        </p:nvGraphicFramePr>
        <p:xfrm>
          <a:off x="457200" y="1935161"/>
          <a:ext cx="8291268" cy="2573958"/>
        </p:xfrm>
        <a:graphic>
          <a:graphicData uri="http://schemas.openxmlformats.org/drawingml/2006/table">
            <a:tbl>
              <a:tblPr firstRow="1" bandRow="1">
                <a:tableStyleId>{5C22544A-7EE6-4342-B048-85BDC9FD1C3A}</a:tableStyleId>
              </a:tblPr>
              <a:tblGrid>
                <a:gridCol w="946448">
                  <a:extLst>
                    <a:ext uri="{9D8B030D-6E8A-4147-A177-3AD203B41FA5}">
                      <a16:colId xmlns:a16="http://schemas.microsoft.com/office/drawing/2014/main" val="20000"/>
                    </a:ext>
                  </a:extLst>
                </a:gridCol>
                <a:gridCol w="435430">
                  <a:extLst>
                    <a:ext uri="{9D8B030D-6E8A-4147-A177-3AD203B41FA5}">
                      <a16:colId xmlns:a16="http://schemas.microsoft.com/office/drawing/2014/main" val="20001"/>
                    </a:ext>
                  </a:extLst>
                </a:gridCol>
                <a:gridCol w="690939">
                  <a:extLst>
                    <a:ext uri="{9D8B030D-6E8A-4147-A177-3AD203B41FA5}">
                      <a16:colId xmlns:a16="http://schemas.microsoft.com/office/drawing/2014/main" val="20002"/>
                    </a:ext>
                  </a:extLst>
                </a:gridCol>
                <a:gridCol w="690939">
                  <a:extLst>
                    <a:ext uri="{9D8B030D-6E8A-4147-A177-3AD203B41FA5}">
                      <a16:colId xmlns:a16="http://schemas.microsoft.com/office/drawing/2014/main" val="20003"/>
                    </a:ext>
                  </a:extLst>
                </a:gridCol>
                <a:gridCol w="690939">
                  <a:extLst>
                    <a:ext uri="{9D8B030D-6E8A-4147-A177-3AD203B41FA5}">
                      <a16:colId xmlns:a16="http://schemas.microsoft.com/office/drawing/2014/main" val="20004"/>
                    </a:ext>
                  </a:extLst>
                </a:gridCol>
                <a:gridCol w="690939">
                  <a:extLst>
                    <a:ext uri="{9D8B030D-6E8A-4147-A177-3AD203B41FA5}">
                      <a16:colId xmlns:a16="http://schemas.microsoft.com/office/drawing/2014/main" val="20005"/>
                    </a:ext>
                  </a:extLst>
                </a:gridCol>
                <a:gridCol w="690939">
                  <a:extLst>
                    <a:ext uri="{9D8B030D-6E8A-4147-A177-3AD203B41FA5}">
                      <a16:colId xmlns:a16="http://schemas.microsoft.com/office/drawing/2014/main" val="20006"/>
                    </a:ext>
                  </a:extLst>
                </a:gridCol>
                <a:gridCol w="690939">
                  <a:extLst>
                    <a:ext uri="{9D8B030D-6E8A-4147-A177-3AD203B41FA5}">
                      <a16:colId xmlns:a16="http://schemas.microsoft.com/office/drawing/2014/main" val="20007"/>
                    </a:ext>
                  </a:extLst>
                </a:gridCol>
                <a:gridCol w="690939">
                  <a:extLst>
                    <a:ext uri="{9D8B030D-6E8A-4147-A177-3AD203B41FA5}">
                      <a16:colId xmlns:a16="http://schemas.microsoft.com/office/drawing/2014/main" val="20008"/>
                    </a:ext>
                  </a:extLst>
                </a:gridCol>
                <a:gridCol w="690939">
                  <a:extLst>
                    <a:ext uri="{9D8B030D-6E8A-4147-A177-3AD203B41FA5}">
                      <a16:colId xmlns:a16="http://schemas.microsoft.com/office/drawing/2014/main" val="20009"/>
                    </a:ext>
                  </a:extLst>
                </a:gridCol>
                <a:gridCol w="690939">
                  <a:extLst>
                    <a:ext uri="{9D8B030D-6E8A-4147-A177-3AD203B41FA5}">
                      <a16:colId xmlns:a16="http://schemas.microsoft.com/office/drawing/2014/main" val="20010"/>
                    </a:ext>
                  </a:extLst>
                </a:gridCol>
                <a:gridCol w="690939">
                  <a:extLst>
                    <a:ext uri="{9D8B030D-6E8A-4147-A177-3AD203B41FA5}">
                      <a16:colId xmlns:a16="http://schemas.microsoft.com/office/drawing/2014/main" val="20011"/>
                    </a:ext>
                  </a:extLst>
                </a:gridCol>
              </a:tblGrid>
              <a:tr h="857986">
                <a:tc>
                  <a:txBody>
                    <a:bodyPr/>
                    <a:lstStyle/>
                    <a:p>
                      <a:r>
                        <a:rPr lang="tr-TR" dirty="0"/>
                        <a:t>Denek</a:t>
                      </a:r>
                    </a:p>
                  </a:txBody>
                  <a:tcPr/>
                </a:tc>
                <a:tc>
                  <a:txBody>
                    <a:bodyPr/>
                    <a:lstStyle/>
                    <a:p>
                      <a:r>
                        <a:rPr lang="tr-TR" dirty="0"/>
                        <a:t>1</a:t>
                      </a:r>
                    </a:p>
                  </a:txBody>
                  <a:tcPr/>
                </a:tc>
                <a:tc>
                  <a:txBody>
                    <a:bodyPr/>
                    <a:lstStyle/>
                    <a:p>
                      <a:r>
                        <a:rPr lang="tr-TR" dirty="0"/>
                        <a:t>2</a:t>
                      </a:r>
                    </a:p>
                  </a:txBody>
                  <a:tcPr/>
                </a:tc>
                <a:tc>
                  <a:txBody>
                    <a:bodyPr/>
                    <a:lstStyle/>
                    <a:p>
                      <a:r>
                        <a:rPr lang="tr-TR" dirty="0"/>
                        <a:t>3</a:t>
                      </a:r>
                    </a:p>
                  </a:txBody>
                  <a:tcPr/>
                </a:tc>
                <a:tc>
                  <a:txBody>
                    <a:bodyPr/>
                    <a:lstStyle/>
                    <a:p>
                      <a:r>
                        <a:rPr lang="tr-TR" dirty="0"/>
                        <a:t>4</a:t>
                      </a:r>
                    </a:p>
                  </a:txBody>
                  <a:tcPr/>
                </a:tc>
                <a:tc>
                  <a:txBody>
                    <a:bodyPr/>
                    <a:lstStyle/>
                    <a:p>
                      <a:r>
                        <a:rPr lang="tr-TR" dirty="0"/>
                        <a:t>5</a:t>
                      </a:r>
                    </a:p>
                  </a:txBody>
                  <a:tcPr/>
                </a:tc>
                <a:tc>
                  <a:txBody>
                    <a:bodyPr/>
                    <a:lstStyle/>
                    <a:p>
                      <a:r>
                        <a:rPr lang="tr-TR" dirty="0"/>
                        <a:t>6</a:t>
                      </a:r>
                    </a:p>
                  </a:txBody>
                  <a:tcPr/>
                </a:tc>
                <a:tc>
                  <a:txBody>
                    <a:bodyPr/>
                    <a:lstStyle/>
                    <a:p>
                      <a:r>
                        <a:rPr lang="tr-TR" dirty="0"/>
                        <a:t>7</a:t>
                      </a:r>
                    </a:p>
                  </a:txBody>
                  <a:tcPr/>
                </a:tc>
                <a:tc>
                  <a:txBody>
                    <a:bodyPr/>
                    <a:lstStyle/>
                    <a:p>
                      <a:r>
                        <a:rPr lang="tr-TR" dirty="0"/>
                        <a:t>8</a:t>
                      </a:r>
                    </a:p>
                  </a:txBody>
                  <a:tcPr/>
                </a:tc>
                <a:tc>
                  <a:txBody>
                    <a:bodyPr/>
                    <a:lstStyle/>
                    <a:p>
                      <a:r>
                        <a:rPr lang="tr-TR" dirty="0"/>
                        <a:t>9</a:t>
                      </a:r>
                    </a:p>
                  </a:txBody>
                  <a:tcPr/>
                </a:tc>
                <a:tc>
                  <a:txBody>
                    <a:bodyPr/>
                    <a:lstStyle/>
                    <a:p>
                      <a:r>
                        <a:rPr lang="tr-TR" dirty="0"/>
                        <a:t>10</a:t>
                      </a:r>
                    </a:p>
                  </a:txBody>
                  <a:tcPr/>
                </a:tc>
                <a:tc>
                  <a:txBody>
                    <a:bodyPr/>
                    <a:lstStyle/>
                    <a:p>
                      <a:r>
                        <a:rPr lang="tr-TR" dirty="0"/>
                        <a:t>11</a:t>
                      </a:r>
                    </a:p>
                  </a:txBody>
                  <a:tcPr/>
                </a:tc>
                <a:extLst>
                  <a:ext uri="{0D108BD9-81ED-4DB2-BD59-A6C34878D82A}">
                    <a16:rowId xmlns:a16="http://schemas.microsoft.com/office/drawing/2014/main" val="10000"/>
                  </a:ext>
                </a:extLst>
              </a:tr>
              <a:tr h="857986">
                <a:tc>
                  <a:txBody>
                    <a:bodyPr/>
                    <a:lstStyle/>
                    <a:p>
                      <a:r>
                        <a:rPr lang="tr-TR" dirty="0" err="1"/>
                        <a:t>Öntest</a:t>
                      </a:r>
                      <a:endParaRPr lang="tr-TR" dirty="0"/>
                    </a:p>
                  </a:txBody>
                  <a:tcPr/>
                </a:tc>
                <a:tc>
                  <a:txBody>
                    <a:bodyPr/>
                    <a:lstStyle/>
                    <a:p>
                      <a:r>
                        <a:rPr lang="tr-TR" dirty="0"/>
                        <a:t>23</a:t>
                      </a:r>
                    </a:p>
                  </a:txBody>
                  <a:tcPr/>
                </a:tc>
                <a:tc>
                  <a:txBody>
                    <a:bodyPr/>
                    <a:lstStyle/>
                    <a:p>
                      <a:r>
                        <a:rPr lang="tr-TR" dirty="0"/>
                        <a:t>25</a:t>
                      </a:r>
                    </a:p>
                  </a:txBody>
                  <a:tcPr/>
                </a:tc>
                <a:tc>
                  <a:txBody>
                    <a:bodyPr/>
                    <a:lstStyle/>
                    <a:p>
                      <a:r>
                        <a:rPr lang="tr-TR" dirty="0"/>
                        <a:t>35</a:t>
                      </a:r>
                    </a:p>
                  </a:txBody>
                  <a:tcPr/>
                </a:tc>
                <a:tc>
                  <a:txBody>
                    <a:bodyPr/>
                    <a:lstStyle/>
                    <a:p>
                      <a:r>
                        <a:rPr lang="tr-TR" dirty="0"/>
                        <a:t>48</a:t>
                      </a:r>
                    </a:p>
                  </a:txBody>
                  <a:tcPr/>
                </a:tc>
                <a:tc>
                  <a:txBody>
                    <a:bodyPr/>
                    <a:lstStyle/>
                    <a:p>
                      <a:r>
                        <a:rPr lang="tr-TR" dirty="0"/>
                        <a:t>37</a:t>
                      </a:r>
                    </a:p>
                  </a:txBody>
                  <a:tcPr/>
                </a:tc>
                <a:tc>
                  <a:txBody>
                    <a:bodyPr/>
                    <a:lstStyle/>
                    <a:p>
                      <a:r>
                        <a:rPr lang="tr-TR" dirty="0"/>
                        <a:t>42</a:t>
                      </a:r>
                    </a:p>
                  </a:txBody>
                  <a:tcPr/>
                </a:tc>
                <a:tc>
                  <a:txBody>
                    <a:bodyPr/>
                    <a:lstStyle/>
                    <a:p>
                      <a:r>
                        <a:rPr lang="tr-TR" dirty="0"/>
                        <a:t>47</a:t>
                      </a:r>
                    </a:p>
                  </a:txBody>
                  <a:tcPr/>
                </a:tc>
                <a:tc>
                  <a:txBody>
                    <a:bodyPr/>
                    <a:lstStyle/>
                    <a:p>
                      <a:r>
                        <a:rPr lang="tr-TR" dirty="0"/>
                        <a:t>29</a:t>
                      </a:r>
                    </a:p>
                  </a:txBody>
                  <a:tcPr/>
                </a:tc>
                <a:tc>
                  <a:txBody>
                    <a:bodyPr/>
                    <a:lstStyle/>
                    <a:p>
                      <a:r>
                        <a:rPr lang="tr-TR" dirty="0"/>
                        <a:t>41</a:t>
                      </a:r>
                    </a:p>
                  </a:txBody>
                  <a:tcPr/>
                </a:tc>
                <a:tc>
                  <a:txBody>
                    <a:bodyPr/>
                    <a:lstStyle/>
                    <a:p>
                      <a:r>
                        <a:rPr lang="tr-TR" dirty="0"/>
                        <a:t>34</a:t>
                      </a:r>
                    </a:p>
                  </a:txBody>
                  <a:tcPr/>
                </a:tc>
                <a:tc>
                  <a:txBody>
                    <a:bodyPr/>
                    <a:lstStyle/>
                    <a:p>
                      <a:r>
                        <a:rPr lang="tr-TR" dirty="0"/>
                        <a:t>20</a:t>
                      </a:r>
                    </a:p>
                  </a:txBody>
                  <a:tcPr/>
                </a:tc>
                <a:extLst>
                  <a:ext uri="{0D108BD9-81ED-4DB2-BD59-A6C34878D82A}">
                    <a16:rowId xmlns:a16="http://schemas.microsoft.com/office/drawing/2014/main" val="10001"/>
                  </a:ext>
                </a:extLst>
              </a:tr>
              <a:tr h="857986">
                <a:tc>
                  <a:txBody>
                    <a:bodyPr/>
                    <a:lstStyle/>
                    <a:p>
                      <a:r>
                        <a:rPr lang="tr-TR" dirty="0" err="1"/>
                        <a:t>Sontes</a:t>
                      </a:r>
                      <a:endParaRPr lang="tr-TR" dirty="0"/>
                    </a:p>
                  </a:txBody>
                  <a:tcPr/>
                </a:tc>
                <a:tc>
                  <a:txBody>
                    <a:bodyPr/>
                    <a:lstStyle/>
                    <a:p>
                      <a:r>
                        <a:rPr lang="tr-TR" dirty="0"/>
                        <a:t>33</a:t>
                      </a:r>
                    </a:p>
                  </a:txBody>
                  <a:tcPr/>
                </a:tc>
                <a:tc>
                  <a:txBody>
                    <a:bodyPr/>
                    <a:lstStyle/>
                    <a:p>
                      <a:r>
                        <a:rPr lang="tr-TR" dirty="0"/>
                        <a:t>40</a:t>
                      </a:r>
                    </a:p>
                  </a:txBody>
                  <a:tcPr/>
                </a:tc>
                <a:tc>
                  <a:txBody>
                    <a:bodyPr/>
                    <a:lstStyle/>
                    <a:p>
                      <a:r>
                        <a:rPr lang="tr-TR" dirty="0"/>
                        <a:t>55</a:t>
                      </a:r>
                    </a:p>
                  </a:txBody>
                  <a:tcPr/>
                </a:tc>
                <a:tc>
                  <a:txBody>
                    <a:bodyPr/>
                    <a:lstStyle/>
                    <a:p>
                      <a:r>
                        <a:rPr lang="tr-TR" dirty="0"/>
                        <a:t>48</a:t>
                      </a:r>
                    </a:p>
                  </a:txBody>
                  <a:tcPr/>
                </a:tc>
                <a:tc>
                  <a:txBody>
                    <a:bodyPr/>
                    <a:lstStyle/>
                    <a:p>
                      <a:r>
                        <a:rPr lang="tr-TR" dirty="0"/>
                        <a:t>30</a:t>
                      </a:r>
                    </a:p>
                  </a:txBody>
                  <a:tcPr/>
                </a:tc>
                <a:tc>
                  <a:txBody>
                    <a:bodyPr/>
                    <a:lstStyle/>
                    <a:p>
                      <a:r>
                        <a:rPr lang="tr-TR" dirty="0"/>
                        <a:t>44</a:t>
                      </a:r>
                    </a:p>
                  </a:txBody>
                  <a:tcPr/>
                </a:tc>
                <a:tc>
                  <a:txBody>
                    <a:bodyPr/>
                    <a:lstStyle/>
                    <a:p>
                      <a:r>
                        <a:rPr lang="tr-TR" dirty="0"/>
                        <a:t>65</a:t>
                      </a:r>
                    </a:p>
                  </a:txBody>
                  <a:tcPr/>
                </a:tc>
                <a:tc>
                  <a:txBody>
                    <a:bodyPr/>
                    <a:lstStyle/>
                    <a:p>
                      <a:r>
                        <a:rPr lang="tr-TR" dirty="0"/>
                        <a:t>20</a:t>
                      </a:r>
                    </a:p>
                  </a:txBody>
                  <a:tcPr/>
                </a:tc>
                <a:tc>
                  <a:txBody>
                    <a:bodyPr/>
                    <a:lstStyle/>
                    <a:p>
                      <a:r>
                        <a:rPr lang="tr-TR" dirty="0"/>
                        <a:t>41</a:t>
                      </a:r>
                    </a:p>
                  </a:txBody>
                  <a:tcPr/>
                </a:tc>
                <a:tc>
                  <a:txBody>
                    <a:bodyPr/>
                    <a:lstStyle/>
                    <a:p>
                      <a:r>
                        <a:rPr lang="tr-TR" dirty="0"/>
                        <a:t>36</a:t>
                      </a:r>
                    </a:p>
                  </a:txBody>
                  <a:tcPr/>
                </a:tc>
                <a:tc>
                  <a:txBody>
                    <a:bodyPr/>
                    <a:lstStyle/>
                    <a:p>
                      <a:r>
                        <a:rPr lang="tr-TR" dirty="0"/>
                        <a:t>21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479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hipotezler kurulur</a:t>
            </a:r>
          </a:p>
          <a:p>
            <a:r>
              <a:rPr lang="tr-TR" dirty="0"/>
              <a:t>fark puanları hesaplanır</a:t>
            </a:r>
          </a:p>
          <a:p>
            <a:r>
              <a:rPr lang="tr-TR" dirty="0"/>
              <a:t>Fark puanları sıraya konur</a:t>
            </a:r>
          </a:p>
          <a:p>
            <a:r>
              <a:rPr lang="tr-TR" dirty="0"/>
              <a:t>Negatif fark puanlarının ve pozitif fark puanlarının sıra toplamları elde edilir.</a:t>
            </a:r>
          </a:p>
          <a:p>
            <a:endParaRPr lang="tr-TR" dirty="0"/>
          </a:p>
          <a:p>
            <a:r>
              <a:rPr lang="tr-TR" dirty="0"/>
              <a:t>Araştırmada iletişim becerileri geliştirme programının bireylerin iletişim becerilerini geliştirmede yeterince etkili olmadığı sonucuna ulaşılmıştır</a:t>
            </a:r>
          </a:p>
        </p:txBody>
      </p:sp>
    </p:spTree>
    <p:extLst>
      <p:ext uri="{BB962C8B-B14F-4D97-AF65-F5344CB8AC3E}">
        <p14:creationId xmlns:p14="http://schemas.microsoft.com/office/powerpoint/2010/main" val="113434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Uygulama-2</a:t>
            </a:r>
          </a:p>
        </p:txBody>
      </p:sp>
      <p:sp>
        <p:nvSpPr>
          <p:cNvPr id="3" name="İçerik Yer Tutucusu 2"/>
          <p:cNvSpPr>
            <a:spLocks noGrp="1"/>
          </p:cNvSpPr>
          <p:nvPr>
            <p:ph idx="1"/>
          </p:nvPr>
        </p:nvSpPr>
        <p:spPr/>
        <p:txBody>
          <a:bodyPr/>
          <a:lstStyle/>
          <a:p>
            <a:r>
              <a:rPr lang="tr-TR" dirty="0"/>
              <a:t>Salon işletmecisi egzersiz ve diyet programı, bayanların kilo vermeleri üzerinde etkili olmuş mudur?</a:t>
            </a:r>
          </a:p>
          <a:p>
            <a:endParaRPr lang="tr-TR" dirty="0"/>
          </a:p>
          <a:p>
            <a:r>
              <a:rPr lang="tr-TR" dirty="0"/>
              <a:t>Veri sayısı az ise,</a:t>
            </a:r>
          </a:p>
          <a:p>
            <a:r>
              <a:rPr lang="tr-TR" dirty="0"/>
              <a:t>Dağılım normal değilse</a:t>
            </a:r>
          </a:p>
          <a:p>
            <a:endParaRPr lang="tr-TR" dirty="0"/>
          </a:p>
          <a:p>
            <a:r>
              <a:rPr lang="tr-TR" dirty="0"/>
              <a:t>Bağımlı örneklemler t testi yerine </a:t>
            </a:r>
            <a:r>
              <a:rPr lang="tr-TR" dirty="0" err="1"/>
              <a:t>Wilcoxon</a:t>
            </a:r>
            <a:r>
              <a:rPr lang="tr-TR" dirty="0"/>
              <a:t> işaretli sıralar testi kullanılır</a:t>
            </a:r>
          </a:p>
        </p:txBody>
      </p:sp>
    </p:spTree>
    <p:extLst>
      <p:ext uri="{BB962C8B-B14F-4D97-AF65-F5344CB8AC3E}">
        <p14:creationId xmlns:p14="http://schemas.microsoft.com/office/powerpoint/2010/main" val="735356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Uygulama-2</a:t>
            </a:r>
          </a:p>
        </p:txBody>
      </p:sp>
      <p:sp>
        <p:nvSpPr>
          <p:cNvPr id="3" name="İçerik Yer Tutucusu 2"/>
          <p:cNvSpPr>
            <a:spLocks noGrp="1"/>
          </p:cNvSpPr>
          <p:nvPr>
            <p:ph idx="1"/>
          </p:nvPr>
        </p:nvSpPr>
        <p:spPr/>
        <p:txBody>
          <a:bodyPr/>
          <a:lstStyle/>
          <a:p>
            <a:r>
              <a:rPr lang="tr-TR" dirty="0"/>
              <a:t>Her bir veri seti için ikinci ölçümden birinci ölçüm çıkarılır. Farklar mutlak değerine göre sıraya konur. Ardından bu sırlamadaki puanın işaretine  göre pozitif toplamlar ve negatif toplamlar hesaplanır. </a:t>
            </a:r>
          </a:p>
          <a:p>
            <a:r>
              <a:rPr lang="tr-TR" dirty="0"/>
              <a:t>Pozitif sıralar birinci ölçümün büyük olduğu, negatif sıralar ikinci ölçümün büyük olduğu veri çifti sayısını gösterir.  </a:t>
            </a:r>
          </a:p>
        </p:txBody>
      </p:sp>
    </p:spTree>
    <p:extLst>
      <p:ext uri="{BB962C8B-B14F-4D97-AF65-F5344CB8AC3E}">
        <p14:creationId xmlns:p14="http://schemas.microsoft.com/office/powerpoint/2010/main" val="399649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620212940"/>
              </p:ext>
            </p:extLst>
          </p:nvPr>
        </p:nvGraphicFramePr>
        <p:xfrm>
          <a:off x="457200" y="1935163"/>
          <a:ext cx="8229600" cy="2192505"/>
        </p:xfrm>
        <a:graphic>
          <a:graphicData uri="http://schemas.openxmlformats.org/drawingml/2006/table">
            <a:tbl>
              <a:tblPr firstRow="1" bandRow="1">
                <a:tableStyleId>{5C22544A-7EE6-4342-B048-85BDC9FD1C3A}</a:tableStyleId>
              </a:tblPr>
              <a:tblGrid>
                <a:gridCol w="1882552">
                  <a:extLst>
                    <a:ext uri="{9D8B030D-6E8A-4147-A177-3AD203B41FA5}">
                      <a16:colId xmlns:a16="http://schemas.microsoft.com/office/drawing/2014/main" val="20000"/>
                    </a:ext>
                  </a:extLst>
                </a:gridCol>
                <a:gridCol w="860648">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517475">
                <a:tc>
                  <a:txBody>
                    <a:bodyPr/>
                    <a:lstStyle/>
                    <a:p>
                      <a:r>
                        <a:rPr lang="tr-TR" dirty="0"/>
                        <a:t>Bitiş-Başlangıç</a:t>
                      </a:r>
                    </a:p>
                  </a:txBody>
                  <a:tcPr/>
                </a:tc>
                <a:tc>
                  <a:txBody>
                    <a:bodyPr/>
                    <a:lstStyle/>
                    <a:p>
                      <a:r>
                        <a:rPr lang="tr-TR" dirty="0"/>
                        <a:t>N</a:t>
                      </a:r>
                    </a:p>
                  </a:txBody>
                  <a:tcPr/>
                </a:tc>
                <a:tc>
                  <a:txBody>
                    <a:bodyPr/>
                    <a:lstStyle/>
                    <a:p>
                      <a:r>
                        <a:rPr lang="tr-TR" dirty="0"/>
                        <a:t>Sıra </a:t>
                      </a:r>
                    </a:p>
                    <a:p>
                      <a:r>
                        <a:rPr lang="tr-TR" dirty="0"/>
                        <a:t>ortalaması</a:t>
                      </a:r>
                    </a:p>
                  </a:txBody>
                  <a:tcPr/>
                </a:tc>
                <a:tc>
                  <a:txBody>
                    <a:bodyPr/>
                    <a:lstStyle/>
                    <a:p>
                      <a:r>
                        <a:rPr lang="tr-TR" dirty="0"/>
                        <a:t>Sıra</a:t>
                      </a:r>
                      <a:r>
                        <a:rPr lang="tr-TR" baseline="0" dirty="0"/>
                        <a:t> </a:t>
                      </a:r>
                    </a:p>
                    <a:p>
                      <a:r>
                        <a:rPr lang="tr-TR" baseline="0" dirty="0"/>
                        <a:t>toplamı</a:t>
                      </a:r>
                      <a:endParaRPr lang="tr-TR" dirty="0"/>
                    </a:p>
                  </a:txBody>
                  <a:tcPr/>
                </a:tc>
                <a:tc>
                  <a:txBody>
                    <a:bodyPr/>
                    <a:lstStyle/>
                    <a:p>
                      <a:r>
                        <a:rPr lang="tr-TR" dirty="0"/>
                        <a:t>z</a:t>
                      </a:r>
                    </a:p>
                  </a:txBody>
                  <a:tcPr/>
                </a:tc>
                <a:tc>
                  <a:txBody>
                    <a:bodyPr/>
                    <a:lstStyle/>
                    <a:p>
                      <a:r>
                        <a:rPr lang="tr-TR" dirty="0"/>
                        <a:t>p</a:t>
                      </a:r>
                    </a:p>
                  </a:txBody>
                  <a:tcPr/>
                </a:tc>
                <a:extLst>
                  <a:ext uri="{0D108BD9-81ED-4DB2-BD59-A6C34878D82A}">
                    <a16:rowId xmlns:a16="http://schemas.microsoft.com/office/drawing/2014/main" val="10000"/>
                  </a:ext>
                </a:extLst>
              </a:tr>
              <a:tr h="517475">
                <a:tc>
                  <a:txBody>
                    <a:bodyPr/>
                    <a:lstStyle/>
                    <a:p>
                      <a:r>
                        <a:rPr lang="tr-TR" dirty="0"/>
                        <a:t>Negatif sıralar</a:t>
                      </a:r>
                    </a:p>
                  </a:txBody>
                  <a:tcPr/>
                </a:tc>
                <a:tc>
                  <a:txBody>
                    <a:bodyPr/>
                    <a:lstStyle/>
                    <a:p>
                      <a:r>
                        <a:rPr lang="tr-TR" dirty="0"/>
                        <a:t>8</a:t>
                      </a:r>
                    </a:p>
                  </a:txBody>
                  <a:tcPr/>
                </a:tc>
                <a:tc>
                  <a:txBody>
                    <a:bodyPr/>
                    <a:lstStyle/>
                    <a:p>
                      <a:r>
                        <a:rPr lang="tr-TR" dirty="0"/>
                        <a:t>5.5</a:t>
                      </a:r>
                    </a:p>
                  </a:txBody>
                  <a:tcPr/>
                </a:tc>
                <a:tc>
                  <a:txBody>
                    <a:bodyPr/>
                    <a:lstStyle/>
                    <a:p>
                      <a:r>
                        <a:rPr lang="tr-TR" dirty="0"/>
                        <a:t>44</a:t>
                      </a:r>
                    </a:p>
                  </a:txBody>
                  <a:tcPr/>
                </a:tc>
                <a:tc>
                  <a:txBody>
                    <a:bodyPr/>
                    <a:lstStyle/>
                    <a:p>
                      <a:r>
                        <a:rPr lang="tr-TR" dirty="0"/>
                        <a:t>-2,554</a:t>
                      </a:r>
                    </a:p>
                  </a:txBody>
                  <a:tcPr/>
                </a:tc>
                <a:tc>
                  <a:txBody>
                    <a:bodyPr/>
                    <a:lstStyle/>
                    <a:p>
                      <a:r>
                        <a:rPr lang="tr-TR" dirty="0"/>
                        <a:t>0,011</a:t>
                      </a:r>
                    </a:p>
                  </a:txBody>
                  <a:tcPr/>
                </a:tc>
                <a:extLst>
                  <a:ext uri="{0D108BD9-81ED-4DB2-BD59-A6C34878D82A}">
                    <a16:rowId xmlns:a16="http://schemas.microsoft.com/office/drawing/2014/main" val="10001"/>
                  </a:ext>
                </a:extLst>
              </a:tr>
              <a:tr h="517475">
                <a:tc>
                  <a:txBody>
                    <a:bodyPr/>
                    <a:lstStyle/>
                    <a:p>
                      <a:r>
                        <a:rPr lang="tr-TR" dirty="0"/>
                        <a:t>Pozitif Sıralar</a:t>
                      </a:r>
                    </a:p>
                  </a:txBody>
                  <a:tcPr/>
                </a:tc>
                <a:tc>
                  <a:txBody>
                    <a:bodyPr/>
                    <a:lstStyle/>
                    <a:p>
                      <a:r>
                        <a:rPr lang="tr-TR" dirty="0"/>
                        <a:t>1</a:t>
                      </a:r>
                    </a:p>
                  </a:txBody>
                  <a:tcPr/>
                </a:tc>
                <a:tc>
                  <a:txBody>
                    <a:bodyPr/>
                    <a:lstStyle/>
                    <a:p>
                      <a:r>
                        <a:rPr lang="tr-TR" dirty="0"/>
                        <a:t>1</a:t>
                      </a:r>
                    </a:p>
                  </a:txBody>
                  <a:tcPr/>
                </a:tc>
                <a:tc>
                  <a:txBody>
                    <a:bodyPr/>
                    <a:lstStyle/>
                    <a:p>
                      <a:r>
                        <a:rPr lang="tr-TR" dirty="0"/>
                        <a:t>1</a:t>
                      </a:r>
                    </a:p>
                  </a:txBody>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10002"/>
                  </a:ext>
                </a:extLst>
              </a:tr>
              <a:tr h="517475">
                <a:tc>
                  <a:txBody>
                    <a:bodyPr/>
                    <a:lstStyle/>
                    <a:p>
                      <a:r>
                        <a:rPr lang="tr-TR" dirty="0"/>
                        <a:t>Fark olmayan</a:t>
                      </a:r>
                    </a:p>
                  </a:txBody>
                  <a:tcPr/>
                </a:tc>
                <a:tc>
                  <a:txBody>
                    <a:bodyPr/>
                    <a:lstStyle/>
                    <a:p>
                      <a:r>
                        <a:rPr lang="tr-TR" dirty="0"/>
                        <a:t>0</a:t>
                      </a:r>
                    </a:p>
                  </a:txBody>
                  <a:tcPr/>
                </a:tc>
                <a:tc>
                  <a:txBody>
                    <a:bodyPr/>
                    <a:lstStyle/>
                    <a:p>
                      <a:endParaRPr lang="tr-TR"/>
                    </a:p>
                  </a:txBody>
                  <a:tcPr/>
                </a:tc>
                <a:tc>
                  <a:txBody>
                    <a:bodyPr/>
                    <a:lstStyle/>
                    <a:p>
                      <a:endParaRPr lang="tr-TR" dirty="0"/>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3"/>
                  </a:ext>
                </a:extLst>
              </a:tr>
            </a:tbl>
          </a:graphicData>
        </a:graphic>
      </p:graphicFrame>
      <p:sp>
        <p:nvSpPr>
          <p:cNvPr id="5" name="Metin kutusu 4"/>
          <p:cNvSpPr txBox="1"/>
          <p:nvPr/>
        </p:nvSpPr>
        <p:spPr>
          <a:xfrm>
            <a:off x="539552" y="4272677"/>
            <a:ext cx="8352928" cy="1754326"/>
          </a:xfrm>
          <a:prstGeom prst="rect">
            <a:avLst/>
          </a:prstGeom>
          <a:solidFill>
            <a:schemeClr val="accent1"/>
          </a:solidFill>
        </p:spPr>
        <p:txBody>
          <a:bodyPr wrap="square" rtlCol="0">
            <a:spAutoFit/>
          </a:bodyPr>
          <a:lstStyle/>
          <a:p>
            <a:pPr algn="just"/>
            <a:r>
              <a:rPr lang="tr-TR" dirty="0">
                <a:solidFill>
                  <a:schemeClr val="bg1"/>
                </a:solidFill>
              </a:rPr>
              <a:t>Kilo vermek için egzersiz programın katılan 11 bayanın, program öncesi kiloları ile </a:t>
            </a:r>
          </a:p>
          <a:p>
            <a:pPr algn="just"/>
            <a:r>
              <a:rPr lang="tr-TR" dirty="0">
                <a:solidFill>
                  <a:schemeClr val="bg1"/>
                </a:solidFill>
              </a:rPr>
              <a:t>program sonrası kiloları arasında fark olup olmadığını belirlemek amacıyla yapılan </a:t>
            </a:r>
          </a:p>
          <a:p>
            <a:pPr algn="just"/>
            <a:r>
              <a:rPr lang="tr-TR" dirty="0" err="1">
                <a:solidFill>
                  <a:schemeClr val="bg1"/>
                </a:solidFill>
              </a:rPr>
              <a:t>Wilcoxon</a:t>
            </a:r>
            <a:r>
              <a:rPr lang="tr-TR" dirty="0">
                <a:solidFill>
                  <a:schemeClr val="bg1"/>
                </a:solidFill>
              </a:rPr>
              <a:t> işaretli sıralar testinin sonucuna göre programa katılanların program öncesi  ve sonrası kiloları arasında istatistiksel olarak anlamlı fark gözlenmiştir [z=-2,554,pz0,05]. Fark puanları negatif sıralar lehine olması, programın kilo verme üzerinde anlamlı etkisinin  olduğunu gösterir.</a:t>
            </a:r>
          </a:p>
        </p:txBody>
      </p:sp>
    </p:spTree>
    <p:extLst>
      <p:ext uri="{BB962C8B-B14F-4D97-AF65-F5344CB8AC3E}">
        <p14:creationId xmlns:p14="http://schemas.microsoft.com/office/powerpoint/2010/main" val="367195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lstStyle/>
          <a:p>
            <a:r>
              <a:rPr lang="tr-TR" dirty="0"/>
              <a:t>Testin ne olduğu, hangi amaçla yapıldığı, anlamlılık düzeyi ve etki büyüklüğü verilmelidir.</a:t>
            </a:r>
          </a:p>
          <a:p>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2231532224"/>
              </p:ext>
            </p:extLst>
          </p:nvPr>
        </p:nvGraphicFramePr>
        <p:xfrm>
          <a:off x="685799" y="2971800"/>
          <a:ext cx="6934200" cy="1112520"/>
        </p:xfrm>
        <a:graphic>
          <a:graphicData uri="http://schemas.openxmlformats.org/drawingml/2006/table">
            <a:tbl>
              <a:tblPr firstRow="1" bandRow="1">
                <a:tableStyleId>{5C22544A-7EE6-4342-B048-85BDC9FD1C3A}</a:tableStyleId>
              </a:tblPr>
              <a:tblGrid>
                <a:gridCol w="1149897">
                  <a:extLst>
                    <a:ext uri="{9D8B030D-6E8A-4147-A177-3AD203B41FA5}">
                      <a16:colId xmlns:a16="http://schemas.microsoft.com/office/drawing/2014/main" val="20000"/>
                    </a:ext>
                  </a:extLst>
                </a:gridCol>
                <a:gridCol w="83130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70840">
                <a:tc>
                  <a:txBody>
                    <a:bodyPr/>
                    <a:lstStyle/>
                    <a:p>
                      <a:r>
                        <a:rPr lang="tr-TR" dirty="0"/>
                        <a:t>Gruplar</a:t>
                      </a:r>
                    </a:p>
                  </a:txBody>
                  <a:tcPr/>
                </a:tc>
                <a:tc>
                  <a:txBody>
                    <a:bodyPr/>
                    <a:lstStyle/>
                    <a:p>
                      <a:r>
                        <a:rPr lang="tr-TR" dirty="0"/>
                        <a:t>N</a:t>
                      </a:r>
                    </a:p>
                  </a:txBody>
                  <a:tcPr/>
                </a:tc>
                <a:tc>
                  <a:txBody>
                    <a:bodyPr/>
                    <a:lstStyle/>
                    <a:p>
                      <a:r>
                        <a:rPr lang="tr-TR" dirty="0"/>
                        <a:t>X</a:t>
                      </a:r>
                    </a:p>
                  </a:txBody>
                  <a:tcPr/>
                </a:tc>
                <a:tc>
                  <a:txBody>
                    <a:bodyPr/>
                    <a:lstStyle/>
                    <a:p>
                      <a:r>
                        <a:rPr lang="tr-TR" dirty="0"/>
                        <a:t>S</a:t>
                      </a:r>
                    </a:p>
                  </a:txBody>
                  <a:tcPr/>
                </a:tc>
                <a:tc>
                  <a:txBody>
                    <a:bodyPr/>
                    <a:lstStyle/>
                    <a:p>
                      <a:r>
                        <a:rPr lang="tr-TR" dirty="0"/>
                        <a:t>sd</a:t>
                      </a:r>
                    </a:p>
                  </a:txBody>
                  <a:tcPr/>
                </a:tc>
                <a:tc>
                  <a:txBody>
                    <a:bodyPr/>
                    <a:lstStyle/>
                    <a:p>
                      <a:r>
                        <a:rPr lang="tr-TR" dirty="0"/>
                        <a:t>t</a:t>
                      </a:r>
                    </a:p>
                  </a:txBody>
                  <a:tcPr/>
                </a:tc>
                <a:tc>
                  <a:txBody>
                    <a:bodyPr/>
                    <a:lstStyle/>
                    <a:p>
                      <a:r>
                        <a:rPr lang="tr-TR" dirty="0"/>
                        <a:t>P </a:t>
                      </a:r>
                    </a:p>
                  </a:txBody>
                  <a:tcPr/>
                </a:tc>
                <a:extLst>
                  <a:ext uri="{0D108BD9-81ED-4DB2-BD59-A6C34878D82A}">
                    <a16:rowId xmlns:a16="http://schemas.microsoft.com/office/drawing/2014/main" val="10000"/>
                  </a:ext>
                </a:extLst>
              </a:tr>
              <a:tr h="370840">
                <a:tc>
                  <a:txBody>
                    <a:bodyPr/>
                    <a:lstStyle/>
                    <a:p>
                      <a:r>
                        <a:rPr lang="tr-TR" dirty="0"/>
                        <a:t>A grubu</a:t>
                      </a:r>
                    </a:p>
                  </a:txBody>
                  <a:tcPr/>
                </a:tc>
                <a:tc>
                  <a:txBody>
                    <a:bodyPr/>
                    <a:lstStyle/>
                    <a:p>
                      <a:r>
                        <a:rPr lang="tr-TR" dirty="0"/>
                        <a:t>37</a:t>
                      </a:r>
                    </a:p>
                  </a:txBody>
                  <a:tcPr/>
                </a:tc>
                <a:tc>
                  <a:txBody>
                    <a:bodyPr/>
                    <a:lstStyle/>
                    <a:p>
                      <a:r>
                        <a:rPr lang="tr-TR" dirty="0"/>
                        <a:t>66,82</a:t>
                      </a:r>
                    </a:p>
                  </a:txBody>
                  <a:tcPr/>
                </a:tc>
                <a:tc>
                  <a:txBody>
                    <a:bodyPr/>
                    <a:lstStyle/>
                    <a:p>
                      <a:r>
                        <a:rPr lang="tr-TR" dirty="0"/>
                        <a:t>10,53</a:t>
                      </a:r>
                    </a:p>
                  </a:txBody>
                  <a:tcPr/>
                </a:tc>
                <a:tc>
                  <a:txBody>
                    <a:bodyPr/>
                    <a:lstStyle/>
                    <a:p>
                      <a:r>
                        <a:rPr lang="tr-TR" dirty="0"/>
                        <a:t>77</a:t>
                      </a:r>
                    </a:p>
                  </a:txBody>
                  <a:tcPr/>
                </a:tc>
                <a:tc>
                  <a:txBody>
                    <a:bodyPr/>
                    <a:lstStyle/>
                    <a:p>
                      <a:r>
                        <a:rPr lang="tr-TR" dirty="0"/>
                        <a:t>0,520</a:t>
                      </a:r>
                    </a:p>
                  </a:txBody>
                  <a:tcPr/>
                </a:tc>
                <a:tc>
                  <a:txBody>
                    <a:bodyPr/>
                    <a:lstStyle/>
                    <a:p>
                      <a:r>
                        <a:rPr lang="tr-TR" dirty="0"/>
                        <a:t>0,604</a:t>
                      </a:r>
                    </a:p>
                  </a:txBody>
                  <a:tcPr/>
                </a:tc>
                <a:extLst>
                  <a:ext uri="{0D108BD9-81ED-4DB2-BD59-A6C34878D82A}">
                    <a16:rowId xmlns:a16="http://schemas.microsoft.com/office/drawing/2014/main" val="10001"/>
                  </a:ext>
                </a:extLst>
              </a:tr>
              <a:tr h="370840">
                <a:tc>
                  <a:txBody>
                    <a:bodyPr/>
                    <a:lstStyle/>
                    <a:p>
                      <a:r>
                        <a:rPr lang="tr-TR" dirty="0"/>
                        <a:t>B grubu</a:t>
                      </a:r>
                    </a:p>
                  </a:txBody>
                  <a:tcPr/>
                </a:tc>
                <a:tc>
                  <a:txBody>
                    <a:bodyPr/>
                    <a:lstStyle/>
                    <a:p>
                      <a:r>
                        <a:rPr lang="tr-TR" dirty="0"/>
                        <a:t>42</a:t>
                      </a:r>
                    </a:p>
                  </a:txBody>
                  <a:tcPr/>
                </a:tc>
                <a:tc>
                  <a:txBody>
                    <a:bodyPr/>
                    <a:lstStyle/>
                    <a:p>
                      <a:r>
                        <a:rPr lang="tr-TR" dirty="0"/>
                        <a:t>65,43</a:t>
                      </a:r>
                    </a:p>
                  </a:txBody>
                  <a:tcPr/>
                </a:tc>
                <a:tc>
                  <a:txBody>
                    <a:bodyPr/>
                    <a:lstStyle/>
                    <a:p>
                      <a:r>
                        <a:rPr lang="tr-TR" dirty="0"/>
                        <a:t>12,98</a:t>
                      </a:r>
                    </a:p>
                  </a:txBody>
                  <a:tcPr/>
                </a:tc>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Metin kutusu 4"/>
              <p:cNvSpPr txBox="1"/>
              <p:nvPr/>
            </p:nvSpPr>
            <p:spPr>
              <a:xfrm>
                <a:off x="2699792" y="5085184"/>
                <a:ext cx="2008178"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𝑑</m:t>
                      </m:r>
                      <m:r>
                        <a:rPr lang="tr-TR" b="0" i="1" smtClean="0">
                          <a:latin typeface="Cambria Math"/>
                        </a:rPr>
                        <m:t>=</m:t>
                      </m:r>
                      <m:r>
                        <a:rPr lang="tr-TR" b="0" i="1" smtClean="0">
                          <a:latin typeface="Cambria Math"/>
                        </a:rPr>
                        <m:t>𝑡</m:t>
                      </m:r>
                      <m:r>
                        <a:rPr lang="tr-TR" b="0" i="1" smtClean="0">
                          <a:latin typeface="Cambria Math"/>
                        </a:rPr>
                        <m:t> </m:t>
                      </m:r>
                      <m:r>
                        <a:rPr lang="tr-TR" b="0" i="1" smtClean="0">
                          <a:latin typeface="Cambria Math"/>
                        </a:rPr>
                        <m:t>𝑥</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a:rPr>
                                <m:t>𝑁</m:t>
                              </m:r>
                              <m:r>
                                <a:rPr lang="tr-TR" b="0" i="1" smtClean="0">
                                  <a:latin typeface="Cambria Math"/>
                                </a:rPr>
                                <m:t>1+</m:t>
                              </m:r>
                              <m:r>
                                <a:rPr lang="tr-TR" b="0" i="1" smtClean="0">
                                  <a:latin typeface="Cambria Math"/>
                                </a:rPr>
                                <m:t>𝑁</m:t>
                              </m:r>
                              <m:r>
                                <a:rPr lang="tr-TR" b="0" i="1" smtClean="0">
                                  <a:latin typeface="Cambria Math"/>
                                </a:rPr>
                                <m:t>2</m:t>
                              </m:r>
                            </m:num>
                            <m:den>
                              <m:r>
                                <a:rPr lang="tr-TR" b="0" i="1" smtClean="0">
                                  <a:latin typeface="Cambria Math"/>
                                </a:rPr>
                                <m:t>𝑁</m:t>
                              </m:r>
                              <m:r>
                                <a:rPr lang="tr-TR" b="0" i="1" smtClean="0">
                                  <a:latin typeface="Cambria Math"/>
                                </a:rPr>
                                <m:t>1 ∗</m:t>
                              </m:r>
                              <m:r>
                                <a:rPr lang="tr-TR" b="0" i="1" smtClean="0">
                                  <a:latin typeface="Cambria Math"/>
                                </a:rPr>
                                <m:t>𝑁</m:t>
                              </m:r>
                              <m:r>
                                <a:rPr lang="tr-TR" b="0" i="1" smtClean="0">
                                  <a:latin typeface="Cambria Math"/>
                                </a:rPr>
                                <m:t>2</m:t>
                              </m:r>
                            </m:den>
                          </m:f>
                        </m:e>
                      </m:rad>
                    </m:oMath>
                  </m:oMathPara>
                </a14:m>
                <a:endParaRPr lang="tr-TR" dirty="0"/>
              </a:p>
            </p:txBody>
          </p:sp>
        </mc:Choice>
        <mc:Fallback xmlns="">
          <p:sp>
            <p:nvSpPr>
              <p:cNvPr id="5" name="Metin kutusu 4"/>
              <p:cNvSpPr txBox="1">
                <a:spLocks noRot="1" noChangeAspect="1" noMove="1" noResize="1" noEditPoints="1" noAdjustHandles="1" noChangeArrowheads="1" noChangeShapeType="1" noTextEdit="1"/>
              </p:cNvSpPr>
              <p:nvPr/>
            </p:nvSpPr>
            <p:spPr>
              <a:xfrm>
                <a:off x="2699792" y="5085184"/>
                <a:ext cx="2008178" cy="910699"/>
              </a:xfrm>
              <a:prstGeom prst="rect">
                <a:avLst/>
              </a:prstGeom>
              <a:blipFill rotWithShape="1">
                <a:blip r:embed="rId2" cstate="print"/>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55087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Test sonucu</a:t>
            </a:r>
          </a:p>
        </p:txBody>
      </p:sp>
      <p:sp>
        <p:nvSpPr>
          <p:cNvPr id="3" name="İçerik Yer Tutucusu 2"/>
          <p:cNvSpPr>
            <a:spLocks noGrp="1"/>
          </p:cNvSpPr>
          <p:nvPr>
            <p:ph idx="1"/>
          </p:nvPr>
        </p:nvSpPr>
        <p:spPr/>
        <p:txBody>
          <a:bodyPr>
            <a:normAutofit lnSpcReduction="10000"/>
          </a:bodyPr>
          <a:lstStyle/>
          <a:p>
            <a:r>
              <a:rPr lang="tr-TR" dirty="0"/>
              <a:t>Yabancı dilde okuma becerisi dersinde, özgün materyal kullanmanın okuma becerisi üzerinde anlamlı bir etkisinin olup olmadığını ortaya koymak için yapılan t testinde, derslerde özgün </a:t>
            </a:r>
            <a:r>
              <a:rPr lang="tr-TR" dirty="0" err="1"/>
              <a:t>metaryel</a:t>
            </a:r>
            <a:r>
              <a:rPr lang="tr-TR" dirty="0"/>
              <a:t> kullanılan sınıftaki öğrencilerin test puanı ortalaması ile (</a:t>
            </a:r>
            <a:r>
              <a:rPr lang="tr-TR" dirty="0" err="1"/>
              <a:t>X</a:t>
            </a:r>
            <a:r>
              <a:rPr lang="tr-TR" baseline="-25000" dirty="0" err="1"/>
              <a:t>a</a:t>
            </a:r>
            <a:r>
              <a:rPr lang="tr-TR" dirty="0"/>
              <a:t>=66,82) özgün materyal kullanılmayan sınıftaki öğrencilerin test puanları ortalaması (</a:t>
            </a:r>
            <a:r>
              <a:rPr lang="tr-TR" dirty="0" err="1"/>
              <a:t>X</a:t>
            </a:r>
            <a:r>
              <a:rPr lang="tr-TR" baseline="-25000" dirty="0" err="1"/>
              <a:t>b</a:t>
            </a:r>
            <a:r>
              <a:rPr lang="tr-TR" dirty="0"/>
              <a:t>=65,43) arasında anlamlı bir fark görülmemiştir (t(77)= 0,520, p&gt;0.05). Bu durumda özgün materyal kullanımının okuma becerisi üzerinde anlamlı bir etkisinin olmadığı söylenebilir. </a:t>
            </a:r>
          </a:p>
          <a:p>
            <a:endParaRPr lang="tr-TR" dirty="0"/>
          </a:p>
        </p:txBody>
      </p:sp>
    </p:spTree>
    <p:extLst>
      <p:ext uri="{BB962C8B-B14F-4D97-AF65-F5344CB8AC3E}">
        <p14:creationId xmlns:p14="http://schemas.microsoft.com/office/powerpoint/2010/main" val="300712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 t testi örnek-2</a:t>
            </a:r>
          </a:p>
        </p:txBody>
      </p:sp>
      <p:sp>
        <p:nvSpPr>
          <p:cNvPr id="3" name="Content Placeholder 2"/>
          <p:cNvSpPr>
            <a:spLocks noGrp="1"/>
          </p:cNvSpPr>
          <p:nvPr>
            <p:ph idx="1"/>
          </p:nvPr>
        </p:nvSpPr>
        <p:spPr/>
        <p:txBody>
          <a:bodyPr/>
          <a:lstStyle/>
          <a:p>
            <a:r>
              <a:rPr lang="tr-TR" dirty="0"/>
              <a:t>Öğrencilerin okul kurallarına uymalarının, matematik başarısı üzerinde anlamlı bir etkisi var mıdır?</a:t>
            </a:r>
          </a:p>
          <a:p>
            <a:r>
              <a:rPr lang="tr-TR" dirty="0"/>
              <a:t>Disiplin puan</a:t>
            </a:r>
            <a:r>
              <a:rPr lang="en-US" dirty="0"/>
              <a:t>ı</a:t>
            </a:r>
            <a:r>
              <a:rPr lang="tr-TR" dirty="0"/>
              <a:t> iki kategorili değil</a:t>
            </a:r>
          </a:p>
          <a:p>
            <a:r>
              <a:rPr lang="tr-TR" dirty="0"/>
              <a:t>Sıklıkla ortanca tercih edilir. Gruplama da</a:t>
            </a:r>
          </a:p>
        </p:txBody>
      </p:sp>
    </p:spTree>
    <p:extLst>
      <p:ext uri="{BB962C8B-B14F-4D97-AF65-F5344CB8AC3E}">
        <p14:creationId xmlns:p14="http://schemas.microsoft.com/office/powerpoint/2010/main" val="213755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lstStyle/>
          <a:p>
            <a:r>
              <a:rPr lang="tr-TR" dirty="0"/>
              <a:t>Testin ne olduğu, hangi amaçla yapıldığı, anlamlılık düzeyi ve etki büyüklüğü verilmelidir.</a:t>
            </a:r>
          </a:p>
          <a:p>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1151948834"/>
              </p:ext>
            </p:extLst>
          </p:nvPr>
        </p:nvGraphicFramePr>
        <p:xfrm>
          <a:off x="685799" y="2971800"/>
          <a:ext cx="6934200" cy="1651000"/>
        </p:xfrm>
        <a:graphic>
          <a:graphicData uri="http://schemas.openxmlformats.org/drawingml/2006/table">
            <a:tbl>
              <a:tblPr firstRow="1" bandRow="1">
                <a:tableStyleId>{5C22544A-7EE6-4342-B048-85BDC9FD1C3A}</a:tableStyleId>
              </a:tblPr>
              <a:tblGrid>
                <a:gridCol w="1149897">
                  <a:extLst>
                    <a:ext uri="{9D8B030D-6E8A-4147-A177-3AD203B41FA5}">
                      <a16:colId xmlns:a16="http://schemas.microsoft.com/office/drawing/2014/main" val="20000"/>
                    </a:ext>
                  </a:extLst>
                </a:gridCol>
                <a:gridCol w="83130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70840">
                <a:tc>
                  <a:txBody>
                    <a:bodyPr/>
                    <a:lstStyle/>
                    <a:p>
                      <a:r>
                        <a:rPr lang="tr-TR" dirty="0"/>
                        <a:t>Gruplar</a:t>
                      </a:r>
                    </a:p>
                  </a:txBody>
                  <a:tcPr/>
                </a:tc>
                <a:tc>
                  <a:txBody>
                    <a:bodyPr/>
                    <a:lstStyle/>
                    <a:p>
                      <a:r>
                        <a:rPr lang="tr-TR" dirty="0"/>
                        <a:t>N</a:t>
                      </a:r>
                    </a:p>
                  </a:txBody>
                  <a:tcPr/>
                </a:tc>
                <a:tc>
                  <a:txBody>
                    <a:bodyPr/>
                    <a:lstStyle/>
                    <a:p>
                      <a:r>
                        <a:rPr lang="tr-TR" dirty="0"/>
                        <a:t>X</a:t>
                      </a:r>
                    </a:p>
                  </a:txBody>
                  <a:tcPr/>
                </a:tc>
                <a:tc>
                  <a:txBody>
                    <a:bodyPr/>
                    <a:lstStyle/>
                    <a:p>
                      <a:r>
                        <a:rPr lang="tr-TR" dirty="0"/>
                        <a:t>S</a:t>
                      </a:r>
                    </a:p>
                  </a:txBody>
                  <a:tcPr/>
                </a:tc>
                <a:tc>
                  <a:txBody>
                    <a:bodyPr/>
                    <a:lstStyle/>
                    <a:p>
                      <a:r>
                        <a:rPr lang="tr-TR" dirty="0"/>
                        <a:t>sd</a:t>
                      </a:r>
                    </a:p>
                  </a:txBody>
                  <a:tcPr/>
                </a:tc>
                <a:tc>
                  <a:txBody>
                    <a:bodyPr/>
                    <a:lstStyle/>
                    <a:p>
                      <a:r>
                        <a:rPr lang="tr-TR" dirty="0"/>
                        <a:t>t</a:t>
                      </a:r>
                    </a:p>
                  </a:txBody>
                  <a:tcPr/>
                </a:tc>
                <a:tc>
                  <a:txBody>
                    <a:bodyPr/>
                    <a:lstStyle/>
                    <a:p>
                      <a:r>
                        <a:rPr lang="tr-TR" dirty="0"/>
                        <a:t>P </a:t>
                      </a:r>
                    </a:p>
                  </a:txBody>
                  <a:tcPr/>
                </a:tc>
                <a:extLst>
                  <a:ext uri="{0D108BD9-81ED-4DB2-BD59-A6C34878D82A}">
                    <a16:rowId xmlns:a16="http://schemas.microsoft.com/office/drawing/2014/main" val="10000"/>
                  </a:ext>
                </a:extLst>
              </a:tr>
              <a:tr h="370840">
                <a:tc>
                  <a:txBody>
                    <a:bodyPr/>
                    <a:lstStyle/>
                    <a:p>
                      <a:r>
                        <a:rPr lang="tr-TR" dirty="0"/>
                        <a:t>D. Puanı ≥7</a:t>
                      </a:r>
                    </a:p>
                  </a:txBody>
                  <a:tcPr/>
                </a:tc>
                <a:tc>
                  <a:txBody>
                    <a:bodyPr/>
                    <a:lstStyle/>
                    <a:p>
                      <a:r>
                        <a:rPr lang="tr-TR" dirty="0"/>
                        <a:t>50</a:t>
                      </a:r>
                    </a:p>
                  </a:txBody>
                  <a:tcPr/>
                </a:tc>
                <a:tc>
                  <a:txBody>
                    <a:bodyPr/>
                    <a:lstStyle/>
                    <a:p>
                      <a:r>
                        <a:rPr lang="tr-TR" dirty="0"/>
                        <a:t>66,31</a:t>
                      </a:r>
                    </a:p>
                  </a:txBody>
                  <a:tcPr/>
                </a:tc>
                <a:tc>
                  <a:txBody>
                    <a:bodyPr/>
                    <a:lstStyle/>
                    <a:p>
                      <a:r>
                        <a:rPr lang="tr-TR" dirty="0"/>
                        <a:t>11,12</a:t>
                      </a:r>
                    </a:p>
                  </a:txBody>
                  <a:tcPr/>
                </a:tc>
                <a:tc>
                  <a:txBody>
                    <a:bodyPr/>
                    <a:lstStyle/>
                    <a:p>
                      <a:r>
                        <a:rPr lang="tr-TR" dirty="0"/>
                        <a:t>78</a:t>
                      </a:r>
                    </a:p>
                  </a:txBody>
                  <a:tcPr/>
                </a:tc>
                <a:tc>
                  <a:txBody>
                    <a:bodyPr/>
                    <a:lstStyle/>
                    <a:p>
                      <a:r>
                        <a:rPr lang="tr-TR" dirty="0"/>
                        <a:t>0,147</a:t>
                      </a:r>
                    </a:p>
                  </a:txBody>
                  <a:tcPr/>
                </a:tc>
                <a:tc>
                  <a:txBody>
                    <a:bodyPr/>
                    <a:lstStyle/>
                    <a:p>
                      <a:r>
                        <a:rPr lang="tr-TR" dirty="0"/>
                        <a:t>,,862</a:t>
                      </a:r>
                    </a:p>
                  </a:txBody>
                  <a:tcPr/>
                </a:tc>
                <a:extLst>
                  <a:ext uri="{0D108BD9-81ED-4DB2-BD59-A6C34878D82A}">
                    <a16:rowId xmlns:a16="http://schemas.microsoft.com/office/drawing/2014/main" val="10001"/>
                  </a:ext>
                </a:extLst>
              </a:tr>
              <a:tr h="370840">
                <a:tc>
                  <a:txBody>
                    <a:bodyPr/>
                    <a:lstStyle/>
                    <a:p>
                      <a:r>
                        <a:rPr lang="tr-TR" dirty="0"/>
                        <a:t>D. Puanı &lt;7</a:t>
                      </a:r>
                    </a:p>
                  </a:txBody>
                  <a:tcPr/>
                </a:tc>
                <a:tc>
                  <a:txBody>
                    <a:bodyPr/>
                    <a:lstStyle/>
                    <a:p>
                      <a:r>
                        <a:rPr lang="tr-TR" dirty="0"/>
                        <a:t>30</a:t>
                      </a:r>
                    </a:p>
                  </a:txBody>
                  <a:tcPr/>
                </a:tc>
                <a:tc>
                  <a:txBody>
                    <a:bodyPr/>
                    <a:lstStyle/>
                    <a:p>
                      <a:r>
                        <a:rPr lang="tr-TR" dirty="0"/>
                        <a:t>65,83</a:t>
                      </a:r>
                    </a:p>
                  </a:txBody>
                  <a:tcPr/>
                </a:tc>
                <a:tc>
                  <a:txBody>
                    <a:bodyPr/>
                    <a:lstStyle/>
                    <a:p>
                      <a:r>
                        <a:rPr lang="tr-TR" dirty="0"/>
                        <a:t>12,98</a:t>
                      </a:r>
                    </a:p>
                  </a:txBody>
                  <a:tcPr/>
                </a:tc>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Metin kutusu 4"/>
              <p:cNvSpPr txBox="1"/>
              <p:nvPr/>
            </p:nvSpPr>
            <p:spPr>
              <a:xfrm>
                <a:off x="2699792" y="5085184"/>
                <a:ext cx="2008178"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𝑑</m:t>
                      </m:r>
                      <m:r>
                        <a:rPr lang="tr-TR" b="0" i="1" smtClean="0">
                          <a:latin typeface="Cambria Math"/>
                        </a:rPr>
                        <m:t>=</m:t>
                      </m:r>
                      <m:r>
                        <a:rPr lang="tr-TR" b="0" i="1" smtClean="0">
                          <a:latin typeface="Cambria Math"/>
                        </a:rPr>
                        <m:t>𝑡</m:t>
                      </m:r>
                      <m:r>
                        <a:rPr lang="tr-TR" b="0" i="1" smtClean="0">
                          <a:latin typeface="Cambria Math"/>
                        </a:rPr>
                        <m:t> </m:t>
                      </m:r>
                      <m:r>
                        <a:rPr lang="tr-TR" b="0" i="1" smtClean="0">
                          <a:latin typeface="Cambria Math"/>
                        </a:rPr>
                        <m:t>𝑥</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a:rPr>
                                <m:t>𝑁</m:t>
                              </m:r>
                              <m:r>
                                <a:rPr lang="tr-TR" b="0" i="1" smtClean="0">
                                  <a:latin typeface="Cambria Math"/>
                                </a:rPr>
                                <m:t>1+</m:t>
                              </m:r>
                              <m:r>
                                <a:rPr lang="tr-TR" b="0" i="1" smtClean="0">
                                  <a:latin typeface="Cambria Math"/>
                                </a:rPr>
                                <m:t>𝑁</m:t>
                              </m:r>
                              <m:r>
                                <a:rPr lang="tr-TR" b="0" i="1" smtClean="0">
                                  <a:latin typeface="Cambria Math"/>
                                </a:rPr>
                                <m:t>2</m:t>
                              </m:r>
                            </m:num>
                            <m:den>
                              <m:r>
                                <a:rPr lang="tr-TR" b="0" i="1" smtClean="0">
                                  <a:latin typeface="Cambria Math"/>
                                </a:rPr>
                                <m:t>𝑁</m:t>
                              </m:r>
                              <m:r>
                                <a:rPr lang="tr-TR" b="0" i="1" smtClean="0">
                                  <a:latin typeface="Cambria Math"/>
                                </a:rPr>
                                <m:t>1 ∗</m:t>
                              </m:r>
                              <m:r>
                                <a:rPr lang="tr-TR" b="0" i="1" smtClean="0">
                                  <a:latin typeface="Cambria Math"/>
                                </a:rPr>
                                <m:t>𝑁</m:t>
                              </m:r>
                              <m:r>
                                <a:rPr lang="tr-TR" b="0" i="1" smtClean="0">
                                  <a:latin typeface="Cambria Math"/>
                                </a:rPr>
                                <m:t>2</m:t>
                              </m:r>
                            </m:den>
                          </m:f>
                        </m:e>
                      </m:rad>
                    </m:oMath>
                  </m:oMathPara>
                </a14:m>
                <a:endParaRPr lang="tr-TR" dirty="0"/>
              </a:p>
            </p:txBody>
          </p:sp>
        </mc:Choice>
        <mc:Fallback xmlns="">
          <p:sp>
            <p:nvSpPr>
              <p:cNvPr id="5" name="Metin kutusu 4"/>
              <p:cNvSpPr txBox="1">
                <a:spLocks noRot="1" noChangeAspect="1" noMove="1" noResize="1" noEditPoints="1" noAdjustHandles="1" noChangeArrowheads="1" noChangeShapeType="1" noTextEdit="1"/>
              </p:cNvSpPr>
              <p:nvPr/>
            </p:nvSpPr>
            <p:spPr>
              <a:xfrm>
                <a:off x="2699792" y="5085184"/>
                <a:ext cx="2008178" cy="910699"/>
              </a:xfrm>
              <a:prstGeom prst="rect">
                <a:avLst/>
              </a:prstGeom>
              <a:blipFill rotWithShape="1">
                <a:blip r:embed="rId2" cstate="print"/>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25365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normAutofit lnSpcReduction="10000"/>
          </a:bodyPr>
          <a:lstStyle/>
          <a:p>
            <a:r>
              <a:rPr lang="tr-TR" dirty="0"/>
              <a:t>Disiplin puanının matematik başarısı üzerindeki etkisini belirlemek amacıyla disiplin puanı 7 ve üzerinde olan öğrencilerle, disiplin puanı 7’in altında olan öğrencilerin matematik puan ortalamaları ilişkisiz örneklemler t testinde ile karşılaştırılmıştır. Test sonucuna göre disiplin puanı 7 ve üzerinde olan öğrencilerin ortalaması ile (</a:t>
            </a:r>
            <a:r>
              <a:rPr lang="tr-TR" dirty="0" err="1"/>
              <a:t>X</a:t>
            </a:r>
            <a:r>
              <a:rPr lang="tr-TR" baseline="-25000" dirty="0" err="1"/>
              <a:t>yüksek</a:t>
            </a:r>
            <a:r>
              <a:rPr lang="tr-TR" dirty="0"/>
              <a:t>=66,31) ile disiplin </a:t>
            </a:r>
            <a:r>
              <a:rPr lang="tr-TR" dirty="0" err="1"/>
              <a:t>uanı</a:t>
            </a:r>
            <a:r>
              <a:rPr lang="tr-TR" dirty="0"/>
              <a:t> 7’in altında olan öğrencilerin ortalaması (</a:t>
            </a:r>
            <a:r>
              <a:rPr lang="tr-TR" dirty="0" err="1"/>
              <a:t>X</a:t>
            </a:r>
            <a:r>
              <a:rPr lang="tr-TR" baseline="-25000" dirty="0" err="1"/>
              <a:t>düşük</a:t>
            </a:r>
            <a:r>
              <a:rPr lang="tr-TR" dirty="0"/>
              <a:t>=66,31) arasında anlamlı bir fark görülmememiştir (t(78)= 0,1740, p&gt;0.05). Bu durumda Disiplin puanının matematik başarısı üzerindeki  anlamlı bir etkisinin olmadığı söylenebilir. </a:t>
            </a:r>
          </a:p>
        </p:txBody>
      </p:sp>
    </p:spTree>
    <p:extLst>
      <p:ext uri="{BB962C8B-B14F-4D97-AF65-F5344CB8AC3E}">
        <p14:creationId xmlns:p14="http://schemas.microsoft.com/office/powerpoint/2010/main" val="259684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Mann-withney u testi</a:t>
            </a:r>
          </a:p>
        </p:txBody>
      </p:sp>
      <p:sp>
        <p:nvSpPr>
          <p:cNvPr id="3" name="Content Placeholder 2"/>
          <p:cNvSpPr>
            <a:spLocks noGrp="1"/>
          </p:cNvSpPr>
          <p:nvPr>
            <p:ph idx="1"/>
          </p:nvPr>
        </p:nvSpPr>
        <p:spPr/>
        <p:txBody>
          <a:bodyPr/>
          <a:lstStyle/>
          <a:p>
            <a:r>
              <a:rPr lang="tr-TR" dirty="0"/>
              <a:t>Toplanan veriler parametrik testlerin sayıltılarını karşılamıyorsa, bağımsız iki ortalama arasındaki farkın testi Mann-whitney u testi ile gerçekleştirilir.  </a:t>
            </a:r>
          </a:p>
          <a:p>
            <a:endParaRPr lang="tr-TR" dirty="0"/>
          </a:p>
          <a:p>
            <a:r>
              <a:rPr lang="tr-TR" dirty="0"/>
              <a:t>Örnek soru</a:t>
            </a:r>
          </a:p>
          <a:p>
            <a:r>
              <a:rPr lang="tr-TR" dirty="0"/>
              <a:t>Fen lisesi ve düz lisede öğrenim gören öğrencilerin eleştirisel düşünme eğilimleri arasında fark var mıdır?</a:t>
            </a:r>
          </a:p>
          <a:p>
            <a:r>
              <a:rPr lang="tr-TR" dirty="0"/>
              <a:t>Deney ve kontrol gruplarında yer alan katılımcıların başarı testinden aldıkları puanlar arasında </a:t>
            </a:r>
            <a:r>
              <a:rPr lang="tr-TR" dirty="0" err="1"/>
              <a:t>anl</a:t>
            </a:r>
            <a:r>
              <a:rPr lang="en-US" dirty="0"/>
              <a:t>a</a:t>
            </a:r>
            <a:r>
              <a:rPr lang="tr-TR" dirty="0" err="1"/>
              <a:t>mlı</a:t>
            </a:r>
            <a:r>
              <a:rPr lang="tr-TR" dirty="0"/>
              <a:t> bir fark var mıdır</a:t>
            </a:r>
          </a:p>
          <a:p>
            <a:endParaRPr lang="tr-TR" dirty="0"/>
          </a:p>
        </p:txBody>
      </p:sp>
    </p:spTree>
    <p:extLst>
      <p:ext uri="{BB962C8B-B14F-4D97-AF65-F5344CB8AC3E}">
        <p14:creationId xmlns:p14="http://schemas.microsoft.com/office/powerpoint/2010/main" val="505184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1221</TotalTime>
  <Words>1996</Words>
  <Application>Microsoft Office PowerPoint</Application>
  <PresentationFormat>Ekran Gösterisi (4:3)</PresentationFormat>
  <Paragraphs>320</Paragraphs>
  <Slides>39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Calibri</vt:lpstr>
      <vt:lpstr>Cambria Math</vt:lpstr>
      <vt:lpstr>Constantia</vt:lpstr>
      <vt:lpstr>Wingdings 2</vt:lpstr>
      <vt:lpstr>Akış</vt:lpstr>
      <vt:lpstr>Tek Örneklem t Testi</vt:lpstr>
      <vt:lpstr>Tek Örneklem t Testi</vt:lpstr>
      <vt:lpstr>  t testi örnek-1</vt:lpstr>
      <vt:lpstr>Test sonucu</vt:lpstr>
      <vt:lpstr>Test sonucu</vt:lpstr>
      <vt:lpstr> t testi örnek-2</vt:lpstr>
      <vt:lpstr>Test sonucu</vt:lpstr>
      <vt:lpstr>Test sonucu</vt:lpstr>
      <vt:lpstr>Mann-withney u testi</vt:lpstr>
      <vt:lpstr>Mann-withney u testi</vt:lpstr>
      <vt:lpstr>Mann-withney u testi</vt:lpstr>
      <vt:lpstr>Mann-withney u testi</vt:lpstr>
      <vt:lpstr>PowerPoint Sunusu</vt:lpstr>
      <vt:lpstr>PowerPoint Sunusu</vt:lpstr>
      <vt:lpstr>PowerPoint Sunusu</vt:lpstr>
      <vt:lpstr>Örnek –U testi</vt:lpstr>
      <vt:lpstr>PowerPoint Sunusu</vt:lpstr>
      <vt:lpstr>Bağımlı Örneklemler T testi</vt:lpstr>
      <vt:lpstr>Bağımlı Örneklemler T testi</vt:lpstr>
      <vt:lpstr>PowerPoint Sunusu</vt:lpstr>
      <vt:lpstr>PowerPoint Sunusu</vt:lpstr>
      <vt:lpstr>Varsayımlar</vt:lpstr>
      <vt:lpstr>Örnek </vt:lpstr>
      <vt:lpstr>PowerPoint Sunusu</vt:lpstr>
      <vt:lpstr>PowerPoint Sunusu</vt:lpstr>
      <vt:lpstr>PowerPoint Sunusu</vt:lpstr>
      <vt:lpstr>PowerPoint Sunusu</vt:lpstr>
      <vt:lpstr>Etki büyüklüğü </vt:lpstr>
      <vt:lpstr>Örnek</vt:lpstr>
      <vt:lpstr>Sonuç tablosu</vt:lpstr>
      <vt:lpstr>Wilcoxon uyumlu Çiftler işaretli sıralar testi</vt:lpstr>
      <vt:lpstr>Wilcoxon uyumlu Çiftler işaretli sıralar testi</vt:lpstr>
      <vt:lpstr>PowerPoint Sunusu</vt:lpstr>
      <vt:lpstr>PowerPoint Sunusu</vt:lpstr>
      <vt:lpstr>PowerPoint Sunusu</vt:lpstr>
      <vt:lpstr>PowerPoint Sunusu</vt:lpstr>
      <vt:lpstr>Uygulama-2</vt:lpstr>
      <vt:lpstr>Uygulama-2</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farklı gruba ait ölçümlerin karşılaştırılması</dc:title>
  <dc:creator>win7</dc:creator>
  <cp:lastModifiedBy>comp</cp:lastModifiedBy>
  <cp:revision>76</cp:revision>
  <dcterms:created xsi:type="dcterms:W3CDTF">2016-11-04T08:26:14Z</dcterms:created>
  <dcterms:modified xsi:type="dcterms:W3CDTF">2022-02-11T12:20:37Z</dcterms:modified>
</cp:coreProperties>
</file>