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3" r:id="rId2"/>
    <p:sldId id="314" r:id="rId3"/>
    <p:sldId id="315" r:id="rId4"/>
    <p:sldId id="316" r:id="rId5"/>
    <p:sldId id="318" r:id="rId6"/>
    <p:sldId id="319" r:id="rId7"/>
    <p:sldId id="317" r:id="rId8"/>
    <p:sldId id="320" r:id="rId9"/>
    <p:sldId id="321" r:id="rId10"/>
    <p:sldId id="322" r:id="rId11"/>
    <p:sldId id="32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57200" marR="0" indent="-457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1pPr>
    <a:lvl2pPr marL="990600" marR="0" indent="-5334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2pPr>
    <a:lvl3pPr marL="1554479" marR="0" indent="-640079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3pPr>
    <a:lvl4pPr marL="20828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4pPr>
    <a:lvl5pPr marL="25400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5pPr>
    <a:lvl6pPr marL="29972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6pPr>
    <a:lvl7pPr marL="34544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7pPr>
    <a:lvl8pPr marL="39116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8pPr>
    <a:lvl9pPr marL="43688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8F44A2F1-9E1F-4B54-A3A2-5F16C0AD49E2}" styleName="">
    <a:tblBg/>
    <a:wholeTbl>
      <a:tcTxStyle b="off" i="off">
        <a:font>
          <a:latin typeface="Interstate Mono"/>
          <a:ea typeface="Interstate Mono"/>
          <a:cs typeface="Interstate Mon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ff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Interstate Mono"/>
          <a:ea typeface="Interstate Mono"/>
          <a:cs typeface="Interstate Mon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A01B36">
              <a:alpha val="5000"/>
            </a:srgbClr>
          </a:solidFill>
        </a:fill>
      </a:tcStyle>
    </a:band2H>
    <a:firstCol>
      <a:tcTxStyle b="off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lastRow>
    <a:firstRow>
      <a:tcTxStyle b="on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1"/>
    <p:restoredTop sz="86541" autoAdjust="0"/>
  </p:normalViewPr>
  <p:slideViewPr>
    <p:cSldViewPr snapToGrid="0" snapToObjects="1">
      <p:cViewPr varScale="1">
        <p:scale>
          <a:sx n="32" d="100"/>
          <a:sy n="32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rmin\Dropbox\STAT2020\IDO715\bino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Bozuk</a:t>
            </a:r>
            <a:r>
              <a:rPr lang="tr-TR" baseline="0" dirty="0"/>
              <a:t> para 20 kez atıldığında yazı gelme sayılarına ilişkin olasılık grafiği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9.5367431640625E-7</c:v>
                </c:pt>
                <c:pt idx="1">
                  <c:v>1.9073486328125034E-5</c:v>
                </c:pt>
                <c:pt idx="2">
                  <c:v>1.8119812011718755E-4</c:v>
                </c:pt>
                <c:pt idx="3">
                  <c:v>1.0871887207031263E-3</c:v>
                </c:pt>
                <c:pt idx="4">
                  <c:v>4.6205520629882752E-3</c:v>
                </c:pt>
                <c:pt idx="5">
                  <c:v>1.4785766601562502E-2</c:v>
                </c:pt>
                <c:pt idx="6">
                  <c:v>3.6964416503906257E-2</c:v>
                </c:pt>
                <c:pt idx="7">
                  <c:v>7.3928833007812458E-2</c:v>
                </c:pt>
                <c:pt idx="8">
                  <c:v>0.12013435363769531</c:v>
                </c:pt>
                <c:pt idx="9">
                  <c:v>0.16017913818359369</c:v>
                </c:pt>
                <c:pt idx="10">
                  <c:v>0.17619705200195307</c:v>
                </c:pt>
                <c:pt idx="11">
                  <c:v>0.16017913818359369</c:v>
                </c:pt>
                <c:pt idx="12">
                  <c:v>0.12013435363769531</c:v>
                </c:pt>
                <c:pt idx="13">
                  <c:v>7.3928833007812472E-2</c:v>
                </c:pt>
                <c:pt idx="14">
                  <c:v>3.6964416503906257E-2</c:v>
                </c:pt>
                <c:pt idx="15">
                  <c:v>1.4785766601562502E-2</c:v>
                </c:pt>
                <c:pt idx="16">
                  <c:v>4.6205520629882752E-3</c:v>
                </c:pt>
                <c:pt idx="17">
                  <c:v>1.0871887207031261E-3</c:v>
                </c:pt>
                <c:pt idx="18">
                  <c:v>1.8119812011718753E-4</c:v>
                </c:pt>
                <c:pt idx="19">
                  <c:v>1.9073486328125E-5</c:v>
                </c:pt>
                <c:pt idx="20">
                  <c:v>9.5367431640625E-7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8-4EBC-99EC-AA747F9C4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038224"/>
        <c:axId val="500036624"/>
      </c:barChart>
      <c:catAx>
        <c:axId val="50003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036624"/>
        <c:crosses val="autoZero"/>
        <c:auto val="1"/>
        <c:lblAlgn val="ctr"/>
        <c:lblOffset val="100"/>
        <c:noMultiLvlLbl val="0"/>
      </c:catAx>
      <c:valAx>
        <c:axId val="5000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03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36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Sheet1!$B$2:$B$9</cx:f>
        <cx:lvl ptCount="8" formatCode="General"/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tr-TR" sz="36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Para 3 kez atıldığında olası yazı sayıları</a:t>
            </a:r>
            <a:endParaRPr lang="en-US" sz="36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6145F51C-14D2-4534-BE76-452C3D602785}">
          <cx:dataId val="0"/>
          <cx:layoutPr>
            <cx:binning intervalClosed="r">
              <cx:binCount val="4"/>
            </cx:binning>
          </cx:layoutPr>
        </cx:series>
      </cx:plotAreaRegion>
      <cx:axis id="0" hidden="1">
        <cx:catScaling gapWidth="0"/>
        <cx:tickLabels/>
        <cx:numFmt formatCode="General" sourceLinked="0"/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4800"/>
            </a:pPr>
            <a:endParaRPr lang="en-US" sz="48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Interstate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20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1 234,'312'-54,"-55"6,297-20,3 25,139 22,1314 22,-774 3,4180-4,-5416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54.4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419.46875"/>
      <inkml:brushProperty name="anchorY" value="-16685.0332"/>
      <inkml:brushProperty name="scaleFactor" value="0.5"/>
    </inkml:brush>
  </inkml:definitions>
  <inkml:trace contextRef="#ctx0" brushRef="#br0">1 472,'0'0,"0"0,174-82,-33 22,12-4,1-2,-6 12,-9 2,-20 14,-7 11,-4 10,-13 8,-22 6,-11 3,-7 2,-4 0,-1 0,1 0,-9-1,-11 0,-10-1,-9 0,-7 0,-3 0,-3 0,-1 0,0 0,0 0,0 0,2 12,11 10,0 13,13 10,-3 18,-2 6,-4 13,-6 22,-3 11,-3 17,-3 3,0 23,-1 9,0 7,0 3,12 2,1-1,-1-13,-1-1,-3-13,-2 1,-3 2,11-6,-1-8,-1-8,-1-18,-4-6,-2-3,-1-11,-3 1,0-20,0-20,-1-20,1-15,0-11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03.8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9456.10938"/>
      <inkml:brushProperty name="anchorY" value="-21002.08203"/>
      <inkml:brushProperty name="scaleFactor" value="0.5"/>
    </inkml:brush>
  </inkml:definitions>
  <inkml:trace contextRef="#ctx0" brushRef="#br0">0 0,'0'0,"0"0,314 0,-91 0,46 0,20 0,13 0,3 0,11 12,9 11,8 1,6-2,4-5,4 6,-12-4,-10-4,-12-4,-22-4,-20-3,-27-3,-25-1,-31 0,-26-1,-22 0,-26 0,-33 1,-16 0,-12-1,-5 1,0 0,-11 0,-9 0,-10 0,-8 0,-5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05.7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7172.79688"/>
      <inkml:brushProperty name="anchorY" value="-22192.50586"/>
      <inkml:brushProperty name="scaleFactor" value="0.5"/>
    </inkml:brush>
  </inkml:definitions>
  <inkml:trace contextRef="#ctx0" brushRef="#br0">1 121,'0'0,"0"0,257 0,-45 0,62 0,40 0,38 0,37 0,30-12,22 0,14-11,-3 1,-7 3,-12 5,-21 4,-21 5,-29 2,-26 2,-21 2,-37 0,-23 0,-39-1,-23 1,-39-1,-21 1,-15-1,-19 0,-16 0,-11 0,-20 0,-6 0,-13 0,-12 0,-8 0,-7 0,-5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09.0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6221.13672"/>
      <inkml:brushProperty name="anchorY" value="-23092.21484"/>
      <inkml:brushProperty name="scaleFactor" value="0.5"/>
    </inkml:brush>
  </inkml:definitions>
  <inkml:trace contextRef="#ctx0" brushRef="#br0">1 1,'0'0,"0"0,314 0,-44 0,62 0,40 0,27 0,25 0,18 0,11 0,8 0,-8 0,-10 0,-12 0,-22 0,-32 0,-40 0,-25 0,-42 0,-33 0,-28 0,-32 0,-24 0,-30 0,-24 0,-9 0,-1 0,-19 0,-18 0,-18 0,-15 0,-10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18.2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5097.04688"/>
      <inkml:brushProperty name="anchorY" value="-24108.21484"/>
      <inkml:brushProperty name="scaleFactor" value="0.5"/>
    </inkml:brush>
  </inkml:definitions>
  <inkml:trace contextRef="#ctx0" brushRef="#br0">1 1,'0'0,"0"0,0 291,0-80,0 14,0-2,0 4,0-1,0 13,0 2,0 0,0 10,0 10,0 10,0 7,0 6,0 15,0 2,0 1,0-2,0-3,0 9,0-3,0-1,0-3,0-4,0-3,0 9,0 0,0-1,0-13,0-4,0-15,0-10,0 0,0-7,0-6,0 7,0-5,0-2,0 7,0-14,0-4,0-16,0-13,0-1,0-9,0-18,0-7,0-15,0-2,0 1,0-19,0-8,0-8,0-15,0-4,0 1,0 2,0-9,0-20,0-10,0-7,0-3,0-2,0 1,0-10,0-12,0-10,2-19,-2-2,0 1,1 0,-1-1,0 1,1 0,-1-1,1 1,-1 0,1-1,-1 1,1-1,-1 1,1-1,0 1,-1-1,1 1,0-1,11 17,0-3,-2-3,-3-4,-2-2,-3-2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0.8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6172.26172"/>
      <inkml:brushProperty name="anchorY" value="-39141.42188"/>
      <inkml:brushProperty name="scaleFactor" value="0.5"/>
    </inkml:brush>
  </inkml:definitions>
  <inkml:trace contextRef="#ctx0" brushRef="#br0">0 61,'0'0,"0"0,280 0,-80 0,13 0,13 0,5 0,3 0,-11 0,-11 0,-2 0,-10-11,-8-2,-7 2,-18 1,-4 3,-13 2,-22 3,-11 1,-7 1,-14 0,-11 0,-11 1,-8-1,-6 1,-2-1,-2 0,-1 0,-10 0,-12 0,-12 0,-9 0,-6 0,-5 0,-2 0,-2 0,1 11,0 12,1 12,0 10,0-5,1 5,0 13,0 16,0 14,0 1,0 8,0 5,0 5,0 16,0 2,0 14,0 10,0-2,0 19,0 4,0 18,0 1,0 1,0-15,0 7,0-3,0 12,0-3,0 12,0-4,0 8,0-5,0-4,0 4,0-5,0-4,0-6,0-3,0-5,0-12,0-4,0-11,0 13,0 3,0 5,0 3,0 1,0 1,0 0,0-1,0-11,0 10,0 1,0 12,0 2,0 11,0-3,0-2,0-18,0 6,0-3,0 10,0-1,0 11,0-4,0-2,0-6,0-4,0-5,0 9,0-13,0 10,0-14,0-1,0-13,0 0,0 0,0-7,0 3,0-7,0 3,0 5,0-6,0 6,0-8,0 4,0-6,0-18,0-8,0-5,0-2,0-12,0 1,0-11,0-8,0-8,0-7,0-15,0-4,0-1,0 1,0 2,0 4,0 3,0-11,0-10,0-11,0-10,0-6,0-5,0-3,0-1,0 0,0 0,0 0,0 1,0 0,0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5.1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1286.51563"/>
      <inkml:brushProperty name="anchorY" value="-55151.50781"/>
      <inkml:brushProperty name="scaleFactor" value="0.5"/>
    </inkml:brush>
  </inkml:definitions>
  <inkml:trace contextRef="#ctx0" brushRef="#br0">1 0,'0'0,"0"0,255 82,-20-23,65 5,60 2,58-1,55-1,33-13,31-14,10-13,13-11,-4-7,-17-5,-21-2,-32-2,-38 0,-48 1,-40 1,-56 0,-46 0,-50 1,-38 0,-29 0,-19 0,-21 0,-29 0,-13 0,-9 0,-2 0,-12 0,2 0,-9 0,-8 0,-8 0,-5 0,-5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6.4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1481.60156"/>
      <inkml:brushProperty name="anchorY" value="-56687.5625"/>
      <inkml:brushProperty name="scaleFactor" value="0.5"/>
    </inkml:brush>
  </inkml:definitions>
  <inkml:trace contextRef="#ctx0" brushRef="#br0">0 233,'0'0,"0"0,338 0,-68 0,57 0,52 0,38 0,27-11,28-13,19 0,5 2,-3 5,-18 6,-20 4,-29 3,-39 3,-34 1,-51 1,-32 0,-49 0,-26 0,-31-1,-33 1,-27-1,-22-12,-69 9,-1 0,-1-1,1-1,7-3,27-16,-15 2,-15 5,-8 6,-7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7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0358.17969"/>
      <inkml:brushProperty name="anchorY" value="-57471.03906"/>
      <inkml:brushProperty name="scaleFactor" value="0.5"/>
    </inkml:brush>
  </inkml:definitions>
  <inkml:trace contextRef="#ctx0" brushRef="#br0">1 1,'0'0,"0"0,268 0,-22 0,75 0,72 0,55 0,53 0,36 0,37 11,27 13,19 0,13-2,-6-6,-9 8,-46-5,-48 8,-54-4,-48-5,-58-4,-61-6,-51-3,-39-3,-49-2,-27-1,-20 0,-20 0,-17 0,-11 1,-20-1,-5 1,-1 0,-10 0,2 0,-8 0,-6 0,-8 0,-5 0,-4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9.4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1821.90625"/>
      <inkml:brushProperty name="anchorY" value="-58719.60547"/>
      <inkml:brushProperty name="scaleFactor" value="0.5"/>
    </inkml:brush>
  </inkml:definitions>
  <inkml:trace contextRef="#ctx0" brushRef="#br0">1 0,'0'0,"0"0,0 326,0-69,0 47,0 30,0 30,0 18,0 15,0-5,0 4,0 2,0 12,11 14,1 13,12-1,-3-4,10-7,7 5,6-6,7 7,3 7,-9-4,1 6,1 5,-9-7,-9-7,-10-20,-8-18,-6-30,-4-25,-2-22,-1-26,1-34,-1-17,1-23,0-18,0-13,1-20,0-16,0-14,0-23,0-6,0-4,0-11,0 2,0 3,0 5,0-6,0-20,0-9,0-8,0-5,0 0,0 0,0 1,0-11,0-10,0-11,0-10,0-6,0-5,0-1,0-3,0 1,0 0,0 1,0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36.5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0,'0'0,"0"0,280 0,-104 0,1 0,-10 0,-25 0,-13 0,-12 0,-6 0,-13 0,-1 0,2 0,-8 0,-8 0,-9 0,-7 0,-5 0,-3 0,-2 0,-1 0,-11 0,-1 0,1 0,3 0,2 0,3 0,2 0,-10 0,-11 0,-12 0,-9 0,-7 0,-4 0,-3 0,-1 0,0 0,0 0,0 0,1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1.4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3356.63281"/>
      <inkml:brushProperty name="anchorY" value="-74729.94531"/>
      <inkml:brushProperty name="scaleFactor" value="0.5"/>
    </inkml:brush>
  </inkml:definitions>
  <inkml:trace contextRef="#ctx0" brushRef="#br0">1 528,'0'0,"0"0,151-83,-22 24,37-5,16-2,19 1,3 13,8 13,17 2,7 11,3 8,0 7,-12 6,-3 3,-24 2,-24 1,-21 1,-19-1,-23 0,-21 0,-14 0,-12-1,-7 0,-15 0,-14 0,-11 0,-10 0,-5 11,-5 13,-1 11,0 10,-1 18,1 5,1 26,0 22,1 22,-1 16,1 35,1 18,-1 16,0 21,0 16,0 12,0 10,0 17,0 15,0 13,0 21,0 7,0 3,0 0,0-2,0-3,0-2,0-3,0 0,0-2,0-1,0 1,0-1,0 0,0 1,0 0,0-11,0-13,0-22,0-11,0-18,0-14,0-13,0-18,0-7,0-13,0 0,0-8,0-8,0-17,0 6,0-15,0-1,0-11,0 0,0 4,0-9,0 5,0-7,0-20,0-7,0-6,0-13,0-2,0 1,0 4,0-7,0-20,0-10,0-7,0-5,0-1,0 1,0 1,0-11,0 2,0 0,0 2,0 4,0 2,0 2,0 2,0-11,0 1,0-1,0-9,0-10,0-9,0-8,0-5,0-4,0-2,0-1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3.2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8180.91406"/>
      <inkml:brushProperty name="anchorY" value="-90917.42969"/>
      <inkml:brushProperty name="scaleFactor" value="0.5"/>
    </inkml:brush>
  </inkml:definitions>
  <inkml:trace contextRef="#ctx0" brushRef="#br0">1 57,'0'0,"0"0,267 0,-32 0,64 0,59 0,46 0,32 0,10 0,-2 0,-6 0,-21 0,-22 0,-29 0,-38 0,-35 0,-50 0,-32 0,-35 0,-38 0,-20 0,-24 0,-15 0,-13 0,-58-2,0 1,0 0,0-1,0 0,0-1,24-9,-13 0,-10 2,-7 3,-3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5.0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5557.11719"/>
      <inkml:brushProperty name="anchorY" value="-91876.53125"/>
      <inkml:brushProperty name="scaleFactor" value="0.5"/>
    </inkml:brush>
  </inkml:definitions>
  <inkml:trace contextRef="#ctx0" brushRef="#br0">0 0,'0'0,"0"0,0 280,0-79,0 25,0 1,0 4,0-11,0-12,0 0,0-10,0-19,0-7,0-16,0-3,0-10,0-20,0-8,0-5,0-14,0-11,0 0,0 5,0-5,0-6,0-6,0-18,0-5,0-14,0-11,0-11,0-7,0-5,0-3,0-1,0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6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6573.11719"/>
      <inkml:brushProperty name="anchorY" value="-96819.30469"/>
      <inkml:brushProperty name="scaleFactor" value="0.5"/>
    </inkml:brush>
  </inkml:definitions>
  <inkml:trace contextRef="#ctx0" brushRef="#br0">1 0,'0'0,"0"0,280 0,-80 0,38 0,1 0,4 0,-24 0,-16 0,-14 0,-32 0,-19 0,-15 0,-9 0,-26 0,-15 0,-11 0,-6 0,-2 0,-13 0,-11 0,-11 0,-18 2,-1-1,1-1,-1 0,1 1,0-1,-1 0,1 1,-1-1,1 1,-1-1,1 1,-1-1,1 1,-1-1,0 1,1-1,-1 1,0 0,1-1,-1 1,4 11,-3 11,-3 11,0 19,0 20,0 5,1 13,0 8,12 7,1 17,11 15,-1 2,-3 21,-4-3,6 16,-4 5,-2 1,-5-11,8-2,-2-1,-3-11,-3 1,-3-10,-3 3,-3 3,0-16,-1-8,-1-7,0-5,1-26,-1-12,1-13,0-6,0-4,0-1,0 0,0-11,0 11,0 14,0-9,0-11,0-13,0-13,0-10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6.8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0591.92969"/>
      <inkml:brushProperty name="anchorY" value="-102225.38281"/>
      <inkml:brushProperty name="scaleFactor" value="0.5"/>
    </inkml:brush>
  </inkml:definitions>
  <inkml:trace contextRef="#ctx0" brushRef="#br0">0 1,'0'0,"0"0,0 233,0-80,0 5,0 6,0-8,0-9,0-10,0-20,0-8,0-15,0-12,0-10,0-19,0-17,0-15,0-10,0-8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7.4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1607.92969"/>
      <inkml:brushProperty name="anchorY" value="-104987.61719"/>
      <inkml:brushProperty name="scaleFactor" value="0.5"/>
    </inkml:brush>
  </inkml:definitions>
  <inkml:trace contextRef="#ctx0" brushRef="#br0">0 0,'0'0,"0"0,0 269,0-93,0 4,0-10,0-25,0-27,0-23,0-17,0-25,0-19,0-15,0-11,0-7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3.0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610.12085"/>
      <inkml:brushProperty name="anchorY" value="-1016"/>
      <inkml:brushProperty name="scaleFactor" value="0.5"/>
    </inkml:brush>
  </inkml:definitions>
  <inkml:trace contextRef="#ctx0" brushRef="#br0">1 118,'0'0,"0"0,234-34,-70 10,6 3,7 5,1 5,-24 4,-2 4,0 2,-8 1,-7 1,3 0,-5 0,-27-1,-28 1,-29-1,-22 0,-17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4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843.58594"/>
      <inkml:brushProperty name="anchorY" value="-1919.13867"/>
      <inkml:brushProperty name="scaleFactor" value="0.5"/>
    </inkml:brush>
  </inkml:definitions>
  <inkml:trace contextRef="#ctx0" brushRef="#br0">1 1,'0'0,"0"0,47 244,-24-79,-3 16,-6-6,-5-24,-4-14,-3-24,-2-20,0-15,-1-12,0-18,0-16,0-14,1-9,-1-6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5.1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975.47607"/>
      <inkml:brushProperty name="anchorY" value="-4448.06445"/>
      <inkml:brushProperty name="scaleFactor" value="0.5"/>
    </inkml:brush>
  </inkml:definitions>
  <inkml:trace contextRef="#ctx0" brushRef="#br0">1 0,'0'0,"0"0,244 0,-56 0,17 0,15 0,-2 0,-7 0,-22 0,-22 0,-20 0,-14 0,-35 0,-18 0,-3 0,-20 0,-16 0,-15 0,-12 0,-9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6.1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312.00293"/>
      <inkml:brushProperty name="anchorY" value="-5464.06445"/>
      <inkml:brushProperty name="scaleFactor" value="0.5"/>
    </inkml:brush>
  </inkml:definitions>
  <inkml:trace contextRef="#ctx0" brushRef="#br0">414 996,'0'0,"0"0,0-210,0 69,0 4,0 14,0 19,0 16,0 14,0 20,0 19,2 33,-2 1,1-1,-1 1,0 0,1-1,-1 1,1 0,0 0,-1-1,1 1,0 0,0 0,0 0,-1 0,2 0,0-1,-1 1,1 0,-1 0,1 0,-1 1,1-1,0 0,-1 1,1-1,0 1,0 0,-1-1,1 1,2 1,1 0,-1 0,0-1,0 1,0 0,0 1,3 0,-4 1,2 0,0 1,0-1,0 1,0 0,0 1,-1 2,1 0,0 0,-1 0,0 0,0 0,-1 1,18 53,-7 17,-6 26,-4 10,-3 20,-13 2,-13 12,-12 7,2-3,-6 4,-5-8,-3-19,-5-9,-1-18,-2-16,-1-11,12-21,11-6,11-4,11 2,7 1,5-8,2-9,1 1,0 4,0 6,11-5,-8-34,-2 1,0 0,-1 0,2 0,-1 0,0 0,0-1,1 0,2 2,3 0,1 0,-1-1,0 0,1 0,2-1,68 10,28-5,24 7,-5-2,1 10,-3-2,-15-3,-14-3,-25-6,-12-3,-8-2,-14-3,-11 0,-11-1,-7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6.9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3205.10645"/>
      <inkml:brushProperty name="anchorY" value="-8096.30176"/>
      <inkml:brushProperty name="scaleFactor" value="0.5"/>
    </inkml:brush>
  </inkml:definitions>
  <inkml:trace contextRef="#ctx0" brushRef="#br0">1 0,'0'0,"0"0,291 0,-102 0,11 0,-11 0,-17 0,-29 0,-16 0,-1 0,-28 0,-26 0,-25 0,-20 0,-15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7.9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5914.14746"/>
      <inkml:brushProperty name="anchorY" value="-9112.30176"/>
      <inkml:brushProperty name="scaleFactor" value="0.5"/>
    </inkml:brush>
  </inkml:definitions>
  <inkml:trace contextRef="#ctx0" brushRef="#br0">1 1,'0'0,"0"0,151 93,-121-64,1 0,3 6,-12-6,2 3,11 19,-18-20,-1 1,-1 0,1 7,-1-1,-2 3,2 19,-3-8,3 46,-7-19,-3 1,-1 62,-5-8,-2-8,-1-19,12-14,-6-84,0 2,1 0,0-1,1 0,2 6,-2-6,1-1,-1-1,2 0,-1 0,5 5,-1-3,0-1,0 0,1-1,8 6,57 33,17 13,0 1,8 15,-48-28,1 3,56 59,-83-73,1 0,10 19,-7-6,19 45,-30-47,0 1,0 12,-3-5,7 54,-11-29,-2 22,-8-34,-5 48,-6 71,-16-2,11-120,-9 28,5-32,-10 20,-25 48,-4-21,-3-18,48-80,1 1,0-1,-1 0,-13 9,10-12,2-1,0-1,0 1,-1-2,-13 4,5-1,-2-2,0-1,-13 0,-56 6,20-9,22-4,19-3,16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53.3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7551.45898"/>
      <inkml:brushProperty name="anchorY" value="-14346.62207"/>
      <inkml:brushProperty name="scaleFactor" value="0.5"/>
    </inkml:brush>
  </inkml:definitions>
  <inkml:trace contextRef="#ctx0" brushRef="#br0">121 0,'0'0,"0"0,0 234,-12-69,-11 16,-1 7,2 2,6-15,4-3,5-16,3-12,3-11,2-21,-1-5,1-4,0 12,0-9,0 14,-1 1,0-10,0-2,0 0,0-12,0-10,0-22,0-8,0-7,0-1,0-11,0-10,0-9,0-9,0-6,0-3,0-2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5084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Calibri"/>
        <a:ea typeface="Calibri"/>
        <a:cs typeface="Calibri"/>
        <a:sym typeface="Calibri"/>
      </a:defRPr>
    </a:lvl1pPr>
    <a:lvl2pPr indent="228600" defTabSz="1828800" latinLnBrk="0">
      <a:defRPr sz="2400">
        <a:latin typeface="Calibri"/>
        <a:ea typeface="Calibri"/>
        <a:cs typeface="Calibri"/>
        <a:sym typeface="Calibri"/>
      </a:defRPr>
    </a:lvl2pPr>
    <a:lvl3pPr indent="457200" defTabSz="1828800" latinLnBrk="0">
      <a:defRPr sz="2400">
        <a:latin typeface="Calibri"/>
        <a:ea typeface="Calibri"/>
        <a:cs typeface="Calibri"/>
        <a:sym typeface="Calibri"/>
      </a:defRPr>
    </a:lvl3pPr>
    <a:lvl4pPr indent="685800" defTabSz="1828800" latinLnBrk="0">
      <a:defRPr sz="2400">
        <a:latin typeface="Calibri"/>
        <a:ea typeface="Calibri"/>
        <a:cs typeface="Calibri"/>
        <a:sym typeface="Calibri"/>
      </a:defRPr>
    </a:lvl4pPr>
    <a:lvl5pPr indent="914400" defTabSz="1828800" latinLnBrk="0">
      <a:defRPr sz="2400">
        <a:latin typeface="Calibri"/>
        <a:ea typeface="Calibri"/>
        <a:cs typeface="Calibri"/>
        <a:sym typeface="Calibri"/>
      </a:defRPr>
    </a:lvl5pPr>
    <a:lvl6pPr indent="1143000" defTabSz="1828800" latinLnBrk="0">
      <a:defRPr sz="2400">
        <a:latin typeface="Calibri"/>
        <a:ea typeface="Calibri"/>
        <a:cs typeface="Calibri"/>
        <a:sym typeface="Calibri"/>
      </a:defRPr>
    </a:lvl6pPr>
    <a:lvl7pPr indent="1371600" defTabSz="1828800" latinLnBrk="0">
      <a:defRPr sz="2400">
        <a:latin typeface="Calibri"/>
        <a:ea typeface="Calibri"/>
        <a:cs typeface="Calibri"/>
        <a:sym typeface="Calibri"/>
      </a:defRPr>
    </a:lvl7pPr>
    <a:lvl8pPr indent="1600200" defTabSz="1828800" latinLnBrk="0">
      <a:defRPr sz="2400">
        <a:latin typeface="Calibri"/>
        <a:ea typeface="Calibri"/>
        <a:cs typeface="Calibri"/>
        <a:sym typeface="Calibri"/>
      </a:defRPr>
    </a:lvl8pPr>
    <a:lvl9pPr indent="1828800" defTabSz="1828800" latinLnBrk="0">
      <a:defRPr sz="2400">
        <a:latin typeface="Calibri"/>
        <a:ea typeface="Calibri"/>
        <a:cs typeface="Calibri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İngliz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023" y="6601753"/>
            <a:ext cx="12218296" cy="9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İngiliz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emin_5_arka_geni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6" y="217378"/>
            <a:ext cx="4235096" cy="10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Türkç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62" y="6123709"/>
            <a:ext cx="11269419" cy="15067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181" y="8567585"/>
            <a:ext cx="5323758" cy="4938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261" y="5587749"/>
            <a:ext cx="10642624" cy="24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Sayfası Türkçe 50. Y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0" y="203607"/>
            <a:ext cx="5141095" cy="12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İngilizc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273" y="5558253"/>
            <a:ext cx="8352513" cy="255335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181" y="8567585"/>
            <a:ext cx="5323758" cy="4938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6023" y="6601753"/>
            <a:ext cx="12218296" cy="9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Sayfası İngilizc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1" y="173301"/>
            <a:ext cx="4040732" cy="12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2" r:id="rId4"/>
    <p:sldLayoutId id="2147483661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xStyles>
    <p:titleStyle>
      <a:lvl1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1pPr>
      <a:lvl2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2pPr>
      <a:lvl3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3pPr>
      <a:lvl4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4pPr>
      <a:lvl5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5pPr>
      <a:lvl6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6pPr>
      <a:lvl7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7pPr>
      <a:lvl8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8pPr>
      <a:lvl9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9pPr>
    </p:titleStyle>
    <p:bodyStyle>
      <a:lvl1pPr marL="457200" marR="0" indent="-457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1pPr>
      <a:lvl2pPr marL="990600" marR="0" indent="-533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2pPr>
      <a:lvl3pPr marL="1554479" marR="0" indent="-640079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3pPr>
      <a:lvl4pPr marL="20828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4pPr>
      <a:lvl5pPr marL="25400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5pPr>
      <a:lvl6pPr marL="29972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6pPr>
      <a:lvl7pPr marL="34544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7pPr>
      <a:lvl8pPr marL="39116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8pPr>
      <a:lvl9pPr marL="43688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9pPr>
    </p:bodyStyle>
    <p:otherStyle>
      <a:lvl1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1pPr>
      <a:lvl2pPr marL="0" marR="0" indent="457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2pPr>
      <a:lvl3pPr marL="0" marR="0" indent="914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3pPr>
      <a:lvl4pPr marL="0" marR="0" indent="13716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4pPr>
      <a:lvl5pPr marL="0" marR="0" indent="18288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5pPr>
      <a:lvl6pPr marL="0" marR="0" indent="22860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6pPr>
      <a:lvl7pPr marL="0" marR="0" indent="2743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7pPr>
      <a:lvl8pPr marL="0" marR="0" indent="3200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8pPr>
      <a:lvl9pPr marL="0" marR="0" indent="36576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7.png"/><Relationship Id="rId50" Type="http://schemas.openxmlformats.org/officeDocument/2006/relationships/customXml" Target="../ink/ink24.xml"/><Relationship Id="rId7" Type="http://schemas.openxmlformats.org/officeDocument/2006/relationships/image" Target="../media/image17.png"/><Relationship Id="rId2" Type="http://schemas.microsoft.com/office/2014/relationships/chartEx" Target="../charts/chartEx1.xml"/><Relationship Id="rId16" Type="http://schemas.openxmlformats.org/officeDocument/2006/relationships/customXml" Target="../ink/ink7.xml"/><Relationship Id="rId29" Type="http://schemas.openxmlformats.org/officeDocument/2006/relationships/image" Target="../media/image28.png"/><Relationship Id="rId11" Type="http://schemas.openxmlformats.org/officeDocument/2006/relationships/image" Target="../media/image1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2.png"/><Relationship Id="rId40" Type="http://schemas.openxmlformats.org/officeDocument/2006/relationships/customXml" Target="../ink/ink19.xml"/><Relationship Id="rId45" Type="http://schemas.openxmlformats.org/officeDocument/2006/relationships/image" Target="../media/image36.png"/><Relationship Id="rId53" Type="http://schemas.openxmlformats.org/officeDocument/2006/relationships/image" Target="../media/image40.png"/><Relationship Id="rId5" Type="http://schemas.openxmlformats.org/officeDocument/2006/relationships/image" Target="../media/image160.png"/><Relationship Id="rId10" Type="http://schemas.openxmlformats.org/officeDocument/2006/relationships/customXml" Target="../ink/ink4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7.png"/><Relationship Id="rId30" Type="http://schemas.openxmlformats.org/officeDocument/2006/relationships/customXml" Target="../ink/ink14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39.png"/><Relationship Id="rId3" Type="http://schemas.openxmlformats.org/officeDocument/2006/relationships/image" Target="../media/image16.png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23A43-EDA1-4DF5-8B3C-4785FC128F42}"/>
              </a:ext>
            </a:extLst>
          </p:cNvPr>
          <p:cNvSpPr txBox="1"/>
          <p:nvPr/>
        </p:nvSpPr>
        <p:spPr>
          <a:xfrm>
            <a:off x="15105888" y="10497312"/>
            <a:ext cx="10155936" cy="233704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r>
              <a:rPr lang="tr-TR" dirty="0"/>
              <a:t>Doç. Dr. </a:t>
            </a:r>
            <a:r>
              <a:rPr lang="tr-TR"/>
              <a:t>Kübra Atalay Kabasakal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56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47617A-103D-4114-9C25-EFE7AA4EB179}"/>
              </a:ext>
            </a:extLst>
          </p:cNvPr>
          <p:cNvSpPr txBox="1"/>
          <p:nvPr/>
        </p:nvSpPr>
        <p:spPr>
          <a:xfrm>
            <a:off x="1350818" y="2660073"/>
            <a:ext cx="20490873" cy="835920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dirty="0"/>
              <a:t>=</a:t>
            </a:r>
            <a:r>
              <a:rPr lang="en-US" dirty="0" err="1"/>
              <a:t>Binomdist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 err="1"/>
              <a:t>,False</a:t>
            </a:r>
            <a:r>
              <a:rPr lang="en-US" dirty="0"/>
              <a:t>)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x= k yani olasılığını hesaplamak istediğimiz yazı sayısı (Tüm olası değerler için hesaplayacağız)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dirty="0"/>
              <a:t>N= bozuk parayı kaç kez atıyoruz (Bizim örneğimizde 20)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dirty="0"/>
              <a:t>P= yazı gelme olasılığı (bizim örneğimizde 0.5)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endParaRPr kumimoji="0" lang="tr-TR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dirty="0"/>
              <a:t>Türkçe </a:t>
            </a:r>
            <a:r>
              <a:rPr lang="tr-TR" dirty="0" err="1"/>
              <a:t>excel</a:t>
            </a:r>
            <a:r>
              <a:rPr lang="tr-TR" dirty="0"/>
              <a:t> kullananlar </a:t>
            </a:r>
            <a:r>
              <a:rPr lang="tr-TR" dirty="0" err="1" smtClean="0"/>
              <a:t>binom.da</a:t>
            </a:r>
            <a:r>
              <a:rPr lang="en-US" dirty="0" smtClean="0"/>
              <a:t>ğ</a:t>
            </a:r>
            <a:r>
              <a:rPr lang="tr-TR" dirty="0" smtClean="0"/>
              <a:t> </a:t>
            </a:r>
            <a:r>
              <a:rPr lang="tr-TR" dirty="0"/>
              <a:t>fonksiyonunu deneyebilirler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4291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549CC8-8412-416F-A3C9-9CDA22007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11861"/>
              </p:ext>
            </p:extLst>
          </p:nvPr>
        </p:nvGraphicFramePr>
        <p:xfrm>
          <a:off x="3782290" y="2098964"/>
          <a:ext cx="17290473" cy="9518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6"/>
          <p:cNvSpPr/>
          <p:nvPr/>
        </p:nvSpPr>
        <p:spPr>
          <a:xfrm>
            <a:off x="1549400" y="2531110"/>
            <a:ext cx="4374916" cy="11541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70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OLASILIK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317"/>
              <p:cNvSpPr/>
              <p:nvPr/>
            </p:nvSpPr>
            <p:spPr>
              <a:xfrm>
                <a:off x="1581746" y="3729201"/>
                <a:ext cx="22099189" cy="7913128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spcBef>
                    <a:spcPts val="1600"/>
                  </a:spcBef>
                  <a:buClr>
                    <a:srgbClr val="FF2600"/>
                  </a:buClr>
                </a:pPr>
                <a:r>
                  <a:rPr lang="en-US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Olas</a:t>
                </a: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ılık Nedir?</a:t>
                </a:r>
              </a:p>
              <a:p>
                <a:pPr marL="1219200" lvl="1" indent="-685800">
                  <a:spcBef>
                    <a:spcPts val="1600"/>
                  </a:spcBef>
                  <a:buClr>
                    <a:srgbClr val="FF2600"/>
                  </a:buClr>
                  <a:buFont typeface="Wingdings" panose="05000000000000000000" pitchFamily="2" charset="2"/>
                  <a:buChar char="§"/>
                </a:pP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Farklı olayların gözlemlenebildiği bir durumda belirli bir olayın olasılığı o olayın tüm olaylar içinde ortaya çıkma ya da gözlenme oranıdır. </a:t>
                </a:r>
              </a:p>
              <a:p>
                <a:pPr marL="1219200" lvl="1" indent="-685800">
                  <a:spcBef>
                    <a:spcPts val="1600"/>
                  </a:spcBef>
                  <a:buClr>
                    <a:srgbClr val="FF2600"/>
                  </a:buClr>
                  <a:buFont typeface="Wingdings" panose="05000000000000000000" pitchFamily="2" charset="2"/>
                  <a:buChar char="§"/>
                </a:pP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Örneğin bir durumda A, B, C, D olası olaylar ise  </a:t>
                </a:r>
                <a:r>
                  <a:rPr lang="tr-TR" sz="48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A’nin</a:t>
                </a: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olasılığı = </a:t>
                </a:r>
              </a:p>
              <a:p>
                <a:pPr marL="1219200" lvl="1" indent="-685800" algn="ctr">
                  <a:spcBef>
                    <a:spcPts val="1600"/>
                  </a:spcBef>
                  <a:buClr>
                    <a:srgbClr val="FF26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tr-T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tr-T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𝐴</m:t>
                    </m:r>
                    <m:r>
                      <a:rPr lang="tr-T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)=</m:t>
                    </m:r>
                    <m:f>
                      <m:fPr>
                        <m:ctrlP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𝐴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𝑜𝑙𝑎𝑦𝚤𝑛𝚤𝑛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𝑜𝑙𝑚𝑎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𝑑𝑢𝑟𝑢𝑚𝑢</m:t>
                        </m:r>
                      </m:num>
                      <m:den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𝑇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ü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𝑑𝑢𝑟𝑢𝑚</m:t>
                        </m:r>
                      </m:den>
                    </m:f>
                  </m:oMath>
                </a14:m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</a:p>
              <a:p>
                <a:pPr marL="1219200" lvl="1" indent="-685800">
                  <a:spcBef>
                    <a:spcPts val="1600"/>
                  </a:spcBef>
                  <a:buClr>
                    <a:srgbClr val="FF2600"/>
                  </a:buClr>
                  <a:buFont typeface="Wingdings" panose="05000000000000000000" pitchFamily="2" charset="2"/>
                  <a:buChar char="§"/>
                </a:pP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Olasılık değeri her zaman 0 ile 1 arasındadır. Muhtemel tüm olayların olasılıkları toplamı 1’e eşittir. </a:t>
                </a:r>
              </a:p>
              <a:p>
                <a:pPr marL="533400" lvl="1" indent="0">
                  <a:spcBef>
                    <a:spcPts val="1600"/>
                  </a:spcBef>
                  <a:buClr>
                    <a:srgbClr val="FF2600"/>
                  </a:buClr>
                  <a:buNone/>
                </a:pPr>
                <a:endParaRPr lang="tr-TR" sz="4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Shape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46" y="3729201"/>
                <a:ext cx="22099189" cy="7913128"/>
              </a:xfrm>
              <a:prstGeom prst="rect">
                <a:avLst/>
              </a:prstGeom>
              <a:blipFill>
                <a:blip r:embed="rId2"/>
                <a:stretch>
                  <a:fillRect l="-1351" t="-1695"/>
                </a:stretch>
              </a:blipFill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4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7D7699-6B6D-4162-BD55-59481681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0710"/>
              </p:ext>
            </p:extLst>
          </p:nvPr>
        </p:nvGraphicFramePr>
        <p:xfrm>
          <a:off x="1080653" y="3008538"/>
          <a:ext cx="9663548" cy="77290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31774">
                  <a:extLst>
                    <a:ext uri="{9D8B030D-6E8A-4147-A177-3AD203B41FA5}">
                      <a16:colId xmlns:a16="http://schemas.microsoft.com/office/drawing/2014/main" val="1659125440"/>
                    </a:ext>
                  </a:extLst>
                </a:gridCol>
                <a:gridCol w="4831774">
                  <a:extLst>
                    <a:ext uri="{9D8B030D-6E8A-4147-A177-3AD203B41FA5}">
                      <a16:colId xmlns:a16="http://schemas.microsoft.com/office/drawing/2014/main" val="1011143585"/>
                    </a:ext>
                  </a:extLst>
                </a:gridCol>
              </a:tblGrid>
              <a:tr h="1041099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Bir paket M&amp;M de yer alan renklerin sayısı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246622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Renkler</a:t>
                      </a:r>
                      <a:endParaRPr lang="en-US" sz="4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</a:rPr>
                        <a:t>M&amp;M</a:t>
                      </a:r>
                      <a:r>
                        <a:rPr lang="tr-TR" sz="4400" b="1" dirty="0">
                          <a:effectLst/>
                        </a:rPr>
                        <a:t> sayısı</a:t>
                      </a:r>
                      <a:endParaRPr lang="en-US" sz="4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108950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Kahverengi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13</a:t>
                      </a:r>
                      <a:endParaRPr lang="en-US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09211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Kırmızı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13</a:t>
                      </a:r>
                      <a:endParaRPr lang="en-US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439353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Sarı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14</a:t>
                      </a:r>
                      <a:endParaRPr lang="en-US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592887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Yeşil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16</a:t>
                      </a:r>
                      <a:endParaRPr lang="en-US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365950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Turuncu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20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6460853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Mavi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24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055144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To</a:t>
                      </a:r>
                      <a:r>
                        <a:rPr lang="tr-TR" sz="4400" dirty="0" err="1">
                          <a:effectLst/>
                        </a:rPr>
                        <a:t>plam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100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1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7A1C1E-9428-42AE-A70C-33FC9BF158AC}"/>
                  </a:ext>
                </a:extLst>
              </p:cNvPr>
              <p:cNvSpPr/>
              <p:nvPr/>
            </p:nvSpPr>
            <p:spPr>
              <a:xfrm>
                <a:off x="14009079" y="1882490"/>
                <a:ext cx="7154266" cy="4498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d>
                      <m:dPr>
                        <m:ctrlPr>
                          <a:rPr lang="tr-TR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𝐾𝑎h𝑣𝑒𝑟𝑒𝑛𝑔𝑖</m:t>
                        </m:r>
                      </m:e>
                    </m:d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13</m:t>
                        </m:r>
                      </m:num>
                      <m:den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den>
                    </m:f>
                  </m:oMath>
                </a14:m>
                <a:endParaRPr lang="tr-TR" sz="60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d>
                      <m:dPr>
                        <m:ctrlP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𝑆𝑎𝑟𝚤</m:t>
                        </m:r>
                      </m:e>
                    </m:d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4</m:t>
                        </m:r>
                      </m:num>
                      <m:den>
                        <m: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den>
                    </m:f>
                  </m:oMath>
                </a14:m>
                <a:endParaRPr lang="tr-TR" sz="5400" dirty="0">
                  <a:solidFill>
                    <a:schemeClr val="tx1"/>
                  </a:solidFill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tr-TR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𝑇𝑢𝑟𝑢𝑛𝑐𝑢</m:t>
                    </m:r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)=</m:t>
                    </m:r>
                    <m:f>
                      <m:fPr>
                        <m:ctrlP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20</m:t>
                        </m:r>
                      </m:num>
                      <m:den>
                        <m: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7A1C1E-9428-42AE-A70C-33FC9BF15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079" y="1882490"/>
                <a:ext cx="7154266" cy="4498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B456E9-42D7-493B-8516-5AA925019555}"/>
              </a:ext>
            </a:extLst>
          </p:cNvPr>
          <p:cNvSpPr/>
          <p:nvPr/>
        </p:nvSpPr>
        <p:spPr>
          <a:xfrm>
            <a:off x="11314897" y="7104045"/>
            <a:ext cx="12542630" cy="131213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Olasılık oran veya yüzde olarak da ifade edilebilir.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39BD4-F8B6-4BC3-A8AF-D86FC325C1D1}"/>
              </a:ext>
            </a:extLst>
          </p:cNvPr>
          <p:cNvSpPr/>
          <p:nvPr/>
        </p:nvSpPr>
        <p:spPr>
          <a:xfrm>
            <a:off x="12412231" y="9040115"/>
            <a:ext cx="11445296" cy="2197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dirty="0"/>
              <a:t>Kutudan rastgele çekilen bir </a:t>
            </a:r>
            <a:r>
              <a:rPr lang="tr-TR" dirty="0" err="1"/>
              <a:t>m&amp;m</a:t>
            </a:r>
            <a:r>
              <a:rPr lang="tr-TR" dirty="0"/>
              <a:t> in</a:t>
            </a:r>
          </a:p>
          <a:p>
            <a:r>
              <a:rPr lang="tr-TR" dirty="0"/>
              <a:t>Sarı olma olasılığı %14’tür</a:t>
            </a:r>
          </a:p>
        </p:txBody>
      </p:sp>
    </p:spTree>
    <p:extLst>
      <p:ext uri="{BB962C8B-B14F-4D97-AF65-F5344CB8AC3E}">
        <p14:creationId xmlns:p14="http://schemas.microsoft.com/office/powerpoint/2010/main" val="19656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95B82-A43A-4FCF-948F-00C8547F0136}"/>
              </a:ext>
            </a:extLst>
          </p:cNvPr>
          <p:cNvSpPr txBox="1"/>
          <p:nvPr/>
        </p:nvSpPr>
        <p:spPr>
          <a:xfrm>
            <a:off x="706582" y="1995054"/>
            <a:ext cx="23067818" cy="10105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Temel Kavramlar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Olay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= Olay terimi istatistikçilerin çok sık kullandığı bir terimdir. Bir şeyin olasılığından bahsederken buradaki «bir şey» olay olarak isimlendirilir.  </a:t>
            </a:r>
          </a:p>
          <a:p>
            <a:pPr lvl="1"/>
            <a:r>
              <a:rPr kumimoji="0" lang="tr-TR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Ör</a:t>
            </a:r>
            <a:r>
              <a:rPr lang="tr-TR" sz="4800" dirty="0" err="1"/>
              <a:t>n</a:t>
            </a:r>
            <a:r>
              <a:rPr lang="tr-TR" sz="4800" dirty="0"/>
              <a:t>: Kutudan çekilen bir </a:t>
            </a:r>
            <a:r>
              <a:rPr lang="tr-TR" sz="4800" dirty="0" err="1"/>
              <a:t>m&amp;m</a:t>
            </a:r>
            <a:r>
              <a:rPr lang="tr-TR" sz="4800" dirty="0"/>
              <a:t> in kahverengi olma durumu bir olaydır.</a:t>
            </a:r>
          </a:p>
          <a:p>
            <a:pPr marL="0" indent="-76200">
              <a:buNone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Ayrık Olaylar</a:t>
            </a:r>
            <a:r>
              <a:rPr lang="tr-TR" sz="4800" dirty="0"/>
              <a:t> </a:t>
            </a:r>
            <a:r>
              <a:rPr lang="tr-TR" sz="4800" b="1" dirty="0"/>
              <a:t>(</a:t>
            </a:r>
            <a:r>
              <a:rPr lang="tr-TR" sz="4800" b="1" dirty="0" err="1"/>
              <a:t>mutually</a:t>
            </a:r>
            <a:r>
              <a:rPr lang="tr-TR" sz="4800" b="1" dirty="0"/>
              <a:t> </a:t>
            </a:r>
            <a:r>
              <a:rPr lang="tr-TR" sz="4800" b="1" dirty="0" err="1"/>
              <a:t>exclusive</a:t>
            </a:r>
            <a:r>
              <a:rPr lang="tr-TR" sz="4800" b="1" dirty="0"/>
              <a:t>) </a:t>
            </a: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: </a:t>
            </a:r>
            <a:r>
              <a:rPr lang="en-US" sz="4800" dirty="0" err="1"/>
              <a:t>Aynı</a:t>
            </a:r>
            <a:r>
              <a:rPr lang="en-US" sz="4800" dirty="0"/>
              <a:t> </a:t>
            </a:r>
            <a:r>
              <a:rPr lang="en-US" sz="4800" dirty="0" err="1"/>
              <a:t>anda</a:t>
            </a:r>
            <a:r>
              <a:rPr lang="en-US" sz="4800" dirty="0"/>
              <a:t> </a:t>
            </a:r>
            <a:r>
              <a:rPr lang="en-US" sz="4800" dirty="0" err="1"/>
              <a:t>gerçekleşmeyen</a:t>
            </a:r>
            <a:r>
              <a:rPr lang="tr-TR" sz="4800" dirty="0"/>
              <a:t> olaylardır.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 P(A ve B)= 0 ‘</a:t>
            </a:r>
            <a:r>
              <a:rPr kumimoji="0" lang="tr-TR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dır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.</a:t>
            </a:r>
          </a:p>
          <a:p>
            <a:pPr marL="1143000" lvl="1" indent="-685800"/>
            <a:r>
              <a:rPr lang="tr-TR" sz="4800" dirty="0" err="1"/>
              <a:t>Örn</a:t>
            </a:r>
            <a:r>
              <a:rPr lang="tr-TR" sz="4800" dirty="0"/>
              <a:t>: bir para aynı anda hem yazı hem tura gelemez</a:t>
            </a:r>
          </a:p>
          <a:p>
            <a:pPr marL="0" indent="-76200">
              <a:buNone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Bağımsız Olaylar (</a:t>
            </a: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independent</a:t>
            </a: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): 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Bir </a:t>
            </a:r>
            <a:r>
              <a:rPr lang="en-US" sz="4800" dirty="0" err="1"/>
              <a:t>olayın</a:t>
            </a:r>
            <a:r>
              <a:rPr lang="en-US" sz="4800" dirty="0"/>
              <a:t> </a:t>
            </a:r>
            <a:r>
              <a:rPr lang="en-US" sz="4800" dirty="0" err="1"/>
              <a:t>gerçekleşmesi</a:t>
            </a:r>
            <a:r>
              <a:rPr lang="en-US" sz="4800" dirty="0"/>
              <a:t> </a:t>
            </a:r>
            <a:r>
              <a:rPr lang="en-US" sz="4800" dirty="0" err="1"/>
              <a:t>diğerinin</a:t>
            </a:r>
            <a:r>
              <a:rPr lang="en-US" sz="4800" dirty="0"/>
              <a:t> </a:t>
            </a:r>
            <a:r>
              <a:rPr lang="en-US" sz="4800" dirty="0" err="1"/>
              <a:t>gerçekleşmesini</a:t>
            </a:r>
            <a:r>
              <a:rPr lang="en-US" sz="4800" dirty="0"/>
              <a:t> </a:t>
            </a:r>
            <a:r>
              <a:rPr lang="en-US" sz="4800" dirty="0" err="1"/>
              <a:t>etkilemiyorsa</a:t>
            </a:r>
            <a:r>
              <a:rPr lang="tr-TR" sz="4800" dirty="0"/>
              <a:t> bu olaylar bağımsızdır.  </a:t>
            </a:r>
          </a:p>
          <a:p>
            <a:pPr marL="1143000" lvl="1" indent="-685800"/>
            <a:r>
              <a:rPr kumimoji="0" lang="tr-TR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Örn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: İki bozuk para sırasıyla atıldığında birinin yazı gelme olasılığı diğerinin yazı gelme olasılığını etkilemez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9881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95B82-A43A-4FCF-948F-00C8547F0136}"/>
              </a:ext>
            </a:extLst>
          </p:cNvPr>
          <p:cNvSpPr txBox="1"/>
          <p:nvPr/>
        </p:nvSpPr>
        <p:spPr>
          <a:xfrm>
            <a:off x="706582" y="1995054"/>
            <a:ext cx="23067818" cy="835920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Temel Kurallar</a:t>
            </a:r>
          </a:p>
          <a:p>
            <a:pPr marL="0" indent="0">
              <a:buNone/>
            </a:pPr>
            <a:r>
              <a:rPr lang="tr-TR" b="1" dirty="0"/>
              <a:t>Toplama Kuralı: </a:t>
            </a:r>
            <a:r>
              <a:rPr lang="tr-TR" dirty="0"/>
              <a:t> Ayrık olayların </a:t>
            </a:r>
            <a:r>
              <a:rPr lang="tr-TR" dirty="0" err="1"/>
              <a:t>olayların</a:t>
            </a:r>
            <a:r>
              <a:rPr lang="tr-TR" dirty="0"/>
              <a:t> toplam gerçekleşme olasılığı, her olayın gerçekleşme olasılıklarının toplamına eşittir.</a:t>
            </a:r>
            <a:endParaRPr lang="en-US" dirty="0"/>
          </a:p>
          <a:p>
            <a:pPr marL="0" indent="0" algn="ctr">
              <a:buNone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	</a:t>
            </a:r>
            <a:r>
              <a:rPr lang="en-US" dirty="0"/>
              <a:t>P(A </a:t>
            </a:r>
            <a:r>
              <a:rPr lang="en-US" dirty="0" err="1"/>
              <a:t>veya</a:t>
            </a:r>
            <a:r>
              <a:rPr lang="en-US" dirty="0"/>
              <a:t> B)</a:t>
            </a:r>
            <a:r>
              <a:rPr lang="tr-TR" dirty="0"/>
              <a:t>= P(A)+P(B)</a:t>
            </a:r>
          </a:p>
          <a:p>
            <a:pPr marL="0" indent="0">
              <a:buNone/>
            </a:pPr>
            <a:r>
              <a:rPr lang="tr-TR" dirty="0" err="1"/>
              <a:t>Örn</a:t>
            </a:r>
            <a:r>
              <a:rPr lang="tr-TR" dirty="0"/>
              <a:t>. Kutudan mavi veya yeşil </a:t>
            </a:r>
            <a:r>
              <a:rPr lang="tr-TR" dirty="0" err="1"/>
              <a:t>m&amp;m</a:t>
            </a:r>
            <a:r>
              <a:rPr lang="tr-TR" dirty="0"/>
              <a:t> çekme olasılığını bulmak istersek</a:t>
            </a:r>
          </a:p>
          <a:p>
            <a:pPr marL="0" indent="0">
              <a:buNone/>
            </a:pPr>
            <a:r>
              <a:rPr lang="tr-TR" dirty="0"/>
              <a:t>P(mavi)=24/100			P(yeşil)= 16/100			</a:t>
            </a:r>
          </a:p>
          <a:p>
            <a:pPr marL="0" indent="0">
              <a:buNone/>
            </a:pPr>
            <a:r>
              <a:rPr lang="tr-TR" dirty="0"/>
              <a:t>P(Mavi veya Yeşil)= 24/100 + 16/100  = 40/100 olur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B9E83-71EA-40BD-BEF7-FB2CF764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AB0D3E-5D7B-4301-98A2-0FCB1E045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774825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1777229" imgH="215806" progId="Equation.3">
                  <p:embed/>
                </p:oleObj>
              </mc:Choice>
              <mc:Fallback>
                <p:oleObj r:id="rId3" imgW="1777229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774825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5293F128-AE7D-43AA-9626-D01F8114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0044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Ex.6: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is the probability that I will draw a blue or green M&amp;M?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P(blue)=0.24		P(green):0.16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P(blue or green)= 0.24 + 0.16= 0.40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95B82-A43A-4FCF-948F-00C8547F0136}"/>
              </a:ext>
            </a:extLst>
          </p:cNvPr>
          <p:cNvSpPr txBox="1"/>
          <p:nvPr/>
        </p:nvSpPr>
        <p:spPr>
          <a:xfrm>
            <a:off x="457200" y="1504951"/>
            <a:ext cx="23793450" cy="1120306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Temel Kurallar</a:t>
            </a:r>
          </a:p>
          <a:p>
            <a:pPr marL="0" indent="0">
              <a:buNone/>
            </a:pPr>
            <a:r>
              <a:rPr lang="tr-TR" b="1" dirty="0"/>
              <a:t>Çarpma Kuralı: </a:t>
            </a:r>
            <a:r>
              <a:rPr lang="tr-TR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olayların</a:t>
            </a:r>
            <a:r>
              <a:rPr lang="tr-TR" dirty="0"/>
              <a:t> birlikte </a:t>
            </a:r>
            <a:r>
              <a:rPr lang="en-US" dirty="0" err="1"/>
              <a:t>gerçekleşme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olasılıkların</a:t>
            </a:r>
            <a:r>
              <a:rPr lang="en-US" dirty="0"/>
              <a:t> </a:t>
            </a:r>
            <a:r>
              <a:rPr lang="en-US" dirty="0" err="1"/>
              <a:t>çarpımına</a:t>
            </a:r>
            <a:r>
              <a:rPr lang="en-US" dirty="0"/>
              <a:t> </a:t>
            </a:r>
            <a:r>
              <a:rPr lang="en-US" dirty="0" err="1"/>
              <a:t>eşittir</a:t>
            </a:r>
            <a:r>
              <a:rPr lang="en-US" dirty="0"/>
              <a:t>.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	</a:t>
            </a:r>
            <a:endParaRPr kumimoji="0" lang="tr-T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  <a:p>
            <a:pPr marL="0" indent="0" algn="ctr">
              <a:buNone/>
            </a:pPr>
            <a:r>
              <a:rPr lang="en-US" dirty="0"/>
              <a:t>P(A </a:t>
            </a:r>
            <a:r>
              <a:rPr lang="en-US" dirty="0" err="1"/>
              <a:t>ve</a:t>
            </a:r>
            <a:r>
              <a:rPr lang="en-US" dirty="0"/>
              <a:t> B)</a:t>
            </a:r>
            <a:r>
              <a:rPr lang="tr-TR" dirty="0"/>
              <a:t>= P(A)</a:t>
            </a:r>
            <a:r>
              <a:rPr lang="tr-TR" dirty="0" err="1"/>
              <a:t>xP</a:t>
            </a:r>
            <a:r>
              <a:rPr lang="tr-TR" dirty="0"/>
              <a:t>(B)</a:t>
            </a:r>
          </a:p>
          <a:p>
            <a:pPr marL="0" indent="0">
              <a:buNone/>
            </a:pPr>
            <a:r>
              <a:rPr lang="tr-TR" b="1" dirty="0" err="1"/>
              <a:t>Örn</a:t>
            </a:r>
            <a:r>
              <a:rPr lang="tr-TR" b="1" dirty="0"/>
              <a:t>. </a:t>
            </a:r>
            <a:r>
              <a:rPr lang="tr-TR" dirty="0"/>
              <a:t>Bir bozuk para iki kez atıldığında birinci atışta yazı ikinci atışta tura gelme olasılığı nedir?</a:t>
            </a:r>
          </a:p>
          <a:p>
            <a:pPr marL="0" indent="0">
              <a:buNone/>
            </a:pPr>
            <a:r>
              <a:rPr lang="tr-TR" dirty="0"/>
              <a:t>Bir bozuk para 2 kez atıldığında tüm olası durumlar: YY YT TY TT </a:t>
            </a:r>
            <a:r>
              <a:rPr lang="tr-TR" dirty="0" err="1"/>
              <a:t>dır</a:t>
            </a:r>
            <a:r>
              <a:rPr lang="tr-TR" dirty="0"/>
              <a:t>.  Tüm durum 4’tür. Bunların yalnızca birinde YT gelir dolayısıyla olasılık ¼ </a:t>
            </a:r>
            <a:r>
              <a:rPr lang="tr-TR" dirty="0" smtClean="0"/>
              <a:t>olur. Çarpım </a:t>
            </a:r>
            <a:r>
              <a:rPr lang="tr-TR" dirty="0"/>
              <a:t>kuralıyla</a:t>
            </a:r>
          </a:p>
          <a:p>
            <a:pPr marL="0" indent="0">
              <a:buNone/>
            </a:pPr>
            <a:r>
              <a:rPr lang="tr-TR" dirty="0"/>
              <a:t>P(Y)=1/2 			P(T)= ½ 	           P(YT)= ½ * ½ = ¼  olur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B9E83-71EA-40BD-BEF7-FB2CF764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AB0D3E-5D7B-4301-98A2-0FCB1E045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774825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3" imgW="1777229" imgH="215806" progId="Equation.3">
                  <p:embed/>
                </p:oleObj>
              </mc:Choice>
              <mc:Fallback>
                <p:oleObj r:id="rId3" imgW="1777229" imgH="215806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5AB0D3E-5D7B-4301-98A2-0FCB1E045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774825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5293F128-AE7D-43AA-9626-D01F8114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0044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Ex.6: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is the probability that I will draw a blue or green M&amp;M?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P(blue)=0.24		P(green):0.16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P(blue or green)= 0.24 + 0.16= 0.40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AE5D4-0DDA-4220-93CB-BA1E8B6D52C5}"/>
              </a:ext>
            </a:extLst>
          </p:cNvPr>
          <p:cNvSpPr txBox="1"/>
          <p:nvPr/>
        </p:nvSpPr>
        <p:spPr>
          <a:xfrm>
            <a:off x="1163782" y="2847109"/>
            <a:ext cx="22423582" cy="1076807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OLASILIK DAĞILIMLARI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Bir para atma deneyinde para N kez atıldığında k defa yazı gelsin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Para iki kez atıldığında tüm olası durumlar  YY, TY,YT,TT </a:t>
            </a:r>
            <a:r>
              <a:rPr lang="tr-TR" dirty="0" err="1"/>
              <a:t>dır</a:t>
            </a:r>
            <a:endParaRPr lang="tr-TR" dirty="0"/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Bu durumda k </a:t>
            </a:r>
            <a:r>
              <a:rPr kumimoji="0" lang="tr-TR" sz="5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nın</a:t>
            </a: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olası değerleri: 0</a:t>
            </a:r>
            <a:r>
              <a:rPr lang="tr-TR" dirty="0"/>
              <a:t>, 1 ve 2 olur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Para üç kez atıldığında tüm olası durumlar: </a:t>
            </a:r>
            <a:r>
              <a:rPr lang="en-US" dirty="0"/>
              <a:t>TTT   TT</a:t>
            </a:r>
            <a:r>
              <a:rPr lang="tr-TR" dirty="0"/>
              <a:t>Y</a:t>
            </a:r>
            <a:r>
              <a:rPr lang="en-US" dirty="0"/>
              <a:t>   T</a:t>
            </a:r>
            <a:r>
              <a:rPr lang="tr-TR" dirty="0"/>
              <a:t>Y</a:t>
            </a:r>
            <a:r>
              <a:rPr lang="en-US" dirty="0"/>
              <a:t>T   </a:t>
            </a:r>
            <a:r>
              <a:rPr lang="tr-TR" dirty="0"/>
              <a:t>Y</a:t>
            </a:r>
            <a:r>
              <a:rPr lang="en-US" dirty="0"/>
              <a:t>TT   T</a:t>
            </a:r>
            <a:r>
              <a:rPr lang="tr-TR" dirty="0"/>
              <a:t>YY</a:t>
            </a:r>
            <a:r>
              <a:rPr lang="en-US" dirty="0"/>
              <a:t>   </a:t>
            </a:r>
            <a:r>
              <a:rPr lang="tr-TR" dirty="0"/>
              <a:t>Y</a:t>
            </a:r>
            <a:r>
              <a:rPr lang="en-US" dirty="0"/>
              <a:t>T</a:t>
            </a:r>
            <a:r>
              <a:rPr lang="tr-TR" dirty="0"/>
              <a:t>Y</a:t>
            </a:r>
            <a:r>
              <a:rPr lang="en-US" dirty="0"/>
              <a:t>   </a:t>
            </a:r>
            <a:r>
              <a:rPr lang="tr-TR" dirty="0"/>
              <a:t>YY</a:t>
            </a:r>
            <a:r>
              <a:rPr lang="en-US" dirty="0"/>
              <a:t>T  </a:t>
            </a:r>
            <a:r>
              <a:rPr lang="tr-TR" dirty="0"/>
              <a:t>YYY</a:t>
            </a:r>
          </a:p>
          <a:p>
            <a:pPr marL="0" indent="0">
              <a:buNone/>
            </a:pPr>
            <a:r>
              <a:rPr lang="tr-TR" dirty="0"/>
              <a:t>Bu durumda k </a:t>
            </a:r>
            <a:r>
              <a:rPr lang="tr-TR" dirty="0" err="1"/>
              <a:t>nın</a:t>
            </a:r>
            <a:r>
              <a:rPr lang="tr-TR" dirty="0"/>
              <a:t> olası değerleri: 0, 1, 2 ve 3 olur</a:t>
            </a:r>
          </a:p>
          <a:p>
            <a:pPr marL="0" indent="0">
              <a:buNone/>
            </a:pPr>
            <a:endParaRPr lang="tr-TR" dirty="0"/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22803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055BC94-81B0-4ACF-9112-C9C21FFBA3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7316007"/>
                  </p:ext>
                </p:extLst>
              </p:nvPr>
            </p:nvGraphicFramePr>
            <p:xfrm>
              <a:off x="1267690" y="2951018"/>
              <a:ext cx="11804073" cy="80633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055BC94-81B0-4ACF-9112-C9C21FFBA3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690" y="2951018"/>
                <a:ext cx="11804073" cy="806334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CEC52C-21C1-4C80-8B32-245771C9FDA2}"/>
              </a:ext>
            </a:extLst>
          </p:cNvPr>
          <p:cNvSpPr txBox="1"/>
          <p:nvPr/>
        </p:nvSpPr>
        <p:spPr>
          <a:xfrm>
            <a:off x="1766454" y="10424459"/>
            <a:ext cx="10806545" cy="117980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       0			1			2			3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A1C44-0DDA-42D6-A9CF-44657CD54B76}"/>
              </a:ext>
            </a:extLst>
          </p:cNvPr>
          <p:cNvSpPr txBox="1"/>
          <p:nvPr/>
        </p:nvSpPr>
        <p:spPr>
          <a:xfrm>
            <a:off x="16687800" y="2576946"/>
            <a:ext cx="2556164" cy="982012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dirty="0"/>
              <a:t>TTT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TT</a:t>
            </a:r>
            <a:r>
              <a:rPr lang="tr-TR" dirty="0"/>
              <a:t>Y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tr-TR" dirty="0"/>
              <a:t>Y</a:t>
            </a:r>
            <a:r>
              <a:rPr lang="en-US" dirty="0"/>
              <a:t>T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</a:t>
            </a:r>
            <a:r>
              <a:rPr lang="en-US" dirty="0"/>
              <a:t>TT  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tr-TR" dirty="0"/>
              <a:t>YY</a:t>
            </a:r>
            <a:r>
              <a:rPr lang="en-US" dirty="0"/>
              <a:t>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</a:t>
            </a:r>
            <a:r>
              <a:rPr lang="en-US" dirty="0"/>
              <a:t>T</a:t>
            </a:r>
            <a:r>
              <a:rPr lang="tr-TR" dirty="0"/>
              <a:t>Y</a:t>
            </a:r>
            <a:r>
              <a:rPr lang="en-US" dirty="0"/>
              <a:t>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YY</a:t>
            </a:r>
            <a:r>
              <a:rPr lang="en-US" dirty="0"/>
              <a:t>T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YYY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7B9A80-5AE2-4AC0-A0B1-3C636F33B592}"/>
                  </a:ext>
                </a:extLst>
              </p14:cNvPr>
              <p14:cNvContentPartPr/>
              <p14:nvPr/>
            </p14:nvContentPartPr>
            <p14:xfrm>
              <a:off x="16008382" y="2008375"/>
              <a:ext cx="3974040" cy="8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7B9A80-5AE2-4AC0-A0B1-3C636F33B5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9742" y="1999375"/>
                <a:ext cx="3991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74AC11-B480-456B-A253-AA67CADD05DE}"/>
                  </a:ext>
                </a:extLst>
              </p14:cNvPr>
              <p14:cNvContentPartPr/>
              <p14:nvPr/>
            </p14:nvContentPartPr>
            <p14:xfrm>
              <a:off x="18169462" y="3733495"/>
              <a:ext cx="9378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74AC11-B480-456B-A253-AA67CADD05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51462" y="3715495"/>
                <a:ext cx="9734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80BE2-1A5D-4A64-8C8B-0E2F3DFC35EF}"/>
              </a:ext>
            </a:extLst>
          </p:cNvPr>
          <p:cNvGrpSpPr/>
          <p:nvPr/>
        </p:nvGrpSpPr>
        <p:grpSpPr>
          <a:xfrm>
            <a:off x="513622" y="8591695"/>
            <a:ext cx="1337760" cy="545040"/>
            <a:chOff x="513622" y="8591695"/>
            <a:chExt cx="1337760" cy="545040"/>
          </a:xfrm>
        </p:grpSpPr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F5D705-6541-4F1A-A579-BCC13EDDF4C3}"/>
                    </a:ext>
                  </a:extLst>
                </p14:cNvPr>
                <p14:cNvContentPartPr/>
                <p14:nvPr/>
              </p14:nvContentPartPr>
              <p14:xfrm>
                <a:off x="1052902" y="9026215"/>
                <a:ext cx="798480" cy="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F5D705-6541-4F1A-A579-BCC13EDDF4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5262" y="9008575"/>
                  <a:ext cx="834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53F54D-0644-4654-8151-683BC744DDD3}"/>
                    </a:ext>
                  </a:extLst>
                </p14:cNvPr>
                <p14:cNvContentPartPr/>
                <p14:nvPr/>
              </p14:nvContentPartPr>
              <p14:xfrm>
                <a:off x="513622" y="8591695"/>
                <a:ext cx="43920" cy="54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53F54D-0644-4654-8151-683BC744DD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982" y="8574055"/>
                  <a:ext cx="79560" cy="58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3785FA-8401-4EFA-B50C-9EAF5EA94411}"/>
              </a:ext>
            </a:extLst>
          </p:cNvPr>
          <p:cNvGrpSpPr/>
          <p:nvPr/>
        </p:nvGrpSpPr>
        <p:grpSpPr>
          <a:xfrm>
            <a:off x="471862" y="4957855"/>
            <a:ext cx="1397160" cy="2763720"/>
            <a:chOff x="471862" y="4957855"/>
            <a:chExt cx="1397160" cy="2763720"/>
          </a:xfrm>
        </p:grpSpPr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4014B3-91EC-49BA-806F-AB51E9A6CC66}"/>
                    </a:ext>
                  </a:extLst>
                </p14:cNvPr>
                <p14:cNvContentPartPr/>
                <p14:nvPr/>
              </p14:nvContentPartPr>
              <p14:xfrm>
                <a:off x="1033102" y="7532575"/>
                <a:ext cx="83592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4014B3-91EC-49BA-806F-AB51E9A6CC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462" y="7514575"/>
                  <a:ext cx="871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525D12-EA6B-4881-9090-87AFA60A9DD2}"/>
                    </a:ext>
                  </a:extLst>
                </p14:cNvPr>
                <p14:cNvContentPartPr/>
                <p14:nvPr/>
              </p14:nvContentPartPr>
              <p14:xfrm>
                <a:off x="551422" y="6779815"/>
                <a:ext cx="465120" cy="94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525D12-EA6B-4881-9090-87AFA60A9D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782" y="6761815"/>
                  <a:ext cx="50076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BDB89A-61E6-4F00-A939-58947F4CC368}"/>
                    </a:ext>
                  </a:extLst>
                </p14:cNvPr>
                <p14:cNvContentPartPr/>
                <p14:nvPr/>
              </p14:nvContentPartPr>
              <p14:xfrm>
                <a:off x="1199062" y="5830135"/>
                <a:ext cx="60984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BDB89A-61E6-4F00-A939-58947F4CC3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1422" y="5812135"/>
                  <a:ext cx="645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64DF6B-4CEA-4B0E-993C-D8901E792358}"/>
                    </a:ext>
                  </a:extLst>
                </p14:cNvPr>
                <p14:cNvContentPartPr/>
                <p14:nvPr/>
              </p14:nvContentPartPr>
              <p14:xfrm>
                <a:off x="471862" y="4957855"/>
                <a:ext cx="522000" cy="1523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64DF6B-4CEA-4B0E-993C-D8901E7923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4222" y="4940215"/>
                  <a:ext cx="557640" cy="155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996A9-BA12-4B70-AC3D-7D21D6A92610}"/>
              </a:ext>
            </a:extLst>
          </p:cNvPr>
          <p:cNvGrpSpPr/>
          <p:nvPr/>
        </p:nvGrpSpPr>
        <p:grpSpPr>
          <a:xfrm>
            <a:off x="2505862" y="9003535"/>
            <a:ext cx="729720" cy="1358640"/>
            <a:chOff x="2505862" y="9003535"/>
            <a:chExt cx="729720" cy="1358640"/>
          </a:xfrm>
        </p:grpSpPr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119849-0D7D-4771-9164-DDCC8146B24E}"/>
                    </a:ext>
                  </a:extLst>
                </p14:cNvPr>
                <p14:cNvContentPartPr/>
                <p14:nvPr/>
              </p14:nvContentPartPr>
              <p14:xfrm>
                <a:off x="2505862" y="9068695"/>
                <a:ext cx="43920" cy="120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119849-0D7D-4771-9164-DDCC8146B2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7862" y="9050695"/>
                  <a:ext cx="79560" cy="12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E2B629-545A-4690-B294-75425BAF5714}"/>
                    </a:ext>
                  </a:extLst>
                </p14:cNvPr>
                <p14:cNvContentPartPr/>
                <p14:nvPr/>
              </p14:nvContentPartPr>
              <p14:xfrm>
                <a:off x="2507302" y="9003535"/>
                <a:ext cx="728280" cy="1358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E2B629-545A-4690-B294-75425BAF57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9662" y="8985535"/>
                  <a:ext cx="763920" cy="139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EDE70D2-ECA7-4348-B096-91247ABA2ED2}"/>
                  </a:ext>
                </a:extLst>
              </p14:cNvPr>
              <p14:cNvContentPartPr/>
              <p14:nvPr/>
            </p14:nvContentPartPr>
            <p14:xfrm>
              <a:off x="18169462" y="4667335"/>
              <a:ext cx="2412720" cy="64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EDE70D2-ECA7-4348-B096-91247ABA2E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151462" y="4649335"/>
                <a:ext cx="2448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7840CC-15AD-4A4D-9591-F4B67AC60800}"/>
                  </a:ext>
                </a:extLst>
              </p14:cNvPr>
              <p14:cNvContentPartPr/>
              <p14:nvPr/>
            </p14:nvContentPartPr>
            <p14:xfrm>
              <a:off x="18188902" y="5932015"/>
              <a:ext cx="2891880" cy="43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7840CC-15AD-4A4D-9591-F4B67AC608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171262" y="5914015"/>
                <a:ext cx="2927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26A625-CC75-41C7-B1A4-4F84C3A69388}"/>
                  </a:ext>
                </a:extLst>
              </p14:cNvPr>
              <p14:cNvContentPartPr/>
              <p14:nvPr/>
            </p14:nvContentPartPr>
            <p14:xfrm>
              <a:off x="18355942" y="7262575"/>
              <a:ext cx="28299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26A625-CC75-41C7-B1A4-4F84C3A693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338302" y="7244935"/>
                <a:ext cx="2865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8DCB400-BB5D-4854-B6B1-0CBD46A44BEE}"/>
              </a:ext>
            </a:extLst>
          </p:cNvPr>
          <p:cNvGrpSpPr/>
          <p:nvPr/>
        </p:nvGrpSpPr>
        <p:grpSpPr>
          <a:xfrm>
            <a:off x="4750822" y="5560135"/>
            <a:ext cx="1479600" cy="5443920"/>
            <a:chOff x="4750822" y="5560135"/>
            <a:chExt cx="1479600" cy="5443920"/>
          </a:xfrm>
        </p:grpSpPr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756585-5ECC-45FF-9E86-57440CB46A99}"/>
                    </a:ext>
                  </a:extLst>
                </p14:cNvPr>
                <p14:cNvContentPartPr/>
                <p14:nvPr/>
              </p14:nvContentPartPr>
              <p14:xfrm>
                <a:off x="4895542" y="5560135"/>
                <a:ext cx="21600" cy="504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756585-5ECC-45FF-9E86-57440CB46A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7902" y="5542495"/>
                  <a:ext cx="57240" cy="50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2B9889-F9FA-4AC7-8D3C-A3FAB29989FE}"/>
                    </a:ext>
                  </a:extLst>
                </p14:cNvPr>
                <p14:cNvContentPartPr/>
                <p14:nvPr/>
              </p14:nvContentPartPr>
              <p14:xfrm>
                <a:off x="4750822" y="5580295"/>
                <a:ext cx="1479600" cy="542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2B9889-F9FA-4AC7-8D3C-A3FAB29989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2822" y="5562655"/>
                  <a:ext cx="1515240" cy="54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C539541-D20C-41D1-B1CD-A0C27C71529F}"/>
                  </a:ext>
                </a:extLst>
              </p14:cNvPr>
              <p14:cNvContentPartPr/>
              <p14:nvPr/>
            </p14:nvContentPartPr>
            <p14:xfrm>
              <a:off x="18397702" y="8093095"/>
              <a:ext cx="3304800" cy="191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539541-D20C-41D1-B1CD-A0C27C7152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80062" y="8075095"/>
                <a:ext cx="3340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C4C5F8-9DAC-4CAD-9E41-0E386B68C4EE}"/>
                  </a:ext>
                </a:extLst>
              </p14:cNvPr>
              <p14:cNvContentPartPr/>
              <p14:nvPr/>
            </p14:nvContentPartPr>
            <p14:xfrm>
              <a:off x="18148582" y="9504655"/>
              <a:ext cx="2830320" cy="8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C4C5F8-9DAC-4CAD-9E41-0E386B68C4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130582" y="9487015"/>
                <a:ext cx="28659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865DE9F-69E4-4FB8-966D-3AC3743FF9BB}"/>
                  </a:ext>
                </a:extLst>
              </p14:cNvPr>
              <p14:cNvContentPartPr/>
              <p14:nvPr/>
            </p14:nvContentPartPr>
            <p14:xfrm>
              <a:off x="18335062" y="10501135"/>
              <a:ext cx="3761640" cy="85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865DE9F-69E4-4FB8-966D-3AC3743FF9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17422" y="10483495"/>
                <a:ext cx="379728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0EBD5-B1FA-4B0E-8672-720494A3E7DF}"/>
              </a:ext>
            </a:extLst>
          </p:cNvPr>
          <p:cNvGrpSpPr/>
          <p:nvPr/>
        </p:nvGrpSpPr>
        <p:grpSpPr>
          <a:xfrm>
            <a:off x="7450822" y="5536735"/>
            <a:ext cx="1375560" cy="5652720"/>
            <a:chOff x="7450822" y="5536735"/>
            <a:chExt cx="1375560" cy="5652720"/>
          </a:xfrm>
        </p:grpSpPr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562219-3235-4313-A5AF-406678E008CC}"/>
                    </a:ext>
                  </a:extLst>
                </p14:cNvPr>
                <p14:cNvContentPartPr/>
                <p14:nvPr/>
              </p14:nvContentPartPr>
              <p14:xfrm>
                <a:off x="7471702" y="5602255"/>
                <a:ext cx="190080" cy="5401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562219-3235-4313-A5AF-406678E008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54062" y="5584255"/>
                  <a:ext cx="225720" cy="54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7529B3-8FA5-4E8B-90E6-3D8E8530EFC8}"/>
                    </a:ext>
                  </a:extLst>
                </p14:cNvPr>
                <p14:cNvContentPartPr/>
                <p14:nvPr/>
              </p14:nvContentPartPr>
              <p14:xfrm>
                <a:off x="7450822" y="5536735"/>
                <a:ext cx="1375560" cy="565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7529B3-8FA5-4E8B-90E6-3D8E8530EF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33182" y="5519095"/>
                  <a:ext cx="1411200" cy="56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B387A20-0D92-4006-83C7-C27EECE513C6}"/>
                  </a:ext>
                </a:extLst>
              </p14:cNvPr>
              <p14:cNvContentPartPr/>
              <p14:nvPr/>
            </p14:nvContentPartPr>
            <p14:xfrm>
              <a:off x="18480142" y="11934295"/>
              <a:ext cx="2290320" cy="20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B387A20-0D92-4006-83C7-C27EECE513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462502" y="11916655"/>
                <a:ext cx="232596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D9F50F2-918E-4310-8726-42D271DF0305}"/>
              </a:ext>
            </a:extLst>
          </p:cNvPr>
          <p:cNvGrpSpPr/>
          <p:nvPr/>
        </p:nvGrpSpPr>
        <p:grpSpPr>
          <a:xfrm>
            <a:off x="10234702" y="9089575"/>
            <a:ext cx="1474560" cy="1646280"/>
            <a:chOff x="10234702" y="9089575"/>
            <a:chExt cx="1474560" cy="1646280"/>
          </a:xfrm>
        </p:grpSpPr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DCA225-6F31-4D0C-B0D7-2273944BBD70}"/>
                    </a:ext>
                  </a:extLst>
                </p14:cNvPr>
                <p14:cNvContentPartPr/>
                <p14:nvPr/>
              </p14:nvContentPartPr>
              <p14:xfrm>
                <a:off x="10255582" y="9089575"/>
                <a:ext cx="360" cy="141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DCA225-6F31-4D0C-B0D7-2273944BBD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37582" y="9071575"/>
                  <a:ext cx="36000" cy="14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186FB5-6915-4F03-829D-85E7990FEFDD}"/>
                    </a:ext>
                  </a:extLst>
                </p14:cNvPr>
                <p14:cNvContentPartPr/>
                <p14:nvPr/>
              </p14:nvContentPartPr>
              <p14:xfrm>
                <a:off x="10316782" y="9110455"/>
                <a:ext cx="1082520" cy="1580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186FB5-6915-4F03-829D-85E7990FEF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99142" y="9092455"/>
                  <a:ext cx="1118160" cy="16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DE89F9-356A-407C-9EFF-28657DDF1419}"/>
                    </a:ext>
                  </a:extLst>
                </p14:cNvPr>
                <p14:cNvContentPartPr/>
                <p14:nvPr/>
              </p14:nvContentPartPr>
              <p14:xfrm>
                <a:off x="10234702" y="10106935"/>
                <a:ext cx="360" cy="628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DE89F9-356A-407C-9EFF-28657DDF14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16702" y="10089295"/>
                  <a:ext cx="3600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DADC9A-DC49-470D-8C40-7DE7CF9777A8}"/>
                    </a:ext>
                  </a:extLst>
                </p14:cNvPr>
                <p14:cNvContentPartPr/>
                <p14:nvPr/>
              </p14:nvContentPartPr>
              <p14:xfrm>
                <a:off x="11708902" y="10210615"/>
                <a:ext cx="360" cy="484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DADC9A-DC49-470D-8C40-7DE7CF9777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90902" y="10192615"/>
                  <a:ext cx="36000" cy="52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87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014729-E183-47E4-81DE-41E850BB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63550"/>
              </p:ext>
            </p:extLst>
          </p:nvPr>
        </p:nvGraphicFramePr>
        <p:xfrm>
          <a:off x="1641763" y="5133108"/>
          <a:ext cx="8589472" cy="70443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0320">
                  <a:extLst>
                    <a:ext uri="{9D8B030D-6E8A-4147-A177-3AD203B41FA5}">
                      <a16:colId xmlns:a16="http://schemas.microsoft.com/office/drawing/2014/main" val="663573720"/>
                    </a:ext>
                  </a:extLst>
                </a:gridCol>
                <a:gridCol w="4539152">
                  <a:extLst>
                    <a:ext uri="{9D8B030D-6E8A-4147-A177-3AD203B41FA5}">
                      <a16:colId xmlns:a16="http://schemas.microsoft.com/office/drawing/2014/main" val="3739478691"/>
                    </a:ext>
                  </a:extLst>
                </a:gridCol>
              </a:tblGrid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tr-TR" sz="4800" dirty="0">
                          <a:effectLst/>
                        </a:rPr>
                        <a:t>Atış sayısı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tr-TR" sz="4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Tüm olası durumların sayısı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68394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1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2</a:t>
                      </a:r>
                      <a:r>
                        <a:rPr lang="en-US" sz="4800" baseline="30000">
                          <a:effectLst/>
                        </a:rPr>
                        <a:t>1</a:t>
                      </a:r>
                      <a:r>
                        <a:rPr lang="en-US" sz="4800">
                          <a:effectLst/>
                        </a:rPr>
                        <a:t>=2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247596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2</a:t>
                      </a:r>
                      <a:r>
                        <a:rPr lang="en-US" sz="4800" baseline="30000">
                          <a:effectLst/>
                        </a:rPr>
                        <a:t>2</a:t>
                      </a:r>
                      <a:r>
                        <a:rPr lang="en-US" sz="4800">
                          <a:effectLst/>
                        </a:rPr>
                        <a:t>=4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49754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3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3</a:t>
                      </a:r>
                      <a:r>
                        <a:rPr lang="en-US" sz="4800" dirty="0">
                          <a:effectLst/>
                        </a:rPr>
                        <a:t>=8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58673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4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4</a:t>
                      </a:r>
                      <a:r>
                        <a:rPr lang="en-US" sz="4800" dirty="0">
                          <a:effectLst/>
                        </a:rPr>
                        <a:t>=16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439190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10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10</a:t>
                      </a:r>
                      <a:r>
                        <a:rPr lang="en-US" sz="4800" dirty="0">
                          <a:effectLst/>
                        </a:rPr>
                        <a:t>=1,024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237235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20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20</a:t>
                      </a:r>
                      <a:r>
                        <a:rPr lang="en-US" sz="4800" dirty="0">
                          <a:effectLst/>
                        </a:rPr>
                        <a:t>=1,048,576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201724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N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N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9674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ABB52E-CA40-4990-A7B5-DCF18E884FEC}"/>
              </a:ext>
            </a:extLst>
          </p:cNvPr>
          <p:cNvSpPr txBox="1"/>
          <p:nvPr/>
        </p:nvSpPr>
        <p:spPr>
          <a:xfrm>
            <a:off x="1641763" y="2410691"/>
            <a:ext cx="21072764" cy="206620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Bir bozuk parayı 20 kez attığımızı düşünelim. 20 atıştan sadece 5 inin yazı gelme olasılığı kaçtır?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C828-E806-46FF-A3FD-69194278BF11}"/>
              </a:ext>
            </a:extLst>
          </p:cNvPr>
          <p:cNvSpPr txBox="1"/>
          <p:nvPr/>
        </p:nvSpPr>
        <p:spPr>
          <a:xfrm>
            <a:off x="11776363" y="4741524"/>
            <a:ext cx="9379527" cy="55728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Bir bozuk paranın N kez atılışı deneyinde k kere yazı gelmesi olasılığı bir </a:t>
            </a:r>
            <a:r>
              <a:rPr kumimoji="0" lang="tr-TR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binom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dağılımı gösterir.</a:t>
            </a:r>
          </a:p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lang="tr-TR" sz="4800" dirty="0"/>
              <a:t>Excel de yer alan </a:t>
            </a:r>
            <a:r>
              <a:rPr lang="tr-TR" sz="4800" dirty="0" err="1"/>
              <a:t>binomdist</a:t>
            </a:r>
            <a:r>
              <a:rPr lang="tr-TR" sz="4800" dirty="0"/>
              <a:t>() fonksiyonu ile olasılıkları hesaplayabiliriz.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40008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Interstate"/>
        <a:ea typeface="Interstate"/>
        <a:cs typeface="Interstate"/>
      </a:majorFont>
      <a:minorFont>
        <a:latin typeface="Interstate"/>
        <a:ea typeface="Interstate"/>
        <a:cs typeface="Interstat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Interstate"/>
        <a:ea typeface="Interstate"/>
        <a:cs typeface="Interstate"/>
      </a:majorFont>
      <a:minorFont>
        <a:latin typeface="Interstate"/>
        <a:ea typeface="Interstate"/>
        <a:cs typeface="Interstat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499</Words>
  <Application>Microsoft Office PowerPoint</Application>
  <PresentationFormat>Özel</PresentationFormat>
  <Paragraphs>96</Paragraphs>
  <Slides>11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Helvetica</vt:lpstr>
      <vt:lpstr>Interstate</vt:lpstr>
      <vt:lpstr>Times New Roman</vt:lpstr>
      <vt:lpstr>Wingdings</vt:lpstr>
      <vt:lpstr>Office Theme</vt:lpstr>
      <vt:lpstr>Microsoft Equation 3.0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Nermin</dc:creator>
  <cp:lastModifiedBy>KÜBRA ATALAY KABASAKAL</cp:lastModifiedBy>
  <cp:revision>109</cp:revision>
  <cp:lastPrinted>2016-07-19T08:03:15Z</cp:lastPrinted>
  <dcterms:modified xsi:type="dcterms:W3CDTF">2024-03-14T14:43:54Z</dcterms:modified>
</cp:coreProperties>
</file>