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5c91f1d02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5c91f1d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5c91f1d02_1_9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5c91f1d02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5c91f1d02_1_4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5c91f1d02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5c91f1d02_1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5c91f1d02_1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5c91f1d02_1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5c91f1d02_1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5c91f1d02_1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5c91f1d02_1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5c91f1d02_1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5c91f1d02_1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5c91f1d02_1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5c91f1d02_1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3" name="Google Shape;46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7" name="Google Shape;46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ctrTitle"/>
          </p:nvPr>
        </p:nvSpPr>
        <p:spPr>
          <a:xfrm>
            <a:off x="287612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Price Prediction in Austin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478" name="Google Shape;478;p15"/>
          <p:cNvSpPr txBox="1"/>
          <p:nvPr>
            <p:ph idx="1" type="body"/>
          </p:nvPr>
        </p:nvSpPr>
        <p:spPr>
          <a:xfrm>
            <a:off x="711975" y="1982975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expected to set their own prices for their listings</a:t>
            </a:r>
            <a:endParaRPr/>
          </a:p>
        </p:txBody>
      </p:sp>
      <p:sp>
        <p:nvSpPr>
          <p:cNvPr id="479" name="Google Shape;479;p15"/>
          <p:cNvSpPr txBox="1"/>
          <p:nvPr>
            <p:ph idx="2" type="body"/>
          </p:nvPr>
        </p:nvSpPr>
        <p:spPr>
          <a:xfrm>
            <a:off x="3310200" y="1982975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Airbnb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some general guidance. We are trying to improve  our base price services.</a:t>
            </a:r>
            <a:endParaRPr/>
          </a:p>
        </p:txBody>
      </p:sp>
      <p:sp>
        <p:nvSpPr>
          <p:cNvPr id="480" name="Google Shape;480;p15"/>
          <p:cNvSpPr txBox="1"/>
          <p:nvPr>
            <p:ph idx="3" type="body"/>
          </p:nvPr>
        </p:nvSpPr>
        <p:spPr>
          <a:xfrm>
            <a:off x="5908425" y="1982975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Model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hosts price their properties accurately using a wide range of data points. Hosts do not lose potential profit and guests get fair deals.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1" name="Google Shape;481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 about this problem?</a:t>
            </a:r>
            <a:endParaRPr/>
          </a:p>
        </p:txBody>
      </p:sp>
      <p:sp>
        <p:nvSpPr>
          <p:cNvPr id="487" name="Google Shape;487;p16"/>
          <p:cNvSpPr txBox="1"/>
          <p:nvPr>
            <p:ph idx="1" type="body"/>
          </p:nvPr>
        </p:nvSpPr>
        <p:spPr>
          <a:xfrm>
            <a:off x="2460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ustin hosts a large number of events: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ACL Festival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SXSW</a:t>
            </a:r>
            <a:endParaRPr sz="1800"/>
          </a:p>
        </p:txBody>
      </p:sp>
      <p:pic>
        <p:nvPicPr>
          <p:cNvPr id="488" name="Google Shape;488;p16"/>
          <p:cNvPicPr preferRelativeResize="0"/>
          <p:nvPr/>
        </p:nvPicPr>
        <p:blipFill rotWithShape="1">
          <a:blip r:embed="rId3">
            <a:alphaModFix/>
          </a:blip>
          <a:srcRect b="0" l="18750" r="18749" t="0"/>
          <a:stretch/>
        </p:blipFill>
        <p:spPr>
          <a:xfrm>
            <a:off x="2907325" y="1493700"/>
            <a:ext cx="33105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9" name="Google Shape;489;p16"/>
          <p:cNvSpPr txBox="1"/>
          <p:nvPr>
            <p:ph idx="1" type="body"/>
          </p:nvPr>
        </p:nvSpPr>
        <p:spPr>
          <a:xfrm>
            <a:off x="63833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Price too high and no one will book.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Price too low and you’ll be missing out on a lot of potential income.</a:t>
            </a:r>
            <a:endParaRPr sz="1300"/>
          </a:p>
        </p:txBody>
      </p:sp>
      <p:sp>
        <p:nvSpPr>
          <p:cNvPr id="490" name="Google Shape;490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 txBox="1"/>
          <p:nvPr>
            <p:ph idx="4294967295" type="title"/>
          </p:nvPr>
        </p:nvSpPr>
        <p:spPr>
          <a:xfrm>
            <a:off x="1073700" y="2121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Visualization</a:t>
            </a:r>
            <a:endParaRPr/>
          </a:p>
        </p:txBody>
      </p:sp>
      <p:pic>
        <p:nvPicPr>
          <p:cNvPr id="496" name="Google Shape;4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811600"/>
            <a:ext cx="5943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575" y="1208775"/>
            <a:ext cx="66008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7"/>
          <p:cNvSpPr txBox="1"/>
          <p:nvPr/>
        </p:nvSpPr>
        <p:spPr>
          <a:xfrm>
            <a:off x="3188700" y="872211"/>
            <a:ext cx="2766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Price column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skewed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the right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9" name="Google Shape;499;p17"/>
          <p:cNvSpPr txBox="1"/>
          <p:nvPr/>
        </p:nvSpPr>
        <p:spPr>
          <a:xfrm>
            <a:off x="3221538" y="3467263"/>
            <a:ext cx="270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Outliers in the Price column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850" y="1953788"/>
            <a:ext cx="2499500" cy="19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50" y="799500"/>
            <a:ext cx="59436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8"/>
          <p:cNvSpPr txBox="1"/>
          <p:nvPr/>
        </p:nvSpPr>
        <p:spPr>
          <a:xfrm>
            <a:off x="881550" y="49100"/>
            <a:ext cx="2499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7" name="Google Shape;507;p18"/>
          <p:cNvSpPr txBox="1"/>
          <p:nvPr>
            <p:ph idx="4294967295" type="title"/>
          </p:nvPr>
        </p:nvSpPr>
        <p:spPr>
          <a:xfrm>
            <a:off x="750300" y="555675"/>
            <a:ext cx="7859100" cy="7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CEF6"/>
                </a:solidFill>
              </a:rPr>
              <a:t>Most of the properties above $350 price range are located on the West side of Austin.</a:t>
            </a:r>
            <a:endParaRPr sz="1700">
              <a:solidFill>
                <a:srgbClr val="00CEF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CEF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 txBox="1"/>
          <p:nvPr/>
        </p:nvSpPr>
        <p:spPr>
          <a:xfrm>
            <a:off x="188171" y="384550"/>
            <a:ext cx="3518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Property Types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3" name="Google Shape;5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75" y="1127800"/>
            <a:ext cx="3214450" cy="27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88" y="3901450"/>
            <a:ext cx="2409825" cy="10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9"/>
          <p:cNvSpPr txBox="1"/>
          <p:nvPr/>
        </p:nvSpPr>
        <p:spPr>
          <a:xfrm>
            <a:off x="5439500" y="384550"/>
            <a:ext cx="3214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Property Types &gt; $10,000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6" name="Google Shape;5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525" y="1208600"/>
            <a:ext cx="3214450" cy="24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7075" y="3905925"/>
            <a:ext cx="24193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"/>
          <p:cNvSpPr txBox="1"/>
          <p:nvPr/>
        </p:nvSpPr>
        <p:spPr>
          <a:xfrm>
            <a:off x="1950725" y="318875"/>
            <a:ext cx="489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The Most Expensive </a:t>
            </a: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Property Types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3" name="Google Shape;5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225" y="3076150"/>
            <a:ext cx="283612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5875"/>
            <a:ext cx="5801425" cy="394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037" y="1005875"/>
            <a:ext cx="2476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25" y="853475"/>
            <a:ext cx="5430475" cy="42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1"/>
          <p:cNvSpPr txBox="1"/>
          <p:nvPr/>
        </p:nvSpPr>
        <p:spPr>
          <a:xfrm>
            <a:off x="1950725" y="318875"/>
            <a:ext cx="489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The Correlation Matrix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