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g/gcD0b2oYIjVwlkIUrO03L36y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7"/>
          <p:cNvGrpSpPr/>
          <p:nvPr/>
        </p:nvGrpSpPr>
        <p:grpSpPr>
          <a:xfrm>
            <a:off x="4350279" y="2855377"/>
            <a:ext cx="443589" cy="105632"/>
            <a:chOff x="4137525" y="2915950"/>
            <a:chExt cx="869100" cy="207000"/>
          </a:xfrm>
        </p:grpSpPr>
        <p:sp>
          <p:nvSpPr>
            <p:cNvPr id="11" name="Google Shape;11;p7"/>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7"/>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7"/>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6"/>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6"/>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8"/>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1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4"/>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460950" y="0"/>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700"/>
              <a:t>                    Data 603 Final Project</a:t>
            </a:r>
            <a:endParaRPr sz="3200"/>
          </a:p>
        </p:txBody>
      </p:sp>
      <p:sp>
        <p:nvSpPr>
          <p:cNvPr id="60" name="Google Shape;60;p1"/>
          <p:cNvSpPr txBox="1"/>
          <p:nvPr>
            <p:ph idx="1" type="subTitle"/>
          </p:nvPr>
        </p:nvSpPr>
        <p:spPr>
          <a:xfrm>
            <a:off x="0" y="1046125"/>
            <a:ext cx="4224900" cy="40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2700">
                <a:solidFill>
                  <a:srgbClr val="FFFFFF"/>
                </a:solidFill>
              </a:rPr>
              <a:t>              </a:t>
            </a:r>
            <a:r>
              <a:rPr b="1" lang="en" sz="2700" u="sng">
                <a:solidFill>
                  <a:srgbClr val="FFFFFF"/>
                </a:solidFill>
              </a:rPr>
              <a:t>Goals </a:t>
            </a:r>
            <a:endParaRPr b="1" sz="2700" u="sng">
              <a:solidFill>
                <a:srgbClr val="FFFFFF"/>
              </a:solidFill>
            </a:endParaRPr>
          </a:p>
          <a:p>
            <a:pPr indent="0" lvl="0" marL="0" rtl="0" algn="ctr">
              <a:lnSpc>
                <a:spcPct val="100000"/>
              </a:lnSpc>
              <a:spcBef>
                <a:spcPts val="0"/>
              </a:spcBef>
              <a:spcAft>
                <a:spcPts val="0"/>
              </a:spcAft>
              <a:buSzPts val="2100"/>
              <a:buNone/>
            </a:pPr>
            <a:r>
              <a:t/>
            </a:r>
            <a:endParaRPr sz="2400" u="sng">
              <a:solidFill>
                <a:srgbClr val="FFFFFF"/>
              </a:solidFill>
            </a:endParaRPr>
          </a:p>
          <a:p>
            <a:pPr indent="-361950" lvl="0" marL="457200" rtl="0" algn="l">
              <a:lnSpc>
                <a:spcPct val="100000"/>
              </a:lnSpc>
              <a:spcBef>
                <a:spcPts val="0"/>
              </a:spcBef>
              <a:spcAft>
                <a:spcPts val="0"/>
              </a:spcAft>
              <a:buClr>
                <a:srgbClr val="FFFFFF"/>
              </a:buClr>
              <a:buSzPts val="2100"/>
              <a:buChar char="●"/>
            </a:pPr>
            <a:r>
              <a:rPr lang="en">
                <a:solidFill>
                  <a:srgbClr val="FFFFFF"/>
                </a:solidFill>
              </a:rPr>
              <a:t>Image Classification on 11 labels of  animals</a:t>
            </a:r>
            <a:endParaRPr>
              <a:solidFill>
                <a:srgbClr val="FFFFFF"/>
              </a:solidFill>
            </a:endParaRPr>
          </a:p>
          <a:p>
            <a:pPr indent="0" lvl="0" marL="457200" rtl="0" algn="ctr">
              <a:lnSpc>
                <a:spcPct val="100000"/>
              </a:lnSpc>
              <a:spcBef>
                <a:spcPts val="0"/>
              </a:spcBef>
              <a:spcAft>
                <a:spcPts val="0"/>
              </a:spcAft>
              <a:buSzPts val="2100"/>
              <a:buNone/>
            </a:pPr>
            <a:r>
              <a:t/>
            </a:r>
            <a:endParaRPr>
              <a:solidFill>
                <a:srgbClr val="FFFFFF"/>
              </a:solidFill>
            </a:endParaRPr>
          </a:p>
          <a:p>
            <a:pPr indent="-361950" lvl="0" marL="457200" rtl="0" algn="l">
              <a:lnSpc>
                <a:spcPct val="100000"/>
              </a:lnSpc>
              <a:spcBef>
                <a:spcPts val="0"/>
              </a:spcBef>
              <a:spcAft>
                <a:spcPts val="0"/>
              </a:spcAft>
              <a:buClr>
                <a:srgbClr val="FFFFFF"/>
              </a:buClr>
              <a:buSzPts val="2100"/>
              <a:buChar char="●"/>
            </a:pPr>
            <a:r>
              <a:rPr lang="en">
                <a:solidFill>
                  <a:srgbClr val="FFFFFF"/>
                </a:solidFill>
              </a:rPr>
              <a:t>MobileNet Model Evaluation</a:t>
            </a:r>
            <a:endParaRPr>
              <a:solidFill>
                <a:srgbClr val="FFFFFF"/>
              </a:solidFill>
            </a:endParaRPr>
          </a:p>
          <a:p>
            <a:pPr indent="0" lvl="0" marL="457200" rtl="0" algn="ctr">
              <a:lnSpc>
                <a:spcPct val="100000"/>
              </a:lnSpc>
              <a:spcBef>
                <a:spcPts val="0"/>
              </a:spcBef>
              <a:spcAft>
                <a:spcPts val="0"/>
              </a:spcAft>
              <a:buSzPts val="2100"/>
              <a:buNone/>
            </a:pPr>
            <a:r>
              <a:t/>
            </a:r>
            <a:endParaRPr>
              <a:solidFill>
                <a:srgbClr val="FFFFFF"/>
              </a:solidFill>
            </a:endParaRPr>
          </a:p>
          <a:p>
            <a:pPr indent="-361950" lvl="0" marL="457200" rtl="0" algn="l">
              <a:lnSpc>
                <a:spcPct val="100000"/>
              </a:lnSpc>
              <a:spcBef>
                <a:spcPts val="0"/>
              </a:spcBef>
              <a:spcAft>
                <a:spcPts val="0"/>
              </a:spcAft>
              <a:buClr>
                <a:srgbClr val="FFFFFF"/>
              </a:buClr>
              <a:buSzPts val="2100"/>
              <a:buChar char="●"/>
            </a:pPr>
            <a:r>
              <a:rPr lang="en">
                <a:solidFill>
                  <a:srgbClr val="FFFFFF"/>
                </a:solidFill>
              </a:rPr>
              <a:t>Reverse Image Search</a:t>
            </a:r>
            <a:endParaRPr>
              <a:solidFill>
                <a:srgbClr val="FFFFFF"/>
              </a:solidFill>
            </a:endParaRPr>
          </a:p>
          <a:p>
            <a:pPr indent="0" lvl="0" marL="457200" rtl="0" algn="ctr">
              <a:lnSpc>
                <a:spcPct val="100000"/>
              </a:lnSpc>
              <a:spcBef>
                <a:spcPts val="0"/>
              </a:spcBef>
              <a:spcAft>
                <a:spcPts val="0"/>
              </a:spcAft>
              <a:buSzPts val="2100"/>
              <a:buNone/>
            </a:pPr>
            <a:r>
              <a:t/>
            </a:r>
            <a:endParaRPr>
              <a:solidFill>
                <a:srgbClr val="FFFFFF"/>
              </a:solidFill>
            </a:endParaRPr>
          </a:p>
          <a:p>
            <a:pPr indent="-361950" lvl="0" marL="457200" rtl="0" algn="l">
              <a:lnSpc>
                <a:spcPct val="100000"/>
              </a:lnSpc>
              <a:spcBef>
                <a:spcPts val="0"/>
              </a:spcBef>
              <a:spcAft>
                <a:spcPts val="0"/>
              </a:spcAft>
              <a:buClr>
                <a:srgbClr val="FFFFFF"/>
              </a:buClr>
              <a:buSzPts val="2100"/>
              <a:buChar char="●"/>
            </a:pPr>
            <a:r>
              <a:rPr lang="en">
                <a:solidFill>
                  <a:srgbClr val="FFFFFF"/>
                </a:solidFill>
              </a:rPr>
              <a:t>Ranking of Images</a:t>
            </a:r>
            <a:endParaRPr>
              <a:solidFill>
                <a:srgbClr val="FFFFFF"/>
              </a:solidFill>
            </a:endParaRPr>
          </a:p>
          <a:p>
            <a:pPr indent="0" lvl="0" marL="0" rtl="0" algn="ctr">
              <a:lnSpc>
                <a:spcPct val="100000"/>
              </a:lnSpc>
              <a:spcBef>
                <a:spcPts val="0"/>
              </a:spcBef>
              <a:spcAft>
                <a:spcPts val="0"/>
              </a:spcAft>
              <a:buSzPts val="2100"/>
              <a:buNone/>
            </a:pPr>
            <a:r>
              <a:rPr lang="en" sz="2300">
                <a:solidFill>
                  <a:srgbClr val="FFFFFF"/>
                </a:solidFill>
              </a:rPr>
              <a:t>																                                                                                     </a:t>
            </a:r>
            <a:endParaRPr sz="2300">
              <a:solidFill>
                <a:srgbClr val="FFFFFF"/>
              </a:solidFill>
            </a:endParaRPr>
          </a:p>
          <a:p>
            <a:pPr indent="0" lvl="0" marL="0" rtl="0" algn="ctr">
              <a:lnSpc>
                <a:spcPct val="100000"/>
              </a:lnSpc>
              <a:spcBef>
                <a:spcPts val="0"/>
              </a:spcBef>
              <a:spcAft>
                <a:spcPts val="0"/>
              </a:spcAft>
              <a:buSzPts val="2100"/>
              <a:buNone/>
            </a:pPr>
            <a:r>
              <a:t/>
            </a:r>
            <a:endParaRPr sz="2300">
              <a:solidFill>
                <a:srgbClr val="FFFFFF"/>
              </a:solidFill>
            </a:endParaRPr>
          </a:p>
        </p:txBody>
      </p:sp>
      <p:sp>
        <p:nvSpPr>
          <p:cNvPr id="61" name="Google Shape;61;p1"/>
          <p:cNvSpPr txBox="1"/>
          <p:nvPr/>
        </p:nvSpPr>
        <p:spPr>
          <a:xfrm>
            <a:off x="5629375" y="3297625"/>
            <a:ext cx="3170100" cy="184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accent6"/>
                </a:solidFill>
                <a:latin typeface="Average"/>
                <a:ea typeface="Average"/>
                <a:cs typeface="Average"/>
                <a:sym typeface="Average"/>
              </a:rPr>
              <a:t>              Group 4</a:t>
            </a:r>
            <a:r>
              <a:rPr b="0" i="0" lang="en" sz="2300" u="none" cap="none" strike="noStrike">
                <a:solidFill>
                  <a:schemeClr val="accent6"/>
                </a:solidFill>
                <a:latin typeface="Average"/>
                <a:ea typeface="Average"/>
                <a:cs typeface="Average"/>
                <a:sym typeface="Average"/>
              </a:rPr>
              <a:t>   </a:t>
            </a:r>
            <a:endParaRPr b="0" i="0" sz="2300" u="none" cap="none" strike="noStrike">
              <a:solidFill>
                <a:schemeClr val="accent6"/>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6"/>
                </a:solidFill>
                <a:latin typeface="Average"/>
                <a:ea typeface="Average"/>
                <a:cs typeface="Average"/>
                <a:sym typeface="Average"/>
              </a:rPr>
              <a:t>                                                     </a:t>
            </a:r>
            <a:r>
              <a:rPr b="0" i="0" lang="en" sz="1600" u="none" cap="none" strike="noStrike">
                <a:solidFill>
                  <a:schemeClr val="accent6"/>
                </a:solidFill>
                <a:latin typeface="Average"/>
                <a:ea typeface="Average"/>
                <a:cs typeface="Average"/>
                <a:sym typeface="Average"/>
              </a:rPr>
              <a:t>Vishnu Vikas     (yk98337)                                                                                                                    Vamshi Kallem (vamshik1)                                                                                                                         Abhiram Raju    (abhirak1)                                                                                                                       Atal Sai               (a280)</a:t>
            </a:r>
            <a:endParaRPr b="0" i="0" sz="1600" u="none" cap="none" strike="noStrike">
              <a:solidFill>
                <a:schemeClr val="accent6"/>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accent6"/>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0" y="-233000"/>
            <a:ext cx="9144000" cy="124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200"/>
              <a:t>Image Classification</a:t>
            </a:r>
            <a:endParaRPr sz="3200"/>
          </a:p>
        </p:txBody>
      </p:sp>
      <p:sp>
        <p:nvSpPr>
          <p:cNvPr id="67" name="Google Shape;67;p2"/>
          <p:cNvSpPr txBox="1"/>
          <p:nvPr/>
        </p:nvSpPr>
        <p:spPr>
          <a:xfrm>
            <a:off x="107525" y="896075"/>
            <a:ext cx="7484100" cy="4157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FFFFFF"/>
              </a:buClr>
              <a:buSzPts val="2200"/>
              <a:buFont typeface="Average"/>
              <a:buChar char="●"/>
            </a:pPr>
            <a:r>
              <a:rPr b="0" i="0" lang="en" sz="2200" u="none" cap="none" strike="noStrike">
                <a:solidFill>
                  <a:srgbClr val="FFFFFF"/>
                </a:solidFill>
                <a:latin typeface="Average"/>
                <a:ea typeface="Average"/>
                <a:cs typeface="Average"/>
                <a:sym typeface="Average"/>
              </a:rPr>
              <a:t>Filtered data for high-confidence image labels of 11 animals.</a:t>
            </a:r>
            <a:endParaRPr b="0" i="0" sz="2200" u="none" cap="none" strike="noStrike">
              <a:solidFill>
                <a:srgbClr val="FFFFFF"/>
              </a:solidFill>
              <a:latin typeface="Average"/>
              <a:ea typeface="Average"/>
              <a:cs typeface="Average"/>
              <a:sym typeface="Average"/>
            </a:endParaRPr>
          </a:p>
          <a:p>
            <a:pPr indent="0" lvl="0" marL="9144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verage"/>
              <a:ea typeface="Average"/>
              <a:cs typeface="Average"/>
              <a:sym typeface="Average"/>
            </a:endParaRPr>
          </a:p>
          <a:p>
            <a:pPr indent="-368300" lvl="0" marL="457200" marR="0" rtl="0" algn="l">
              <a:lnSpc>
                <a:spcPct val="100000"/>
              </a:lnSpc>
              <a:spcBef>
                <a:spcPts val="0"/>
              </a:spcBef>
              <a:spcAft>
                <a:spcPts val="0"/>
              </a:spcAft>
              <a:buClr>
                <a:srgbClr val="FFFFFF"/>
              </a:buClr>
              <a:buSzPts val="2200"/>
              <a:buFont typeface="Average"/>
              <a:buChar char="●"/>
            </a:pPr>
            <a:r>
              <a:rPr b="0" i="0" lang="en" sz="2200" u="none" cap="none" strike="noStrike">
                <a:solidFill>
                  <a:srgbClr val="FFFFFF"/>
                </a:solidFill>
                <a:latin typeface="Average"/>
                <a:ea typeface="Average"/>
                <a:cs typeface="Average"/>
                <a:sym typeface="Average"/>
              </a:rPr>
              <a:t>Fed the data to MobileNet pre-trained model with imagenet and appropriate mobile net weight files.</a:t>
            </a:r>
            <a:endParaRPr b="0" i="0" sz="2200" u="none" cap="none" strike="noStrike">
              <a:solidFill>
                <a:srgbClr val="FFFFFF"/>
              </a:solidFill>
              <a:latin typeface="Average"/>
              <a:ea typeface="Average"/>
              <a:cs typeface="Average"/>
              <a:sym typeface="Average"/>
            </a:endParaRPr>
          </a:p>
          <a:p>
            <a:pPr indent="0" lvl="0" marL="9144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verage"/>
              <a:ea typeface="Average"/>
              <a:cs typeface="Average"/>
              <a:sym typeface="Average"/>
            </a:endParaRPr>
          </a:p>
          <a:p>
            <a:pPr indent="-368300" lvl="0" marL="457200" marR="0" rtl="0" algn="l">
              <a:lnSpc>
                <a:spcPct val="100000"/>
              </a:lnSpc>
              <a:spcBef>
                <a:spcPts val="0"/>
              </a:spcBef>
              <a:spcAft>
                <a:spcPts val="0"/>
              </a:spcAft>
              <a:buClr>
                <a:srgbClr val="FFFFFF"/>
              </a:buClr>
              <a:buSzPts val="2200"/>
              <a:buFont typeface="Average"/>
              <a:buChar char="●"/>
            </a:pPr>
            <a:r>
              <a:rPr b="0" i="0" lang="en" sz="2200" u="none" cap="none" strike="noStrike">
                <a:solidFill>
                  <a:srgbClr val="FFFFFF"/>
                </a:solidFill>
                <a:latin typeface="Average"/>
                <a:ea typeface="Average"/>
                <a:cs typeface="Average"/>
                <a:sym typeface="Average"/>
              </a:rPr>
              <a:t>Predicted labels of corresponding input images</a:t>
            </a:r>
            <a:endParaRPr b="0" i="0" sz="2200" u="none" cap="none" strike="noStrike">
              <a:solidFill>
                <a:srgbClr val="FFFFFF"/>
              </a:solidFill>
              <a:latin typeface="Average"/>
              <a:ea typeface="Average"/>
              <a:cs typeface="Average"/>
              <a:sym typeface="Average"/>
            </a:endParaRPr>
          </a:p>
          <a:p>
            <a:pPr indent="0" lvl="0" marL="9144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verage"/>
              <a:ea typeface="Average"/>
              <a:cs typeface="Average"/>
              <a:sym typeface="Average"/>
            </a:endParaRPr>
          </a:p>
          <a:p>
            <a:pPr indent="-368300" lvl="0" marL="457200" marR="0" rtl="0" algn="l">
              <a:lnSpc>
                <a:spcPct val="100000"/>
              </a:lnSpc>
              <a:spcBef>
                <a:spcPts val="0"/>
              </a:spcBef>
              <a:spcAft>
                <a:spcPts val="0"/>
              </a:spcAft>
              <a:buClr>
                <a:srgbClr val="FFFFFF"/>
              </a:buClr>
              <a:buSzPts val="2200"/>
              <a:buFont typeface="Average"/>
              <a:buChar char="●"/>
            </a:pPr>
            <a:r>
              <a:rPr b="0" i="0" lang="en" sz="2200" u="none" cap="none" strike="noStrike">
                <a:solidFill>
                  <a:srgbClr val="FFFFFF"/>
                </a:solidFill>
                <a:latin typeface="Average"/>
                <a:ea typeface="Average"/>
                <a:cs typeface="Average"/>
                <a:sym typeface="Average"/>
              </a:rPr>
              <a:t>Calculated and visualized accuracy scores by comparing true label and predicted label. </a:t>
            </a:r>
            <a:endParaRPr b="0" i="0" sz="2200" u="none" cap="none" strike="noStrike">
              <a:solidFill>
                <a:srgbClr val="FFFFFF"/>
              </a:solidFill>
              <a:latin typeface="Average"/>
              <a:ea typeface="Average"/>
              <a:cs typeface="Average"/>
              <a:sym typeface="Average"/>
            </a:endParaRPr>
          </a:p>
          <a:p>
            <a:pPr indent="0" lvl="0" marL="9144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FFFFF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sp>
        <p:nvSpPr>
          <p:cNvPr id="72" name="Google Shape;72;p3"/>
          <p:cNvSpPr txBox="1"/>
          <p:nvPr>
            <p:ph type="title"/>
          </p:nvPr>
        </p:nvSpPr>
        <p:spPr>
          <a:xfrm>
            <a:off x="0" y="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200"/>
              <a:t>         Model Evaluation</a:t>
            </a:r>
            <a:endParaRPr sz="3200"/>
          </a:p>
        </p:txBody>
      </p:sp>
      <p:sp>
        <p:nvSpPr>
          <p:cNvPr id="73" name="Google Shape;73;p3"/>
          <p:cNvSpPr txBox="1"/>
          <p:nvPr>
            <p:ph idx="4294967295" type="body"/>
          </p:nvPr>
        </p:nvSpPr>
        <p:spPr>
          <a:xfrm>
            <a:off x="107125" y="904400"/>
            <a:ext cx="9036900" cy="42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rPr>
              <a:t>MobileNets are light weight deep neural networks that are based  on a streamlined architecture that used depth-wise separable convolutions.MobileNet could be used in object detection, finegrain classification, face recognition, large-scale geo localization etc.</a:t>
            </a:r>
            <a:endParaRPr>
              <a:solidFill>
                <a:srgbClr val="FFFFFF"/>
              </a:solidFill>
            </a:endParaRPr>
          </a:p>
          <a:p>
            <a:pPr indent="-342900" lvl="0" marL="457200" rtl="0" algn="l">
              <a:lnSpc>
                <a:spcPct val="115000"/>
              </a:lnSpc>
              <a:spcBef>
                <a:spcPts val="1600"/>
              </a:spcBef>
              <a:spcAft>
                <a:spcPts val="0"/>
              </a:spcAft>
              <a:buClr>
                <a:srgbClr val="FFFFFF"/>
              </a:buClr>
              <a:buSzPts val="1800"/>
              <a:buChar char="●"/>
            </a:pPr>
            <a:r>
              <a:rPr lang="en">
                <a:solidFill>
                  <a:srgbClr val="FFFFFF"/>
                </a:solidFill>
              </a:rPr>
              <a:t>The primary reason for choosing MobileNet as our pre-trained model is the reduced size of the network (17 MB).</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It has reduced number of parameters - 4.2 million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Low latency neural network makes it an ideal choice for mobile applications and embedded systems </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Faster performance</a:t>
            </a:r>
            <a:endParaRPr>
              <a:solidFill>
                <a:srgbClr val="FFFFFF"/>
              </a:solidFill>
            </a:endParaRPr>
          </a:p>
          <a:p>
            <a:pPr indent="0" lvl="0" marL="0" rtl="0" algn="l">
              <a:lnSpc>
                <a:spcPct val="115000"/>
              </a:lnSpc>
              <a:spcBef>
                <a:spcPts val="1600"/>
              </a:spcBef>
              <a:spcAft>
                <a:spcPts val="1600"/>
              </a:spcAft>
              <a:buSzPts val="1800"/>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Reverse Image Search and Ranking of Images</a:t>
            </a:r>
            <a:endParaRPr/>
          </a:p>
        </p:txBody>
      </p:sp>
      <p:sp>
        <p:nvSpPr>
          <p:cNvPr id="79" name="Google Shape;79;p4"/>
          <p:cNvSpPr txBox="1"/>
          <p:nvPr>
            <p:ph idx="1" type="body"/>
          </p:nvPr>
        </p:nvSpPr>
        <p:spPr>
          <a:xfrm>
            <a:off x="311700" y="1152475"/>
            <a:ext cx="39999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900">
                <a:solidFill>
                  <a:schemeClr val="accent6"/>
                </a:solidFill>
              </a:rPr>
              <a:t>Step 1:</a:t>
            </a:r>
            <a:r>
              <a:rPr lang="en" sz="1900"/>
              <a:t> We fed the pre-trained model an external image input that is reshaped (224,224) to fit the model.</a:t>
            </a:r>
            <a:endParaRPr sz="1900"/>
          </a:p>
          <a:p>
            <a:pPr indent="0" lvl="0" marL="0" rtl="0" algn="l">
              <a:lnSpc>
                <a:spcPct val="115000"/>
              </a:lnSpc>
              <a:spcBef>
                <a:spcPts val="1600"/>
              </a:spcBef>
              <a:spcAft>
                <a:spcPts val="0"/>
              </a:spcAft>
              <a:buSzPts val="1400"/>
              <a:buNone/>
            </a:pPr>
            <a:r>
              <a:rPr b="1" lang="en" sz="1900">
                <a:solidFill>
                  <a:schemeClr val="accent6"/>
                </a:solidFill>
              </a:rPr>
              <a:t>Step 2:</a:t>
            </a:r>
            <a:r>
              <a:rPr lang="en" sz="1900">
                <a:solidFill>
                  <a:schemeClr val="accent6"/>
                </a:solidFill>
              </a:rPr>
              <a:t> </a:t>
            </a:r>
            <a:r>
              <a:rPr lang="en" sz="1900"/>
              <a:t>The model predicts the probabilities (confidence) and image labels of the given image.</a:t>
            </a:r>
            <a:endParaRPr sz="1900"/>
          </a:p>
          <a:p>
            <a:pPr indent="0" lvl="0" marL="0" rtl="0" algn="l">
              <a:lnSpc>
                <a:spcPct val="115000"/>
              </a:lnSpc>
              <a:spcBef>
                <a:spcPts val="1600"/>
              </a:spcBef>
              <a:spcAft>
                <a:spcPts val="1600"/>
              </a:spcAft>
              <a:buSzPts val="1400"/>
              <a:buNone/>
            </a:pPr>
            <a:r>
              <a:rPr b="1" lang="en" sz="1900">
                <a:solidFill>
                  <a:schemeClr val="accent6"/>
                </a:solidFill>
              </a:rPr>
              <a:t>Step 3:</a:t>
            </a:r>
            <a:r>
              <a:rPr lang="en" sz="1900"/>
              <a:t> The obtained image label is cross-referenced with all images in the dataframe having a same label.</a:t>
            </a:r>
            <a:endParaRPr sz="1900"/>
          </a:p>
        </p:txBody>
      </p:sp>
      <p:sp>
        <p:nvSpPr>
          <p:cNvPr id="80" name="Google Shape;80;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900">
                <a:solidFill>
                  <a:schemeClr val="accent6"/>
                </a:solidFill>
              </a:rPr>
              <a:t>Step 4:</a:t>
            </a:r>
            <a:r>
              <a:rPr lang="en" sz="1900">
                <a:solidFill>
                  <a:schemeClr val="accent6"/>
                </a:solidFill>
              </a:rPr>
              <a:t> </a:t>
            </a:r>
            <a:r>
              <a:rPr lang="en" sz="1900"/>
              <a:t>To rank our obtained images based on resolution, the ppi (pixel per inch) value is found for every image. </a:t>
            </a:r>
            <a:endParaRPr sz="1900"/>
          </a:p>
          <a:p>
            <a:pPr indent="0" lvl="0" marL="0" rtl="0" algn="l">
              <a:lnSpc>
                <a:spcPct val="115000"/>
              </a:lnSpc>
              <a:spcBef>
                <a:spcPts val="1600"/>
              </a:spcBef>
              <a:spcAft>
                <a:spcPts val="0"/>
              </a:spcAft>
              <a:buSzPts val="1400"/>
              <a:buNone/>
            </a:pPr>
            <a:r>
              <a:t/>
            </a:r>
            <a:endParaRPr sz="1900"/>
          </a:p>
          <a:p>
            <a:pPr indent="0" lvl="0" marL="0" rtl="0" algn="l">
              <a:lnSpc>
                <a:spcPct val="115000"/>
              </a:lnSpc>
              <a:spcBef>
                <a:spcPts val="1600"/>
              </a:spcBef>
              <a:spcAft>
                <a:spcPts val="0"/>
              </a:spcAft>
              <a:buSzPts val="1400"/>
              <a:buNone/>
            </a:pPr>
            <a:r>
              <a:t/>
            </a:r>
            <a:endParaRPr sz="1900"/>
          </a:p>
          <a:p>
            <a:pPr indent="0" lvl="0" marL="0" rtl="0" algn="l">
              <a:lnSpc>
                <a:spcPct val="115000"/>
              </a:lnSpc>
              <a:spcBef>
                <a:spcPts val="1600"/>
              </a:spcBef>
              <a:spcAft>
                <a:spcPts val="1600"/>
              </a:spcAft>
              <a:buSzPts val="1400"/>
              <a:buNone/>
            </a:pPr>
            <a:r>
              <a:rPr b="1" lang="en" sz="1900">
                <a:solidFill>
                  <a:schemeClr val="accent6"/>
                </a:solidFill>
              </a:rPr>
              <a:t>Step 5:</a:t>
            </a:r>
            <a:r>
              <a:rPr lang="en" sz="1900">
                <a:solidFill>
                  <a:schemeClr val="accent6"/>
                </a:solidFill>
              </a:rPr>
              <a:t> </a:t>
            </a:r>
            <a:r>
              <a:rPr lang="en" sz="1900"/>
              <a:t>The top 5 images with the highest ppi score are returned.</a:t>
            </a:r>
            <a:endParaRPr sz="1900"/>
          </a:p>
        </p:txBody>
      </p:sp>
      <p:pic>
        <p:nvPicPr>
          <p:cNvPr id="81" name="Google Shape;81;p4"/>
          <p:cNvPicPr preferRelativeResize="0"/>
          <p:nvPr/>
        </p:nvPicPr>
        <p:blipFill rotWithShape="1">
          <a:blip r:embed="rId3">
            <a:alphaModFix/>
          </a:blip>
          <a:srcRect b="0" l="0" r="0" t="0"/>
          <a:stretch/>
        </p:blipFill>
        <p:spPr>
          <a:xfrm>
            <a:off x="5130223" y="2653387"/>
            <a:ext cx="2998324" cy="98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5"/>
          <p:cNvSpPr txBox="1"/>
          <p:nvPr>
            <p:ph type="title"/>
          </p:nvPr>
        </p:nvSpPr>
        <p:spPr>
          <a:xfrm>
            <a:off x="0" y="0"/>
            <a:ext cx="8383200" cy="97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Results and Conclusions</a:t>
            </a:r>
            <a:endParaRPr sz="3000"/>
          </a:p>
        </p:txBody>
      </p:sp>
      <p:sp>
        <p:nvSpPr>
          <p:cNvPr id="87" name="Google Shape;87;p5"/>
          <p:cNvSpPr txBox="1"/>
          <p:nvPr>
            <p:ph idx="1" type="body"/>
          </p:nvPr>
        </p:nvSpPr>
        <p:spPr>
          <a:xfrm>
            <a:off x="250475" y="982050"/>
            <a:ext cx="8383200" cy="4161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MobileNet model  predicted 11 labels with an accuracy of 63.4721 %.</a:t>
            </a:r>
            <a:endParaRPr sz="1900"/>
          </a:p>
          <a:p>
            <a:pPr indent="-349250" lvl="0" marL="457200" rtl="0" algn="l">
              <a:lnSpc>
                <a:spcPct val="115000"/>
              </a:lnSpc>
              <a:spcBef>
                <a:spcPts val="0"/>
              </a:spcBef>
              <a:spcAft>
                <a:spcPts val="0"/>
              </a:spcAft>
              <a:buSzPts val="1900"/>
              <a:buChar char="●"/>
            </a:pPr>
            <a:r>
              <a:rPr lang="en" sz="1900"/>
              <a:t>MobileNet was faster than other pre-trained models but leveraged its accuracy.</a:t>
            </a:r>
            <a:endParaRPr sz="1900"/>
          </a:p>
          <a:p>
            <a:pPr indent="-349250" lvl="0" marL="457200" rtl="0" algn="l">
              <a:lnSpc>
                <a:spcPct val="115000"/>
              </a:lnSpc>
              <a:spcBef>
                <a:spcPts val="0"/>
              </a:spcBef>
              <a:spcAft>
                <a:spcPts val="0"/>
              </a:spcAft>
              <a:buSzPts val="1900"/>
              <a:buChar char="●"/>
            </a:pPr>
            <a:r>
              <a:rPr lang="en" sz="1900"/>
              <a:t>We believe our methodology of  Reverse Image Search and Image Ranking were successful given the images returned had an excellent resolution and features closely resembling the input image. However, there is scope for growth as there are several complex clustering methods that can perform better.</a:t>
            </a:r>
            <a:endParaRPr sz="1900"/>
          </a:p>
          <a:p>
            <a:pPr indent="0" lvl="0" marL="457200" rtl="0" algn="l">
              <a:lnSpc>
                <a:spcPct val="115000"/>
              </a:lnSpc>
              <a:spcBef>
                <a:spcPts val="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