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7"/>
  </p:notesMasterIdLst>
  <p:sldIdLst>
    <p:sldId id="256" r:id="rId5"/>
    <p:sldId id="556" r:id="rId6"/>
    <p:sldId id="555" r:id="rId7"/>
    <p:sldId id="602" r:id="rId8"/>
    <p:sldId id="557" r:id="rId9"/>
    <p:sldId id="558" r:id="rId10"/>
    <p:sldId id="559" r:id="rId11"/>
    <p:sldId id="560" r:id="rId12"/>
    <p:sldId id="561" r:id="rId13"/>
    <p:sldId id="567" r:id="rId14"/>
    <p:sldId id="544" r:id="rId15"/>
    <p:sldId id="582" r:id="rId16"/>
    <p:sldId id="590" r:id="rId17"/>
    <p:sldId id="562" r:id="rId18"/>
    <p:sldId id="563" r:id="rId19"/>
    <p:sldId id="564" r:id="rId20"/>
    <p:sldId id="589" r:id="rId21"/>
    <p:sldId id="566" r:id="rId22"/>
    <p:sldId id="592" r:id="rId23"/>
    <p:sldId id="581" r:id="rId24"/>
    <p:sldId id="576" r:id="rId25"/>
    <p:sldId id="577" r:id="rId26"/>
    <p:sldId id="578" r:id="rId27"/>
    <p:sldId id="579" r:id="rId28"/>
    <p:sldId id="601" r:id="rId29"/>
    <p:sldId id="580" r:id="rId30"/>
    <p:sldId id="572" r:id="rId31"/>
    <p:sldId id="573" r:id="rId32"/>
    <p:sldId id="569" r:id="rId33"/>
    <p:sldId id="337" r:id="rId34"/>
    <p:sldId id="574" r:id="rId35"/>
    <p:sldId id="575" r:id="rId36"/>
    <p:sldId id="583" r:id="rId37"/>
    <p:sldId id="549" r:id="rId38"/>
    <p:sldId id="584" r:id="rId39"/>
    <p:sldId id="591" r:id="rId40"/>
    <p:sldId id="585" r:id="rId41"/>
    <p:sldId id="588" r:id="rId42"/>
    <p:sldId id="586" r:id="rId43"/>
    <p:sldId id="597" r:id="rId44"/>
    <p:sldId id="596" r:id="rId45"/>
    <p:sldId id="593" r:id="rId46"/>
    <p:sldId id="594" r:id="rId47"/>
    <p:sldId id="454" r:id="rId48"/>
    <p:sldId id="495" r:id="rId49"/>
    <p:sldId id="535" r:id="rId50"/>
    <p:sldId id="551" r:id="rId51"/>
    <p:sldId id="536" r:id="rId52"/>
    <p:sldId id="554" r:id="rId53"/>
    <p:sldId id="543" r:id="rId54"/>
    <p:sldId id="565" r:id="rId55"/>
    <p:sldId id="539" r:id="rId5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9D886A-321C-4BF7-A1C3-C9619CA0DC2C}">
          <p14:sldIdLst>
            <p14:sldId id="256"/>
            <p14:sldId id="556"/>
            <p14:sldId id="555"/>
            <p14:sldId id="602"/>
          </p14:sldIdLst>
        </p14:section>
        <p14:section name="Hello World and Tools" id="{E641CDA6-7EC5-4AD1-9A94-804AEF9FCBF3}">
          <p14:sldIdLst>
            <p14:sldId id="557"/>
            <p14:sldId id="558"/>
            <p14:sldId id="559"/>
            <p14:sldId id="560"/>
            <p14:sldId id="561"/>
          </p14:sldIdLst>
        </p14:section>
        <p14:section name="Continuous Delivery" id="{D72E20D6-601A-4652-AC94-5E3665B1FA40}">
          <p14:sldIdLst>
            <p14:sldId id="567"/>
            <p14:sldId id="544"/>
          </p14:sldIdLst>
        </p14:section>
        <p14:section name="Scaling" id="{6039C623-8078-48FE-B29D-20838D22F57C}">
          <p14:sldIdLst>
            <p14:sldId id="582"/>
            <p14:sldId id="590"/>
            <p14:sldId id="562"/>
            <p14:sldId id="563"/>
            <p14:sldId id="564"/>
            <p14:sldId id="589"/>
            <p14:sldId id="566"/>
            <p14:sldId id="592"/>
          </p14:sldIdLst>
        </p14:section>
        <p14:section name="Deployment Slots" id="{4B5E9AA0-C7E7-4649-99EE-834EEEE9FF7D}">
          <p14:sldIdLst>
            <p14:sldId id="581"/>
            <p14:sldId id="576"/>
            <p14:sldId id="577"/>
            <p14:sldId id="578"/>
            <p14:sldId id="579"/>
            <p14:sldId id="601"/>
          </p14:sldIdLst>
        </p14:section>
        <p14:section name="WebJobs" id="{12465B8C-5530-452D-9D7F-A3E165ADDE0F}">
          <p14:sldIdLst>
            <p14:sldId id="580"/>
            <p14:sldId id="572"/>
            <p14:sldId id="573"/>
          </p14:sldIdLst>
        </p14:section>
        <p14:section name="Traffic Manager" id="{77368C60-455E-4B6B-BC92-6EF21D74A9DB}">
          <p14:sldIdLst>
            <p14:sldId id="569"/>
            <p14:sldId id="337"/>
            <p14:sldId id="574"/>
            <p14:sldId id="575"/>
          </p14:sldIdLst>
        </p14:section>
        <p14:section name="Backup" id="{08820B88-E915-4954-9A38-8EFC8FFE1C60}">
          <p14:sldIdLst>
            <p14:sldId id="583"/>
            <p14:sldId id="549"/>
          </p14:sldIdLst>
        </p14:section>
        <p14:section name="Hybrid Connections" id="{0767ECB7-40EE-49A6-9EA9-AA108F16328E}">
          <p14:sldIdLst>
            <p14:sldId id="584"/>
            <p14:sldId id="591"/>
          </p14:sldIdLst>
        </p14:section>
        <p14:section name="Redis Cache" id="{67C9AA16-897A-4372-9B28-19F062CC7E83}">
          <p14:sldIdLst>
            <p14:sldId id="585"/>
            <p14:sldId id="588"/>
            <p14:sldId id="586"/>
            <p14:sldId id="597"/>
            <p14:sldId id="596"/>
          </p14:sldIdLst>
        </p14:section>
        <p14:section name="Application Insights" id="{31F9149E-C170-4E61-8C32-78FBFFDAEC9C}">
          <p14:sldIdLst>
            <p14:sldId id="593"/>
            <p14:sldId id="594"/>
          </p14:sldIdLst>
        </p14:section>
        <p14:section name="Exit" id="{26D33BE0-B19C-465D-8801-1598009CC099}">
          <p14:sldIdLst>
            <p14:sldId id="454"/>
            <p14:sldId id="495"/>
          </p14:sldIdLst>
        </p14:section>
        <p14:section name="Appendix" id="{AB4CDA6B-D3C3-413A-BF33-2295A13BE361}">
          <p14:sldIdLst>
            <p14:sldId id="535"/>
            <p14:sldId id="551"/>
            <p14:sldId id="536"/>
            <p14:sldId id="554"/>
            <p14:sldId id="543"/>
            <p14:sldId id="565"/>
            <p14:sldId id="53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6C"/>
    <a:srgbClr val="081C23"/>
    <a:srgbClr val="F15A29"/>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66" autoAdjust="0"/>
    <p:restoredTop sz="77612" autoAdjust="0"/>
  </p:normalViewPr>
  <p:slideViewPr>
    <p:cSldViewPr snapToGrid="0">
      <p:cViewPr varScale="1">
        <p:scale>
          <a:sx n="90" d="100"/>
          <a:sy n="90" d="100"/>
        </p:scale>
        <p:origin x="384" y="90"/>
      </p:cViewPr>
      <p:guideLst/>
    </p:cSldViewPr>
  </p:slideViewPr>
  <p:outlineViewPr>
    <p:cViewPr>
      <p:scale>
        <a:sx n="33" d="100"/>
        <a:sy n="33" d="100"/>
      </p:scale>
      <p:origin x="0" y="-4948"/>
    </p:cViewPr>
  </p:outlineViewPr>
  <p:notesTextViewPr>
    <p:cViewPr>
      <p:scale>
        <a:sx n="3" d="2"/>
        <a:sy n="3" d="2"/>
      </p:scale>
      <p:origin x="0" y="0"/>
    </p:cViewPr>
  </p:notesTextViewPr>
  <p:sorterViewPr>
    <p:cViewPr>
      <p:scale>
        <a:sx n="61" d="100"/>
        <a:sy n="6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3/30/2015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277295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3/30/2015 10:20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39</a:t>
            </a:fld>
            <a:endParaRPr lang="en-US"/>
          </a:p>
        </p:txBody>
      </p:sp>
    </p:spTree>
    <p:extLst>
      <p:ext uri="{BB962C8B-B14F-4D97-AF65-F5344CB8AC3E}">
        <p14:creationId xmlns:p14="http://schemas.microsoft.com/office/powerpoint/2010/main" val="2120244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https://coderead.wordpress.com/2011/09/12/sticky-sessions-and-windows-azure</a:t>
            </a:r>
          </a:p>
          <a:p>
            <a:endParaRPr lang="en-US" dirty="0" smtClean="0"/>
          </a:p>
          <a:p>
            <a:r>
              <a:rPr lang="en-US" dirty="0" smtClean="0"/>
              <a:t>Although it is possible to use Sticky Sessions in Azure it’s not a great fit for cloud architecture, for these reasons:</a:t>
            </a:r>
          </a:p>
          <a:p>
            <a:r>
              <a:rPr lang="en-US" dirty="0" smtClean="0"/>
              <a:t>1)</a:t>
            </a:r>
            <a:r>
              <a:rPr lang="en-US" baseline="0" dirty="0" smtClean="0"/>
              <a:t> </a:t>
            </a:r>
            <a:r>
              <a:rPr lang="en-US" dirty="0" smtClean="0"/>
              <a:t>When you provision new instances, only new sessions will be routed to them. Depending on your load balancing logic, new sessions may also still be provisioned on the old instances. This results in it taking a long time (depending on the average length of your session) for load to be evenly distributed across your instances.</a:t>
            </a:r>
          </a:p>
          <a:p>
            <a:r>
              <a:rPr lang="en-US" dirty="0" smtClean="0"/>
              <a:t>2) Cloud solutions should be designed to fail. One of your instances may be removed at any time for patching, or hardware failure. With a sticky session scenario, the clients with a session on this instance will probably have to log in again, or may see an error page, depending on your load balancing logic.</a:t>
            </a:r>
          </a:p>
          <a:p>
            <a:r>
              <a:rPr lang="en-US" smtClean="0"/>
              <a:t>3) Unless </a:t>
            </a:r>
            <a:r>
              <a:rPr lang="en-US" dirty="0" smtClean="0"/>
              <a:t>your load balancer shares state in some way, it’s likely that you’re load balancing with a single instance (single point of failure) and not eligible for the Microsoft SLA.</a:t>
            </a:r>
          </a:p>
        </p:txBody>
      </p:sp>
      <p:sp>
        <p:nvSpPr>
          <p:cNvPr id="4" name="Slide Number Placeholder 3"/>
          <p:cNvSpPr>
            <a:spLocks noGrp="1"/>
          </p:cNvSpPr>
          <p:nvPr>
            <p:ph type="sldNum" sz="quarter" idx="10"/>
          </p:nvPr>
        </p:nvSpPr>
        <p:spPr/>
        <p:txBody>
          <a:bodyPr/>
          <a:lstStyle/>
          <a:p>
            <a:fld id="{2C52CFDC-D2D5-4B9F-BA75-89F771E01AEB}" type="slidenum">
              <a:rPr lang="en-US" smtClean="0"/>
              <a:t>40</a:t>
            </a:fld>
            <a:endParaRPr lang="en-US"/>
          </a:p>
        </p:txBody>
      </p:sp>
    </p:spTree>
    <p:extLst>
      <p:ext uri="{BB962C8B-B14F-4D97-AF65-F5344CB8AC3E}">
        <p14:creationId xmlns:p14="http://schemas.microsoft.com/office/powerpoint/2010/main" val="1030761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http://azure.microsoft.com/en-us/documentation/articles/web-sites-dotnet-session-state-caching</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41</a:t>
            </a:fld>
            <a:endParaRPr lang="en-US"/>
          </a:p>
        </p:txBody>
      </p:sp>
    </p:spTree>
    <p:extLst>
      <p:ext uri="{BB962C8B-B14F-4D97-AF65-F5344CB8AC3E}">
        <p14:creationId xmlns:p14="http://schemas.microsoft.com/office/powerpoint/2010/main" val="1349194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3/30/2015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48</a:t>
            </a:fld>
            <a:endParaRPr lang="en-US"/>
          </a:p>
        </p:txBody>
      </p:sp>
    </p:spTree>
    <p:extLst>
      <p:ext uri="{BB962C8B-B14F-4D97-AF65-F5344CB8AC3E}">
        <p14:creationId xmlns:p14="http://schemas.microsoft.com/office/powerpoint/2010/main" val="3987495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 Service Plan is a</a:t>
            </a:r>
            <a:r>
              <a:rPr lang="en-US" baseline="0" dirty="0" smtClean="0"/>
              <a:t> scale unit for websites. It is comprised of a Geographic Region and a Pricing Tier within the same Azure Subscription. When you scale a site to either Basic or Standard all of the sites within the </a:t>
            </a:r>
            <a:r>
              <a:rPr lang="en-US" baseline="0" smtClean="0"/>
              <a:t>App Service </a:t>
            </a:r>
            <a:r>
              <a:rPr lang="en-US" baseline="0" dirty="0" smtClean="0"/>
              <a:t>Plan will be placed on the same Virtual Machine.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52</a:t>
            </a:fld>
            <a:endParaRPr lang="en-US"/>
          </a:p>
        </p:txBody>
      </p:sp>
    </p:spTree>
    <p:extLst>
      <p:ext uri="{BB962C8B-B14F-4D97-AF65-F5344CB8AC3E}">
        <p14:creationId xmlns:p14="http://schemas.microsoft.com/office/powerpoint/2010/main" val="662033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441915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Making the point that Virtual Machines</a:t>
            </a:r>
            <a:r>
              <a:rPr lang="en-US" baseline="0" noProof="0" dirty="0" smtClean="0"/>
              <a:t> is IaaS while both CloudServices and Websites are PaaS.</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3088705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352104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FTP</a:t>
            </a:r>
            <a:r>
              <a:rPr lang="en-US" baseline="0" dirty="0" smtClean="0"/>
              <a:t> files (ASP, Node, PHP, etc.) to new website created in demo 1</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3803872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File / New Web Application</a:t>
            </a:r>
          </a:p>
          <a:p>
            <a:pPr marL="228600" indent="-228600">
              <a:buAutoNum type="arabicPeriod"/>
            </a:pPr>
            <a:r>
              <a:rPr lang="en-US" baseline="0" dirty="0" smtClean="0"/>
              <a:t>Show Host In The Cloud dialog</a:t>
            </a:r>
          </a:p>
          <a:p>
            <a:pPr marL="228600" indent="-228600">
              <a:buAutoNum type="arabicPeriod"/>
            </a:pPr>
            <a:r>
              <a:rPr lang="en-US" dirty="0" smtClean="0"/>
              <a:t>Select Empty web site (for quick create)</a:t>
            </a:r>
            <a:endParaRPr lang="en-US" dirty="0"/>
          </a:p>
          <a:p>
            <a:pPr marL="228600" indent="-228600">
              <a:buAutoNum type="arabicPeriod"/>
            </a:pPr>
            <a:r>
              <a:rPr lang="en-US" dirty="0" smtClean="0"/>
              <a:t>Right-click</a:t>
            </a:r>
            <a:r>
              <a:rPr lang="en-US" baseline="0" dirty="0" smtClean="0"/>
              <a:t> project, select Publish</a:t>
            </a:r>
          </a:p>
          <a:p>
            <a:pPr marL="228600" indent="-228600">
              <a:buAutoNum type="arabicPeriod"/>
            </a:pPr>
            <a:r>
              <a:rPr lang="en-US" baseline="0" dirty="0" smtClean="0"/>
              <a:t>Show Web App creation</a:t>
            </a:r>
          </a:p>
          <a:p>
            <a:pPr marL="228600" indent="-228600">
              <a:buAutoNum type="arabicPeriod"/>
            </a:pPr>
            <a:r>
              <a:rPr lang="en-US" baseline="0" dirty="0" smtClean="0"/>
              <a:t>Cancel publish</a:t>
            </a:r>
          </a:p>
          <a:p>
            <a:pPr marL="228600" indent="-228600">
              <a:buAutoNum type="arabicPeriod"/>
            </a:pPr>
            <a:r>
              <a:rPr lang="en-US" baseline="0" dirty="0" smtClean="0"/>
              <a:t>Show Web App in Server Explorer</a:t>
            </a:r>
          </a:p>
          <a:p>
            <a:pPr marL="228600" indent="-228600">
              <a:buAutoNum type="arabicPeriod"/>
            </a:pPr>
            <a:r>
              <a:rPr lang="en-US" baseline="0" dirty="0" smtClean="0"/>
              <a:t>Right-click one Web App and show settings</a:t>
            </a: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1756412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Transition: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Speaking Points: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648100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1583770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http://azure.microsoft.com/en-us/documentation/articles/web-sites-staged-publishing/</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25</a:t>
            </a:fld>
            <a:endParaRPr lang="en-US"/>
          </a:p>
        </p:txBody>
      </p:sp>
    </p:spTree>
    <p:extLst>
      <p:ext uri="{BB962C8B-B14F-4D97-AF65-F5344CB8AC3E}">
        <p14:creationId xmlns:p14="http://schemas.microsoft.com/office/powerpoint/2010/main" val="3441304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3907992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lum bright="70000" contrast="-70000"/>
          </a:blip>
          <a:stretch>
            <a:fillRect/>
          </a:stretch>
        </p:blipFill>
        <p:spPr>
          <a:xfrm>
            <a:off x="379177" y="4569250"/>
            <a:ext cx="1430383" cy="1453330"/>
          </a:xfrm>
          <a:prstGeom prst="rect">
            <a:avLst/>
          </a:prstGeom>
        </p:spPr>
      </p:pic>
      <p:pic>
        <p:nvPicPr>
          <p:cNvPr id="29" name="Picture 28"/>
          <p:cNvPicPr>
            <a:picLocks noChangeAspect="1"/>
          </p:cNvPicPr>
          <p:nvPr userDrawn="1"/>
        </p:nvPicPr>
        <p:blipFill>
          <a:blip r:embed="rId2">
            <a:lum bright="70000" contrast="-70000"/>
          </a:blip>
          <a:stretch>
            <a:fillRect/>
          </a:stretch>
        </p:blipFill>
        <p:spPr>
          <a:xfrm>
            <a:off x="1809560" y="4569250"/>
            <a:ext cx="1430383" cy="1453330"/>
          </a:xfrm>
          <a:prstGeom prst="rect">
            <a:avLst/>
          </a:prstGeom>
        </p:spPr>
      </p:pic>
      <p:pic>
        <p:nvPicPr>
          <p:cNvPr id="30" name="Picture 29"/>
          <p:cNvPicPr>
            <a:picLocks noChangeAspect="1"/>
          </p:cNvPicPr>
          <p:nvPr userDrawn="1"/>
        </p:nvPicPr>
        <p:blipFill>
          <a:blip r:embed="rId2">
            <a:lum bright="70000" contrast="-70000"/>
          </a:blip>
          <a:stretch>
            <a:fillRect/>
          </a:stretch>
        </p:blipFill>
        <p:spPr>
          <a:xfrm>
            <a:off x="3239943" y="4569250"/>
            <a:ext cx="1430383" cy="1453330"/>
          </a:xfrm>
          <a:prstGeom prst="rect">
            <a:avLst/>
          </a:prstGeom>
        </p:spPr>
      </p:pic>
      <p:pic>
        <p:nvPicPr>
          <p:cNvPr id="31" name="Picture 30"/>
          <p:cNvPicPr>
            <a:picLocks noChangeAspect="1"/>
          </p:cNvPicPr>
          <p:nvPr userDrawn="1"/>
        </p:nvPicPr>
        <p:blipFill>
          <a:blip r:embed="rId2">
            <a:lum bright="70000" contrast="-70000"/>
          </a:blip>
          <a:stretch>
            <a:fillRect/>
          </a:stretch>
        </p:blipFill>
        <p:spPr>
          <a:xfrm>
            <a:off x="7531092" y="4569250"/>
            <a:ext cx="1430383" cy="1453330"/>
          </a:xfrm>
          <a:prstGeom prst="rect">
            <a:avLst/>
          </a:prstGeom>
        </p:spPr>
      </p:pic>
      <p:pic>
        <p:nvPicPr>
          <p:cNvPr id="32" name="Picture 31"/>
          <p:cNvPicPr>
            <a:picLocks noChangeAspect="1"/>
          </p:cNvPicPr>
          <p:nvPr userDrawn="1"/>
        </p:nvPicPr>
        <p:blipFill>
          <a:blip r:embed="rId2">
            <a:lum bright="70000" contrast="-70000"/>
          </a:blip>
          <a:stretch>
            <a:fillRect/>
          </a:stretch>
        </p:blipFill>
        <p:spPr>
          <a:xfrm>
            <a:off x="8961475" y="4569250"/>
            <a:ext cx="1430383" cy="1453330"/>
          </a:xfrm>
          <a:prstGeom prst="rect">
            <a:avLst/>
          </a:prstGeom>
        </p:spPr>
      </p:pic>
      <p:pic>
        <p:nvPicPr>
          <p:cNvPr id="33" name="Picture 32"/>
          <p:cNvPicPr>
            <a:picLocks noChangeAspect="1"/>
          </p:cNvPicPr>
          <p:nvPr userDrawn="1"/>
        </p:nvPicPr>
        <p:blipFill>
          <a:blip r:embed="rId2">
            <a:lum bright="70000" contrast="-70000"/>
          </a:blip>
          <a:stretch>
            <a:fillRect/>
          </a:stretch>
        </p:blipFill>
        <p:spPr>
          <a:xfrm>
            <a:off x="10391858" y="4569250"/>
            <a:ext cx="1430383" cy="1453330"/>
          </a:xfrm>
          <a:prstGeom prst="rect">
            <a:avLst/>
          </a:prstGeom>
        </p:spPr>
      </p:pic>
      <p:pic>
        <p:nvPicPr>
          <p:cNvPr id="34" name="Picture 33"/>
          <p:cNvPicPr>
            <a:picLocks noChangeAspect="1"/>
          </p:cNvPicPr>
          <p:nvPr userDrawn="1"/>
        </p:nvPicPr>
        <p:blipFill>
          <a:blip r:embed="rId2">
            <a:lum bright="70000" contrast="-70000"/>
          </a:blip>
          <a:stretch>
            <a:fillRect/>
          </a:stretch>
        </p:blipFill>
        <p:spPr>
          <a:xfrm>
            <a:off x="-1051206" y="4569250"/>
            <a:ext cx="1430383" cy="1453330"/>
          </a:xfrm>
          <a:prstGeom prst="rect">
            <a:avLst/>
          </a:prstGeom>
        </p:spPr>
      </p:pic>
      <p:pic>
        <p:nvPicPr>
          <p:cNvPr id="35" name="Picture 34"/>
          <p:cNvPicPr>
            <a:picLocks noChangeAspect="1"/>
          </p:cNvPicPr>
          <p:nvPr userDrawn="1"/>
        </p:nvPicPr>
        <p:blipFill>
          <a:blip r:embed="rId2">
            <a:lum bright="70000" contrast="-70000"/>
          </a:blip>
          <a:stretch>
            <a:fillRect/>
          </a:stretch>
        </p:blipFill>
        <p:spPr>
          <a:xfrm>
            <a:off x="11822241" y="4569250"/>
            <a:ext cx="1430383" cy="1453330"/>
          </a:xfrm>
          <a:prstGeom prst="rect">
            <a:avLst/>
          </a:prstGeom>
        </p:spPr>
      </p:pic>
      <p:pic>
        <p:nvPicPr>
          <p:cNvPr id="36" name="Picture 35"/>
          <p:cNvPicPr>
            <a:picLocks noChangeAspect="1"/>
          </p:cNvPicPr>
          <p:nvPr userDrawn="1"/>
        </p:nvPicPr>
        <p:blipFill>
          <a:blip r:embed="rId3">
            <a:lum bright="70000" contrast="-70000"/>
          </a:blip>
          <a:stretch>
            <a:fillRect/>
          </a:stretch>
        </p:blipFill>
        <p:spPr>
          <a:xfrm>
            <a:off x="4668925" y="5053262"/>
            <a:ext cx="1430383" cy="484013"/>
          </a:xfrm>
          <a:prstGeom prst="rect">
            <a:avLst/>
          </a:prstGeom>
        </p:spPr>
      </p:pic>
      <p:pic>
        <p:nvPicPr>
          <p:cNvPr id="37" name="Picture 36"/>
          <p:cNvPicPr>
            <a:picLocks noChangeAspect="1"/>
          </p:cNvPicPr>
          <p:nvPr userDrawn="1"/>
        </p:nvPicPr>
        <p:blipFill>
          <a:blip r:embed="rId3">
            <a:lum bright="70000" contrast="-70000"/>
          </a:blip>
          <a:stretch>
            <a:fillRect/>
          </a:stretch>
        </p:blipFill>
        <p:spPr>
          <a:xfrm>
            <a:off x="4670325" y="5538566"/>
            <a:ext cx="1430383" cy="484013"/>
          </a:xfrm>
          <a:prstGeom prst="rect">
            <a:avLst/>
          </a:prstGeom>
        </p:spPr>
      </p:pic>
      <p:pic>
        <p:nvPicPr>
          <p:cNvPr id="38" name="Picture 37"/>
          <p:cNvPicPr>
            <a:picLocks noChangeAspect="1"/>
          </p:cNvPicPr>
          <p:nvPr userDrawn="1"/>
        </p:nvPicPr>
        <p:blipFill>
          <a:blip r:embed="rId3">
            <a:lum bright="70000" contrast="-70000"/>
          </a:blip>
          <a:stretch>
            <a:fillRect/>
          </a:stretch>
        </p:blipFill>
        <p:spPr>
          <a:xfrm>
            <a:off x="6102108" y="5053908"/>
            <a:ext cx="1430383" cy="484013"/>
          </a:xfrm>
          <a:prstGeom prst="rect">
            <a:avLst/>
          </a:prstGeom>
        </p:spPr>
      </p:pic>
      <p:pic>
        <p:nvPicPr>
          <p:cNvPr id="39" name="Picture 38"/>
          <p:cNvPicPr>
            <a:picLocks noChangeAspect="1"/>
          </p:cNvPicPr>
          <p:nvPr userDrawn="1"/>
        </p:nvPicPr>
        <p:blipFill>
          <a:blip r:embed="rId3">
            <a:lum bright="70000" contrast="-70000"/>
          </a:blip>
          <a:stretch>
            <a:fillRect/>
          </a:stretch>
        </p:blipFill>
        <p:spPr>
          <a:xfrm>
            <a:off x="6100709" y="5538567"/>
            <a:ext cx="1430383" cy="484013"/>
          </a:xfrm>
          <a:prstGeom prst="rect">
            <a:avLst/>
          </a:prstGeom>
        </p:spPr>
      </p:pic>
      <p:pic>
        <p:nvPicPr>
          <p:cNvPr id="40" name="Picture 39"/>
          <p:cNvPicPr>
            <a:picLocks noChangeAspect="1"/>
          </p:cNvPicPr>
          <p:nvPr userDrawn="1"/>
        </p:nvPicPr>
        <p:blipFill>
          <a:blip r:embed="rId3">
            <a:lum bright="70000" contrast="-70000"/>
          </a:blip>
          <a:stretch>
            <a:fillRect/>
          </a:stretch>
        </p:blipFill>
        <p:spPr>
          <a:xfrm>
            <a:off x="4673124" y="4568603"/>
            <a:ext cx="1430383" cy="484013"/>
          </a:xfrm>
          <a:prstGeom prst="rect">
            <a:avLst/>
          </a:prstGeom>
        </p:spPr>
      </p:pic>
      <p:pic>
        <p:nvPicPr>
          <p:cNvPr id="41" name="Picture 40"/>
          <p:cNvPicPr>
            <a:picLocks noChangeAspect="1"/>
          </p:cNvPicPr>
          <p:nvPr userDrawn="1"/>
        </p:nvPicPr>
        <p:blipFill>
          <a:blip r:embed="rId3">
            <a:lum bright="70000" contrast="-70000"/>
          </a:blip>
          <a:stretch>
            <a:fillRect/>
          </a:stretch>
        </p:blipFill>
        <p:spPr>
          <a:xfrm>
            <a:off x="6097911" y="4567311"/>
            <a:ext cx="1430383" cy="484013"/>
          </a:xfrm>
          <a:prstGeom prst="rect">
            <a:avLst/>
          </a:prstGeom>
        </p:spPr>
      </p:pic>
    </p:spTree>
    <p:extLst>
      <p:ext uri="{BB962C8B-B14F-4D97-AF65-F5344CB8AC3E}">
        <p14:creationId xmlns:p14="http://schemas.microsoft.com/office/powerpoint/2010/main" val="297775935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929853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7"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92" r:id="rId9"/>
    <p:sldLayoutId id="2147483667" r:id="rId10"/>
    <p:sldLayoutId id="2147483688" r:id="rId11"/>
    <p:sldLayoutId id="2147483669" r:id="rId12"/>
    <p:sldLayoutId id="2147483693" r:id="rId13"/>
    <p:sldLayoutId id="2147483694" r:id="rId14"/>
    <p:sldLayoutId id="2147483695"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 Id="rId9"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image" Target="../media/image16.png"/><Relationship Id="rId3" Type="http://schemas.openxmlformats.org/officeDocument/2006/relationships/image" Target="../media/image10.emf"/><Relationship Id="rId7" Type="http://schemas.openxmlformats.org/officeDocument/2006/relationships/image" Target="../media/image22.emf"/><Relationship Id="rId12" Type="http://schemas.openxmlformats.org/officeDocument/2006/relationships/image" Target="../media/image15.emf"/><Relationship Id="rId2" Type="http://schemas.openxmlformats.org/officeDocument/2006/relationships/image" Target="../media/image33.emf"/><Relationship Id="rId16" Type="http://schemas.openxmlformats.org/officeDocument/2006/relationships/image" Target="../media/image21.emf"/><Relationship Id="rId1" Type="http://schemas.openxmlformats.org/officeDocument/2006/relationships/slideLayout" Target="../slideLayouts/slideLayout11.xml"/><Relationship Id="rId6" Type="http://schemas.openxmlformats.org/officeDocument/2006/relationships/image" Target="../media/image11.emf"/><Relationship Id="rId11" Type="http://schemas.openxmlformats.org/officeDocument/2006/relationships/image" Target="../media/image20.emf"/><Relationship Id="rId5" Type="http://schemas.openxmlformats.org/officeDocument/2006/relationships/image" Target="../media/image13.emf"/><Relationship Id="rId15" Type="http://schemas.openxmlformats.org/officeDocument/2006/relationships/image" Target="../media/image19.emf"/><Relationship Id="rId10" Type="http://schemas.openxmlformats.org/officeDocument/2006/relationships/image" Target="../media/image17.emf"/><Relationship Id="rId4" Type="http://schemas.openxmlformats.org/officeDocument/2006/relationships/image" Target="../media/image12.emf"/><Relationship Id="rId9" Type="http://schemas.openxmlformats.org/officeDocument/2006/relationships/image" Target="../media/image14.emf"/><Relationship Id="rId14" Type="http://schemas.openxmlformats.org/officeDocument/2006/relationships/image" Target="../media/image18.emf"/></Relationships>
</file>

<file path=ppt/slides/_rels/slide15.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19.emf"/><Relationship Id="rId3" Type="http://schemas.openxmlformats.org/officeDocument/2006/relationships/image" Target="../media/image10.emf"/><Relationship Id="rId7" Type="http://schemas.openxmlformats.org/officeDocument/2006/relationships/image" Target="../media/image14.emf"/><Relationship Id="rId12" Type="http://schemas.openxmlformats.org/officeDocument/2006/relationships/image" Target="../media/image18.emf"/><Relationship Id="rId2" Type="http://schemas.openxmlformats.org/officeDocument/2006/relationships/image" Target="../media/image33.emf"/><Relationship Id="rId16" Type="http://schemas.openxmlformats.org/officeDocument/2006/relationships/image" Target="../media/image21.emf"/><Relationship Id="rId1" Type="http://schemas.openxmlformats.org/officeDocument/2006/relationships/slideLayout" Target="../slideLayouts/slideLayout11.xml"/><Relationship Id="rId6" Type="http://schemas.openxmlformats.org/officeDocument/2006/relationships/image" Target="../media/image11.emf"/><Relationship Id="rId11" Type="http://schemas.openxmlformats.org/officeDocument/2006/relationships/image" Target="../media/image16.png"/><Relationship Id="rId5" Type="http://schemas.openxmlformats.org/officeDocument/2006/relationships/image" Target="../media/image13.emf"/><Relationship Id="rId15" Type="http://schemas.openxmlformats.org/officeDocument/2006/relationships/image" Target="../media/image23.emf"/><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image" Target="../media/image20.emf"/><Relationship Id="rId14" Type="http://schemas.openxmlformats.org/officeDocument/2006/relationships/image" Target="../media/image22.emf"/></Relationships>
</file>

<file path=ppt/slides/_rels/slide16.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20.emf"/><Relationship Id="rId3" Type="http://schemas.openxmlformats.org/officeDocument/2006/relationships/image" Target="../media/image22.emf"/><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image" Target="../media/image11.emf"/><Relationship Id="rId16" Type="http://schemas.openxmlformats.org/officeDocument/2006/relationships/image" Target="../media/image21.emf"/><Relationship Id="rId1" Type="http://schemas.openxmlformats.org/officeDocument/2006/relationships/slideLayout" Target="../slideLayouts/slideLayout11.xml"/><Relationship Id="rId6" Type="http://schemas.openxmlformats.org/officeDocument/2006/relationships/image" Target="../media/image10.emf"/><Relationship Id="rId11" Type="http://schemas.openxmlformats.org/officeDocument/2006/relationships/image" Target="../media/image16.png"/><Relationship Id="rId5" Type="http://schemas.openxmlformats.org/officeDocument/2006/relationships/image" Target="../media/image33.emf"/><Relationship Id="rId15" Type="http://schemas.openxmlformats.org/officeDocument/2006/relationships/image" Target="../media/image19.emf"/><Relationship Id="rId10" Type="http://schemas.openxmlformats.org/officeDocument/2006/relationships/image" Target="../media/image15.emf"/><Relationship Id="rId4" Type="http://schemas.openxmlformats.org/officeDocument/2006/relationships/image" Target="../media/image23.emf"/><Relationship Id="rId9" Type="http://schemas.openxmlformats.org/officeDocument/2006/relationships/image" Target="../media/image14.emf"/><Relationship Id="rId14" Type="http://schemas.openxmlformats.org/officeDocument/2006/relationships/image" Target="../media/image1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18.emf"/><Relationship Id="rId3" Type="http://schemas.openxmlformats.org/officeDocument/2006/relationships/image" Target="../media/image10.emf"/><Relationship Id="rId7" Type="http://schemas.openxmlformats.org/officeDocument/2006/relationships/image" Target="../media/image14.emf"/><Relationship Id="rId12" Type="http://schemas.openxmlformats.org/officeDocument/2006/relationships/image" Target="../media/image34.emf"/><Relationship Id="rId17" Type="http://schemas.openxmlformats.org/officeDocument/2006/relationships/image" Target="../media/image21.emf"/><Relationship Id="rId2" Type="http://schemas.openxmlformats.org/officeDocument/2006/relationships/image" Target="../media/image33.emf"/><Relationship Id="rId16" Type="http://schemas.openxmlformats.org/officeDocument/2006/relationships/image" Target="../media/image23.emf"/><Relationship Id="rId1" Type="http://schemas.openxmlformats.org/officeDocument/2006/relationships/slideLayout" Target="../slideLayouts/slideLayout11.xml"/><Relationship Id="rId6" Type="http://schemas.openxmlformats.org/officeDocument/2006/relationships/image" Target="../media/image11.emf"/><Relationship Id="rId11" Type="http://schemas.openxmlformats.org/officeDocument/2006/relationships/image" Target="../media/image16.png"/><Relationship Id="rId5" Type="http://schemas.openxmlformats.org/officeDocument/2006/relationships/image" Target="../media/image13.emf"/><Relationship Id="rId15" Type="http://schemas.openxmlformats.org/officeDocument/2006/relationships/image" Target="../media/image22.emf"/><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image" Target="../media/image20.emf"/><Relationship Id="rId14" Type="http://schemas.openxmlformats.org/officeDocument/2006/relationships/image" Target="../media/image19.emf"/></Relationships>
</file>

<file path=ppt/slides/_rels/slide22.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18" Type="http://schemas.openxmlformats.org/officeDocument/2006/relationships/image" Target="../media/image36.emf"/><Relationship Id="rId3" Type="http://schemas.openxmlformats.org/officeDocument/2006/relationships/image" Target="../media/image13.emf"/><Relationship Id="rId7" Type="http://schemas.openxmlformats.org/officeDocument/2006/relationships/image" Target="../media/image33.emf"/><Relationship Id="rId12" Type="http://schemas.openxmlformats.org/officeDocument/2006/relationships/image" Target="../media/image20.emf"/><Relationship Id="rId17" Type="http://schemas.openxmlformats.org/officeDocument/2006/relationships/image" Target="../media/image19.emf"/><Relationship Id="rId2" Type="http://schemas.openxmlformats.org/officeDocument/2006/relationships/image" Target="../media/image35.emf"/><Relationship Id="rId16" Type="http://schemas.openxmlformats.org/officeDocument/2006/relationships/image" Target="../media/image18.emf"/><Relationship Id="rId20" Type="http://schemas.openxmlformats.org/officeDocument/2006/relationships/image" Target="../media/image21.emf"/><Relationship Id="rId1" Type="http://schemas.openxmlformats.org/officeDocument/2006/relationships/slideLayout" Target="../slideLayouts/slideLayout11.xml"/><Relationship Id="rId6" Type="http://schemas.openxmlformats.org/officeDocument/2006/relationships/image" Target="../media/image23.emf"/><Relationship Id="rId11" Type="http://schemas.openxmlformats.org/officeDocument/2006/relationships/image" Target="../media/image17.emf"/><Relationship Id="rId5" Type="http://schemas.openxmlformats.org/officeDocument/2006/relationships/image" Target="../media/image22.emf"/><Relationship Id="rId15" Type="http://schemas.openxmlformats.org/officeDocument/2006/relationships/image" Target="../media/image34.emf"/><Relationship Id="rId10" Type="http://schemas.openxmlformats.org/officeDocument/2006/relationships/image" Target="../media/image14.emf"/><Relationship Id="rId19" Type="http://schemas.openxmlformats.org/officeDocument/2006/relationships/image" Target="../media/image37.emf"/><Relationship Id="rId4" Type="http://schemas.openxmlformats.org/officeDocument/2006/relationships/image" Target="../media/image11.emf"/><Relationship Id="rId9" Type="http://schemas.openxmlformats.org/officeDocument/2006/relationships/image" Target="../media/image12.emf"/><Relationship Id="rId1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image" Target="../media/image34.emf"/><Relationship Id="rId13" Type="http://schemas.openxmlformats.org/officeDocument/2006/relationships/image" Target="../media/image20.emf"/><Relationship Id="rId18" Type="http://schemas.openxmlformats.org/officeDocument/2006/relationships/image" Target="../media/image40.emf"/><Relationship Id="rId3" Type="http://schemas.openxmlformats.org/officeDocument/2006/relationships/image" Target="../media/image22.emf"/><Relationship Id="rId21" Type="http://schemas.openxmlformats.org/officeDocument/2006/relationships/image" Target="../media/image37.emf"/><Relationship Id="rId7" Type="http://schemas.openxmlformats.org/officeDocument/2006/relationships/image" Target="../media/image38.emf"/><Relationship Id="rId12" Type="http://schemas.openxmlformats.org/officeDocument/2006/relationships/image" Target="../media/image17.emf"/><Relationship Id="rId17" Type="http://schemas.openxmlformats.org/officeDocument/2006/relationships/image" Target="../media/image19.emf"/><Relationship Id="rId2" Type="http://schemas.openxmlformats.org/officeDocument/2006/relationships/image" Target="../media/image35.emf"/><Relationship Id="rId16" Type="http://schemas.openxmlformats.org/officeDocument/2006/relationships/image" Target="../media/image18.emf"/><Relationship Id="rId20" Type="http://schemas.openxmlformats.org/officeDocument/2006/relationships/image" Target="../media/image36.emf"/><Relationship Id="rId1" Type="http://schemas.openxmlformats.org/officeDocument/2006/relationships/slideLayout" Target="../slideLayouts/slideLayout11.xml"/><Relationship Id="rId6" Type="http://schemas.openxmlformats.org/officeDocument/2006/relationships/image" Target="../media/image11.emf"/><Relationship Id="rId11" Type="http://schemas.openxmlformats.org/officeDocument/2006/relationships/image" Target="../media/image14.emf"/><Relationship Id="rId5" Type="http://schemas.openxmlformats.org/officeDocument/2006/relationships/image" Target="../media/image10.emf"/><Relationship Id="rId15" Type="http://schemas.openxmlformats.org/officeDocument/2006/relationships/image" Target="../media/image16.png"/><Relationship Id="rId10" Type="http://schemas.openxmlformats.org/officeDocument/2006/relationships/image" Target="../media/image33.emf"/><Relationship Id="rId19" Type="http://schemas.openxmlformats.org/officeDocument/2006/relationships/image" Target="../media/image41.emf"/><Relationship Id="rId4" Type="http://schemas.openxmlformats.org/officeDocument/2006/relationships/image" Target="../media/image23.emf"/><Relationship Id="rId9" Type="http://schemas.openxmlformats.org/officeDocument/2006/relationships/image" Target="../media/image39.emf"/><Relationship Id="rId14" Type="http://schemas.openxmlformats.org/officeDocument/2006/relationships/image" Target="../media/image15.emf"/><Relationship Id="rId22" Type="http://schemas.openxmlformats.org/officeDocument/2006/relationships/image" Target="../media/image21.emf"/></Relationships>
</file>

<file path=ppt/slides/_rels/slide24.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image" Target="../media/image15.emf"/><Relationship Id="rId18" Type="http://schemas.openxmlformats.org/officeDocument/2006/relationships/image" Target="../media/image41.emf"/><Relationship Id="rId3" Type="http://schemas.openxmlformats.org/officeDocument/2006/relationships/image" Target="../media/image35.emf"/><Relationship Id="rId7" Type="http://schemas.openxmlformats.org/officeDocument/2006/relationships/image" Target="../media/image23.emf"/><Relationship Id="rId12" Type="http://schemas.openxmlformats.org/officeDocument/2006/relationships/image" Target="../media/image20.emf"/><Relationship Id="rId17" Type="http://schemas.openxmlformats.org/officeDocument/2006/relationships/image" Target="../media/image40.emf"/><Relationship Id="rId2" Type="http://schemas.openxmlformats.org/officeDocument/2006/relationships/image" Target="../media/image10.emf"/><Relationship Id="rId16" Type="http://schemas.openxmlformats.org/officeDocument/2006/relationships/image" Target="../media/image19.emf"/><Relationship Id="rId20" Type="http://schemas.openxmlformats.org/officeDocument/2006/relationships/image" Target="../media/image21.emf"/><Relationship Id="rId1" Type="http://schemas.openxmlformats.org/officeDocument/2006/relationships/slideLayout" Target="../slideLayouts/slideLayout11.xml"/><Relationship Id="rId6" Type="http://schemas.openxmlformats.org/officeDocument/2006/relationships/image" Target="../media/image39.emf"/><Relationship Id="rId11" Type="http://schemas.openxmlformats.org/officeDocument/2006/relationships/image" Target="../media/image17.emf"/><Relationship Id="rId5" Type="http://schemas.openxmlformats.org/officeDocument/2006/relationships/image" Target="../media/image38.emf"/><Relationship Id="rId15" Type="http://schemas.openxmlformats.org/officeDocument/2006/relationships/image" Target="../media/image18.emf"/><Relationship Id="rId10" Type="http://schemas.openxmlformats.org/officeDocument/2006/relationships/image" Target="../media/image14.emf"/><Relationship Id="rId19" Type="http://schemas.openxmlformats.org/officeDocument/2006/relationships/image" Target="../media/image36.emf"/><Relationship Id="rId4" Type="http://schemas.openxmlformats.org/officeDocument/2006/relationships/image" Target="../media/image11.emf"/><Relationship Id="rId9" Type="http://schemas.openxmlformats.org/officeDocument/2006/relationships/image" Target="../media/image33.emf"/><Relationship Id="rId1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34.emf"/><Relationship Id="rId18" Type="http://schemas.openxmlformats.org/officeDocument/2006/relationships/image" Target="../media/image22.emf"/><Relationship Id="rId3" Type="http://schemas.openxmlformats.org/officeDocument/2006/relationships/image" Target="../media/image33.emf"/><Relationship Id="rId21" Type="http://schemas.openxmlformats.org/officeDocument/2006/relationships/image" Target="../media/image46.emf"/><Relationship Id="rId7" Type="http://schemas.openxmlformats.org/officeDocument/2006/relationships/image" Target="../media/image11.emf"/><Relationship Id="rId12" Type="http://schemas.openxmlformats.org/officeDocument/2006/relationships/image" Target="../media/image16.png"/><Relationship Id="rId17" Type="http://schemas.openxmlformats.org/officeDocument/2006/relationships/image" Target="../media/image44.emf"/><Relationship Id="rId2" Type="http://schemas.openxmlformats.org/officeDocument/2006/relationships/image" Target="../media/image42.emf"/><Relationship Id="rId16" Type="http://schemas.openxmlformats.org/officeDocument/2006/relationships/image" Target="../media/image43.emf"/><Relationship Id="rId20" Type="http://schemas.openxmlformats.org/officeDocument/2006/relationships/image" Target="../media/image45.emf"/><Relationship Id="rId1" Type="http://schemas.openxmlformats.org/officeDocument/2006/relationships/slideLayout" Target="../slideLayouts/slideLayout11.xml"/><Relationship Id="rId6" Type="http://schemas.openxmlformats.org/officeDocument/2006/relationships/image" Target="../media/image13.emf"/><Relationship Id="rId11" Type="http://schemas.openxmlformats.org/officeDocument/2006/relationships/image" Target="../media/image15.emf"/><Relationship Id="rId5" Type="http://schemas.openxmlformats.org/officeDocument/2006/relationships/image" Target="../media/image12.emf"/><Relationship Id="rId15" Type="http://schemas.openxmlformats.org/officeDocument/2006/relationships/image" Target="../media/image19.emf"/><Relationship Id="rId23" Type="http://schemas.openxmlformats.org/officeDocument/2006/relationships/image" Target="../media/image21.emf"/><Relationship Id="rId10" Type="http://schemas.openxmlformats.org/officeDocument/2006/relationships/image" Target="../media/image20.emf"/><Relationship Id="rId19" Type="http://schemas.openxmlformats.org/officeDocument/2006/relationships/image" Target="../media/image23.emf"/><Relationship Id="rId4" Type="http://schemas.openxmlformats.org/officeDocument/2006/relationships/image" Target="../media/image10.emf"/><Relationship Id="rId9" Type="http://schemas.openxmlformats.org/officeDocument/2006/relationships/image" Target="../media/image17.emf"/><Relationship Id="rId14" Type="http://schemas.openxmlformats.org/officeDocument/2006/relationships/image" Target="../media/image18.emf"/><Relationship Id="rId22" Type="http://schemas.openxmlformats.org/officeDocument/2006/relationships/image" Target="../media/image47.emf"/></Relationships>
</file>

<file path=ppt/slides/_rels/slide28.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6.png"/><Relationship Id="rId18" Type="http://schemas.openxmlformats.org/officeDocument/2006/relationships/image" Target="../media/image23.emf"/><Relationship Id="rId26" Type="http://schemas.openxmlformats.org/officeDocument/2006/relationships/image" Target="../media/image21.emf"/><Relationship Id="rId3" Type="http://schemas.openxmlformats.org/officeDocument/2006/relationships/image" Target="../media/image48.emf"/><Relationship Id="rId21" Type="http://schemas.openxmlformats.org/officeDocument/2006/relationships/image" Target="../media/image46.emf"/><Relationship Id="rId7" Type="http://schemas.openxmlformats.org/officeDocument/2006/relationships/image" Target="../media/image44.emf"/><Relationship Id="rId12" Type="http://schemas.openxmlformats.org/officeDocument/2006/relationships/image" Target="../media/image15.emf"/><Relationship Id="rId17" Type="http://schemas.openxmlformats.org/officeDocument/2006/relationships/image" Target="../media/image22.emf"/><Relationship Id="rId25" Type="http://schemas.openxmlformats.org/officeDocument/2006/relationships/image" Target="../media/image52.emf"/><Relationship Id="rId2" Type="http://schemas.openxmlformats.org/officeDocument/2006/relationships/image" Target="../media/image33.emf"/><Relationship Id="rId16" Type="http://schemas.openxmlformats.org/officeDocument/2006/relationships/image" Target="../media/image43.emf"/><Relationship Id="rId20" Type="http://schemas.openxmlformats.org/officeDocument/2006/relationships/image" Target="../media/image45.emf"/><Relationship Id="rId1" Type="http://schemas.openxmlformats.org/officeDocument/2006/relationships/slideLayout" Target="../slideLayouts/slideLayout11.xml"/><Relationship Id="rId6" Type="http://schemas.openxmlformats.org/officeDocument/2006/relationships/image" Target="../media/image11.emf"/><Relationship Id="rId11" Type="http://schemas.openxmlformats.org/officeDocument/2006/relationships/image" Target="../media/image20.emf"/><Relationship Id="rId24" Type="http://schemas.openxmlformats.org/officeDocument/2006/relationships/image" Target="../media/image51.emf"/><Relationship Id="rId5" Type="http://schemas.openxmlformats.org/officeDocument/2006/relationships/image" Target="../media/image17.emf"/><Relationship Id="rId15" Type="http://schemas.openxmlformats.org/officeDocument/2006/relationships/image" Target="../media/image19.emf"/><Relationship Id="rId23" Type="http://schemas.openxmlformats.org/officeDocument/2006/relationships/image" Target="../media/image50.emf"/><Relationship Id="rId10" Type="http://schemas.openxmlformats.org/officeDocument/2006/relationships/image" Target="../media/image14.emf"/><Relationship Id="rId19" Type="http://schemas.openxmlformats.org/officeDocument/2006/relationships/image" Target="../media/image49.emf"/><Relationship Id="rId4" Type="http://schemas.openxmlformats.org/officeDocument/2006/relationships/image" Target="../media/image42.emf"/><Relationship Id="rId9" Type="http://schemas.openxmlformats.org/officeDocument/2006/relationships/image" Target="../media/image12.emf"/><Relationship Id="rId14" Type="http://schemas.openxmlformats.org/officeDocument/2006/relationships/image" Target="../media/image18.emf"/><Relationship Id="rId22" Type="http://schemas.openxmlformats.org/officeDocument/2006/relationships/image" Target="../media/image4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emf"/><Relationship Id="rId7" Type="http://schemas.openxmlformats.org/officeDocument/2006/relationships/image" Target="../media/image62.png"/><Relationship Id="rId2" Type="http://schemas.openxmlformats.org/officeDocument/2006/relationships/image" Target="../media/image57.emf"/><Relationship Id="rId1" Type="http://schemas.openxmlformats.org/officeDocument/2006/relationships/slideLayout" Target="../slideLayouts/slideLayout15.xml"/><Relationship Id="rId6" Type="http://schemas.openxmlformats.org/officeDocument/2006/relationships/image" Target="../media/image61.png"/><Relationship Id="rId5" Type="http://schemas.openxmlformats.org/officeDocument/2006/relationships/image" Target="../media/image60.emf"/><Relationship Id="rId4" Type="http://schemas.openxmlformats.org/officeDocument/2006/relationships/image" Target="../media/image59.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9.emf"/><Relationship Id="rId4" Type="http://schemas.openxmlformats.org/officeDocument/2006/relationships/image" Target="../media/image8.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68.png"/></Relationships>
</file>

<file path=ppt/slides/_rels/slide46.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image" Target="../media/image70.emf"/><Relationship Id="rId7" Type="http://schemas.openxmlformats.org/officeDocument/2006/relationships/image" Target="../media/image56.emf"/><Relationship Id="rId2" Type="http://schemas.openxmlformats.org/officeDocument/2006/relationships/image" Target="../media/image69.emf"/><Relationship Id="rId1" Type="http://schemas.openxmlformats.org/officeDocument/2006/relationships/slideLayout" Target="../slideLayouts/slideLayout8.xml"/><Relationship Id="rId6" Type="http://schemas.openxmlformats.org/officeDocument/2006/relationships/image" Target="../media/image73.emf"/><Relationship Id="rId11" Type="http://schemas.openxmlformats.org/officeDocument/2006/relationships/image" Target="../media/image77.emf"/><Relationship Id="rId5" Type="http://schemas.openxmlformats.org/officeDocument/2006/relationships/image" Target="../media/image72.emf"/><Relationship Id="rId10" Type="http://schemas.openxmlformats.org/officeDocument/2006/relationships/image" Target="../media/image76.emf"/><Relationship Id="rId4" Type="http://schemas.openxmlformats.org/officeDocument/2006/relationships/image" Target="../media/image71.emf"/><Relationship Id="rId9" Type="http://schemas.openxmlformats.org/officeDocument/2006/relationships/image" Target="../media/image75.emf"/></Relationships>
</file>

<file path=ppt/slides/_rels/slide47.x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image" Target="../media/image78.emf"/><Relationship Id="rId7" Type="http://schemas.openxmlformats.org/officeDocument/2006/relationships/image" Target="../media/image82.emf"/><Relationship Id="rId2" Type="http://schemas.openxmlformats.org/officeDocument/2006/relationships/image" Target="../media/image60.emf"/><Relationship Id="rId1" Type="http://schemas.openxmlformats.org/officeDocument/2006/relationships/slideLayout" Target="../slideLayouts/slideLayout8.xml"/><Relationship Id="rId6" Type="http://schemas.openxmlformats.org/officeDocument/2006/relationships/image" Target="../media/image81.emf"/><Relationship Id="rId5" Type="http://schemas.openxmlformats.org/officeDocument/2006/relationships/image" Target="../media/image80.emf"/><Relationship Id="rId4" Type="http://schemas.openxmlformats.org/officeDocument/2006/relationships/image" Target="../media/image79.emf"/><Relationship Id="rId9" Type="http://schemas.openxmlformats.org/officeDocument/2006/relationships/image" Target="../media/image83.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57.emf"/><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88.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emf"/><Relationship Id="rId3" Type="http://schemas.openxmlformats.org/officeDocument/2006/relationships/image" Target="../media/image11.emf"/><Relationship Id="rId7" Type="http://schemas.openxmlformats.org/officeDocument/2006/relationships/image" Target="../media/image15.emf"/><Relationship Id="rId12" Type="http://schemas.openxmlformats.org/officeDocument/2006/relationships/image" Target="../media/image20.emf"/><Relationship Id="rId2" Type="http://schemas.openxmlformats.org/officeDocument/2006/relationships/image" Target="../media/image10.emf"/><Relationship Id="rId1" Type="http://schemas.openxmlformats.org/officeDocument/2006/relationships/slideLayout" Target="../slideLayouts/slideLayout11.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5" Type="http://schemas.openxmlformats.org/officeDocument/2006/relationships/image" Target="../media/image23.emf"/><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17.emf"/><Relationship Id="rId14" Type="http://schemas.openxmlformats.org/officeDocument/2006/relationships/image" Target="../media/image2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9600" dirty="0" smtClean="0"/>
              <a:t>App Service </a:t>
            </a:r>
            <a:r>
              <a:rPr lang="en-US" sz="9600" dirty="0" smtClean="0"/>
              <a:t/>
            </a:r>
            <a:br>
              <a:rPr lang="en-US" sz="9600" dirty="0" smtClean="0"/>
            </a:br>
            <a:r>
              <a:rPr lang="en-US" sz="9600" dirty="0" smtClean="0"/>
              <a:t>Web </a:t>
            </a:r>
            <a:r>
              <a:rPr lang="en-US" sz="9600" dirty="0" smtClean="0"/>
              <a:t>Apps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085889" y="2804607"/>
            <a:ext cx="10020223" cy="1248787"/>
            <a:chOff x="1285670" y="4669704"/>
            <a:chExt cx="10020223" cy="1248787"/>
          </a:xfrm>
        </p:grpSpPr>
        <p:pic>
          <p:nvPicPr>
            <p:cNvPr id="7" name="Picture 6"/>
            <p:cNvPicPr>
              <a:picLocks noChangeAspect="1"/>
            </p:cNvPicPr>
            <p:nvPr/>
          </p:nvPicPr>
          <p:blipFill>
            <a:blip r:embed="rId3">
              <a:biLevel thresh="25000"/>
            </a:blip>
            <a:stretch>
              <a:fillRect/>
            </a:stretch>
          </p:blipFill>
          <p:spPr>
            <a:xfrm>
              <a:off x="6060767" y="4669704"/>
              <a:ext cx="576373" cy="572607"/>
            </a:xfrm>
            <a:prstGeom prst="rect">
              <a:avLst/>
            </a:prstGeom>
          </p:spPr>
        </p:pic>
        <p:sp>
          <p:nvSpPr>
            <p:cNvPr id="12" name="TextBox 11"/>
            <p:cNvSpPr txBox="1"/>
            <p:nvPr/>
          </p:nvSpPr>
          <p:spPr>
            <a:xfrm>
              <a:off x="5891176" y="5272160"/>
              <a:ext cx="907621" cy="369332"/>
            </a:xfrm>
            <a:prstGeom prst="rect">
              <a:avLst/>
            </a:prstGeom>
            <a:noFill/>
          </p:spPr>
          <p:txBody>
            <a:bodyPr wrap="none" rtlCol="0">
              <a:spAutoFit/>
            </a:bodyPr>
            <a:lstStyle/>
            <a:p>
              <a:r>
                <a:rPr lang="en-US" dirty="0" err="1">
                  <a:solidFill>
                    <a:prstClr val="white"/>
                  </a:solidFill>
                </a:rPr>
                <a:t>GitHub</a:t>
              </a:r>
              <a:endParaRPr lang="en-US" dirty="0">
                <a:solidFill>
                  <a:prstClr val="white"/>
                </a:solidFill>
              </a:endParaRPr>
            </a:p>
          </p:txBody>
        </p:sp>
        <p:pic>
          <p:nvPicPr>
            <p:cNvPr id="5" name="Picture 4"/>
            <p:cNvPicPr>
              <a:picLocks noChangeAspect="1"/>
            </p:cNvPicPr>
            <p:nvPr/>
          </p:nvPicPr>
          <p:blipFill>
            <a:blip r:embed="rId4">
              <a:biLevel thresh="25000"/>
            </a:blip>
            <a:stretch>
              <a:fillRect/>
            </a:stretch>
          </p:blipFill>
          <p:spPr>
            <a:xfrm>
              <a:off x="2919543" y="4711603"/>
              <a:ext cx="520141" cy="516741"/>
            </a:xfrm>
            <a:prstGeom prst="rect">
              <a:avLst/>
            </a:prstGeom>
          </p:spPr>
        </p:pic>
        <p:sp>
          <p:nvSpPr>
            <p:cNvPr id="2" name="TextBox 1"/>
            <p:cNvSpPr txBox="1"/>
            <p:nvPr/>
          </p:nvSpPr>
          <p:spPr>
            <a:xfrm>
              <a:off x="2430562" y="5272160"/>
              <a:ext cx="1498102" cy="646331"/>
            </a:xfrm>
            <a:prstGeom prst="rect">
              <a:avLst/>
            </a:prstGeom>
            <a:noFill/>
          </p:spPr>
          <p:txBody>
            <a:bodyPr wrap="none" rtlCol="0">
              <a:spAutoFit/>
            </a:bodyPr>
            <a:lstStyle/>
            <a:p>
              <a:r>
                <a:rPr lang="en-US" dirty="0">
                  <a:solidFill>
                    <a:prstClr val="white"/>
                  </a:solidFill>
                </a:rPr>
                <a:t>Visual Studio</a:t>
              </a:r>
            </a:p>
            <a:p>
              <a:pPr algn="ctr"/>
              <a:r>
                <a:rPr lang="en-US" dirty="0">
                  <a:solidFill>
                    <a:prstClr val="white"/>
                  </a:solidFill>
                </a:rPr>
                <a:t>Online</a:t>
              </a:r>
            </a:p>
          </p:txBody>
        </p:sp>
        <p:pic>
          <p:nvPicPr>
            <p:cNvPr id="6" name="Picture 5"/>
            <p:cNvPicPr>
              <a:picLocks noChangeAspect="1"/>
            </p:cNvPicPr>
            <p:nvPr/>
          </p:nvPicPr>
          <p:blipFill>
            <a:blip r:embed="rId5">
              <a:biLevel thresh="25000"/>
            </a:blip>
            <a:stretch>
              <a:fillRect/>
            </a:stretch>
          </p:blipFill>
          <p:spPr>
            <a:xfrm>
              <a:off x="1285670" y="4683670"/>
              <a:ext cx="604489" cy="600537"/>
            </a:xfrm>
            <a:prstGeom prst="rect">
              <a:avLst/>
            </a:prstGeom>
          </p:spPr>
        </p:pic>
        <p:sp>
          <p:nvSpPr>
            <p:cNvPr id="3" name="TextBox 2"/>
            <p:cNvSpPr txBox="1"/>
            <p:nvPr/>
          </p:nvSpPr>
          <p:spPr>
            <a:xfrm>
              <a:off x="1348906" y="5272160"/>
              <a:ext cx="478016" cy="369332"/>
            </a:xfrm>
            <a:prstGeom prst="rect">
              <a:avLst/>
            </a:prstGeom>
            <a:noFill/>
          </p:spPr>
          <p:txBody>
            <a:bodyPr wrap="none" rtlCol="0">
              <a:spAutoFit/>
            </a:bodyPr>
            <a:lstStyle/>
            <a:p>
              <a:r>
                <a:rPr lang="en-US" dirty="0" err="1">
                  <a:solidFill>
                    <a:prstClr val="white"/>
                  </a:solidFill>
                </a:rPr>
                <a:t>Git</a:t>
              </a:r>
              <a:endParaRPr lang="en-US" dirty="0">
                <a:solidFill>
                  <a:prstClr val="white"/>
                </a:solidFill>
              </a:endParaRPr>
            </a:p>
          </p:txBody>
        </p:sp>
        <p:pic>
          <p:nvPicPr>
            <p:cNvPr id="9" name="Picture 8"/>
            <p:cNvPicPr>
              <a:picLocks noChangeAspect="1"/>
            </p:cNvPicPr>
            <p:nvPr/>
          </p:nvPicPr>
          <p:blipFill>
            <a:blip r:embed="rId6">
              <a:biLevel thresh="25000"/>
            </a:blip>
            <a:stretch>
              <a:fillRect/>
            </a:stretch>
          </p:blipFill>
          <p:spPr>
            <a:xfrm>
              <a:off x="7666524" y="4683670"/>
              <a:ext cx="477968" cy="544674"/>
            </a:xfrm>
            <a:prstGeom prst="rect">
              <a:avLst/>
            </a:prstGeom>
          </p:spPr>
        </p:pic>
        <p:sp>
          <p:nvSpPr>
            <p:cNvPr id="13" name="TextBox 12"/>
            <p:cNvSpPr txBox="1"/>
            <p:nvPr/>
          </p:nvSpPr>
          <p:spPr>
            <a:xfrm>
              <a:off x="7339391" y="5272160"/>
              <a:ext cx="1132233" cy="369332"/>
            </a:xfrm>
            <a:prstGeom prst="rect">
              <a:avLst/>
            </a:prstGeom>
            <a:noFill/>
          </p:spPr>
          <p:txBody>
            <a:bodyPr wrap="none" rtlCol="0">
              <a:spAutoFit/>
            </a:bodyPr>
            <a:lstStyle/>
            <a:p>
              <a:r>
                <a:rPr lang="en-US" dirty="0" err="1">
                  <a:solidFill>
                    <a:prstClr val="white"/>
                  </a:solidFill>
                </a:rPr>
                <a:t>BitBucket</a:t>
              </a:r>
              <a:endParaRPr lang="en-US" dirty="0">
                <a:solidFill>
                  <a:prstClr val="white"/>
                </a:solidFill>
              </a:endParaRPr>
            </a:p>
          </p:txBody>
        </p:sp>
        <p:pic>
          <p:nvPicPr>
            <p:cNvPr id="10" name="Picture 9"/>
            <p:cNvPicPr>
              <a:picLocks noChangeAspect="1"/>
            </p:cNvPicPr>
            <p:nvPr/>
          </p:nvPicPr>
          <p:blipFill>
            <a:blip r:embed="rId7">
              <a:biLevel thresh="25000"/>
            </a:blip>
            <a:stretch>
              <a:fillRect/>
            </a:stretch>
          </p:blipFill>
          <p:spPr>
            <a:xfrm>
              <a:off x="4469068" y="4753501"/>
              <a:ext cx="562315" cy="432945"/>
            </a:xfrm>
            <a:prstGeom prst="rect">
              <a:avLst/>
            </a:prstGeom>
          </p:spPr>
        </p:pic>
        <p:sp>
          <p:nvSpPr>
            <p:cNvPr id="14" name="TextBox 13"/>
            <p:cNvSpPr txBox="1"/>
            <p:nvPr/>
          </p:nvSpPr>
          <p:spPr>
            <a:xfrm>
              <a:off x="4185006" y="5272160"/>
              <a:ext cx="1130438" cy="369332"/>
            </a:xfrm>
            <a:prstGeom prst="rect">
              <a:avLst/>
            </a:prstGeom>
            <a:noFill/>
          </p:spPr>
          <p:txBody>
            <a:bodyPr wrap="none" rtlCol="0">
              <a:spAutoFit/>
            </a:bodyPr>
            <a:lstStyle/>
            <a:p>
              <a:r>
                <a:rPr lang="en-US" dirty="0" err="1">
                  <a:solidFill>
                    <a:prstClr val="white"/>
                  </a:solidFill>
                </a:rPr>
                <a:t>CodePlex</a:t>
              </a:r>
              <a:endParaRPr lang="en-US" dirty="0">
                <a:solidFill>
                  <a:prstClr val="white"/>
                </a:solidFill>
              </a:endParaRPr>
            </a:p>
          </p:txBody>
        </p:sp>
        <p:pic>
          <p:nvPicPr>
            <p:cNvPr id="8" name="Picture 7"/>
            <p:cNvPicPr>
              <a:picLocks noChangeAspect="1"/>
            </p:cNvPicPr>
            <p:nvPr/>
          </p:nvPicPr>
          <p:blipFill>
            <a:blip r:embed="rId8">
              <a:biLevel thresh="25000"/>
            </a:blip>
            <a:stretch>
              <a:fillRect/>
            </a:stretch>
          </p:blipFill>
          <p:spPr>
            <a:xfrm>
              <a:off x="9173876" y="4676688"/>
              <a:ext cx="604489" cy="558639"/>
            </a:xfrm>
            <a:prstGeom prst="rect">
              <a:avLst/>
            </a:prstGeom>
          </p:spPr>
        </p:pic>
        <p:sp>
          <p:nvSpPr>
            <p:cNvPr id="16" name="Rectangle 15"/>
            <p:cNvSpPr/>
            <p:nvPr/>
          </p:nvSpPr>
          <p:spPr>
            <a:xfrm>
              <a:off x="8943474" y="5272160"/>
              <a:ext cx="1065292" cy="369332"/>
            </a:xfrm>
            <a:prstGeom prst="rect">
              <a:avLst/>
            </a:prstGeom>
          </p:spPr>
          <p:txBody>
            <a:bodyPr wrap="none">
              <a:spAutoFit/>
            </a:bodyPr>
            <a:lstStyle/>
            <a:p>
              <a:r>
                <a:rPr lang="en-US" dirty="0" err="1">
                  <a:solidFill>
                    <a:prstClr val="white"/>
                  </a:solidFill>
                </a:rPr>
                <a:t>DropBox</a:t>
              </a:r>
              <a:endParaRPr lang="en-US" dirty="0">
                <a:solidFill>
                  <a:prstClr val="white"/>
                </a:solidFill>
              </a:endParaRPr>
            </a:p>
          </p:txBody>
        </p:sp>
        <p:pic>
          <p:nvPicPr>
            <p:cNvPr id="26" name="Picture 25"/>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807751" y="4674981"/>
              <a:ext cx="447737" cy="562053"/>
            </a:xfrm>
            <a:prstGeom prst="rect">
              <a:avLst/>
            </a:prstGeom>
          </p:spPr>
        </p:pic>
        <p:sp>
          <p:nvSpPr>
            <p:cNvPr id="27" name="TextBox 26"/>
            <p:cNvSpPr txBox="1"/>
            <p:nvPr/>
          </p:nvSpPr>
          <p:spPr>
            <a:xfrm>
              <a:off x="10757345" y="5272160"/>
              <a:ext cx="548548" cy="369332"/>
            </a:xfrm>
            <a:prstGeom prst="rect">
              <a:avLst/>
            </a:prstGeom>
            <a:noFill/>
          </p:spPr>
          <p:txBody>
            <a:bodyPr wrap="none" rtlCol="0">
              <a:spAutoFit/>
            </a:bodyPr>
            <a:lstStyle/>
            <a:p>
              <a:r>
                <a:rPr lang="en-US" dirty="0">
                  <a:solidFill>
                    <a:prstClr val="white"/>
                  </a:solidFill>
                </a:rPr>
                <a:t>FTP</a:t>
              </a:r>
            </a:p>
          </p:txBody>
        </p:sp>
      </p:grpSp>
      <p:sp>
        <p:nvSpPr>
          <p:cNvPr id="37" name="TextBox 36"/>
          <p:cNvSpPr txBox="1"/>
          <p:nvPr/>
        </p:nvSpPr>
        <p:spPr>
          <a:xfrm>
            <a:off x="62565" y="4280414"/>
            <a:ext cx="12066871" cy="1107996"/>
          </a:xfrm>
          <a:prstGeom prst="rect">
            <a:avLst/>
          </a:prstGeom>
          <a:noFill/>
        </p:spPr>
        <p:txBody>
          <a:bodyPr wrap="square" rtlCol="0">
            <a:spAutoFit/>
          </a:bodyPr>
          <a:lstStyle/>
          <a:p>
            <a:pPr algn="ctr"/>
            <a:r>
              <a:rPr lang="en-US" sz="6600" dirty="0">
                <a:solidFill>
                  <a:prstClr val="white"/>
                </a:solidFill>
                <a:latin typeface="+mj-lt"/>
              </a:rPr>
              <a:t>C</a:t>
            </a:r>
            <a:r>
              <a:rPr lang="en-US" sz="6600" dirty="0" smtClean="0">
                <a:solidFill>
                  <a:prstClr val="white"/>
                </a:solidFill>
                <a:latin typeface="+mj-lt"/>
              </a:rPr>
              <a:t>hoose </a:t>
            </a:r>
            <a:r>
              <a:rPr lang="en-US" sz="6600" dirty="0">
                <a:solidFill>
                  <a:prstClr val="white"/>
                </a:solidFill>
                <a:latin typeface="+mj-lt"/>
              </a:rPr>
              <a:t>your own </a:t>
            </a:r>
            <a:r>
              <a:rPr lang="en-US" sz="6600" dirty="0" smtClean="0">
                <a:solidFill>
                  <a:prstClr val="white"/>
                </a:solidFill>
                <a:latin typeface="+mj-lt"/>
              </a:rPr>
              <a:t>adventure</a:t>
            </a:r>
            <a:r>
              <a:rPr lang="en-US" sz="6600" dirty="0">
                <a:solidFill>
                  <a:prstClr val="white"/>
                </a:solidFill>
                <a:latin typeface="+mj-lt"/>
              </a:rPr>
              <a:t>!</a:t>
            </a:r>
          </a:p>
        </p:txBody>
      </p:sp>
      <p:sp>
        <p:nvSpPr>
          <p:cNvPr id="38"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a:solidFill>
                  <a:prstClr val="white"/>
                </a:solidFill>
              </a:rPr>
              <a:t>Source Control</a:t>
            </a:r>
          </a:p>
        </p:txBody>
      </p:sp>
    </p:spTree>
    <p:extLst>
      <p:ext uri="{BB962C8B-B14F-4D97-AF65-F5344CB8AC3E}">
        <p14:creationId xmlns:p14="http://schemas.microsoft.com/office/powerpoint/2010/main" val="2210986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64282-434E-41D4-9582-783D542A7B68}" type="slidenum">
              <a:rPr lang="en-US" smtClean="0"/>
              <a:pPr/>
              <a:t>11</a:t>
            </a:fld>
            <a:endParaRPr lang="en-US"/>
          </a:p>
        </p:txBody>
      </p:sp>
      <p:pic>
        <p:nvPicPr>
          <p:cNvPr id="3" name="Picture 2"/>
          <p:cNvPicPr>
            <a:picLocks noChangeAspect="1"/>
          </p:cNvPicPr>
          <p:nvPr/>
        </p:nvPicPr>
        <p:blipFill>
          <a:blip r:embed="rId2"/>
          <a:stretch>
            <a:fillRect/>
          </a:stretch>
        </p:blipFill>
        <p:spPr>
          <a:xfrm>
            <a:off x="582472" y="1015632"/>
            <a:ext cx="11027057" cy="5573621"/>
          </a:xfrm>
          <a:prstGeom prst="rect">
            <a:avLst/>
          </a:prstGeom>
        </p:spPr>
      </p:pic>
      <p:sp>
        <p:nvSpPr>
          <p:cNvPr id="5"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smtClean="0">
                <a:solidFill>
                  <a:prstClr val="white"/>
                </a:solidFill>
              </a:rPr>
              <a:t>Deployments</a:t>
            </a:r>
            <a:endParaRPr lang="en-US" sz="2800" dirty="0">
              <a:solidFill>
                <a:prstClr val="white"/>
              </a:solidFill>
            </a:endParaRPr>
          </a:p>
        </p:txBody>
      </p:sp>
    </p:spTree>
    <p:extLst>
      <p:ext uri="{BB962C8B-B14F-4D97-AF65-F5344CB8AC3E}">
        <p14:creationId xmlns:p14="http://schemas.microsoft.com/office/powerpoint/2010/main" val="274037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Scale</a:t>
            </a:r>
            <a:endParaRPr lang="en-US" sz="8800" dirty="0"/>
          </a:p>
        </p:txBody>
      </p:sp>
    </p:spTree>
    <p:extLst>
      <p:ext uri="{BB962C8B-B14F-4D97-AF65-F5344CB8AC3E}">
        <p14:creationId xmlns:p14="http://schemas.microsoft.com/office/powerpoint/2010/main" val="1577521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97226" y="2514536"/>
            <a:ext cx="10797548" cy="532565"/>
            <a:chOff x="339034" y="1899061"/>
            <a:chExt cx="10797548" cy="532565"/>
          </a:xfrm>
        </p:grpSpPr>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7"/>
                <a:chOff x="3290793" y="2025775"/>
                <a:chExt cx="4992400" cy="396507"/>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solidFill>
                      <a:srgbClr val="999999"/>
                    </a:solidFill>
                  </a:endParaRPr>
                </a:p>
              </p:txBody>
            </p:sp>
            <p:sp>
              <p:nvSpPr>
                <p:cNvPr id="9" name="Rectangle 8"/>
                <p:cNvSpPr/>
                <p:nvPr/>
              </p:nvSpPr>
              <p:spPr bwMode="auto">
                <a:xfrm>
                  <a:off x="3290794" y="2134950"/>
                  <a:ext cx="2867772" cy="196850"/>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1</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algn="ctr"/>
                <a:r>
                  <a:rPr lang="en-US" sz="2800" dirty="0" smtClean="0">
                    <a:solidFill>
                      <a:schemeClr val="bg1"/>
                    </a:solidFill>
                  </a:rPr>
                  <a:t>6</a:t>
                </a:r>
                <a:endParaRPr lang="en-US" sz="2800" dirty="0">
                  <a:solidFill>
                    <a:schemeClr val="bg1"/>
                  </a:solidFill>
                </a:endParaRPr>
              </a:p>
            </p:txBody>
          </p:sp>
        </p:grpSp>
        <p:sp>
          <p:nvSpPr>
            <p:cNvPr id="20" name="TextBox 19"/>
            <p:cNvSpPr txBox="1"/>
            <p:nvPr/>
          </p:nvSpPr>
          <p:spPr>
            <a:xfrm>
              <a:off x="339034" y="1899061"/>
              <a:ext cx="2557110" cy="523220"/>
            </a:xfrm>
            <a:prstGeom prst="rect">
              <a:avLst/>
            </a:prstGeom>
            <a:noFill/>
          </p:spPr>
          <p:txBody>
            <a:bodyPr wrap="none" rtlCol="0">
              <a:spAutoFit/>
            </a:bodyPr>
            <a:lstStyle/>
            <a:p>
              <a:r>
                <a:rPr lang="en-US" sz="2800" dirty="0">
                  <a:solidFill>
                    <a:schemeClr val="bg1"/>
                  </a:solidFill>
                </a:rPr>
                <a:t>Instance Count</a:t>
              </a:r>
            </a:p>
          </p:txBody>
        </p:sp>
        <p:sp>
          <p:nvSpPr>
            <p:cNvPr id="23" name="TextBox 22"/>
            <p:cNvSpPr txBox="1"/>
            <p:nvPr/>
          </p:nvSpPr>
          <p:spPr>
            <a:xfrm>
              <a:off x="9486771" y="1908406"/>
              <a:ext cx="1649811" cy="523220"/>
            </a:xfrm>
            <a:prstGeom prst="rect">
              <a:avLst/>
            </a:prstGeom>
            <a:noFill/>
          </p:spPr>
          <p:txBody>
            <a:bodyPr wrap="none" rtlCol="0">
              <a:spAutoFit/>
            </a:bodyPr>
            <a:lstStyle/>
            <a:p>
              <a:r>
                <a:rPr lang="en-US" sz="2800" dirty="0">
                  <a:solidFill>
                    <a:schemeClr val="bg1"/>
                  </a:solidFill>
                </a:rPr>
                <a:t>Instances</a:t>
              </a:r>
            </a:p>
          </p:txBody>
        </p:sp>
      </p:grpSp>
      <p:sp>
        <p:nvSpPr>
          <p:cNvPr id="13"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smtClean="0">
                <a:solidFill>
                  <a:prstClr val="white"/>
                </a:solidFill>
              </a:rPr>
              <a:t>Manual Scaling</a:t>
            </a:r>
            <a:endParaRPr lang="en-US" sz="2800" dirty="0">
              <a:solidFill>
                <a:prstClr val="white"/>
              </a:solidFill>
            </a:endParaRPr>
          </a:p>
        </p:txBody>
      </p:sp>
    </p:spTree>
    <p:extLst>
      <p:ext uri="{BB962C8B-B14F-4D97-AF65-F5344CB8AC3E}">
        <p14:creationId xmlns:p14="http://schemas.microsoft.com/office/powerpoint/2010/main" val="3582745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7"/>
            <a:stretch>
              <a:fillRect/>
            </a:stretch>
          </p:blipFill>
          <p:spPr>
            <a:xfrm>
              <a:off x="768089" y="-1605208"/>
              <a:ext cx="3768750" cy="5613751"/>
            </a:xfrm>
            <a:prstGeom prst="rect">
              <a:avLst/>
            </a:prstGeom>
          </p:spPr>
        </p:pic>
        <p:pic>
          <p:nvPicPr>
            <p:cNvPr id="14" name="Picture 13"/>
            <p:cNvPicPr>
              <a:picLocks noChangeAspect="1"/>
            </p:cNvPicPr>
            <p:nvPr/>
          </p:nvPicPr>
          <p:blipFill>
            <a:blip r:embed="rId8"/>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0"/>
          <a:stretch>
            <a:fillRect/>
          </a:stretch>
        </p:blipFill>
        <p:spPr>
          <a:xfrm>
            <a:off x="1" y="3743009"/>
            <a:ext cx="4822369" cy="3124661"/>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2"/>
            <a:stretch>
              <a:fillRect/>
            </a:stretch>
          </p:blipFill>
          <p:spPr>
            <a:xfrm>
              <a:off x="9827324" y="-40038"/>
              <a:ext cx="934789" cy="1104751"/>
            </a:xfrm>
            <a:prstGeom prst="rect">
              <a:avLst/>
            </a:prstGeom>
          </p:spPr>
        </p:pic>
        <p:pic>
          <p:nvPicPr>
            <p:cNvPr id="40" name="Picture 39"/>
            <p:cNvPicPr>
              <a:picLocks noChangeAspect="1"/>
            </p:cNvPicPr>
            <p:nvPr/>
          </p:nvPicPr>
          <p:blipFill>
            <a:blip r:embed="rId16"/>
            <a:stretch>
              <a:fillRect/>
            </a:stretch>
          </p:blipFill>
          <p:spPr>
            <a:xfrm>
              <a:off x="10368710" y="254515"/>
              <a:ext cx="147937" cy="295874"/>
            </a:xfrm>
            <a:prstGeom prst="rect">
              <a:avLst/>
            </a:prstGeom>
          </p:spPr>
        </p:pic>
      </p:grpSp>
      <p:sp>
        <p:nvSpPr>
          <p:cNvPr id="52" name="TextBox 5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6401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908380" y="4146760"/>
            <a:ext cx="2172796" cy="1400076"/>
          </a:xfrm>
          <a:prstGeom prst="rect">
            <a:avLst/>
          </a:prstGeom>
        </p:spPr>
      </p:pic>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2"/>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3"/>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4"/>
            <a:stretch>
              <a:fillRect/>
            </a:stretch>
          </p:blipFill>
          <p:spPr>
            <a:xfrm>
              <a:off x="768089" y="-1605208"/>
              <a:ext cx="3768750" cy="5613751"/>
            </a:xfrm>
            <a:prstGeom prst="rect">
              <a:avLst/>
            </a:prstGeom>
          </p:spPr>
        </p:pic>
        <p:pic>
          <p:nvPicPr>
            <p:cNvPr id="43" name="Picture 42"/>
            <p:cNvPicPr>
              <a:picLocks noChangeAspect="1"/>
            </p:cNvPicPr>
            <p:nvPr/>
          </p:nvPicPr>
          <p:blipFill>
            <a:blip r:embed="rId15"/>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4"/>
            <a:stretch>
              <a:fillRect/>
            </a:stretch>
          </p:blipFill>
          <p:spPr>
            <a:xfrm>
              <a:off x="768089" y="-1605208"/>
              <a:ext cx="3768750" cy="5613751"/>
            </a:xfrm>
            <a:prstGeom prst="rect">
              <a:avLst/>
            </a:prstGeom>
          </p:spPr>
        </p:pic>
        <p:pic>
          <p:nvPicPr>
            <p:cNvPr id="49" name="Picture 48"/>
            <p:cNvPicPr>
              <a:picLocks noChangeAspect="1"/>
            </p:cNvPicPr>
            <p:nvPr/>
          </p:nvPicPr>
          <p:blipFill>
            <a:blip r:embed="rId15"/>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14"/>
            <a:stretch>
              <a:fillRect/>
            </a:stretch>
          </p:blipFill>
          <p:spPr>
            <a:xfrm>
              <a:off x="768089" y="-1605208"/>
              <a:ext cx="3768750" cy="5613751"/>
            </a:xfrm>
            <a:prstGeom prst="rect">
              <a:avLst/>
            </a:prstGeom>
          </p:spPr>
        </p:pic>
        <p:pic>
          <p:nvPicPr>
            <p:cNvPr id="52" name="Picture 51"/>
            <p:cNvPicPr>
              <a:picLocks noChangeAspect="1"/>
            </p:cNvPicPr>
            <p:nvPr/>
          </p:nvPicPr>
          <p:blipFill>
            <a:blip r:embed="rId15"/>
            <a:stretch>
              <a:fillRect/>
            </a:stretch>
          </p:blipFill>
          <p:spPr>
            <a:xfrm>
              <a:off x="1755198" y="534480"/>
              <a:ext cx="1361250" cy="1800000"/>
            </a:xfrm>
            <a:prstGeom prst="rect">
              <a:avLst/>
            </a:prstGeom>
          </p:spPr>
        </p:pic>
      </p:grpSp>
      <p:sp>
        <p:nvSpPr>
          <p:cNvPr id="39" name="TextBox 38"/>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0"/>
            <a:stretch>
              <a:fillRect/>
            </a:stretch>
          </p:blipFill>
          <p:spPr>
            <a:xfrm>
              <a:off x="9827324" y="-40038"/>
              <a:ext cx="934789" cy="1104751"/>
            </a:xfrm>
            <a:prstGeom prst="rect">
              <a:avLst/>
            </a:prstGeom>
          </p:spPr>
        </p:pic>
        <p:pic>
          <p:nvPicPr>
            <p:cNvPr id="44" name="Picture 43"/>
            <p:cNvPicPr>
              <a:picLocks noChangeAspect="1"/>
            </p:cNvPicPr>
            <p:nvPr/>
          </p:nvPicPr>
          <p:blipFill>
            <a:blip r:embed="rId1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8349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2"/>
          <a:stretch>
            <a:fillRect/>
          </a:stretch>
        </p:blipFill>
        <p:spPr>
          <a:xfrm>
            <a:off x="5276712" y="-373535"/>
            <a:ext cx="7264070" cy="4706299"/>
          </a:xfrm>
          <a:prstGeom prst="rect">
            <a:avLst/>
          </a:prstGeom>
        </p:spPr>
      </p:pic>
      <p:grpSp>
        <p:nvGrpSpPr>
          <p:cNvPr id="39" name="Group 38"/>
          <p:cNvGrpSpPr/>
          <p:nvPr/>
        </p:nvGrpSpPr>
        <p:grpSpPr>
          <a:xfrm>
            <a:off x="26828" y="-2672094"/>
            <a:ext cx="2712308" cy="4040125"/>
            <a:chOff x="768089" y="-1605208"/>
            <a:chExt cx="3768750" cy="5613751"/>
          </a:xfrm>
        </p:grpSpPr>
        <p:pic>
          <p:nvPicPr>
            <p:cNvPr id="44" name="Picture 43"/>
            <p:cNvPicPr>
              <a:picLocks noChangeAspect="1"/>
            </p:cNvPicPr>
            <p:nvPr/>
          </p:nvPicPr>
          <p:blipFill>
            <a:blip r:embed="rId3"/>
            <a:stretch>
              <a:fillRect/>
            </a:stretch>
          </p:blipFill>
          <p:spPr>
            <a:xfrm>
              <a:off x="768089" y="-1605208"/>
              <a:ext cx="3768750" cy="5613751"/>
            </a:xfrm>
            <a:prstGeom prst="rect">
              <a:avLst/>
            </a:prstGeom>
          </p:spPr>
        </p:pic>
        <p:pic>
          <p:nvPicPr>
            <p:cNvPr id="45" name="Picture 44"/>
            <p:cNvPicPr>
              <a:picLocks noChangeAspect="1"/>
            </p:cNvPicPr>
            <p:nvPr/>
          </p:nvPicPr>
          <p:blipFill>
            <a:blip r:embed="rId4"/>
            <a:stretch>
              <a:fillRect/>
            </a:stretch>
          </p:blipFill>
          <p:spPr>
            <a:xfrm>
              <a:off x="1755198" y="534480"/>
              <a:ext cx="1361250" cy="1800000"/>
            </a:xfrm>
            <a:prstGeom prst="rect">
              <a:avLst/>
            </a:prstGeom>
          </p:spPr>
        </p:pic>
      </p:grpSp>
      <p:pic>
        <p:nvPicPr>
          <p:cNvPr id="26" name="Picture 25"/>
          <p:cNvPicPr>
            <a:picLocks noChangeAspect="1"/>
          </p:cNvPicPr>
          <p:nvPr/>
        </p:nvPicPr>
        <p:blipFill>
          <a:blip r:embed="rId5"/>
          <a:stretch>
            <a:fillRect/>
          </a:stretch>
        </p:blipFill>
        <p:spPr>
          <a:xfrm>
            <a:off x="2845363" y="4756882"/>
            <a:ext cx="2172796" cy="1400076"/>
          </a:xfrm>
          <a:prstGeom prst="rect">
            <a:avLst/>
          </a:prstGeom>
        </p:spPr>
      </p:pic>
      <p:pic>
        <p:nvPicPr>
          <p:cNvPr id="30" name="Picture 29"/>
          <p:cNvPicPr>
            <a:picLocks noChangeAspect="1"/>
          </p:cNvPicPr>
          <p:nvPr/>
        </p:nvPicPr>
        <p:blipFill>
          <a:blip r:embed="rId6"/>
          <a:stretch>
            <a:fillRect/>
          </a:stretch>
        </p:blipFill>
        <p:spPr>
          <a:xfrm>
            <a:off x="6609503" y="0"/>
            <a:ext cx="5582498" cy="3614057"/>
          </a:xfrm>
          <a:prstGeom prst="rect">
            <a:avLst/>
          </a:prstGeom>
        </p:spPr>
      </p:pic>
      <p:pic>
        <p:nvPicPr>
          <p:cNvPr id="38" name="Picture 37"/>
          <p:cNvPicPr>
            <a:picLocks noChangeAspect="1"/>
          </p:cNvPicPr>
          <p:nvPr/>
        </p:nvPicPr>
        <p:blipFill>
          <a:blip r:embed="rId7"/>
          <a:stretch>
            <a:fillRect/>
          </a:stretch>
        </p:blipFill>
        <p:spPr>
          <a:xfrm>
            <a:off x="8314314" y="267557"/>
            <a:ext cx="3327550" cy="2147980"/>
          </a:xfrm>
          <a:prstGeom prst="rect">
            <a:avLst/>
          </a:prstGeom>
        </p:spPr>
      </p:pic>
      <p:pic>
        <p:nvPicPr>
          <p:cNvPr id="18" name="Picture 17"/>
          <p:cNvPicPr>
            <a:picLocks noChangeAspect="1"/>
          </p:cNvPicPr>
          <p:nvPr/>
        </p:nvPicPr>
        <p:blipFill>
          <a:blip r:embed="rId8"/>
          <a:stretch>
            <a:fillRect/>
          </a:stretch>
        </p:blipFill>
        <p:spPr>
          <a:xfrm>
            <a:off x="3412002" y="1562735"/>
            <a:ext cx="6671087" cy="4310549"/>
          </a:xfrm>
          <a:prstGeom prst="rect">
            <a:avLst/>
          </a:prstGeom>
        </p:spPr>
      </p:pic>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3"/>
            <a:stretch>
              <a:fillRect/>
            </a:stretch>
          </p:blipFill>
          <p:spPr>
            <a:xfrm>
              <a:off x="768089" y="-1605208"/>
              <a:ext cx="3768750" cy="5613751"/>
            </a:xfrm>
            <a:prstGeom prst="rect">
              <a:avLst/>
            </a:prstGeom>
          </p:spPr>
        </p:pic>
        <p:pic>
          <p:nvPicPr>
            <p:cNvPr id="43" name="Picture 42"/>
            <p:cNvPicPr>
              <a:picLocks noChangeAspect="1"/>
            </p:cNvPicPr>
            <p:nvPr/>
          </p:nvPicPr>
          <p:blipFill>
            <a:blip r:embed="rId4"/>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3"/>
            <a:stretch>
              <a:fillRect/>
            </a:stretch>
          </p:blipFill>
          <p:spPr>
            <a:xfrm>
              <a:off x="768089" y="-1605208"/>
              <a:ext cx="3768750" cy="5613751"/>
            </a:xfrm>
            <a:prstGeom prst="rect">
              <a:avLst/>
            </a:prstGeom>
          </p:spPr>
        </p:pic>
        <p:pic>
          <p:nvPicPr>
            <p:cNvPr id="49" name="Picture 48"/>
            <p:cNvPicPr>
              <a:picLocks noChangeAspect="1"/>
            </p:cNvPicPr>
            <p:nvPr/>
          </p:nvPicPr>
          <p:blipFill>
            <a:blip r:embed="rId4"/>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3"/>
            <a:stretch>
              <a:fillRect/>
            </a:stretch>
          </p:blipFill>
          <p:spPr>
            <a:xfrm>
              <a:off x="768089" y="-1605208"/>
              <a:ext cx="3768750" cy="5613751"/>
            </a:xfrm>
            <a:prstGeom prst="rect">
              <a:avLst/>
            </a:prstGeom>
          </p:spPr>
        </p:pic>
        <p:pic>
          <p:nvPicPr>
            <p:cNvPr id="52" name="Picture 51"/>
            <p:cNvPicPr>
              <a:picLocks noChangeAspect="1"/>
            </p:cNvPicPr>
            <p:nvPr/>
          </p:nvPicPr>
          <p:blipFill>
            <a:blip r:embed="rId4"/>
            <a:stretch>
              <a:fillRect/>
            </a:stretch>
          </p:blipFill>
          <p:spPr>
            <a:xfrm>
              <a:off x="1755198" y="534480"/>
              <a:ext cx="1361250" cy="1800000"/>
            </a:xfrm>
            <a:prstGeom prst="rect">
              <a:avLst/>
            </a:prstGeom>
          </p:spPr>
        </p:pic>
      </p:grpSp>
      <p:grpSp>
        <p:nvGrpSpPr>
          <p:cNvPr id="46" name="Group 45"/>
          <p:cNvGrpSpPr/>
          <p:nvPr/>
        </p:nvGrpSpPr>
        <p:grpSpPr>
          <a:xfrm>
            <a:off x="10357370" y="4131478"/>
            <a:ext cx="2712308" cy="4040125"/>
            <a:chOff x="768089" y="-1605208"/>
            <a:chExt cx="3768750" cy="5613751"/>
          </a:xfrm>
        </p:grpSpPr>
        <p:pic>
          <p:nvPicPr>
            <p:cNvPr id="54" name="Picture 53"/>
            <p:cNvPicPr>
              <a:picLocks noChangeAspect="1"/>
            </p:cNvPicPr>
            <p:nvPr/>
          </p:nvPicPr>
          <p:blipFill>
            <a:blip r:embed="rId3"/>
            <a:stretch>
              <a:fillRect/>
            </a:stretch>
          </p:blipFill>
          <p:spPr>
            <a:xfrm>
              <a:off x="768089" y="-1605208"/>
              <a:ext cx="3768750" cy="5613751"/>
            </a:xfrm>
            <a:prstGeom prst="rect">
              <a:avLst/>
            </a:prstGeom>
          </p:spPr>
        </p:pic>
        <p:pic>
          <p:nvPicPr>
            <p:cNvPr id="55" name="Picture 54"/>
            <p:cNvPicPr>
              <a:picLocks noChangeAspect="1"/>
            </p:cNvPicPr>
            <p:nvPr/>
          </p:nvPicPr>
          <p:blipFill>
            <a:blip r:embed="rId4"/>
            <a:stretch>
              <a:fillRect/>
            </a:stretch>
          </p:blipFill>
          <p:spPr>
            <a:xfrm>
              <a:off x="1755198" y="534480"/>
              <a:ext cx="1361250" cy="1800000"/>
            </a:xfrm>
            <a:prstGeom prst="rect">
              <a:avLst/>
            </a:prstGeom>
          </p:spPr>
        </p:pic>
      </p:grpSp>
      <p:grpSp>
        <p:nvGrpSpPr>
          <p:cNvPr id="56" name="Group 55"/>
          <p:cNvGrpSpPr/>
          <p:nvPr/>
        </p:nvGrpSpPr>
        <p:grpSpPr>
          <a:xfrm>
            <a:off x="2606742" y="-3412323"/>
            <a:ext cx="2712308" cy="4040125"/>
            <a:chOff x="768089" y="-1605208"/>
            <a:chExt cx="3768750" cy="5613751"/>
          </a:xfrm>
        </p:grpSpPr>
        <p:pic>
          <p:nvPicPr>
            <p:cNvPr id="57" name="Picture 56"/>
            <p:cNvPicPr>
              <a:picLocks noChangeAspect="1"/>
            </p:cNvPicPr>
            <p:nvPr/>
          </p:nvPicPr>
          <p:blipFill>
            <a:blip r:embed="rId3"/>
            <a:stretch>
              <a:fillRect/>
            </a:stretch>
          </p:blipFill>
          <p:spPr>
            <a:xfrm>
              <a:off x="768089" y="-1605208"/>
              <a:ext cx="3768750" cy="5613751"/>
            </a:xfrm>
            <a:prstGeom prst="rect">
              <a:avLst/>
            </a:prstGeom>
          </p:spPr>
        </p:pic>
        <p:pic>
          <p:nvPicPr>
            <p:cNvPr id="58" name="Picture 57"/>
            <p:cNvPicPr>
              <a:picLocks noChangeAspect="1"/>
            </p:cNvPicPr>
            <p:nvPr/>
          </p:nvPicPr>
          <p:blipFill>
            <a:blip r:embed="rId4"/>
            <a:stretch>
              <a:fillRect/>
            </a:stretch>
          </p:blipFill>
          <p:spPr>
            <a:xfrm>
              <a:off x="1755198" y="534480"/>
              <a:ext cx="1361250" cy="1800000"/>
            </a:xfrm>
            <a:prstGeom prst="rect">
              <a:avLst/>
            </a:prstGeom>
          </p:spPr>
        </p:pic>
      </p:grpSp>
      <p:grpSp>
        <p:nvGrpSpPr>
          <p:cNvPr id="59" name="Group 58"/>
          <p:cNvGrpSpPr/>
          <p:nvPr/>
        </p:nvGrpSpPr>
        <p:grpSpPr>
          <a:xfrm>
            <a:off x="5208428" y="-1714152"/>
            <a:ext cx="2712308" cy="4040125"/>
            <a:chOff x="768089" y="-1605208"/>
            <a:chExt cx="3768750" cy="5613751"/>
          </a:xfrm>
        </p:grpSpPr>
        <p:pic>
          <p:nvPicPr>
            <p:cNvPr id="60" name="Picture 59"/>
            <p:cNvPicPr>
              <a:picLocks noChangeAspect="1"/>
            </p:cNvPicPr>
            <p:nvPr/>
          </p:nvPicPr>
          <p:blipFill>
            <a:blip r:embed="rId3"/>
            <a:stretch>
              <a:fillRect/>
            </a:stretch>
          </p:blipFill>
          <p:spPr>
            <a:xfrm>
              <a:off x="768089" y="-1605208"/>
              <a:ext cx="3768750" cy="5613751"/>
            </a:xfrm>
            <a:prstGeom prst="rect">
              <a:avLst/>
            </a:prstGeom>
          </p:spPr>
        </p:pic>
        <p:pic>
          <p:nvPicPr>
            <p:cNvPr id="61" name="Picture 60"/>
            <p:cNvPicPr>
              <a:picLocks noChangeAspect="1"/>
            </p:cNvPicPr>
            <p:nvPr/>
          </p:nvPicPr>
          <p:blipFill>
            <a:blip r:embed="rId4"/>
            <a:stretch>
              <a:fillRect/>
            </a:stretch>
          </p:blipFill>
          <p:spPr>
            <a:xfrm>
              <a:off x="1755198" y="534480"/>
              <a:ext cx="1361250" cy="1800000"/>
            </a:xfrm>
            <a:prstGeom prst="rect">
              <a:avLst/>
            </a:prstGeom>
          </p:spPr>
        </p:pic>
      </p:grpSp>
      <p:grpSp>
        <p:nvGrpSpPr>
          <p:cNvPr id="62" name="Group 61"/>
          <p:cNvGrpSpPr/>
          <p:nvPr/>
        </p:nvGrpSpPr>
        <p:grpSpPr>
          <a:xfrm>
            <a:off x="7777456" y="-5094"/>
            <a:ext cx="2712308" cy="4040125"/>
            <a:chOff x="768089" y="-1605208"/>
            <a:chExt cx="3768750" cy="5613751"/>
          </a:xfrm>
        </p:grpSpPr>
        <p:pic>
          <p:nvPicPr>
            <p:cNvPr id="63" name="Picture 62"/>
            <p:cNvPicPr>
              <a:picLocks noChangeAspect="1"/>
            </p:cNvPicPr>
            <p:nvPr/>
          </p:nvPicPr>
          <p:blipFill>
            <a:blip r:embed="rId3"/>
            <a:stretch>
              <a:fillRect/>
            </a:stretch>
          </p:blipFill>
          <p:spPr>
            <a:xfrm>
              <a:off x="768089" y="-1605208"/>
              <a:ext cx="3768750" cy="5613751"/>
            </a:xfrm>
            <a:prstGeom prst="rect">
              <a:avLst/>
            </a:prstGeom>
          </p:spPr>
        </p:pic>
        <p:pic>
          <p:nvPicPr>
            <p:cNvPr id="64" name="Picture 63"/>
            <p:cNvPicPr>
              <a:picLocks noChangeAspect="1"/>
            </p:cNvPicPr>
            <p:nvPr/>
          </p:nvPicPr>
          <p:blipFill>
            <a:blip r:embed="rId4"/>
            <a:stretch>
              <a:fillRect/>
            </a:stretch>
          </p:blipFill>
          <p:spPr>
            <a:xfrm>
              <a:off x="1755198" y="534480"/>
              <a:ext cx="1361250" cy="1800000"/>
            </a:xfrm>
            <a:prstGeom prst="rect">
              <a:avLst/>
            </a:prstGeom>
          </p:spPr>
        </p:pic>
      </p:grpSp>
      <p:grpSp>
        <p:nvGrpSpPr>
          <p:cNvPr id="65" name="Group 64"/>
          <p:cNvGrpSpPr/>
          <p:nvPr/>
        </p:nvGrpSpPr>
        <p:grpSpPr>
          <a:xfrm>
            <a:off x="10357370" y="1703964"/>
            <a:ext cx="2712308" cy="4040125"/>
            <a:chOff x="768089" y="-1605208"/>
            <a:chExt cx="3768750" cy="5613751"/>
          </a:xfrm>
        </p:grpSpPr>
        <p:pic>
          <p:nvPicPr>
            <p:cNvPr id="66" name="Picture 65"/>
            <p:cNvPicPr>
              <a:picLocks noChangeAspect="1"/>
            </p:cNvPicPr>
            <p:nvPr/>
          </p:nvPicPr>
          <p:blipFill>
            <a:blip r:embed="rId3"/>
            <a:stretch>
              <a:fillRect/>
            </a:stretch>
          </p:blipFill>
          <p:spPr>
            <a:xfrm>
              <a:off x="768089" y="-1605208"/>
              <a:ext cx="3768750" cy="5613751"/>
            </a:xfrm>
            <a:prstGeom prst="rect">
              <a:avLst/>
            </a:prstGeom>
          </p:spPr>
        </p:pic>
        <p:pic>
          <p:nvPicPr>
            <p:cNvPr id="67" name="Picture 66"/>
            <p:cNvPicPr>
              <a:picLocks noChangeAspect="1"/>
            </p:cNvPicPr>
            <p:nvPr/>
          </p:nvPicPr>
          <p:blipFill>
            <a:blip r:embed="rId4"/>
            <a:stretch>
              <a:fillRect/>
            </a:stretch>
          </p:blipFill>
          <p:spPr>
            <a:xfrm>
              <a:off x="1755198" y="534480"/>
              <a:ext cx="1361250" cy="1800000"/>
            </a:xfrm>
            <a:prstGeom prst="rect">
              <a:avLst/>
            </a:prstGeom>
          </p:spPr>
        </p:pic>
      </p:grpSp>
      <p:pic>
        <p:nvPicPr>
          <p:cNvPr id="77" name="Picture 76"/>
          <p:cNvPicPr>
            <a:picLocks noChangeAspect="1"/>
          </p:cNvPicPr>
          <p:nvPr/>
        </p:nvPicPr>
        <p:blipFill>
          <a:blip r:embed="rId5"/>
          <a:stretch>
            <a:fillRect/>
          </a:stretch>
        </p:blipFill>
        <p:spPr>
          <a:xfrm>
            <a:off x="3759299" y="5344301"/>
            <a:ext cx="2172796" cy="1400076"/>
          </a:xfrm>
          <a:prstGeom prst="rect">
            <a:avLst/>
          </a:prstGeom>
        </p:spPr>
      </p:pic>
      <p:pic>
        <p:nvPicPr>
          <p:cNvPr id="78" name="Picture 77"/>
          <p:cNvPicPr>
            <a:picLocks noChangeAspect="1"/>
          </p:cNvPicPr>
          <p:nvPr/>
        </p:nvPicPr>
        <p:blipFill>
          <a:blip r:embed="rId5"/>
          <a:stretch>
            <a:fillRect/>
          </a:stretch>
        </p:blipFill>
        <p:spPr>
          <a:xfrm>
            <a:off x="1908380" y="4146760"/>
            <a:ext cx="2172796" cy="1400076"/>
          </a:xfrm>
          <a:prstGeom prst="rect">
            <a:avLst/>
          </a:prstGeom>
        </p:spPr>
      </p:pic>
      <p:pic>
        <p:nvPicPr>
          <p:cNvPr id="79" name="Picture 78"/>
          <p:cNvPicPr>
            <a:picLocks noChangeAspect="1"/>
          </p:cNvPicPr>
          <p:nvPr/>
        </p:nvPicPr>
        <p:blipFill>
          <a:blip r:embed="rId12"/>
          <a:stretch>
            <a:fillRect/>
          </a:stretch>
        </p:blipFill>
        <p:spPr>
          <a:xfrm>
            <a:off x="1" y="3743009"/>
            <a:ext cx="4822369" cy="3124661"/>
          </a:xfrm>
          <a:prstGeom prst="rect">
            <a:avLst/>
          </a:prstGeom>
        </p:spPr>
      </p:pic>
      <p:pic>
        <p:nvPicPr>
          <p:cNvPr id="80" name="Picture 79"/>
          <p:cNvPicPr>
            <a:picLocks noChangeAspect="1"/>
          </p:cNvPicPr>
          <p:nvPr/>
        </p:nvPicPr>
        <p:blipFill>
          <a:blip r:embed="rId13"/>
          <a:stretch>
            <a:fillRect/>
          </a:stretch>
        </p:blipFill>
        <p:spPr>
          <a:xfrm>
            <a:off x="257977" y="5707769"/>
            <a:ext cx="1481228" cy="956627"/>
          </a:xfrm>
          <a:prstGeom prst="rect">
            <a:avLst/>
          </a:prstGeom>
        </p:spPr>
      </p:pic>
      <p:pic>
        <p:nvPicPr>
          <p:cNvPr id="81" name="Picture 80"/>
          <p:cNvPicPr>
            <a:picLocks noChangeAspect="1"/>
          </p:cNvPicPr>
          <p:nvPr/>
        </p:nvPicPr>
        <p:blipFill>
          <a:blip r:embed="rId14"/>
          <a:stretch>
            <a:fillRect/>
          </a:stretch>
        </p:blipFill>
        <p:spPr>
          <a:xfrm>
            <a:off x="215340" y="3302216"/>
            <a:ext cx="2092500" cy="2340000"/>
          </a:xfrm>
          <a:prstGeom prst="rect">
            <a:avLst/>
          </a:prstGeom>
        </p:spPr>
      </p:pic>
      <p:pic>
        <p:nvPicPr>
          <p:cNvPr id="82" name="Picture 81"/>
          <p:cNvPicPr>
            <a:picLocks noChangeAspect="1"/>
          </p:cNvPicPr>
          <p:nvPr/>
        </p:nvPicPr>
        <p:blipFill>
          <a:blip r:embed="rId10"/>
          <a:stretch>
            <a:fillRect/>
          </a:stretch>
        </p:blipFill>
        <p:spPr>
          <a:xfrm>
            <a:off x="1447611" y="5043761"/>
            <a:ext cx="1237500" cy="1462500"/>
          </a:xfrm>
          <a:prstGeom prst="rect">
            <a:avLst/>
          </a:prstGeom>
        </p:spPr>
      </p:pic>
      <p:pic>
        <p:nvPicPr>
          <p:cNvPr id="83" name="Picture 82"/>
          <p:cNvPicPr>
            <a:picLocks noChangeAspect="1"/>
          </p:cNvPicPr>
          <p:nvPr/>
        </p:nvPicPr>
        <p:blipFill>
          <a:blip r:embed="rId15"/>
          <a:stretch>
            <a:fillRect/>
          </a:stretch>
        </p:blipFill>
        <p:spPr>
          <a:xfrm>
            <a:off x="2788810" y="4960912"/>
            <a:ext cx="447874" cy="1224190"/>
          </a:xfrm>
          <a:prstGeom prst="rect">
            <a:avLst/>
          </a:prstGeom>
        </p:spPr>
      </p:pic>
      <p:sp>
        <p:nvSpPr>
          <p:cNvPr id="85" name="TextBox 84"/>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grpSp>
        <p:nvGrpSpPr>
          <p:cNvPr id="89" name="Group 88"/>
          <p:cNvGrpSpPr/>
          <p:nvPr/>
        </p:nvGrpSpPr>
        <p:grpSpPr>
          <a:xfrm>
            <a:off x="9787568" y="-79793"/>
            <a:ext cx="934789" cy="1104751"/>
            <a:chOff x="9827324" y="-40038"/>
            <a:chExt cx="934789" cy="1104751"/>
          </a:xfrm>
        </p:grpSpPr>
        <p:pic>
          <p:nvPicPr>
            <p:cNvPr id="90" name="Picture 89"/>
            <p:cNvPicPr>
              <a:picLocks noChangeAspect="1"/>
            </p:cNvPicPr>
            <p:nvPr/>
          </p:nvPicPr>
          <p:blipFill>
            <a:blip r:embed="rId10"/>
            <a:stretch>
              <a:fillRect/>
            </a:stretch>
          </p:blipFill>
          <p:spPr>
            <a:xfrm>
              <a:off x="9827324" y="-40038"/>
              <a:ext cx="934789" cy="1104751"/>
            </a:xfrm>
            <a:prstGeom prst="rect">
              <a:avLst/>
            </a:prstGeom>
          </p:spPr>
        </p:pic>
        <p:pic>
          <p:nvPicPr>
            <p:cNvPr id="91" name="Picture 90"/>
            <p:cNvPicPr>
              <a:picLocks noChangeAspect="1"/>
            </p:cNvPicPr>
            <p:nvPr/>
          </p:nvPicPr>
          <p:blipFill>
            <a:blip r:embed="rId16"/>
            <a:stretch>
              <a:fillRect/>
            </a:stretch>
          </p:blipFill>
          <p:spPr>
            <a:xfrm>
              <a:off x="10368710" y="254515"/>
              <a:ext cx="147937" cy="295874"/>
            </a:xfrm>
            <a:prstGeom prst="rect">
              <a:avLst/>
            </a:prstGeom>
          </p:spPr>
        </p:pic>
      </p:grpSp>
      <p:grpSp>
        <p:nvGrpSpPr>
          <p:cNvPr id="68" name="Group 67"/>
          <p:cNvGrpSpPr/>
          <p:nvPr/>
        </p:nvGrpSpPr>
        <p:grpSpPr>
          <a:xfrm>
            <a:off x="7777456" y="-2431811"/>
            <a:ext cx="2712308" cy="4040125"/>
            <a:chOff x="768089" y="-1605208"/>
            <a:chExt cx="3768750" cy="5613751"/>
          </a:xfrm>
        </p:grpSpPr>
        <p:pic>
          <p:nvPicPr>
            <p:cNvPr id="69" name="Picture 68"/>
            <p:cNvPicPr>
              <a:picLocks noChangeAspect="1"/>
            </p:cNvPicPr>
            <p:nvPr/>
          </p:nvPicPr>
          <p:blipFill>
            <a:blip r:embed="rId3"/>
            <a:stretch>
              <a:fillRect/>
            </a:stretch>
          </p:blipFill>
          <p:spPr>
            <a:xfrm>
              <a:off x="768089" y="-1605208"/>
              <a:ext cx="3768750" cy="5613751"/>
            </a:xfrm>
            <a:prstGeom prst="rect">
              <a:avLst/>
            </a:prstGeom>
          </p:spPr>
        </p:pic>
        <p:pic>
          <p:nvPicPr>
            <p:cNvPr id="70" name="Picture 69"/>
            <p:cNvPicPr>
              <a:picLocks noChangeAspect="1"/>
            </p:cNvPicPr>
            <p:nvPr/>
          </p:nvPicPr>
          <p:blipFill>
            <a:blip r:embed="rId4"/>
            <a:stretch>
              <a:fillRect/>
            </a:stretch>
          </p:blipFill>
          <p:spPr>
            <a:xfrm>
              <a:off x="1755198" y="534480"/>
              <a:ext cx="1361250" cy="1800000"/>
            </a:xfrm>
            <a:prstGeom prst="rect">
              <a:avLst/>
            </a:prstGeom>
          </p:spPr>
        </p:pic>
      </p:grpSp>
      <p:grpSp>
        <p:nvGrpSpPr>
          <p:cNvPr id="71" name="Group 70"/>
          <p:cNvGrpSpPr/>
          <p:nvPr/>
        </p:nvGrpSpPr>
        <p:grpSpPr>
          <a:xfrm>
            <a:off x="10357370" y="-722753"/>
            <a:ext cx="2712308" cy="4040125"/>
            <a:chOff x="768089" y="-1605208"/>
            <a:chExt cx="3768750" cy="5613751"/>
          </a:xfrm>
        </p:grpSpPr>
        <p:pic>
          <p:nvPicPr>
            <p:cNvPr id="72" name="Picture 71"/>
            <p:cNvPicPr>
              <a:picLocks noChangeAspect="1"/>
            </p:cNvPicPr>
            <p:nvPr/>
          </p:nvPicPr>
          <p:blipFill>
            <a:blip r:embed="rId3"/>
            <a:stretch>
              <a:fillRect/>
            </a:stretch>
          </p:blipFill>
          <p:spPr>
            <a:xfrm>
              <a:off x="768089" y="-1605208"/>
              <a:ext cx="3768750" cy="5613751"/>
            </a:xfrm>
            <a:prstGeom prst="rect">
              <a:avLst/>
            </a:prstGeom>
          </p:spPr>
        </p:pic>
        <p:pic>
          <p:nvPicPr>
            <p:cNvPr id="73" name="Picture 72"/>
            <p:cNvPicPr>
              <a:picLocks noChangeAspect="1"/>
            </p:cNvPicPr>
            <p:nvPr/>
          </p:nvPicPr>
          <p:blipFill>
            <a:blip r:embed="rId4"/>
            <a:stretch>
              <a:fillRect/>
            </a:stretch>
          </p:blipFill>
          <p:spPr>
            <a:xfrm>
              <a:off x="1755198" y="534480"/>
              <a:ext cx="1361250" cy="1800000"/>
            </a:xfrm>
            <a:prstGeom prst="rect">
              <a:avLst/>
            </a:prstGeom>
          </p:spPr>
        </p:pic>
      </p:grpSp>
      <p:grpSp>
        <p:nvGrpSpPr>
          <p:cNvPr id="74" name="Group 73"/>
          <p:cNvGrpSpPr/>
          <p:nvPr/>
        </p:nvGrpSpPr>
        <p:grpSpPr>
          <a:xfrm>
            <a:off x="10357370" y="-3128495"/>
            <a:ext cx="2712308" cy="4040125"/>
            <a:chOff x="768089" y="-1605208"/>
            <a:chExt cx="3768750" cy="5613751"/>
          </a:xfrm>
        </p:grpSpPr>
        <p:pic>
          <p:nvPicPr>
            <p:cNvPr id="75" name="Picture 74"/>
            <p:cNvPicPr>
              <a:picLocks noChangeAspect="1"/>
            </p:cNvPicPr>
            <p:nvPr/>
          </p:nvPicPr>
          <p:blipFill>
            <a:blip r:embed="rId3"/>
            <a:stretch>
              <a:fillRect/>
            </a:stretch>
          </p:blipFill>
          <p:spPr>
            <a:xfrm>
              <a:off x="768089" y="-1605208"/>
              <a:ext cx="3768750" cy="5613751"/>
            </a:xfrm>
            <a:prstGeom prst="rect">
              <a:avLst/>
            </a:prstGeom>
          </p:spPr>
        </p:pic>
        <p:pic>
          <p:nvPicPr>
            <p:cNvPr id="76" name="Picture 75"/>
            <p:cNvPicPr>
              <a:picLocks noChangeAspect="1"/>
            </p:cNvPicPr>
            <p:nvPr/>
          </p:nvPicPr>
          <p:blipFill>
            <a:blip r:embed="rId4"/>
            <a:stretch>
              <a:fillRect/>
            </a:stretch>
          </p:blipFill>
          <p:spPr>
            <a:xfrm>
              <a:off x="1755198" y="534480"/>
              <a:ext cx="1361250" cy="1800000"/>
            </a:xfrm>
            <a:prstGeom prst="rect">
              <a:avLst/>
            </a:prstGeom>
          </p:spPr>
        </p:pic>
      </p:grpSp>
      <p:sp>
        <p:nvSpPr>
          <p:cNvPr id="86" name="TextBox 85"/>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5620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5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50"/>
                                        <p:tgtEl>
                                          <p:spTgt spid="39"/>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250"/>
                                        <p:tgtEl>
                                          <p:spTgt spid="65"/>
                                        </p:tgtEl>
                                      </p:cBhvr>
                                    </p:animEffect>
                                  </p:childTnLst>
                                </p:cTn>
                              </p:par>
                            </p:childTnLst>
                          </p:cTn>
                        </p:par>
                        <p:par>
                          <p:cTn id="24" fill="hold">
                            <p:stCondLst>
                              <p:cond delay="175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50"/>
                                        <p:tgtEl>
                                          <p:spTgt spid="6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250"/>
                                        <p:tgtEl>
                                          <p:spTgt spid="68"/>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250"/>
                                        <p:tgtEl>
                                          <p:spTgt spid="71"/>
                                        </p:tgtEl>
                                      </p:cBhvr>
                                    </p:animEffect>
                                  </p:childTnLst>
                                </p:cTn>
                              </p:par>
                            </p:childTnLst>
                          </p:cTn>
                        </p:par>
                        <p:par>
                          <p:cTn id="40" fill="hold">
                            <p:stCondLst>
                              <p:cond delay="2750"/>
                            </p:stCondLst>
                            <p:childTnLst>
                              <p:par>
                                <p:cTn id="41" presetID="10"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5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7"/>
                                        </p:tgtEl>
                                      </p:cBhvr>
                                    </p:animEffect>
                                    <p:set>
                                      <p:cBhvr>
                                        <p:cTn id="48" dur="1" fill="hold">
                                          <p:stCondLst>
                                            <p:cond delay="499"/>
                                          </p:stCondLst>
                                        </p:cTn>
                                        <p:tgtEl>
                                          <p:spTgt spid="77"/>
                                        </p:tgtEl>
                                        <p:attrNameLst>
                                          <p:attrName>style.visibility</p:attrName>
                                        </p:attrNameLst>
                                      </p:cBhvr>
                                      <p:to>
                                        <p:strVal val="hidden"/>
                                      </p:to>
                                    </p:set>
                                  </p:childTnLst>
                                </p:cTn>
                              </p:par>
                            </p:childTnLst>
                          </p:cTn>
                        </p:par>
                        <p:par>
                          <p:cTn id="49" fill="hold">
                            <p:stCondLst>
                              <p:cond delay="500"/>
                            </p:stCondLst>
                            <p:childTnLst>
                              <p:par>
                                <p:cTn id="50" presetID="10" presetClass="exit" presetSubtype="0" fill="hold" nodeType="afterEffect">
                                  <p:stCondLst>
                                    <p:cond delay="250"/>
                                  </p:stCondLst>
                                  <p:childTnLst>
                                    <p:animEffect transition="out" filter="fade">
                                      <p:cBhvr>
                                        <p:cTn id="51" dur="250"/>
                                        <p:tgtEl>
                                          <p:spTgt spid="46"/>
                                        </p:tgtEl>
                                      </p:cBhvr>
                                    </p:animEffect>
                                    <p:set>
                                      <p:cBhvr>
                                        <p:cTn id="52" dur="1" fill="hold">
                                          <p:stCondLst>
                                            <p:cond delay="249"/>
                                          </p:stCondLst>
                                        </p:cTn>
                                        <p:tgtEl>
                                          <p:spTgt spid="46"/>
                                        </p:tgtEl>
                                        <p:attrNameLst>
                                          <p:attrName>style.visibility</p:attrName>
                                        </p:attrNameLst>
                                      </p:cBhvr>
                                      <p:to>
                                        <p:strVal val="hidden"/>
                                      </p:to>
                                    </p:set>
                                  </p:childTnLst>
                                </p:cTn>
                              </p:par>
                            </p:childTnLst>
                          </p:cTn>
                        </p:par>
                        <p:par>
                          <p:cTn id="53" fill="hold">
                            <p:stCondLst>
                              <p:cond delay="1000"/>
                            </p:stCondLst>
                            <p:childTnLst>
                              <p:par>
                                <p:cTn id="54" presetID="10" presetClass="exit" presetSubtype="0" fill="hold" nodeType="afterEffect">
                                  <p:stCondLst>
                                    <p:cond delay="0"/>
                                  </p:stCondLst>
                                  <p:childTnLst>
                                    <p:animEffect transition="out" filter="fade">
                                      <p:cBhvr>
                                        <p:cTn id="55" dur="250"/>
                                        <p:tgtEl>
                                          <p:spTgt spid="39"/>
                                        </p:tgtEl>
                                      </p:cBhvr>
                                    </p:animEffect>
                                    <p:set>
                                      <p:cBhvr>
                                        <p:cTn id="56" dur="1" fill="hold">
                                          <p:stCondLst>
                                            <p:cond delay="249"/>
                                          </p:stCondLst>
                                        </p:cTn>
                                        <p:tgtEl>
                                          <p:spTgt spid="39"/>
                                        </p:tgtEl>
                                        <p:attrNameLst>
                                          <p:attrName>style.visibility</p:attrName>
                                        </p:attrNameLst>
                                      </p:cBhvr>
                                      <p:to>
                                        <p:strVal val="hidden"/>
                                      </p:to>
                                    </p:set>
                                  </p:childTnLst>
                                </p:cTn>
                              </p:par>
                            </p:childTnLst>
                          </p:cTn>
                        </p:par>
                        <p:par>
                          <p:cTn id="57" fill="hold">
                            <p:stCondLst>
                              <p:cond delay="1250"/>
                            </p:stCondLst>
                            <p:childTnLst>
                              <p:par>
                                <p:cTn id="58" presetID="10" presetClass="exit" presetSubtype="0" fill="hold" nodeType="afterEffect">
                                  <p:stCondLst>
                                    <p:cond delay="0"/>
                                  </p:stCondLst>
                                  <p:childTnLst>
                                    <p:animEffect transition="out" filter="fade">
                                      <p:cBhvr>
                                        <p:cTn id="59" dur="250"/>
                                        <p:tgtEl>
                                          <p:spTgt spid="59"/>
                                        </p:tgtEl>
                                      </p:cBhvr>
                                    </p:animEffect>
                                    <p:set>
                                      <p:cBhvr>
                                        <p:cTn id="60" dur="1" fill="hold">
                                          <p:stCondLst>
                                            <p:cond delay="249"/>
                                          </p:stCondLst>
                                        </p:cTn>
                                        <p:tgtEl>
                                          <p:spTgt spid="59"/>
                                        </p:tgtEl>
                                        <p:attrNameLst>
                                          <p:attrName>style.visibility</p:attrName>
                                        </p:attrNameLst>
                                      </p:cBhvr>
                                      <p:to>
                                        <p:strVal val="hidden"/>
                                      </p:to>
                                    </p:set>
                                  </p:childTnLst>
                                </p:cTn>
                              </p:par>
                            </p:childTnLst>
                          </p:cTn>
                        </p:par>
                        <p:par>
                          <p:cTn id="61" fill="hold">
                            <p:stCondLst>
                              <p:cond delay="1500"/>
                            </p:stCondLst>
                            <p:childTnLst>
                              <p:par>
                                <p:cTn id="62" presetID="10" presetClass="exit" presetSubtype="0" fill="hold" nodeType="afterEffect">
                                  <p:stCondLst>
                                    <p:cond delay="0"/>
                                  </p:stCondLst>
                                  <p:childTnLst>
                                    <p:animEffect transition="out" filter="fade">
                                      <p:cBhvr>
                                        <p:cTn id="63" dur="250"/>
                                        <p:tgtEl>
                                          <p:spTgt spid="65"/>
                                        </p:tgtEl>
                                      </p:cBhvr>
                                    </p:animEffect>
                                    <p:set>
                                      <p:cBhvr>
                                        <p:cTn id="64" dur="1" fill="hold">
                                          <p:stCondLst>
                                            <p:cond delay="249"/>
                                          </p:stCondLst>
                                        </p:cTn>
                                        <p:tgtEl>
                                          <p:spTgt spid="65"/>
                                        </p:tgtEl>
                                        <p:attrNameLst>
                                          <p:attrName>style.visibility</p:attrName>
                                        </p:attrNameLst>
                                      </p:cBhvr>
                                      <p:to>
                                        <p:strVal val="hidden"/>
                                      </p:to>
                                    </p:set>
                                  </p:childTnLst>
                                </p:cTn>
                              </p:par>
                            </p:childTnLst>
                          </p:cTn>
                        </p:par>
                        <p:par>
                          <p:cTn id="65" fill="hold">
                            <p:stCondLst>
                              <p:cond delay="1750"/>
                            </p:stCondLst>
                            <p:childTnLst>
                              <p:par>
                                <p:cTn id="66" presetID="10" presetClass="exit" presetSubtype="0" fill="hold" nodeType="afterEffect">
                                  <p:stCondLst>
                                    <p:cond delay="0"/>
                                  </p:stCondLst>
                                  <p:childTnLst>
                                    <p:animEffect transition="out" filter="fade">
                                      <p:cBhvr>
                                        <p:cTn id="67" dur="250"/>
                                        <p:tgtEl>
                                          <p:spTgt spid="56"/>
                                        </p:tgtEl>
                                      </p:cBhvr>
                                    </p:animEffect>
                                    <p:set>
                                      <p:cBhvr>
                                        <p:cTn id="68" dur="1" fill="hold">
                                          <p:stCondLst>
                                            <p:cond delay="249"/>
                                          </p:stCondLst>
                                        </p:cTn>
                                        <p:tgtEl>
                                          <p:spTgt spid="56"/>
                                        </p:tgtEl>
                                        <p:attrNameLst>
                                          <p:attrName>style.visibility</p:attrName>
                                        </p:attrNameLst>
                                      </p:cBhvr>
                                      <p:to>
                                        <p:strVal val="hidden"/>
                                      </p:to>
                                    </p:se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250"/>
                                        <p:tgtEl>
                                          <p:spTgt spid="68"/>
                                        </p:tgtEl>
                                      </p:cBhvr>
                                    </p:animEffect>
                                    <p:set>
                                      <p:cBhvr>
                                        <p:cTn id="72" dur="1" fill="hold">
                                          <p:stCondLst>
                                            <p:cond delay="249"/>
                                          </p:stCondLst>
                                        </p:cTn>
                                        <p:tgtEl>
                                          <p:spTgt spid="68"/>
                                        </p:tgtEl>
                                        <p:attrNameLst>
                                          <p:attrName>style.visibility</p:attrName>
                                        </p:attrNameLst>
                                      </p:cBhvr>
                                      <p:to>
                                        <p:strVal val="hidden"/>
                                      </p:to>
                                    </p:set>
                                  </p:childTnLst>
                                </p:cTn>
                              </p:par>
                            </p:childTnLst>
                          </p:cTn>
                        </p:par>
                        <p:par>
                          <p:cTn id="73" fill="hold">
                            <p:stCondLst>
                              <p:cond delay="2250"/>
                            </p:stCondLst>
                            <p:childTnLst>
                              <p:par>
                                <p:cTn id="74" presetID="10" presetClass="exit" presetSubtype="0" fill="hold" nodeType="afterEffect">
                                  <p:stCondLst>
                                    <p:cond delay="0"/>
                                  </p:stCondLst>
                                  <p:childTnLst>
                                    <p:animEffect transition="out" filter="fade">
                                      <p:cBhvr>
                                        <p:cTn id="75" dur="250"/>
                                        <p:tgtEl>
                                          <p:spTgt spid="71"/>
                                        </p:tgtEl>
                                      </p:cBhvr>
                                    </p:animEffect>
                                    <p:set>
                                      <p:cBhvr>
                                        <p:cTn id="76" dur="1" fill="hold">
                                          <p:stCondLst>
                                            <p:cond delay="249"/>
                                          </p:stCondLst>
                                        </p:cTn>
                                        <p:tgtEl>
                                          <p:spTgt spid="71"/>
                                        </p:tgtEl>
                                        <p:attrNameLst>
                                          <p:attrName>style.visibility</p:attrName>
                                        </p:attrNameLst>
                                      </p:cBhvr>
                                      <p:to>
                                        <p:strVal val="hidden"/>
                                      </p:to>
                                    </p:set>
                                  </p:childTnLst>
                                </p:cTn>
                              </p:par>
                            </p:childTnLst>
                          </p:cTn>
                        </p:par>
                        <p:par>
                          <p:cTn id="77" fill="hold">
                            <p:stCondLst>
                              <p:cond delay="2500"/>
                            </p:stCondLst>
                            <p:childTnLst>
                              <p:par>
                                <p:cTn id="78" presetID="10" presetClass="exit" presetSubtype="0" fill="hold" nodeType="afterEffect">
                                  <p:stCondLst>
                                    <p:cond delay="0"/>
                                  </p:stCondLst>
                                  <p:childTnLst>
                                    <p:animEffect transition="out" filter="fade">
                                      <p:cBhvr>
                                        <p:cTn id="79" dur="250"/>
                                        <p:tgtEl>
                                          <p:spTgt spid="74"/>
                                        </p:tgtEl>
                                      </p:cBhvr>
                                    </p:animEffect>
                                    <p:set>
                                      <p:cBhvr>
                                        <p:cTn id="80" dur="1" fill="hold">
                                          <p:stCondLst>
                                            <p:cond delay="249"/>
                                          </p:stCondLst>
                                        </p:cTn>
                                        <p:tgtEl>
                                          <p:spTgt spid="74"/>
                                        </p:tgtEl>
                                        <p:attrNameLst>
                                          <p:attrName>style.visibility</p:attrName>
                                        </p:attrNameLst>
                                      </p:cBhvr>
                                      <p:to>
                                        <p:strVal val="hidden"/>
                                      </p:to>
                                    </p:set>
                                  </p:childTnLst>
                                </p:cTn>
                              </p:par>
                            </p:childTnLst>
                          </p:cTn>
                        </p:par>
                        <p:par>
                          <p:cTn id="81" fill="hold">
                            <p:stCondLst>
                              <p:cond delay="2750"/>
                            </p:stCondLst>
                            <p:childTnLst>
                              <p:par>
                                <p:cTn id="82" presetID="10" presetClass="exit" presetSubtype="0" fill="hold" nodeType="afterEffect">
                                  <p:stCondLst>
                                    <p:cond delay="0"/>
                                  </p:stCondLst>
                                  <p:childTnLst>
                                    <p:animEffect transition="out" filter="fade">
                                      <p:cBhvr>
                                        <p:cTn id="83" dur="250"/>
                                        <p:tgtEl>
                                          <p:spTgt spid="62"/>
                                        </p:tgtEl>
                                      </p:cBhvr>
                                    </p:animEffect>
                                    <p:set>
                                      <p:cBhvr>
                                        <p:cTn id="84" dur="1" fill="hold">
                                          <p:stCondLst>
                                            <p:cond delay="24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8"/>
              <a:chOff x="3290793" y="2025775"/>
              <a:chExt cx="4992400" cy="396508"/>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solidFill>
                    <a:srgbClr val="999999"/>
                  </a:solidFill>
                </a:endParaRPr>
              </a:p>
            </p:txBody>
          </p:sp>
          <p:sp>
            <p:nvSpPr>
              <p:cNvPr id="9" name="Rectangle 8"/>
              <p:cNvSpPr/>
              <p:nvPr/>
            </p:nvSpPr>
            <p:spPr bwMode="auto">
              <a:xfrm>
                <a:off x="3898180" y="2134949"/>
                <a:ext cx="2260385" cy="196851"/>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0" name="Rectangle 9"/>
              <p:cNvSpPr/>
              <p:nvPr/>
            </p:nvSpPr>
            <p:spPr bwMode="auto">
              <a:xfrm>
                <a:off x="3796684" y="2025776"/>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2</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6</a:t>
              </a:r>
            </a:p>
          </p:txBody>
        </p:sp>
      </p:grpSp>
      <p:grpSp>
        <p:nvGrpSpPr>
          <p:cNvPr id="12" name="Group 11"/>
          <p:cNvGrpSpPr/>
          <p:nvPr/>
        </p:nvGrpSpPr>
        <p:grpSpPr>
          <a:xfrm>
            <a:off x="2999285" y="2979983"/>
            <a:ext cx="6384569" cy="523220"/>
            <a:chOff x="2749907" y="2979983"/>
            <a:chExt cx="6384569" cy="523220"/>
          </a:xfrm>
        </p:grpSpPr>
        <p:grpSp>
          <p:nvGrpSpPr>
            <p:cNvPr id="13" name="Group 12"/>
            <p:cNvGrpSpPr/>
            <p:nvPr/>
          </p:nvGrpSpPr>
          <p:grpSpPr>
            <a:xfrm>
              <a:off x="3445169" y="3168356"/>
              <a:ext cx="4992624" cy="186277"/>
              <a:chOff x="2274474" y="1232678"/>
              <a:chExt cx="4992624" cy="186277"/>
            </a:xfrm>
          </p:grpSpPr>
          <p:sp>
            <p:nvSpPr>
              <p:cNvPr id="18" name="Rectangle 17"/>
              <p:cNvSpPr/>
              <p:nvPr/>
            </p:nvSpPr>
            <p:spPr bwMode="auto">
              <a:xfrm>
                <a:off x="2274474" y="1232679"/>
                <a:ext cx="4992624" cy="186276"/>
              </a:xfrm>
              <a:prstGeom prst="rect">
                <a:avLst/>
              </a:prstGeom>
              <a:solidFill>
                <a:srgbClr val="9999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9" name="Rectangle 18"/>
              <p:cNvSpPr/>
              <p:nvPr/>
            </p:nvSpPr>
            <p:spPr bwMode="auto">
              <a:xfrm>
                <a:off x="5243742" y="1232678"/>
                <a:ext cx="1309531" cy="185046"/>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4" name="Rectangle 13"/>
            <p:cNvSpPr/>
            <p:nvPr/>
          </p:nvSpPr>
          <p:spPr bwMode="auto">
            <a:xfrm>
              <a:off x="6363689" y="3062625"/>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5" name="Rectangle 14"/>
            <p:cNvSpPr/>
            <p:nvPr/>
          </p:nvSpPr>
          <p:spPr bwMode="auto">
            <a:xfrm>
              <a:off x="7696600" y="3062624"/>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6" name="TextBox 15"/>
            <p:cNvSpPr txBox="1"/>
            <p:nvPr/>
          </p:nvSpPr>
          <p:spPr>
            <a:xfrm>
              <a:off x="2749907" y="2979983"/>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60</a:t>
              </a:r>
            </a:p>
          </p:txBody>
        </p:sp>
        <p:sp>
          <p:nvSpPr>
            <p:cNvPr id="17" name="TextBox 16"/>
            <p:cNvSpPr txBox="1"/>
            <p:nvPr/>
          </p:nvSpPr>
          <p:spPr>
            <a:xfrm>
              <a:off x="8540710" y="2979983"/>
              <a:ext cx="593766" cy="523220"/>
            </a:xfrm>
            <a:prstGeom prst="rect">
              <a:avLst/>
            </a:prstGeom>
            <a:noFill/>
            <a:ln w="19050">
              <a:solidFill>
                <a:schemeClr val="bg2">
                  <a:lumMod val="75000"/>
                </a:schemeClr>
              </a:solidFill>
            </a:ln>
          </p:spPr>
          <p:txBody>
            <a:bodyPr wrap="square" rtlCol="0">
              <a:spAutoFit/>
            </a:bodyPr>
            <a:lstStyle/>
            <a:p>
              <a:pPr algn="ctr"/>
              <a:r>
                <a:rPr lang="en-US" sz="2800" dirty="0">
                  <a:solidFill>
                    <a:schemeClr val="bg1"/>
                  </a:solidFill>
                </a:rPr>
                <a:t>80</a:t>
              </a:r>
            </a:p>
          </p:txBody>
        </p:sp>
      </p:grpSp>
      <p:sp>
        <p:nvSpPr>
          <p:cNvPr id="20" name="TextBox 19"/>
          <p:cNvSpPr txBox="1"/>
          <p:nvPr/>
        </p:nvSpPr>
        <p:spPr>
          <a:xfrm>
            <a:off x="339034" y="1899061"/>
            <a:ext cx="2557110" cy="523220"/>
          </a:xfrm>
          <a:prstGeom prst="rect">
            <a:avLst/>
          </a:prstGeom>
          <a:noFill/>
        </p:spPr>
        <p:txBody>
          <a:bodyPr wrap="none" rtlCol="0">
            <a:spAutoFit/>
          </a:bodyPr>
          <a:lstStyle/>
          <a:p>
            <a:r>
              <a:rPr lang="en-US" sz="2800" dirty="0">
                <a:solidFill>
                  <a:schemeClr val="bg1"/>
                </a:solidFill>
              </a:rPr>
              <a:t>Instance Count</a:t>
            </a:r>
          </a:p>
        </p:txBody>
      </p:sp>
      <p:sp>
        <p:nvSpPr>
          <p:cNvPr id="21" name="TextBox 20"/>
          <p:cNvSpPr txBox="1"/>
          <p:nvPr/>
        </p:nvSpPr>
        <p:spPr>
          <a:xfrm>
            <a:off x="339034" y="6244548"/>
            <a:ext cx="11547328" cy="400110"/>
          </a:xfrm>
          <a:prstGeom prst="rect">
            <a:avLst/>
          </a:prstGeom>
          <a:noFill/>
        </p:spPr>
        <p:txBody>
          <a:bodyPr wrap="none" rtlCol="0">
            <a:spAutoFit/>
          </a:bodyPr>
          <a:lstStyle/>
          <a:p>
            <a:r>
              <a:rPr lang="en-US" sz="2000" dirty="0" smtClean="0">
                <a:solidFill>
                  <a:schemeClr val="bg1"/>
                </a:solidFill>
              </a:rPr>
              <a:t>CPU Percentage | Memory Percentage | Disk Queue Length | HTTP Queue Length | Data In | Data Out </a:t>
            </a:r>
            <a:endParaRPr lang="en-US" sz="2000" dirty="0">
              <a:solidFill>
                <a:schemeClr val="bg1"/>
              </a:solidFill>
            </a:endParaRPr>
          </a:p>
        </p:txBody>
      </p:sp>
      <p:sp>
        <p:nvSpPr>
          <p:cNvPr id="22" name="TextBox 21"/>
          <p:cNvSpPr txBox="1"/>
          <p:nvPr/>
        </p:nvSpPr>
        <p:spPr>
          <a:xfrm>
            <a:off x="9486771" y="2979983"/>
            <a:ext cx="1357616" cy="523220"/>
          </a:xfrm>
          <a:prstGeom prst="rect">
            <a:avLst/>
          </a:prstGeom>
          <a:noFill/>
        </p:spPr>
        <p:txBody>
          <a:bodyPr wrap="none" rtlCol="0">
            <a:spAutoFit/>
          </a:bodyPr>
          <a:lstStyle/>
          <a:p>
            <a:r>
              <a:rPr lang="en-US" sz="2800" dirty="0">
                <a:solidFill>
                  <a:schemeClr val="bg1"/>
                </a:solidFill>
              </a:rPr>
              <a:t>Percent</a:t>
            </a:r>
          </a:p>
        </p:txBody>
      </p:sp>
      <p:sp>
        <p:nvSpPr>
          <p:cNvPr id="23" name="TextBox 22"/>
          <p:cNvSpPr txBox="1"/>
          <p:nvPr/>
        </p:nvSpPr>
        <p:spPr>
          <a:xfrm>
            <a:off x="9486771" y="1908406"/>
            <a:ext cx="1649811" cy="523220"/>
          </a:xfrm>
          <a:prstGeom prst="rect">
            <a:avLst/>
          </a:prstGeom>
          <a:noFill/>
        </p:spPr>
        <p:txBody>
          <a:bodyPr wrap="none" rtlCol="0">
            <a:spAutoFit/>
          </a:bodyPr>
          <a:lstStyle/>
          <a:p>
            <a:r>
              <a:rPr lang="en-US" sz="2800" dirty="0">
                <a:solidFill>
                  <a:schemeClr val="bg1"/>
                </a:solidFill>
              </a:rPr>
              <a:t>Instances</a:t>
            </a:r>
          </a:p>
        </p:txBody>
      </p:sp>
      <p:sp>
        <p:nvSpPr>
          <p:cNvPr id="24" name="TextBox 23"/>
          <p:cNvSpPr txBox="1"/>
          <p:nvPr/>
        </p:nvSpPr>
        <p:spPr>
          <a:xfrm>
            <a:off x="1485701" y="2935911"/>
            <a:ext cx="1410964" cy="523220"/>
          </a:xfrm>
          <a:prstGeom prst="rect">
            <a:avLst/>
          </a:prstGeom>
          <a:noFill/>
        </p:spPr>
        <p:txBody>
          <a:bodyPr wrap="none" rtlCol="0">
            <a:spAutoFit/>
          </a:bodyPr>
          <a:lstStyle/>
          <a:p>
            <a:r>
              <a:rPr lang="en-US" sz="2800" dirty="0" smtClean="0">
                <a:solidFill>
                  <a:schemeClr val="bg1"/>
                </a:solidFill>
              </a:rPr>
              <a:t>[Metric]</a:t>
            </a:r>
            <a:endParaRPr lang="en-US" sz="2800" dirty="0">
              <a:solidFill>
                <a:schemeClr val="bg1"/>
              </a:solidFill>
            </a:endParaRPr>
          </a:p>
        </p:txBody>
      </p:sp>
      <p:sp>
        <p:nvSpPr>
          <p:cNvPr id="25"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smtClean="0">
                <a:solidFill>
                  <a:prstClr val="white"/>
                </a:solidFill>
              </a:rPr>
              <a:t>Auto-Scaling (Metric)</a:t>
            </a:r>
            <a:endParaRPr lang="en-US" sz="2800" dirty="0">
              <a:solidFill>
                <a:prstClr val="white"/>
              </a:solidFill>
            </a:endParaRPr>
          </a:p>
        </p:txBody>
      </p:sp>
    </p:spTree>
    <p:extLst>
      <p:ext uri="{BB962C8B-B14F-4D97-AF65-F5344CB8AC3E}">
        <p14:creationId xmlns:p14="http://schemas.microsoft.com/office/powerpoint/2010/main" val="3555751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Manual Scale</a:t>
            </a:r>
          </a:p>
          <a:p>
            <a:r>
              <a:rPr lang="en-US" sz="4400" dirty="0" smtClean="0">
                <a:latin typeface="+mj-lt"/>
              </a:rPr>
              <a:t>Auto Scale</a:t>
            </a:r>
            <a:endParaRPr lang="en-US" sz="4400" dirty="0">
              <a:latin typeface="+mj-lt"/>
            </a:endParaRPr>
          </a:p>
        </p:txBody>
      </p:sp>
    </p:spTree>
    <p:extLst>
      <p:ext uri="{BB962C8B-B14F-4D97-AF65-F5344CB8AC3E}">
        <p14:creationId xmlns:p14="http://schemas.microsoft.com/office/powerpoint/2010/main" val="248739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12192000" cy="6858000"/>
          </a:xfrm>
        </p:spPr>
        <p:txBody>
          <a:bodyPr anchor="ctr">
            <a:normAutofit/>
          </a:bodyPr>
          <a:lstStyle/>
          <a:p>
            <a:pPr marL="252000" indent="0">
              <a:spcBef>
                <a:spcPts val="1800"/>
              </a:spcBef>
              <a:buNone/>
            </a:pPr>
            <a:r>
              <a:rPr lang="en-US" sz="6000" dirty="0" smtClean="0">
                <a:latin typeface="+mj-lt"/>
              </a:rPr>
              <a:t>Only Scales the Web Tier</a:t>
            </a:r>
          </a:p>
          <a:p>
            <a:pPr marL="252000" indent="0">
              <a:spcBef>
                <a:spcPts val="1800"/>
              </a:spcBef>
              <a:buNone/>
            </a:pPr>
            <a:r>
              <a:rPr lang="en-US" sz="6000" dirty="0" smtClean="0">
                <a:latin typeface="+mj-lt"/>
              </a:rPr>
              <a:t>Scale Up/Down is not instantaneous </a:t>
            </a:r>
          </a:p>
        </p:txBody>
      </p:sp>
      <p:sp>
        <p:nvSpPr>
          <p:cNvPr id="4"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smtClean="0">
                <a:solidFill>
                  <a:prstClr val="white"/>
                </a:solidFill>
              </a:rPr>
              <a:t>Auto-Scale Considerations</a:t>
            </a:r>
            <a:endParaRPr lang="en-US" sz="2800" dirty="0">
              <a:solidFill>
                <a:prstClr val="white"/>
              </a:solidFill>
            </a:endParaRPr>
          </a:p>
        </p:txBody>
      </p:sp>
    </p:spTree>
    <p:extLst>
      <p:ext uri="{BB962C8B-B14F-4D97-AF65-F5344CB8AC3E}">
        <p14:creationId xmlns:p14="http://schemas.microsoft.com/office/powerpoint/2010/main" val="1166939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3" y="135096"/>
            <a:ext cx="11034445" cy="1875651"/>
          </a:xfrm>
        </p:spPr>
        <p:txBody>
          <a:bodyPr>
            <a:normAutofit/>
          </a:bodyPr>
          <a:lstStyle/>
          <a:p>
            <a:r>
              <a:rPr lang="en-US"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2155371"/>
            <a:ext cx="11187721" cy="4416879"/>
          </a:xfrm>
        </p:spPr>
        <p:txBody>
          <a:bodyPr numCol="2">
            <a:noAutofit/>
          </a:bodyPr>
          <a:lstStyle/>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Web App creation</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Language Support</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Deployment</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Source Control Integration</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Scale</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Web Jobs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Site Slots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Traffic Manager</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Backup</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Hybrid Connections</a:t>
            </a:r>
          </a:p>
          <a:p>
            <a:pPr marL="571500" indent="-571500">
              <a:buFont typeface="Wingdings" panose="05000000000000000000" pitchFamily="2" charset="2"/>
              <a:buChar char="à"/>
            </a:pPr>
            <a:r>
              <a:rPr lang="en-US" sz="4000" dirty="0" err="1" smtClean="0">
                <a:solidFill>
                  <a:schemeClr val="bg1"/>
                </a:solidFill>
                <a:latin typeface="+mj-lt"/>
                <a:sym typeface="Wingdings" panose="05000000000000000000" pitchFamily="2" charset="2"/>
              </a:rPr>
              <a:t>Redis</a:t>
            </a:r>
            <a:r>
              <a:rPr lang="en-US" sz="4000" dirty="0" smtClean="0">
                <a:solidFill>
                  <a:schemeClr val="bg1"/>
                </a:solidFill>
                <a:latin typeface="+mj-lt"/>
                <a:sym typeface="Wingdings" panose="05000000000000000000" pitchFamily="2" charset="2"/>
              </a:rPr>
              <a:t> Cache</a:t>
            </a:r>
            <a:endParaRPr lang="en-US" sz="4000" dirty="0" smtClean="0">
              <a:solidFill>
                <a:schemeClr val="bg1"/>
              </a:solidFill>
              <a:latin typeface="+mj-lt"/>
            </a:endParaRPr>
          </a:p>
        </p:txBody>
      </p:sp>
    </p:spTree>
    <p:extLst>
      <p:ext uri="{BB962C8B-B14F-4D97-AF65-F5344CB8AC3E}">
        <p14:creationId xmlns:p14="http://schemas.microsoft.com/office/powerpoint/2010/main" val="146701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fade">
                                      <p:cBhvr>
                                        <p:cTn id="5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Deployment Slots</a:t>
            </a:r>
            <a:endParaRPr lang="en-US" sz="8800" dirty="0"/>
          </a:p>
        </p:txBody>
      </p:sp>
    </p:spTree>
    <p:extLst>
      <p:ext uri="{BB962C8B-B14F-4D97-AF65-F5344CB8AC3E}">
        <p14:creationId xmlns:p14="http://schemas.microsoft.com/office/powerpoint/2010/main" val="34859381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2"/>
          <a:stretch>
            <a:fillRect/>
          </a:stretch>
        </p:blipFill>
        <p:spPr>
          <a:xfrm>
            <a:off x="8087219" y="1636202"/>
            <a:ext cx="1507500" cy="978750"/>
          </a:xfrm>
          <a:prstGeom prst="rect">
            <a:avLst/>
          </a:prstGeom>
        </p:spPr>
      </p:pic>
      <p:pic>
        <p:nvPicPr>
          <p:cNvPr id="27" name="Picture 26"/>
          <p:cNvPicPr>
            <a:picLocks noChangeAspect="1"/>
          </p:cNvPicPr>
          <p:nvPr/>
        </p:nvPicPr>
        <p:blipFill>
          <a:blip r:embed="rId13"/>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4"/>
          <a:stretch>
            <a:fillRect/>
          </a:stretch>
        </p:blipFill>
        <p:spPr>
          <a:xfrm>
            <a:off x="2788810" y="4960912"/>
            <a:ext cx="447874" cy="1224190"/>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5"/>
            <a:stretch>
              <a:fillRect/>
            </a:stretch>
          </p:blipFill>
          <p:spPr>
            <a:xfrm>
              <a:off x="3719625" y="-351356"/>
              <a:ext cx="2775838" cy="4134755"/>
            </a:xfrm>
            <a:prstGeom prst="rect">
              <a:avLst/>
            </a:prstGeom>
          </p:spPr>
        </p:pic>
        <p:pic>
          <p:nvPicPr>
            <p:cNvPr id="46" name="Picture 45"/>
            <p:cNvPicPr>
              <a:picLocks noChangeAspect="1"/>
            </p:cNvPicPr>
            <p:nvPr/>
          </p:nvPicPr>
          <p:blipFill>
            <a:blip r:embed="rId16"/>
            <a:stretch>
              <a:fillRect/>
            </a:stretch>
          </p:blipFill>
          <p:spPr>
            <a:xfrm>
              <a:off x="4484016" y="1290841"/>
              <a:ext cx="979669" cy="1295431"/>
            </a:xfrm>
            <a:prstGeom prst="rect">
              <a:avLst/>
            </a:prstGeom>
          </p:spPr>
        </p:pic>
      </p:grpSp>
      <p:grpSp>
        <p:nvGrpSpPr>
          <p:cNvPr id="25" name="Group 24"/>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0"/>
            <a:stretch>
              <a:fillRect/>
            </a:stretch>
          </p:blipFill>
          <p:spPr>
            <a:xfrm>
              <a:off x="9827324" y="-40038"/>
              <a:ext cx="934789" cy="1104751"/>
            </a:xfrm>
            <a:prstGeom prst="rect">
              <a:avLst/>
            </a:prstGeom>
          </p:spPr>
        </p:pic>
        <p:pic>
          <p:nvPicPr>
            <p:cNvPr id="41" name="Picture 40"/>
            <p:cNvPicPr>
              <a:picLocks noChangeAspect="1"/>
            </p:cNvPicPr>
            <p:nvPr/>
          </p:nvPicPr>
          <p:blipFill>
            <a:blip r:embed="rId17"/>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6873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9811" y="672071"/>
            <a:ext cx="9420190" cy="6090299"/>
          </a:xfrm>
          <a:prstGeom prst="rect">
            <a:avLst/>
          </a:prstGeom>
        </p:spPr>
      </p:pic>
      <p:pic>
        <p:nvPicPr>
          <p:cNvPr id="18" name="Picture 17"/>
          <p:cNvPicPr>
            <a:picLocks noChangeAspect="1"/>
          </p:cNvPicPr>
          <p:nvPr/>
        </p:nvPicPr>
        <p:blipFill>
          <a:blip r:embed="rId3"/>
          <a:stretch>
            <a:fillRect/>
          </a:stretch>
        </p:blipFill>
        <p:spPr>
          <a:xfrm>
            <a:off x="3412002" y="1562735"/>
            <a:ext cx="6671087" cy="4310549"/>
          </a:xfrm>
          <a:prstGeom prst="rect">
            <a:avLst/>
          </a:prstGeom>
        </p:spPr>
      </p:pic>
      <p:pic>
        <p:nvPicPr>
          <p:cNvPr id="37" name="Picture 36"/>
          <p:cNvPicPr>
            <a:picLocks noChangeAspect="1"/>
          </p:cNvPicPr>
          <p:nvPr/>
        </p:nvPicPr>
        <p:blipFill>
          <a:blip r:embed="rId4"/>
          <a:stretch>
            <a:fillRect/>
          </a:stretch>
        </p:blipFill>
        <p:spPr>
          <a:xfrm>
            <a:off x="5276712" y="-373535"/>
            <a:ext cx="7264070" cy="4706299"/>
          </a:xfrm>
          <a:prstGeom prst="rect">
            <a:avLst/>
          </a:prstGeom>
        </p:spPr>
      </p:pic>
      <p:grpSp>
        <p:nvGrpSpPr>
          <p:cNvPr id="48" name="Group 47"/>
          <p:cNvGrpSpPr/>
          <p:nvPr/>
        </p:nvGrpSpPr>
        <p:grpSpPr>
          <a:xfrm>
            <a:off x="5093246" y="606416"/>
            <a:ext cx="2775838" cy="4134755"/>
            <a:chOff x="3719625" y="-351356"/>
            <a:chExt cx="2775838" cy="4134755"/>
          </a:xfrm>
        </p:grpSpPr>
        <p:pic>
          <p:nvPicPr>
            <p:cNvPr id="49" name="Picture 48"/>
            <p:cNvPicPr>
              <a:picLocks noChangeAspect="1"/>
            </p:cNvPicPr>
            <p:nvPr/>
          </p:nvPicPr>
          <p:blipFill>
            <a:blip r:embed="rId5"/>
            <a:stretch>
              <a:fillRect/>
            </a:stretch>
          </p:blipFill>
          <p:spPr>
            <a:xfrm>
              <a:off x="3719625" y="-351356"/>
              <a:ext cx="2775838" cy="4134755"/>
            </a:xfrm>
            <a:prstGeom prst="rect">
              <a:avLst/>
            </a:prstGeom>
          </p:spPr>
        </p:pic>
        <p:pic>
          <p:nvPicPr>
            <p:cNvPr id="50" name="Picture 49"/>
            <p:cNvPicPr>
              <a:picLocks noChangeAspect="1"/>
            </p:cNvPicPr>
            <p:nvPr/>
          </p:nvPicPr>
          <p:blipFill>
            <a:blip r:embed="rId6"/>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7"/>
          <a:stretch>
            <a:fillRect/>
          </a:stretch>
        </p:blipFill>
        <p:spPr>
          <a:xfrm>
            <a:off x="2845363" y="4756882"/>
            <a:ext cx="2172796" cy="1400076"/>
          </a:xfrm>
          <a:prstGeom prst="rect">
            <a:avLst/>
          </a:prstGeom>
        </p:spPr>
      </p:pic>
      <p:pic>
        <p:nvPicPr>
          <p:cNvPr id="30" name="Picture 29"/>
          <p:cNvPicPr>
            <a:picLocks noChangeAspect="1"/>
          </p:cNvPicPr>
          <p:nvPr/>
        </p:nvPicPr>
        <p:blipFill>
          <a:blip r:embed="rId8"/>
          <a:stretch>
            <a:fillRect/>
          </a:stretch>
        </p:blipFill>
        <p:spPr>
          <a:xfrm>
            <a:off x="6609503" y="0"/>
            <a:ext cx="5582498" cy="3614057"/>
          </a:xfrm>
          <a:prstGeom prst="rect">
            <a:avLst/>
          </a:prstGeom>
        </p:spPr>
      </p:pic>
      <p:pic>
        <p:nvPicPr>
          <p:cNvPr id="38" name="Picture 37"/>
          <p:cNvPicPr>
            <a:picLocks noChangeAspect="1"/>
          </p:cNvPicPr>
          <p:nvPr/>
        </p:nvPicPr>
        <p:blipFill>
          <a:blip r:embed="rId9"/>
          <a:stretch>
            <a:fillRect/>
          </a:stretch>
        </p:blipFill>
        <p:spPr>
          <a:xfrm>
            <a:off x="8314314" y="267557"/>
            <a:ext cx="3327550" cy="2147980"/>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5"/>
          <a:stretch>
            <a:fillRect/>
          </a:stretch>
        </p:blipFill>
        <p:spPr>
          <a:xfrm>
            <a:off x="8087219" y="1636202"/>
            <a:ext cx="1507500" cy="978750"/>
          </a:xfrm>
          <a:prstGeom prst="rect">
            <a:avLst/>
          </a:prstGeom>
        </p:spPr>
      </p:pic>
      <p:pic>
        <p:nvPicPr>
          <p:cNvPr id="27" name="Picture 26"/>
          <p:cNvPicPr>
            <a:picLocks noChangeAspect="1"/>
          </p:cNvPicPr>
          <p:nvPr/>
        </p:nvPicPr>
        <p:blipFill>
          <a:blip r:embed="rId16"/>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7"/>
          <a:stretch>
            <a:fillRect/>
          </a:stretch>
        </p:blipFill>
        <p:spPr>
          <a:xfrm>
            <a:off x="2788810" y="4960912"/>
            <a:ext cx="447874" cy="1224190"/>
          </a:xfrm>
          <a:prstGeom prst="rect">
            <a:avLst/>
          </a:prstGeom>
        </p:spPr>
      </p:pic>
      <p:pic>
        <p:nvPicPr>
          <p:cNvPr id="46" name="Picture 45"/>
          <p:cNvPicPr>
            <a:picLocks noChangeAspect="1"/>
          </p:cNvPicPr>
          <p:nvPr/>
        </p:nvPicPr>
        <p:blipFill>
          <a:blip r:embed="rId18"/>
          <a:stretch>
            <a:fillRect/>
          </a:stretch>
        </p:blipFill>
        <p:spPr>
          <a:xfrm>
            <a:off x="6815135" y="2378713"/>
            <a:ext cx="587762" cy="477557"/>
          </a:xfrm>
          <a:prstGeom prst="rect">
            <a:avLst/>
          </a:prstGeom>
        </p:spPr>
      </p:pic>
      <p:pic>
        <p:nvPicPr>
          <p:cNvPr id="47" name="Picture 46"/>
          <p:cNvPicPr>
            <a:picLocks noChangeAspect="1"/>
          </p:cNvPicPr>
          <p:nvPr/>
        </p:nvPicPr>
        <p:blipFill>
          <a:blip r:embed="rId19"/>
          <a:stretch>
            <a:fillRect/>
          </a:stretch>
        </p:blipFill>
        <p:spPr>
          <a:xfrm>
            <a:off x="6616842" y="1624832"/>
            <a:ext cx="2761520" cy="4105186"/>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3"/>
            <a:stretch>
              <a:fillRect/>
            </a:stretch>
          </p:blipFill>
          <p:spPr>
            <a:xfrm>
              <a:off x="9827324" y="-40038"/>
              <a:ext cx="934789" cy="1104751"/>
            </a:xfrm>
            <a:prstGeom prst="rect">
              <a:avLst/>
            </a:prstGeom>
          </p:spPr>
        </p:pic>
        <p:pic>
          <p:nvPicPr>
            <p:cNvPr id="42" name="Picture 41"/>
            <p:cNvPicPr>
              <a:picLocks noChangeAspect="1"/>
            </p:cNvPicPr>
            <p:nvPr/>
          </p:nvPicPr>
          <p:blipFill>
            <a:blip r:embed="rId20"/>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8400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nodeType="withEffect">
                                  <p:stCondLst>
                                    <p:cond delay="0"/>
                                  </p:stCondLst>
                                  <p:childTnLst>
                                    <p:animEffect transition="out" filter="fade">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childTnLst>
                          </p:cTn>
                        </p:par>
                        <p:par>
                          <p:cTn id="11" fill="hold">
                            <p:stCondLst>
                              <p:cond delay="500"/>
                            </p:stCondLst>
                            <p:childTnLst>
                              <p:par>
                                <p:cTn id="12" presetID="42" presetClass="path" presetSubtype="0" accel="50000" decel="50000" fill="hold" nodeType="afterEffect">
                                  <p:stCondLst>
                                    <p:cond delay="250"/>
                                  </p:stCondLst>
                                  <p:childTnLst>
                                    <p:animMotion origin="layout" path="M -4.16667E-7 -4.81481E-6 L -0.1125 -0.1375 " pathEditMode="relative" rAng="0" ptsTypes="AA">
                                      <p:cBhvr>
                                        <p:cTn id="13" dur="2000" fill="hold"/>
                                        <p:tgtEl>
                                          <p:spTgt spid="48"/>
                                        </p:tgtEl>
                                        <p:attrNameLst>
                                          <p:attrName>ppt_x</p:attrName>
                                          <p:attrName>ppt_y</p:attrName>
                                        </p:attrNameLst>
                                      </p:cBhvr>
                                      <p:rCtr x="-5625" y="-6875"/>
                                    </p:animMotion>
                                  </p:childTnLst>
                                </p:cTn>
                              </p:par>
                              <p:par>
                                <p:cTn id="14" presetID="47" presetClass="entr" presetSubtype="0" fill="hold" nodeType="withEffect">
                                  <p:stCondLst>
                                    <p:cond delay="175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1000"/>
                                        <p:tgtEl>
                                          <p:spTgt spid="47"/>
                                        </p:tgtEl>
                                      </p:cBhvr>
                                    </p:animEffect>
                                    <p:anim calcmode="lin" valueType="num">
                                      <p:cBhvr>
                                        <p:cTn id="17" dur="1000" fill="hold"/>
                                        <p:tgtEl>
                                          <p:spTgt spid="47"/>
                                        </p:tgtEl>
                                        <p:attrNameLst>
                                          <p:attrName>ppt_x</p:attrName>
                                        </p:attrNameLst>
                                      </p:cBhvr>
                                      <p:tavLst>
                                        <p:tav tm="0">
                                          <p:val>
                                            <p:strVal val="#ppt_x"/>
                                          </p:val>
                                        </p:tav>
                                        <p:tav tm="100000">
                                          <p:val>
                                            <p:strVal val="#ppt_x"/>
                                          </p:val>
                                        </p:tav>
                                      </p:tavLst>
                                    </p:anim>
                                    <p:anim calcmode="lin" valueType="num">
                                      <p:cBhvr>
                                        <p:cTn id="18" dur="1000" fill="hold"/>
                                        <p:tgtEl>
                                          <p:spTgt spid="47"/>
                                        </p:tgtEl>
                                        <p:attrNameLst>
                                          <p:attrName>ppt_y</p:attrName>
                                        </p:attrNameLst>
                                      </p:cBhvr>
                                      <p:tavLst>
                                        <p:tav tm="0">
                                          <p:val>
                                            <p:strVal val="#ppt_y-.1"/>
                                          </p:val>
                                        </p:tav>
                                        <p:tav tm="100000">
                                          <p:val>
                                            <p:strVal val="#ppt_y"/>
                                          </p:val>
                                        </p:tav>
                                      </p:tavLst>
                                    </p:anim>
                                  </p:childTnLst>
                                </p:cTn>
                              </p:par>
                            </p:childTnLst>
                          </p:cTn>
                        </p:par>
                        <p:par>
                          <p:cTn id="19" fill="hold">
                            <p:stCondLst>
                              <p:cond delay="32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9811" y="672071"/>
            <a:ext cx="9420190" cy="6090299"/>
          </a:xfrm>
          <a:prstGeom prst="rect">
            <a:avLst/>
          </a:prstGeom>
        </p:spPr>
      </p:pic>
      <p:grpSp>
        <p:nvGrpSpPr>
          <p:cNvPr id="56" name="Group 55"/>
          <p:cNvGrpSpPr/>
          <p:nvPr/>
        </p:nvGrpSpPr>
        <p:grpSpPr>
          <a:xfrm>
            <a:off x="3716444" y="-338179"/>
            <a:ext cx="2775838" cy="4134755"/>
            <a:chOff x="3719625" y="-351356"/>
            <a:chExt cx="2775838" cy="4134755"/>
          </a:xfrm>
        </p:grpSpPr>
        <p:pic>
          <p:nvPicPr>
            <p:cNvPr id="57" name="Picture 56"/>
            <p:cNvPicPr>
              <a:picLocks noChangeAspect="1"/>
            </p:cNvPicPr>
            <p:nvPr/>
          </p:nvPicPr>
          <p:blipFill>
            <a:blip r:embed="rId3"/>
            <a:stretch>
              <a:fillRect/>
            </a:stretch>
          </p:blipFill>
          <p:spPr>
            <a:xfrm>
              <a:off x="3719625" y="-351356"/>
              <a:ext cx="2775838" cy="4134755"/>
            </a:xfrm>
            <a:prstGeom prst="rect">
              <a:avLst/>
            </a:prstGeom>
          </p:spPr>
        </p:pic>
        <p:pic>
          <p:nvPicPr>
            <p:cNvPr id="58" name="Picture 57"/>
            <p:cNvPicPr>
              <a:picLocks noChangeAspect="1"/>
            </p:cNvPicPr>
            <p:nvPr/>
          </p:nvPicPr>
          <p:blipFill>
            <a:blip r:embed="rId4"/>
            <a:stretch>
              <a:fillRect/>
            </a:stretch>
          </p:blipFill>
          <p:spPr>
            <a:xfrm>
              <a:off x="4484016" y="1290841"/>
              <a:ext cx="979669" cy="1295431"/>
            </a:xfrm>
            <a:prstGeom prst="rect">
              <a:avLst/>
            </a:prstGeom>
          </p:spPr>
        </p:pic>
      </p:grpSp>
      <p:pic>
        <p:nvPicPr>
          <p:cNvPr id="30" name="Picture 29"/>
          <p:cNvPicPr>
            <a:picLocks noChangeAspect="1"/>
          </p:cNvPicPr>
          <p:nvPr/>
        </p:nvPicPr>
        <p:blipFill>
          <a:blip r:embed="rId5"/>
          <a:stretch>
            <a:fillRect/>
          </a:stretch>
        </p:blipFill>
        <p:spPr>
          <a:xfrm>
            <a:off x="6609503" y="0"/>
            <a:ext cx="5582498" cy="3614057"/>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3" name="Picture 2"/>
          <p:cNvPicPr>
            <a:picLocks noChangeAspect="1"/>
          </p:cNvPicPr>
          <p:nvPr/>
        </p:nvPicPr>
        <p:blipFill>
          <a:blip r:embed="rId7"/>
          <a:stretch>
            <a:fillRect/>
          </a:stretch>
        </p:blipFill>
        <p:spPr>
          <a:xfrm>
            <a:off x="8087488" y="1636202"/>
            <a:ext cx="1506507" cy="978750"/>
          </a:xfrm>
          <a:prstGeom prst="rect">
            <a:avLst/>
          </a:prstGeom>
        </p:spPr>
      </p:pic>
      <p:pic>
        <p:nvPicPr>
          <p:cNvPr id="50" name="Picture 49"/>
          <p:cNvPicPr>
            <a:picLocks noChangeAspect="1"/>
          </p:cNvPicPr>
          <p:nvPr/>
        </p:nvPicPr>
        <p:blipFill>
          <a:blip r:embed="rId8"/>
          <a:stretch>
            <a:fillRect/>
          </a:stretch>
        </p:blipFill>
        <p:spPr>
          <a:xfrm>
            <a:off x="8087219" y="1636202"/>
            <a:ext cx="1507500" cy="978750"/>
          </a:xfrm>
          <a:prstGeom prst="rect">
            <a:avLst/>
          </a:prstGeom>
        </p:spPr>
      </p:pic>
      <p:grpSp>
        <p:nvGrpSpPr>
          <p:cNvPr id="51" name="Group 50"/>
          <p:cNvGrpSpPr/>
          <p:nvPr/>
        </p:nvGrpSpPr>
        <p:grpSpPr>
          <a:xfrm>
            <a:off x="6607076" y="1610314"/>
            <a:ext cx="2771287" cy="4119704"/>
            <a:chOff x="6722970" y="1674257"/>
            <a:chExt cx="2780259" cy="4133042"/>
          </a:xfrm>
        </p:grpSpPr>
        <p:pic>
          <p:nvPicPr>
            <p:cNvPr id="52" name="Picture 51"/>
            <p:cNvPicPr>
              <a:picLocks noChangeAspect="1"/>
            </p:cNvPicPr>
            <p:nvPr/>
          </p:nvPicPr>
          <p:blipFill>
            <a:blip r:embed="rId9"/>
            <a:stretch>
              <a:fillRect/>
            </a:stretch>
          </p:blipFill>
          <p:spPr>
            <a:xfrm>
              <a:off x="6722970" y="1674257"/>
              <a:ext cx="2780259" cy="4133042"/>
            </a:xfrm>
            <a:prstGeom prst="rect">
              <a:avLst/>
            </a:prstGeom>
          </p:spPr>
        </p:pic>
        <p:pic>
          <p:nvPicPr>
            <p:cNvPr id="53" name="Picture 52"/>
            <p:cNvPicPr>
              <a:picLocks noChangeAspect="1"/>
            </p:cNvPicPr>
            <p:nvPr/>
          </p:nvPicPr>
          <p:blipFill>
            <a:blip r:embed="rId4"/>
            <a:stretch>
              <a:fillRect/>
            </a:stretch>
          </p:blipFill>
          <p:spPr>
            <a:xfrm>
              <a:off x="7470523" y="3260826"/>
              <a:ext cx="979669" cy="1295431"/>
            </a:xfrm>
            <a:prstGeom prst="rect">
              <a:avLst/>
            </a:prstGeom>
          </p:spPr>
        </p:pic>
      </p:grpSp>
      <p:pic>
        <p:nvPicPr>
          <p:cNvPr id="26" name="Picture 25"/>
          <p:cNvPicPr>
            <a:picLocks noChangeAspect="1"/>
          </p:cNvPicPr>
          <p:nvPr/>
        </p:nvPicPr>
        <p:blipFill>
          <a:blip r:embed="rId10"/>
          <a:stretch>
            <a:fillRect/>
          </a:stretch>
        </p:blipFill>
        <p:spPr>
          <a:xfrm>
            <a:off x="2845363" y="4756882"/>
            <a:ext cx="2172796" cy="1400076"/>
          </a:xfrm>
          <a:prstGeom prst="rect">
            <a:avLst/>
          </a:prstGeom>
        </p:spPr>
      </p:pic>
      <p:pic>
        <p:nvPicPr>
          <p:cNvPr id="16" name="Picture 15"/>
          <p:cNvPicPr>
            <a:picLocks noChangeAspect="1"/>
          </p:cNvPicPr>
          <p:nvPr/>
        </p:nvPicPr>
        <p:blipFill>
          <a:blip r:embed="rId11"/>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2"/>
          <a:stretch>
            <a:fillRect/>
          </a:stretch>
        </p:blipFill>
        <p:spPr>
          <a:xfrm>
            <a:off x="1" y="3743009"/>
            <a:ext cx="4822369" cy="3124661"/>
          </a:xfrm>
          <a:prstGeom prst="rect">
            <a:avLst/>
          </a:prstGeom>
        </p:spPr>
      </p:pic>
      <p:pic>
        <p:nvPicPr>
          <p:cNvPr id="22" name="Picture 21"/>
          <p:cNvPicPr>
            <a:picLocks noChangeAspect="1"/>
          </p:cNvPicPr>
          <p:nvPr/>
        </p:nvPicPr>
        <p:blipFill>
          <a:blip r:embed="rId13"/>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4"/>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6"/>
          <a:stretch>
            <a:fillRect/>
          </a:stretch>
        </p:blipFill>
        <p:spPr>
          <a:xfrm>
            <a:off x="215340" y="3302216"/>
            <a:ext cx="2092500" cy="2340000"/>
          </a:xfrm>
          <a:prstGeom prst="rect">
            <a:avLst/>
          </a:prstGeom>
        </p:spPr>
      </p:pic>
      <p:pic>
        <p:nvPicPr>
          <p:cNvPr id="28" name="Picture 27"/>
          <p:cNvPicPr>
            <a:picLocks noChangeAspect="1"/>
          </p:cNvPicPr>
          <p:nvPr/>
        </p:nvPicPr>
        <p:blipFill>
          <a:blip r:embed="rId14"/>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7"/>
          <a:stretch>
            <a:fillRect/>
          </a:stretch>
        </p:blipFill>
        <p:spPr>
          <a:xfrm>
            <a:off x="2788810" y="4960912"/>
            <a:ext cx="447874" cy="1224190"/>
          </a:xfrm>
          <a:prstGeom prst="rect">
            <a:avLst/>
          </a:prstGeom>
        </p:spPr>
      </p:pic>
      <p:pic>
        <p:nvPicPr>
          <p:cNvPr id="49" name="Picture 48"/>
          <p:cNvPicPr>
            <a:picLocks noChangeAspect="1"/>
          </p:cNvPicPr>
          <p:nvPr/>
        </p:nvPicPr>
        <p:blipFill>
          <a:blip r:embed="rId18"/>
          <a:stretch>
            <a:fillRect/>
          </a:stretch>
        </p:blipFill>
        <p:spPr>
          <a:xfrm>
            <a:off x="8313888" y="266746"/>
            <a:ext cx="3327976" cy="2148255"/>
          </a:xfrm>
          <a:prstGeom prst="rect">
            <a:avLst/>
          </a:prstGeom>
        </p:spPr>
      </p:pic>
      <p:pic>
        <p:nvPicPr>
          <p:cNvPr id="45" name="Picture 44"/>
          <p:cNvPicPr>
            <a:picLocks noChangeAspect="1"/>
          </p:cNvPicPr>
          <p:nvPr/>
        </p:nvPicPr>
        <p:blipFill>
          <a:blip r:embed="rId19"/>
          <a:stretch>
            <a:fillRect/>
          </a:stretch>
        </p:blipFill>
        <p:spPr>
          <a:xfrm>
            <a:off x="3958553" y="483348"/>
            <a:ext cx="900012" cy="707152"/>
          </a:xfrm>
          <a:prstGeom prst="rect">
            <a:avLst/>
          </a:prstGeom>
        </p:spPr>
      </p:pic>
      <p:pic>
        <p:nvPicPr>
          <p:cNvPr id="46" name="Picture 45"/>
          <p:cNvPicPr>
            <a:picLocks noChangeAspect="1"/>
          </p:cNvPicPr>
          <p:nvPr/>
        </p:nvPicPr>
        <p:blipFill>
          <a:blip r:embed="rId20"/>
          <a:stretch>
            <a:fillRect/>
          </a:stretch>
        </p:blipFill>
        <p:spPr>
          <a:xfrm>
            <a:off x="6815135" y="2378713"/>
            <a:ext cx="587762" cy="477557"/>
          </a:xfrm>
          <a:prstGeom prst="rect">
            <a:avLst/>
          </a:prstGeom>
        </p:spPr>
      </p:pic>
      <p:pic>
        <p:nvPicPr>
          <p:cNvPr id="59" name="Picture 58"/>
          <p:cNvPicPr>
            <a:picLocks noChangeAspect="1"/>
          </p:cNvPicPr>
          <p:nvPr/>
        </p:nvPicPr>
        <p:blipFill>
          <a:blip r:embed="rId21"/>
          <a:stretch>
            <a:fillRect/>
          </a:stretch>
        </p:blipFill>
        <p:spPr>
          <a:xfrm>
            <a:off x="6616842" y="1624832"/>
            <a:ext cx="2761520" cy="4105186"/>
          </a:xfrm>
          <a:prstGeom prst="rect">
            <a:avLst/>
          </a:prstGeom>
        </p:spPr>
      </p:pic>
      <p:grpSp>
        <p:nvGrpSpPr>
          <p:cNvPr id="38" name="Group 37"/>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4"/>
            <a:stretch>
              <a:fillRect/>
            </a:stretch>
          </p:blipFill>
          <p:spPr>
            <a:xfrm>
              <a:off x="9827324" y="-40038"/>
              <a:ext cx="934789" cy="1104751"/>
            </a:xfrm>
            <a:prstGeom prst="rect">
              <a:avLst/>
            </a:prstGeom>
          </p:spPr>
        </p:pic>
        <p:pic>
          <p:nvPicPr>
            <p:cNvPr id="40" name="Picture 39"/>
            <p:cNvPicPr>
              <a:picLocks noChangeAspect="1"/>
            </p:cNvPicPr>
            <p:nvPr/>
          </p:nvPicPr>
          <p:blipFill>
            <a:blip r:embed="rId22"/>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01932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500"/>
                                  </p:stCondLst>
                                  <p:childTnLst>
                                    <p:animEffect transition="out" filter="fade">
                                      <p:cBhvr>
                                        <p:cTn id="6" dur="500"/>
                                        <p:tgtEl>
                                          <p:spTgt spid="50"/>
                                        </p:tgtEl>
                                      </p:cBhvr>
                                    </p:animEffect>
                                    <p:set>
                                      <p:cBhvr>
                                        <p:cTn id="7" dur="1" fill="hold">
                                          <p:stCondLst>
                                            <p:cond delay="499"/>
                                          </p:stCondLst>
                                        </p:cTn>
                                        <p:tgtEl>
                                          <p:spTgt spid="50"/>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nodeType="afterEffect">
                                  <p:stCondLst>
                                    <p:cond delay="750"/>
                                  </p:stCondLst>
                                  <p:childTnLst>
                                    <p:animEffect transition="out" filter="fade">
                                      <p:cBhvr>
                                        <p:cTn id="10" dur="500"/>
                                        <p:tgtEl>
                                          <p:spTgt spid="59"/>
                                        </p:tgtEl>
                                      </p:cBhvr>
                                    </p:animEffect>
                                    <p:set>
                                      <p:cBhvr>
                                        <p:cTn id="11" dur="1" fill="hold">
                                          <p:stCondLst>
                                            <p:cond delay="499"/>
                                          </p:stCondLst>
                                        </p:cTn>
                                        <p:tgtEl>
                                          <p:spTgt spid="59"/>
                                        </p:tgtEl>
                                        <p:attrNameLst>
                                          <p:attrName>style.visibility</p:attrName>
                                        </p:attrNameLst>
                                      </p:cBhvr>
                                      <p:to>
                                        <p:strVal val="hidden"/>
                                      </p:to>
                                    </p:set>
                                  </p:childTnLst>
                                </p:cTn>
                              </p:par>
                              <p:par>
                                <p:cTn id="12" presetID="10" presetClass="entr" presetSubtype="0" fill="hold" nodeType="withEffect">
                                  <p:stCondLst>
                                    <p:cond delay="50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500"/>
                                        <p:tgtEl>
                                          <p:spTgt spid="51"/>
                                        </p:tgtEl>
                                      </p:cBhvr>
                                    </p:animEffect>
                                  </p:childTnLst>
                                </p:cTn>
                              </p:par>
                            </p:childTnLst>
                          </p:cTn>
                        </p:par>
                        <p:par>
                          <p:cTn id="15" fill="hold">
                            <p:stCondLst>
                              <p:cond delay="2250"/>
                            </p:stCondLst>
                            <p:childTnLst>
                              <p:par>
                                <p:cTn id="16" presetID="10" presetClass="entr" presetSubtype="0" fill="hold" nodeType="after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par>
                          <p:cTn id="19" fill="hold">
                            <p:stCondLst>
                              <p:cond delay="27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6609503" y="0"/>
            <a:ext cx="5582498" cy="3614057"/>
          </a:xfrm>
          <a:prstGeom prst="rect">
            <a:avLst/>
          </a:prstGeom>
        </p:spPr>
      </p:pic>
      <p:pic>
        <p:nvPicPr>
          <p:cNvPr id="2" name="Picture 1"/>
          <p:cNvPicPr>
            <a:picLocks noChangeAspect="1"/>
          </p:cNvPicPr>
          <p:nvPr/>
        </p:nvPicPr>
        <p:blipFill>
          <a:blip r:embed="rId3"/>
          <a:stretch>
            <a:fillRect/>
          </a:stretch>
        </p:blipFill>
        <p:spPr>
          <a:xfrm>
            <a:off x="2009811" y="672071"/>
            <a:ext cx="9420190" cy="6090299"/>
          </a:xfrm>
          <a:prstGeom prst="rect">
            <a:avLst/>
          </a:prstGeom>
        </p:spPr>
      </p:pic>
      <p:pic>
        <p:nvPicPr>
          <p:cNvPr id="37" name="Picture 36"/>
          <p:cNvPicPr>
            <a:picLocks noChangeAspect="1"/>
          </p:cNvPicPr>
          <p:nvPr/>
        </p:nvPicPr>
        <p:blipFill>
          <a:blip r:embed="rId4"/>
          <a:stretch>
            <a:fillRect/>
          </a:stretch>
        </p:blipFill>
        <p:spPr>
          <a:xfrm>
            <a:off x="5276712" y="-373535"/>
            <a:ext cx="7264070" cy="4706299"/>
          </a:xfrm>
          <a:prstGeom prst="rect">
            <a:avLst/>
          </a:prstGeom>
        </p:spPr>
      </p:pic>
      <p:pic>
        <p:nvPicPr>
          <p:cNvPr id="3" name="Picture 2"/>
          <p:cNvPicPr>
            <a:picLocks noChangeAspect="1"/>
          </p:cNvPicPr>
          <p:nvPr/>
        </p:nvPicPr>
        <p:blipFill>
          <a:blip r:embed="rId5"/>
          <a:stretch>
            <a:fillRect/>
          </a:stretch>
        </p:blipFill>
        <p:spPr>
          <a:xfrm>
            <a:off x="8087488" y="1636202"/>
            <a:ext cx="1506507" cy="978750"/>
          </a:xfrm>
          <a:prstGeom prst="rect">
            <a:avLst/>
          </a:prstGeom>
        </p:spPr>
      </p:pic>
      <p:grpSp>
        <p:nvGrpSpPr>
          <p:cNvPr id="51" name="Group 50"/>
          <p:cNvGrpSpPr/>
          <p:nvPr/>
        </p:nvGrpSpPr>
        <p:grpSpPr>
          <a:xfrm>
            <a:off x="6607076" y="1610314"/>
            <a:ext cx="2771287" cy="4119704"/>
            <a:chOff x="6722970" y="1674257"/>
            <a:chExt cx="2780259" cy="4133042"/>
          </a:xfrm>
        </p:grpSpPr>
        <p:pic>
          <p:nvPicPr>
            <p:cNvPr id="52" name="Picture 51"/>
            <p:cNvPicPr>
              <a:picLocks noChangeAspect="1"/>
            </p:cNvPicPr>
            <p:nvPr/>
          </p:nvPicPr>
          <p:blipFill>
            <a:blip r:embed="rId6"/>
            <a:stretch>
              <a:fillRect/>
            </a:stretch>
          </p:blipFill>
          <p:spPr>
            <a:xfrm>
              <a:off x="6722970" y="1674257"/>
              <a:ext cx="2780259" cy="4133042"/>
            </a:xfrm>
            <a:prstGeom prst="rect">
              <a:avLst/>
            </a:prstGeom>
          </p:spPr>
        </p:pic>
        <p:pic>
          <p:nvPicPr>
            <p:cNvPr id="53" name="Picture 52"/>
            <p:cNvPicPr>
              <a:picLocks noChangeAspect="1"/>
            </p:cNvPicPr>
            <p:nvPr/>
          </p:nvPicPr>
          <p:blipFill>
            <a:blip r:embed="rId7"/>
            <a:stretch>
              <a:fillRect/>
            </a:stretch>
          </p:blipFill>
          <p:spPr>
            <a:xfrm>
              <a:off x="7470523" y="3260826"/>
              <a:ext cx="979669" cy="1295431"/>
            </a:xfrm>
            <a:prstGeom prst="rect">
              <a:avLst/>
            </a:prstGeom>
          </p:spPr>
        </p:pic>
      </p:grpSp>
      <p:grpSp>
        <p:nvGrpSpPr>
          <p:cNvPr id="55" name="Group 54"/>
          <p:cNvGrpSpPr/>
          <p:nvPr/>
        </p:nvGrpSpPr>
        <p:grpSpPr>
          <a:xfrm>
            <a:off x="3716444" y="-338179"/>
            <a:ext cx="2775838" cy="4134755"/>
            <a:chOff x="3719625" y="-351356"/>
            <a:chExt cx="2775838" cy="4134755"/>
          </a:xfrm>
        </p:grpSpPr>
        <p:pic>
          <p:nvPicPr>
            <p:cNvPr id="56" name="Picture 55"/>
            <p:cNvPicPr>
              <a:picLocks noChangeAspect="1"/>
            </p:cNvPicPr>
            <p:nvPr/>
          </p:nvPicPr>
          <p:blipFill>
            <a:blip r:embed="rId8"/>
            <a:stretch>
              <a:fillRect/>
            </a:stretch>
          </p:blipFill>
          <p:spPr>
            <a:xfrm>
              <a:off x="3719625" y="-351356"/>
              <a:ext cx="2775838" cy="4134755"/>
            </a:xfrm>
            <a:prstGeom prst="rect">
              <a:avLst/>
            </a:prstGeom>
          </p:spPr>
        </p:pic>
        <p:pic>
          <p:nvPicPr>
            <p:cNvPr id="57" name="Picture 56"/>
            <p:cNvPicPr>
              <a:picLocks noChangeAspect="1"/>
            </p:cNvPicPr>
            <p:nvPr/>
          </p:nvPicPr>
          <p:blipFill>
            <a:blip r:embed="rId7"/>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9"/>
          <a:stretch>
            <a:fillRect/>
          </a:stretch>
        </p:blipFill>
        <p:spPr>
          <a:xfrm>
            <a:off x="2845363" y="4756882"/>
            <a:ext cx="2172796" cy="1400076"/>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pic>
        <p:nvPicPr>
          <p:cNvPr id="49" name="Picture 48"/>
          <p:cNvPicPr>
            <a:picLocks noChangeAspect="1"/>
          </p:cNvPicPr>
          <p:nvPr/>
        </p:nvPicPr>
        <p:blipFill>
          <a:blip r:embed="rId17"/>
          <a:stretch>
            <a:fillRect/>
          </a:stretch>
        </p:blipFill>
        <p:spPr>
          <a:xfrm>
            <a:off x="8313888" y="266746"/>
            <a:ext cx="3327976" cy="2148255"/>
          </a:xfrm>
          <a:prstGeom prst="rect">
            <a:avLst/>
          </a:prstGeom>
        </p:spPr>
      </p:pic>
      <p:pic>
        <p:nvPicPr>
          <p:cNvPr id="45" name="Picture 44"/>
          <p:cNvPicPr>
            <a:picLocks noChangeAspect="1"/>
          </p:cNvPicPr>
          <p:nvPr/>
        </p:nvPicPr>
        <p:blipFill>
          <a:blip r:embed="rId18"/>
          <a:stretch>
            <a:fillRect/>
          </a:stretch>
        </p:blipFill>
        <p:spPr>
          <a:xfrm>
            <a:off x="3958553" y="483348"/>
            <a:ext cx="900012" cy="707152"/>
          </a:xfrm>
          <a:prstGeom prst="rect">
            <a:avLst/>
          </a:prstGeom>
        </p:spPr>
      </p:pic>
      <p:pic>
        <p:nvPicPr>
          <p:cNvPr id="46" name="Picture 45"/>
          <p:cNvPicPr>
            <a:picLocks noChangeAspect="1"/>
          </p:cNvPicPr>
          <p:nvPr/>
        </p:nvPicPr>
        <p:blipFill>
          <a:blip r:embed="rId19"/>
          <a:stretch>
            <a:fillRect/>
          </a:stretch>
        </p:blipFill>
        <p:spPr>
          <a:xfrm>
            <a:off x="6815135" y="2378713"/>
            <a:ext cx="587762" cy="477557"/>
          </a:xfrm>
          <a:prstGeom prst="rect">
            <a:avLst/>
          </a:prstGeom>
        </p:spPr>
      </p:pic>
      <p:grpSp>
        <p:nvGrpSpPr>
          <p:cNvPr id="38" name="Group 37"/>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3"/>
            <a:stretch>
              <a:fillRect/>
            </a:stretch>
          </p:blipFill>
          <p:spPr>
            <a:xfrm>
              <a:off x="9827324" y="-40038"/>
              <a:ext cx="934789" cy="1104751"/>
            </a:xfrm>
            <a:prstGeom prst="rect">
              <a:avLst/>
            </a:prstGeom>
          </p:spPr>
        </p:pic>
        <p:pic>
          <p:nvPicPr>
            <p:cNvPr id="40" name="Picture 39"/>
            <p:cNvPicPr>
              <a:picLocks noChangeAspect="1"/>
            </p:cNvPicPr>
            <p:nvPr/>
          </p:nvPicPr>
          <p:blipFill>
            <a:blip r:embed="rId20"/>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3759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45"/>
                                        </p:tgtEl>
                                      </p:cBhvr>
                                    </p:animEffect>
                                    <p:set>
                                      <p:cBhvr>
                                        <p:cTn id="11" dur="1" fill="hold">
                                          <p:stCondLst>
                                            <p:cond delay="499"/>
                                          </p:stCondLst>
                                        </p:cTn>
                                        <p:tgtEl>
                                          <p:spTgt spid="45"/>
                                        </p:tgtEl>
                                        <p:attrNameLst>
                                          <p:attrName>style.visibility</p:attrName>
                                        </p:attrNameLst>
                                      </p:cBhvr>
                                      <p:to>
                                        <p:strVal val="hidden"/>
                                      </p:to>
                                    </p:set>
                                  </p:childTnLst>
                                </p:cTn>
                              </p:par>
                            </p:childTnLst>
                          </p:cTn>
                        </p:par>
                        <p:par>
                          <p:cTn id="12" fill="hold">
                            <p:stCondLst>
                              <p:cond delay="1000"/>
                            </p:stCondLst>
                            <p:childTnLst>
                              <p:par>
                                <p:cTn id="13" presetID="42" presetClass="path" presetSubtype="0" accel="50000" decel="50000" fill="hold" nodeType="afterEffect">
                                  <p:stCondLst>
                                    <p:cond delay="0"/>
                                  </p:stCondLst>
                                  <p:childTnLst>
                                    <p:animMotion origin="layout" path="M 1.04167E-6 -3.7037E-6 L 0.04974 -0.05555 " pathEditMode="relative" rAng="0" ptsTypes="AA">
                                      <p:cBhvr>
                                        <p:cTn id="14" dur="1000" fill="hold"/>
                                        <p:tgtEl>
                                          <p:spTgt spid="51"/>
                                        </p:tgtEl>
                                        <p:attrNameLst>
                                          <p:attrName>ppt_x</p:attrName>
                                          <p:attrName>ppt_y</p:attrName>
                                        </p:attrNameLst>
                                      </p:cBhvr>
                                      <p:rCtr x="2487" y="-2778"/>
                                    </p:animMotion>
                                  </p:childTnLst>
                                </p:cTn>
                              </p:par>
                              <p:par>
                                <p:cTn id="15" presetID="42" presetClass="path" presetSubtype="0" accel="50000" decel="50000" fill="hold" nodeType="withEffect">
                                  <p:stCondLst>
                                    <p:cond delay="750"/>
                                  </p:stCondLst>
                                  <p:childTnLst>
                                    <p:animMotion origin="layout" path="M 2.08333E-7 -3.33333E-6 L 0.23698 0.28287 " pathEditMode="relative" rAng="0" ptsTypes="AA">
                                      <p:cBhvr>
                                        <p:cTn id="16" dur="2250" fill="hold"/>
                                        <p:tgtEl>
                                          <p:spTgt spid="55"/>
                                        </p:tgtEl>
                                        <p:attrNameLst>
                                          <p:attrName>ppt_x</p:attrName>
                                          <p:attrName>ppt_y</p:attrName>
                                        </p:attrNameLst>
                                      </p:cBhvr>
                                      <p:rCtr x="11836" y="14051"/>
                                    </p:animMotion>
                                  </p:childTnLst>
                                </p:cTn>
                              </p:par>
                              <p:par>
                                <p:cTn id="17" presetID="42" presetClass="path" presetSubtype="0" accel="50000" decel="50000" fill="hold" nodeType="withEffect">
                                  <p:stCondLst>
                                    <p:cond delay="1000"/>
                                  </p:stCondLst>
                                  <p:childTnLst>
                                    <p:animMotion origin="layout" path="M 0.04974 -0.05555 L -0.18893 -0.33333 " pathEditMode="relative" rAng="0" ptsTypes="AA">
                                      <p:cBhvr>
                                        <p:cTn id="18" dur="1000" fill="hold"/>
                                        <p:tgtEl>
                                          <p:spTgt spid="51"/>
                                        </p:tgtEl>
                                        <p:attrNameLst>
                                          <p:attrName>ppt_x</p:attrName>
                                          <p:attrName>ppt_y</p:attrName>
                                        </p:attrNameLst>
                                      </p:cBhvr>
                                      <p:rCtr x="-11940" y="-13889"/>
                                    </p:animMotion>
                                  </p:childTnLst>
                                </p:cTn>
                              </p:par>
                              <p:par>
                                <p:cTn id="19" presetID="42" presetClass="path" presetSubtype="0" accel="50000" decel="50000" fill="hold" nodeType="withEffect">
                                  <p:stCondLst>
                                    <p:cond delay="2000"/>
                                  </p:stCondLst>
                                  <p:childTnLst>
                                    <p:animMotion origin="layout" path="M -0.18893 -0.33333 L -0.23555 -0.2824 " pathEditMode="relative" rAng="0" ptsTypes="AA">
                                      <p:cBhvr>
                                        <p:cTn id="20" dur="1250" fill="hold"/>
                                        <p:tgtEl>
                                          <p:spTgt spid="51"/>
                                        </p:tgtEl>
                                        <p:attrNameLst>
                                          <p:attrName>ppt_x</p:attrName>
                                          <p:attrName>ppt_y</p:attrName>
                                        </p:attrNameLst>
                                      </p:cBhvr>
                                      <p:rCtr x="-2331" y="2546"/>
                                    </p:animMotion>
                                  </p:childTnLst>
                                </p:cTn>
                              </p:par>
                            </p:childTnLst>
                          </p:cTn>
                        </p:par>
                        <p:par>
                          <p:cTn id="21" fill="hold">
                            <p:stCondLst>
                              <p:cond delay="4250"/>
                            </p:stCondLst>
                            <p:childTnLst>
                              <p:par>
                                <p:cTn id="22" presetID="10" presetClass="entr" presetSubtype="0" fill="hold"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a:latin typeface="+mj-lt"/>
              </a:rPr>
              <a:t>Set up staging </a:t>
            </a:r>
            <a:r>
              <a:rPr lang="en-US" sz="4400" dirty="0" smtClean="0">
                <a:latin typeface="+mj-lt"/>
              </a:rPr>
              <a:t>environments</a:t>
            </a:r>
            <a:endParaRPr lang="en-US" sz="4400" dirty="0">
              <a:latin typeface="+mj-lt"/>
            </a:endParaRPr>
          </a:p>
        </p:txBody>
      </p:sp>
    </p:spTree>
    <p:extLst>
      <p:ext uri="{BB962C8B-B14F-4D97-AF65-F5344CB8AC3E}">
        <p14:creationId xmlns:p14="http://schemas.microsoft.com/office/powerpoint/2010/main" val="116235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Web Jobs</a:t>
            </a:r>
            <a:endParaRPr lang="en-US" sz="8800" dirty="0"/>
          </a:p>
        </p:txBody>
      </p:sp>
    </p:spTree>
    <p:extLst>
      <p:ext uri="{BB962C8B-B14F-4D97-AF65-F5344CB8AC3E}">
        <p14:creationId xmlns:p14="http://schemas.microsoft.com/office/powerpoint/2010/main" val="36311692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3078" y="1139431"/>
            <a:ext cx="7337472" cy="4733853"/>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pic>
        <p:nvPicPr>
          <p:cNvPr id="10" name="Picture 9"/>
          <p:cNvPicPr>
            <a:picLocks noChangeAspect="1"/>
          </p:cNvPicPr>
          <p:nvPr/>
        </p:nvPicPr>
        <p:blipFill>
          <a:blip r:embed="rId17"/>
          <a:stretch>
            <a:fillRect/>
          </a:stretch>
        </p:blipFill>
        <p:spPr>
          <a:xfrm>
            <a:off x="6486668" y="1300403"/>
            <a:ext cx="3997065" cy="2580782"/>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8"/>
            <a:stretch>
              <a:fillRect/>
            </a:stretch>
          </p:blipFill>
          <p:spPr>
            <a:xfrm>
              <a:off x="3719625" y="-351356"/>
              <a:ext cx="2775838" cy="4134755"/>
            </a:xfrm>
            <a:prstGeom prst="rect">
              <a:avLst/>
            </a:prstGeom>
          </p:spPr>
        </p:pic>
        <p:pic>
          <p:nvPicPr>
            <p:cNvPr id="46" name="Picture 45"/>
            <p:cNvPicPr>
              <a:picLocks noChangeAspect="1"/>
            </p:cNvPicPr>
            <p:nvPr/>
          </p:nvPicPr>
          <p:blipFill>
            <a:blip r:embed="rId19"/>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0"/>
          <a:stretch>
            <a:fillRect/>
          </a:stretch>
        </p:blipFill>
        <p:spPr>
          <a:xfrm>
            <a:off x="9141706" y="4968434"/>
            <a:ext cx="2301854" cy="1495516"/>
          </a:xfrm>
          <a:prstGeom prst="rect">
            <a:avLst/>
          </a:prstGeom>
        </p:spPr>
      </p:pic>
      <p:pic>
        <p:nvPicPr>
          <p:cNvPr id="12" name="Picture 11"/>
          <p:cNvPicPr>
            <a:picLocks noChangeAspect="1"/>
          </p:cNvPicPr>
          <p:nvPr/>
        </p:nvPicPr>
        <p:blipFill>
          <a:blip r:embed="rId21"/>
          <a:stretch>
            <a:fillRect/>
          </a:stretch>
        </p:blipFill>
        <p:spPr>
          <a:xfrm>
            <a:off x="9669923" y="4344555"/>
            <a:ext cx="1245420" cy="1789396"/>
          </a:xfrm>
          <a:prstGeom prst="rect">
            <a:avLst/>
          </a:prstGeom>
        </p:spPr>
      </p:pic>
      <p:pic>
        <p:nvPicPr>
          <p:cNvPr id="13" name="Picture 12"/>
          <p:cNvPicPr>
            <a:picLocks noChangeAspect="1"/>
          </p:cNvPicPr>
          <p:nvPr/>
        </p:nvPicPr>
        <p:blipFill>
          <a:blip r:embed="rId22"/>
          <a:stretch>
            <a:fillRect/>
          </a:stretch>
        </p:blipFill>
        <p:spPr>
          <a:xfrm>
            <a:off x="9490000" y="6190866"/>
            <a:ext cx="702179" cy="462975"/>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1"/>
            <a:stretch>
              <a:fillRect/>
            </a:stretch>
          </p:blipFill>
          <p:spPr>
            <a:xfrm>
              <a:off x="9827324" y="-40038"/>
              <a:ext cx="934789" cy="1104751"/>
            </a:xfrm>
            <a:prstGeom prst="rect">
              <a:avLst/>
            </a:prstGeom>
          </p:spPr>
        </p:pic>
        <p:pic>
          <p:nvPicPr>
            <p:cNvPr id="42" name="Picture 41"/>
            <p:cNvPicPr>
              <a:picLocks noChangeAspect="1"/>
            </p:cNvPicPr>
            <p:nvPr/>
          </p:nvPicPr>
          <p:blipFill>
            <a:blip r:embed="rId23"/>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939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2"/>
          <a:stretch>
            <a:fillRect/>
          </a:stretch>
        </p:blipFill>
        <p:spPr>
          <a:xfrm>
            <a:off x="2859218" y="4756882"/>
            <a:ext cx="2172796" cy="1400076"/>
          </a:xfrm>
          <a:prstGeom prst="rect">
            <a:avLst/>
          </a:prstGeom>
        </p:spPr>
      </p:pic>
      <p:pic>
        <p:nvPicPr>
          <p:cNvPr id="39" name="Picture 38"/>
          <p:cNvPicPr>
            <a:picLocks noChangeAspect="1"/>
          </p:cNvPicPr>
          <p:nvPr/>
        </p:nvPicPr>
        <p:blipFill>
          <a:blip r:embed="rId3"/>
          <a:stretch>
            <a:fillRect/>
          </a:stretch>
        </p:blipFill>
        <p:spPr>
          <a:xfrm>
            <a:off x="2821011" y="4742868"/>
            <a:ext cx="2201267" cy="1438992"/>
          </a:xfrm>
          <a:prstGeom prst="rect">
            <a:avLst/>
          </a:prstGeom>
        </p:spPr>
      </p:pic>
      <p:pic>
        <p:nvPicPr>
          <p:cNvPr id="6" name="Picture 5"/>
          <p:cNvPicPr>
            <a:picLocks noChangeAspect="1"/>
          </p:cNvPicPr>
          <p:nvPr/>
        </p:nvPicPr>
        <p:blipFill>
          <a:blip r:embed="rId4"/>
          <a:stretch>
            <a:fillRect/>
          </a:stretch>
        </p:blipFill>
        <p:spPr>
          <a:xfrm>
            <a:off x="3403078" y="1139431"/>
            <a:ext cx="7337472" cy="4733853"/>
          </a:xfrm>
          <a:prstGeom prst="rect">
            <a:avLst/>
          </a:prstGeom>
        </p:spPr>
      </p:pic>
      <p:pic>
        <p:nvPicPr>
          <p:cNvPr id="21" name="Picture 20"/>
          <p:cNvPicPr>
            <a:picLocks noChangeAspect="1"/>
          </p:cNvPicPr>
          <p:nvPr/>
        </p:nvPicPr>
        <p:blipFill>
          <a:blip r:embed="rId5"/>
          <a:stretch>
            <a:fillRect/>
          </a:stretch>
        </p:blipFill>
        <p:spPr>
          <a:xfrm>
            <a:off x="1" y="3743009"/>
            <a:ext cx="4822369" cy="3124661"/>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0" name="Picture 9"/>
          <p:cNvPicPr>
            <a:picLocks noChangeAspect="1"/>
          </p:cNvPicPr>
          <p:nvPr/>
        </p:nvPicPr>
        <p:blipFill>
          <a:blip r:embed="rId7"/>
          <a:stretch>
            <a:fillRect/>
          </a:stretch>
        </p:blipFill>
        <p:spPr>
          <a:xfrm>
            <a:off x="6486668" y="1300403"/>
            <a:ext cx="3997065" cy="2580782"/>
          </a:xfrm>
          <a:prstGeom prst="rect">
            <a:avLst/>
          </a:prstGeom>
        </p:spPr>
      </p:pic>
      <p:pic>
        <p:nvPicPr>
          <p:cNvPr id="30" name="Picture 29"/>
          <p:cNvPicPr>
            <a:picLocks noChangeAspect="1"/>
          </p:cNvPicPr>
          <p:nvPr/>
        </p:nvPicPr>
        <p:blipFill>
          <a:blip r:embed="rId8"/>
          <a:stretch>
            <a:fillRect/>
          </a:stretch>
        </p:blipFill>
        <p:spPr>
          <a:xfrm>
            <a:off x="6609503" y="0"/>
            <a:ext cx="5582498" cy="3614057"/>
          </a:xfrm>
          <a:prstGeom prst="rect">
            <a:avLst/>
          </a:prstGeom>
        </p:spPr>
      </p:pic>
      <p:pic>
        <p:nvPicPr>
          <p:cNvPr id="38" name="Picture 37"/>
          <p:cNvPicPr>
            <a:picLocks noChangeAspect="1"/>
          </p:cNvPicPr>
          <p:nvPr/>
        </p:nvPicPr>
        <p:blipFill>
          <a:blip r:embed="rId9"/>
          <a:stretch>
            <a:fillRect/>
          </a:stretch>
        </p:blipFill>
        <p:spPr>
          <a:xfrm>
            <a:off x="8314314" y="267557"/>
            <a:ext cx="3327550" cy="2147980"/>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7"/>
            <a:stretch>
              <a:fillRect/>
            </a:stretch>
          </p:blipFill>
          <p:spPr>
            <a:xfrm>
              <a:off x="3719625" y="-351356"/>
              <a:ext cx="2775838" cy="4134755"/>
            </a:xfrm>
            <a:prstGeom prst="rect">
              <a:avLst/>
            </a:prstGeom>
          </p:spPr>
        </p:pic>
        <p:pic>
          <p:nvPicPr>
            <p:cNvPr id="46" name="Picture 45"/>
            <p:cNvPicPr>
              <a:picLocks noChangeAspect="1"/>
            </p:cNvPicPr>
            <p:nvPr/>
          </p:nvPicPr>
          <p:blipFill>
            <a:blip r:embed="rId18"/>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19"/>
          <a:stretch>
            <a:fillRect/>
          </a:stretch>
        </p:blipFill>
        <p:spPr>
          <a:xfrm>
            <a:off x="7757324" y="4677561"/>
            <a:ext cx="1275292" cy="805448"/>
          </a:xfrm>
          <a:prstGeom prst="rect">
            <a:avLst/>
          </a:prstGeom>
        </p:spPr>
      </p:pic>
      <p:pic>
        <p:nvPicPr>
          <p:cNvPr id="41" name="Picture 40"/>
          <p:cNvPicPr>
            <a:picLocks noChangeAspect="1"/>
          </p:cNvPicPr>
          <p:nvPr/>
        </p:nvPicPr>
        <p:blipFill>
          <a:blip r:embed="rId20"/>
          <a:stretch>
            <a:fillRect/>
          </a:stretch>
        </p:blipFill>
        <p:spPr>
          <a:xfrm>
            <a:off x="9141706" y="4968434"/>
            <a:ext cx="2301854" cy="1495516"/>
          </a:xfrm>
          <a:prstGeom prst="rect">
            <a:avLst/>
          </a:prstGeom>
        </p:spPr>
      </p:pic>
      <p:pic>
        <p:nvPicPr>
          <p:cNvPr id="42" name="Picture 41"/>
          <p:cNvPicPr>
            <a:picLocks noChangeAspect="1"/>
          </p:cNvPicPr>
          <p:nvPr/>
        </p:nvPicPr>
        <p:blipFill>
          <a:blip r:embed="rId21"/>
          <a:stretch>
            <a:fillRect/>
          </a:stretch>
        </p:blipFill>
        <p:spPr>
          <a:xfrm>
            <a:off x="9669923" y="4344555"/>
            <a:ext cx="1245420" cy="1789396"/>
          </a:xfrm>
          <a:prstGeom prst="rect">
            <a:avLst/>
          </a:prstGeom>
        </p:spPr>
      </p:pic>
      <p:pic>
        <p:nvPicPr>
          <p:cNvPr id="43" name="Picture 42"/>
          <p:cNvPicPr>
            <a:picLocks noChangeAspect="1"/>
          </p:cNvPicPr>
          <p:nvPr/>
        </p:nvPicPr>
        <p:blipFill>
          <a:blip r:embed="rId22"/>
          <a:stretch>
            <a:fillRect/>
          </a:stretch>
        </p:blipFill>
        <p:spPr>
          <a:xfrm>
            <a:off x="9490000" y="6190866"/>
            <a:ext cx="702179" cy="462975"/>
          </a:xfrm>
          <a:prstGeom prst="rect">
            <a:avLst/>
          </a:prstGeom>
        </p:spPr>
      </p:pic>
      <p:pic>
        <p:nvPicPr>
          <p:cNvPr id="7" name="Picture 6"/>
          <p:cNvPicPr>
            <a:picLocks noChangeAspect="1"/>
          </p:cNvPicPr>
          <p:nvPr/>
        </p:nvPicPr>
        <p:blipFill>
          <a:blip r:embed="rId23"/>
          <a:stretch>
            <a:fillRect/>
          </a:stretch>
        </p:blipFill>
        <p:spPr>
          <a:xfrm>
            <a:off x="5152380" y="1067251"/>
            <a:ext cx="2427996" cy="3583789"/>
          </a:xfrm>
          <a:prstGeom prst="rect">
            <a:avLst/>
          </a:prstGeom>
        </p:spPr>
      </p:pic>
      <p:pic>
        <p:nvPicPr>
          <p:cNvPr id="14" name="Picture 13"/>
          <p:cNvPicPr>
            <a:picLocks noChangeAspect="1"/>
          </p:cNvPicPr>
          <p:nvPr/>
        </p:nvPicPr>
        <p:blipFill>
          <a:blip r:embed="rId24"/>
          <a:stretch>
            <a:fillRect/>
          </a:stretch>
        </p:blipFill>
        <p:spPr>
          <a:xfrm>
            <a:off x="9068151" y="2971109"/>
            <a:ext cx="1415845" cy="912434"/>
          </a:xfrm>
          <a:prstGeom prst="rect">
            <a:avLst/>
          </a:prstGeom>
        </p:spPr>
      </p:pic>
      <p:pic>
        <p:nvPicPr>
          <p:cNvPr id="15" name="Picture 14"/>
          <p:cNvPicPr>
            <a:picLocks noChangeAspect="1"/>
          </p:cNvPicPr>
          <p:nvPr/>
        </p:nvPicPr>
        <p:blipFill>
          <a:blip r:embed="rId25"/>
          <a:stretch>
            <a:fillRect/>
          </a:stretch>
        </p:blipFill>
        <p:spPr>
          <a:xfrm>
            <a:off x="9995831" y="3579624"/>
            <a:ext cx="1992681" cy="1766948"/>
          </a:xfrm>
          <a:prstGeom prst="rect">
            <a:avLst/>
          </a:prstGeom>
        </p:spPr>
      </p:pic>
      <p:grpSp>
        <p:nvGrpSpPr>
          <p:cNvPr id="51" name="Group 50"/>
          <p:cNvGrpSpPr/>
          <p:nvPr/>
        </p:nvGrpSpPr>
        <p:grpSpPr>
          <a:xfrm>
            <a:off x="9787568" y="-79793"/>
            <a:ext cx="934789" cy="1104751"/>
            <a:chOff x="9827324" y="-40038"/>
            <a:chExt cx="934789" cy="1104751"/>
          </a:xfrm>
        </p:grpSpPr>
        <p:pic>
          <p:nvPicPr>
            <p:cNvPr id="52" name="Picture 51"/>
            <p:cNvPicPr>
              <a:picLocks noChangeAspect="1"/>
            </p:cNvPicPr>
            <p:nvPr/>
          </p:nvPicPr>
          <p:blipFill>
            <a:blip r:embed="rId12"/>
            <a:stretch>
              <a:fillRect/>
            </a:stretch>
          </p:blipFill>
          <p:spPr>
            <a:xfrm>
              <a:off x="9827324" y="-40038"/>
              <a:ext cx="934789" cy="1104751"/>
            </a:xfrm>
            <a:prstGeom prst="rect">
              <a:avLst/>
            </a:prstGeom>
          </p:spPr>
        </p:pic>
        <p:pic>
          <p:nvPicPr>
            <p:cNvPr id="53" name="Picture 52"/>
            <p:cNvPicPr>
              <a:picLocks noChangeAspect="1"/>
            </p:cNvPicPr>
            <p:nvPr/>
          </p:nvPicPr>
          <p:blipFill>
            <a:blip r:embed="rId2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7679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Traffic Manager</a:t>
            </a:r>
            <a:endParaRPr lang="en-US" sz="8800" dirty="0"/>
          </a:p>
        </p:txBody>
      </p:sp>
    </p:spTree>
    <p:extLst>
      <p:ext uri="{BB962C8B-B14F-4D97-AF65-F5344CB8AC3E}">
        <p14:creationId xmlns:p14="http://schemas.microsoft.com/office/powerpoint/2010/main" val="1464790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7377" y="2875002"/>
            <a:ext cx="12057247" cy="1107996"/>
          </a:xfrm>
          <a:prstGeom prst="rect">
            <a:avLst/>
          </a:prstGeom>
          <a:noFill/>
        </p:spPr>
        <p:txBody>
          <a:bodyPr wrap="square" rtlCol="0">
            <a:spAutoFit/>
          </a:bodyPr>
          <a:lstStyle/>
          <a:p>
            <a:pPr algn="ctr"/>
            <a:r>
              <a:rPr lang="en-US" sz="6600" dirty="0">
                <a:solidFill>
                  <a:prstClr val="white"/>
                </a:solidFill>
                <a:latin typeface="+mj-lt"/>
              </a:rPr>
              <a:t>Fastest way to build for the cloud</a:t>
            </a:r>
          </a:p>
        </p:txBody>
      </p:sp>
    </p:spTree>
    <p:extLst>
      <p:ext uri="{BB962C8B-B14F-4D97-AF65-F5344CB8AC3E}">
        <p14:creationId xmlns:p14="http://schemas.microsoft.com/office/powerpoint/2010/main" val="3600947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smtClean="0">
                <a:ea typeface="メイリオ" pitchFamily="50" charset="-128"/>
                <a:cs typeface="Segoe UI Light" panose="020B0502040204020203" pitchFamily="34" charset="0"/>
              </a:rPr>
              <a:t>App Service Web App </a:t>
            </a:r>
            <a:r>
              <a:rPr lang="en-US" altLang="ja-JP" sz="4799" dirty="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615500" y="217311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17 regions </a:t>
            </a:r>
            <a:r>
              <a:rPr lang="en-US" sz="3600" dirty="0">
                <a:solidFill>
                  <a:srgbClr val="92D050"/>
                </a:solidFill>
              </a:rPr>
              <a:t>worldwide in </a:t>
            </a:r>
            <a:r>
              <a:rPr lang="en-US" sz="3600" dirty="0" smtClean="0">
                <a:solidFill>
                  <a:srgbClr val="92D050"/>
                </a:solidFill>
              </a:rPr>
              <a:t>2015</a:t>
            </a:r>
            <a:endParaRPr lang="en-US" sz="3600" dirty="0">
              <a:solidFill>
                <a:srgbClr val="92D050"/>
              </a:solidFill>
            </a:endParaRPr>
          </a:p>
        </p:txBody>
      </p:sp>
      <p:sp>
        <p:nvSpPr>
          <p:cNvPr id="1236" name="Oval 1235"/>
          <p:cNvSpPr/>
          <p:nvPr/>
        </p:nvSpPr>
        <p:spPr bwMode="auto">
          <a:xfrm>
            <a:off x="3043091" y="246970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1237" name="Oval 1236"/>
          <p:cNvSpPr/>
          <p:nvPr/>
        </p:nvSpPr>
        <p:spPr bwMode="auto">
          <a:xfrm>
            <a:off x="9995655" y="482519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55" name="Oval 2454"/>
          <p:cNvSpPr/>
          <p:nvPr/>
        </p:nvSpPr>
        <p:spPr bwMode="auto">
          <a:xfrm>
            <a:off x="10211897" y="537956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5"/>
                                        </p:tgtEl>
                                        <p:attrNameLst>
                                          <p:attrName>style.visibility</p:attrName>
                                        </p:attrNameLst>
                                      </p:cBhvr>
                                      <p:to>
                                        <p:strVal val="visible"/>
                                      </p:to>
                                    </p:set>
                                    <p:animEffect transition="in" filter="fade">
                                      <p:cBhvr>
                                        <p:cTn id="28" dur="250"/>
                                        <p:tgtEl>
                                          <p:spTgt spid="246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6"/>
                                        </p:tgtEl>
                                        <p:attrNameLst>
                                          <p:attrName>style.visibility</p:attrName>
                                        </p:attrNameLst>
                                      </p:cBhvr>
                                      <p:to>
                                        <p:strVal val="visible"/>
                                      </p:to>
                                    </p:set>
                                    <p:animEffect transition="in" filter="fade">
                                      <p:cBhvr>
                                        <p:cTn id="31" dur="250"/>
                                        <p:tgtEl>
                                          <p:spTgt spid="2466"/>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7"/>
                                        </p:tgtEl>
                                        <p:attrNameLst>
                                          <p:attrName>style.visibility</p:attrName>
                                        </p:attrNameLst>
                                      </p:cBhvr>
                                      <p:to>
                                        <p:strVal val="visible"/>
                                      </p:to>
                                    </p:set>
                                    <p:animEffect transition="in" filter="fade">
                                      <p:cBhvr>
                                        <p:cTn id="34" dur="250"/>
                                        <p:tgtEl>
                                          <p:spTgt spid="2467"/>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8"/>
                                        </p:tgtEl>
                                        <p:attrNameLst>
                                          <p:attrName>style.visibility</p:attrName>
                                        </p:attrNameLst>
                                      </p:cBhvr>
                                      <p:to>
                                        <p:strVal val="visible"/>
                                      </p:to>
                                    </p:set>
                                    <p:animEffect transition="in" filter="fade">
                                      <p:cBhvr>
                                        <p:cTn id="37" dur="250"/>
                                        <p:tgtEl>
                                          <p:spTgt spid="246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9"/>
                                        </p:tgtEl>
                                        <p:attrNameLst>
                                          <p:attrName>style.visibility</p:attrName>
                                        </p:attrNameLst>
                                      </p:cBhvr>
                                      <p:to>
                                        <p:strVal val="visible"/>
                                      </p:to>
                                    </p:set>
                                    <p:animEffect transition="in" filter="fade">
                                      <p:cBhvr>
                                        <p:cTn id="40" dur="250"/>
                                        <p:tgtEl>
                                          <p:spTgt spid="246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70"/>
                                        </p:tgtEl>
                                        <p:attrNameLst>
                                          <p:attrName>style.visibility</p:attrName>
                                        </p:attrNameLst>
                                      </p:cBhvr>
                                      <p:to>
                                        <p:strVal val="visible"/>
                                      </p:to>
                                    </p:set>
                                    <p:animEffect transition="in" filter="fade">
                                      <p:cBhvr>
                                        <p:cTn id="43" dur="250"/>
                                        <p:tgtEl>
                                          <p:spTgt spid="2470"/>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71"/>
                                        </p:tgtEl>
                                        <p:attrNameLst>
                                          <p:attrName>style.visibility</p:attrName>
                                        </p:attrNameLst>
                                      </p:cBhvr>
                                      <p:to>
                                        <p:strVal val="visible"/>
                                      </p:to>
                                    </p:set>
                                    <p:animEffect transition="in" filter="fade">
                                      <p:cBhvr>
                                        <p:cTn id="46" dur="250"/>
                                        <p:tgtEl>
                                          <p:spTgt spid="2471"/>
                                        </p:tgtEl>
                                      </p:cBhvr>
                                    </p:animEffect>
                                  </p:childTnLst>
                                </p:cTn>
                              </p:par>
                            </p:childTnLst>
                          </p:cTn>
                        </p:par>
                        <p:par>
                          <p:cTn id="47" fill="hold">
                            <p:stCondLst>
                              <p:cond delay="750"/>
                            </p:stCondLst>
                            <p:childTnLst>
                              <p:par>
                                <p:cTn id="48" presetID="12" presetClass="entr" presetSubtype="1" fill="hold" grpId="0" nodeType="afterEffect">
                                  <p:stCondLst>
                                    <p:cond delay="0"/>
                                  </p:stCondLst>
                                  <p:childTnLst>
                                    <p:set>
                                      <p:cBhvr>
                                        <p:cTn id="49" dur="1" fill="hold">
                                          <p:stCondLst>
                                            <p:cond delay="0"/>
                                          </p:stCondLst>
                                        </p:cTn>
                                        <p:tgtEl>
                                          <p:spTgt spid="2"/>
                                        </p:tgtEl>
                                        <p:attrNameLst>
                                          <p:attrName>style.visibility</p:attrName>
                                        </p:attrNameLst>
                                      </p:cBhvr>
                                      <p:to>
                                        <p:strVal val="visible"/>
                                      </p:to>
                                    </p:set>
                                    <p:anim calcmode="lin" valueType="num">
                                      <p:cBhvr additive="base">
                                        <p:cTn id="50" dur="500"/>
                                        <p:tgtEl>
                                          <p:spTgt spid="2"/>
                                        </p:tgtEl>
                                        <p:attrNameLst>
                                          <p:attrName>ppt_y</p:attrName>
                                        </p:attrNameLst>
                                      </p:cBhvr>
                                      <p:tavLst>
                                        <p:tav tm="0">
                                          <p:val>
                                            <p:strVal val="#ppt_y-#ppt_h*1.125000"/>
                                          </p:val>
                                        </p:tav>
                                        <p:tav tm="100000">
                                          <p:val>
                                            <p:strVal val="#ppt_y"/>
                                          </p:val>
                                        </p:tav>
                                      </p:tavLst>
                                    </p:anim>
                                    <p:animEffect transition="in" filter="wipe(down)">
                                      <p:cBhvr>
                                        <p:cTn id="51" dur="500"/>
                                        <p:tgtEl>
                                          <p:spTgt spid="2"/>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1236"/>
                                        </p:tgtEl>
                                        <p:attrNameLst>
                                          <p:attrName>style.visibility</p:attrName>
                                        </p:attrNameLst>
                                      </p:cBhvr>
                                      <p:to>
                                        <p:strVal val="visible"/>
                                      </p:to>
                                    </p:set>
                                    <p:animEffect transition="in" filter="fade">
                                      <p:cBhvr>
                                        <p:cTn id="54" dur="250"/>
                                        <p:tgtEl>
                                          <p:spTgt spid="1236"/>
                                        </p:tgtEl>
                                      </p:cBhvr>
                                    </p:animEffect>
                                  </p:childTnLst>
                                </p:cTn>
                              </p:par>
                              <p:par>
                                <p:cTn id="55" presetID="10" presetClass="entr" presetSubtype="0" fill="hold" grpId="0" nodeType="withEffect">
                                  <p:stCondLst>
                                    <p:cond delay="400"/>
                                  </p:stCondLst>
                                  <p:childTnLst>
                                    <p:set>
                                      <p:cBhvr>
                                        <p:cTn id="56" dur="1" fill="hold">
                                          <p:stCondLst>
                                            <p:cond delay="0"/>
                                          </p:stCondLst>
                                        </p:cTn>
                                        <p:tgtEl>
                                          <p:spTgt spid="1237"/>
                                        </p:tgtEl>
                                        <p:attrNameLst>
                                          <p:attrName>style.visibility</p:attrName>
                                        </p:attrNameLst>
                                      </p:cBhvr>
                                      <p:to>
                                        <p:strVal val="visible"/>
                                      </p:to>
                                    </p:set>
                                    <p:animEffect transition="in" filter="fade">
                                      <p:cBhvr>
                                        <p:cTn id="57" dur="250"/>
                                        <p:tgtEl>
                                          <p:spTgt spid="1237"/>
                                        </p:tgtEl>
                                      </p:cBhvr>
                                    </p:animEffect>
                                  </p:childTnLst>
                                </p:cTn>
                              </p:par>
                              <p:par>
                                <p:cTn id="58" presetID="10" presetClass="entr" presetSubtype="0" fill="hold" grpId="0" nodeType="withEffect">
                                  <p:stCondLst>
                                    <p:cond delay="400"/>
                                  </p:stCondLst>
                                  <p:childTnLst>
                                    <p:set>
                                      <p:cBhvr>
                                        <p:cTn id="59" dur="1" fill="hold">
                                          <p:stCondLst>
                                            <p:cond delay="0"/>
                                          </p:stCondLst>
                                        </p:cTn>
                                        <p:tgtEl>
                                          <p:spTgt spid="2455"/>
                                        </p:tgtEl>
                                        <p:attrNameLst>
                                          <p:attrName>style.visibility</p:attrName>
                                        </p:attrNameLst>
                                      </p:cBhvr>
                                      <p:to>
                                        <p:strVal val="visible"/>
                                      </p:to>
                                    </p:set>
                                    <p:animEffect transition="in" filter="fade">
                                      <p:cBhvr>
                                        <p:cTn id="60" dur="250"/>
                                        <p:tgtEl>
                                          <p:spTgt spid="2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5" grpId="0" animBg="1"/>
      <p:bldP spid="2466" grpId="0" animBg="1"/>
      <p:bldP spid="2467" grpId="0" animBg="1"/>
      <p:bldP spid="2468" grpId="0" animBg="1"/>
      <p:bldP spid="2469" grpId="0" animBg="1"/>
      <p:bldP spid="2470" grpId="0" animBg="1"/>
      <p:bldP spid="2471" grpId="0" animBg="1"/>
      <p:bldP spid="2" grpId="0" animBg="1"/>
      <p:bldP spid="1236" grpId="0" animBg="1"/>
      <p:bldP spid="1237" grpId="0" animBg="1"/>
      <p:bldP spid="245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15357" y="1238251"/>
            <a:ext cx="8760929" cy="4884173"/>
            <a:chOff x="395371" y="1139688"/>
            <a:chExt cx="8399866" cy="4651514"/>
          </a:xfrm>
          <a:solidFill>
            <a:srgbClr val="00B0F0"/>
          </a:solidFill>
        </p:grpSpPr>
        <p:sp>
          <p:nvSpPr>
            <p:cNvPr id="7"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35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6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40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0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5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0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2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2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4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93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1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7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17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1227" name="Title 1226"/>
          <p:cNvSpPr>
            <a:spLocks noGrp="1"/>
          </p:cNvSpPr>
          <p:nvPr>
            <p:ph type="title"/>
          </p:nvPr>
        </p:nvSpPr>
        <p:spPr>
          <a:xfrm>
            <a:off x="479774" y="496943"/>
            <a:ext cx="5388591" cy="1238490"/>
          </a:xfrm>
        </p:spPr>
        <p:txBody>
          <a:bodyPr anchor="t">
            <a:normAutofit/>
          </a:bodyPr>
          <a:lstStyle/>
          <a:p>
            <a:r>
              <a:rPr lang="en-US" sz="3200" dirty="0" smtClean="0">
                <a:solidFill>
                  <a:schemeClr val="bg1"/>
                </a:solidFill>
              </a:rPr>
              <a:t>Intelligent customer routing with Traffic Manager</a:t>
            </a:r>
            <a:endParaRPr lang="en-US" sz="3200" dirty="0">
              <a:solidFill>
                <a:schemeClr val="bg1"/>
              </a:solidFill>
            </a:endParaRPr>
          </a:p>
        </p:txBody>
      </p:sp>
      <p:sp>
        <p:nvSpPr>
          <p:cNvPr id="1228" name="Title 4"/>
          <p:cNvSpPr txBox="1">
            <a:spLocks/>
          </p:cNvSpPr>
          <p:nvPr/>
        </p:nvSpPr>
        <p:spPr>
          <a:xfrm>
            <a:off x="445051" y="4779329"/>
            <a:ext cx="3721835" cy="524243"/>
          </a:xfrm>
          <a:prstGeom prst="rect">
            <a:avLst/>
          </a:prstGeom>
          <a:solidFill>
            <a:srgbClr val="92D050"/>
          </a:solidFill>
        </p:spPr>
        <p:txBody>
          <a:bodyPr vert="horz" lIns="91440" tIns="45720" rIns="91440" bIns="45720"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2800" dirty="0" smtClean="0">
                <a:latin typeface="+mn-lt"/>
              </a:rPr>
              <a:t>www.yourapp.com</a:t>
            </a:r>
            <a:endParaRPr lang="en-US" sz="2800" dirty="0">
              <a:latin typeface="+mn-lt"/>
            </a:endParaRPr>
          </a:p>
        </p:txBody>
      </p:sp>
      <p:pic>
        <p:nvPicPr>
          <p:cNvPr id="1246" name="Picture 1245"/>
          <p:cNvPicPr>
            <a:picLocks noChangeAspect="1"/>
          </p:cNvPicPr>
          <p:nvPr/>
        </p:nvPicPr>
        <p:blipFill>
          <a:blip r:embed="rId2"/>
          <a:stretch>
            <a:fillRect/>
          </a:stretch>
        </p:blipFill>
        <p:spPr>
          <a:xfrm>
            <a:off x="4334488" y="1520656"/>
            <a:ext cx="1533877" cy="1419314"/>
          </a:xfrm>
          <a:prstGeom prst="rect">
            <a:avLst/>
          </a:prstGeom>
        </p:spPr>
      </p:pic>
      <p:pic>
        <p:nvPicPr>
          <p:cNvPr id="1247" name="Picture 1246"/>
          <p:cNvPicPr>
            <a:picLocks noChangeAspect="1"/>
          </p:cNvPicPr>
          <p:nvPr/>
        </p:nvPicPr>
        <p:blipFill>
          <a:blip r:embed="rId2"/>
          <a:stretch>
            <a:fillRect/>
          </a:stretch>
        </p:blipFill>
        <p:spPr>
          <a:xfrm>
            <a:off x="7436503" y="1208139"/>
            <a:ext cx="1533877" cy="1419314"/>
          </a:xfrm>
          <a:prstGeom prst="rect">
            <a:avLst/>
          </a:prstGeom>
        </p:spPr>
      </p:pic>
      <p:pic>
        <p:nvPicPr>
          <p:cNvPr id="1248" name="Picture 1247"/>
          <p:cNvPicPr>
            <a:picLocks noChangeAspect="1"/>
          </p:cNvPicPr>
          <p:nvPr/>
        </p:nvPicPr>
        <p:blipFill>
          <a:blip r:embed="rId2"/>
          <a:stretch>
            <a:fillRect/>
          </a:stretch>
        </p:blipFill>
        <p:spPr>
          <a:xfrm>
            <a:off x="9971359" y="2029941"/>
            <a:ext cx="1533877" cy="1419314"/>
          </a:xfrm>
          <a:prstGeom prst="rect">
            <a:avLst/>
          </a:prstGeom>
        </p:spPr>
      </p:pic>
      <p:cxnSp>
        <p:nvCxnSpPr>
          <p:cNvPr id="1250" name="Elbow Connector 1249"/>
          <p:cNvCxnSpPr>
            <a:stCxn id="1228" idx="0"/>
            <a:endCxn id="671" idx="5"/>
          </p:cNvCxnSpPr>
          <p:nvPr/>
        </p:nvCxnSpPr>
        <p:spPr>
          <a:xfrm rot="5400000" flipH="1" flipV="1">
            <a:off x="2582422" y="2781928"/>
            <a:ext cx="1720948" cy="2273854"/>
          </a:xfrm>
          <a:prstGeom prst="bentConnector3">
            <a:avLst>
              <a:gd name="adj1" fmla="val 78248"/>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4" name="Elbow Connector 1253"/>
          <p:cNvCxnSpPr>
            <a:stCxn id="1228" idx="0"/>
            <a:endCxn id="844" idx="4"/>
          </p:cNvCxnSpPr>
          <p:nvPr/>
        </p:nvCxnSpPr>
        <p:spPr>
          <a:xfrm rot="5400000" flipH="1" flipV="1">
            <a:off x="5604253" y="210277"/>
            <a:ext cx="1270769" cy="7867336"/>
          </a:xfrm>
          <a:prstGeom prst="bentConnector3">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6" name="Elbow Connector 1255"/>
          <p:cNvCxnSpPr>
            <a:stCxn id="1228" idx="0"/>
            <a:endCxn id="552" idx="4"/>
          </p:cNvCxnSpPr>
          <p:nvPr/>
        </p:nvCxnSpPr>
        <p:spPr>
          <a:xfrm rot="5400000" flipH="1" flipV="1">
            <a:off x="3933959" y="1117467"/>
            <a:ext cx="2033872" cy="5289852"/>
          </a:xfrm>
          <a:prstGeom prst="bentConnector3">
            <a:avLst>
              <a:gd name="adj1" fmla="val 50000"/>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261" name="Rectangle 1260"/>
          <p:cNvSpPr/>
          <p:nvPr/>
        </p:nvSpPr>
        <p:spPr>
          <a:xfrm>
            <a:off x="4334488" y="2623001"/>
            <a:ext cx="330109" cy="316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037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46"/>
                                        </p:tgtEl>
                                        <p:attrNameLst>
                                          <p:attrName>style.visibility</p:attrName>
                                        </p:attrNameLst>
                                      </p:cBhvr>
                                      <p:to>
                                        <p:strVal val="visible"/>
                                      </p:to>
                                    </p:set>
                                    <p:animEffect transition="in" filter="fade">
                                      <p:cBhvr>
                                        <p:cTn id="11" dur="250"/>
                                        <p:tgtEl>
                                          <p:spTgt spid="1246"/>
                                        </p:tgtEl>
                                      </p:cBhvr>
                                    </p:animEffect>
                                  </p:childTnLst>
                                </p:cTn>
                              </p:par>
                            </p:childTnLst>
                          </p:cTn>
                        </p:par>
                        <p:par>
                          <p:cTn id="12" fill="hold">
                            <p:stCondLst>
                              <p:cond delay="750"/>
                            </p:stCondLst>
                            <p:childTnLst>
                              <p:par>
                                <p:cTn id="13" presetID="10" presetClass="entr" presetSubtype="0" fill="hold" nodeType="afterEffect">
                                  <p:stCondLst>
                                    <p:cond delay="0"/>
                                  </p:stCondLst>
                                  <p:childTnLst>
                                    <p:set>
                                      <p:cBhvr>
                                        <p:cTn id="14" dur="1" fill="hold">
                                          <p:stCondLst>
                                            <p:cond delay="0"/>
                                          </p:stCondLst>
                                        </p:cTn>
                                        <p:tgtEl>
                                          <p:spTgt spid="1247"/>
                                        </p:tgtEl>
                                        <p:attrNameLst>
                                          <p:attrName>style.visibility</p:attrName>
                                        </p:attrNameLst>
                                      </p:cBhvr>
                                      <p:to>
                                        <p:strVal val="visible"/>
                                      </p:to>
                                    </p:set>
                                    <p:animEffect transition="in" filter="fade">
                                      <p:cBhvr>
                                        <p:cTn id="15" dur="250"/>
                                        <p:tgtEl>
                                          <p:spTgt spid="1247"/>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248"/>
                                        </p:tgtEl>
                                        <p:attrNameLst>
                                          <p:attrName>style.visibility</p:attrName>
                                        </p:attrNameLst>
                                      </p:cBhvr>
                                      <p:to>
                                        <p:strVal val="visible"/>
                                      </p:to>
                                    </p:set>
                                    <p:animEffect transition="in" filter="fade">
                                      <p:cBhvr>
                                        <p:cTn id="19" dur="250"/>
                                        <p:tgtEl>
                                          <p:spTgt spid="1248"/>
                                        </p:tgtEl>
                                      </p:cBhvr>
                                    </p:animEffect>
                                  </p:childTnLst>
                                </p:cTn>
                              </p:par>
                            </p:childTnLst>
                          </p:cTn>
                        </p:par>
                        <p:par>
                          <p:cTn id="20" fill="hold">
                            <p:stCondLst>
                              <p:cond delay="1250"/>
                            </p:stCondLst>
                            <p:childTnLst>
                              <p:par>
                                <p:cTn id="21" presetID="10" presetClass="entr" presetSubtype="0" fill="hold" grpId="0" nodeType="afterEffect">
                                  <p:stCondLst>
                                    <p:cond delay="250"/>
                                  </p:stCondLst>
                                  <p:childTnLst>
                                    <p:set>
                                      <p:cBhvr>
                                        <p:cTn id="22" dur="1" fill="hold">
                                          <p:stCondLst>
                                            <p:cond delay="0"/>
                                          </p:stCondLst>
                                        </p:cTn>
                                        <p:tgtEl>
                                          <p:spTgt spid="1228"/>
                                        </p:tgtEl>
                                        <p:attrNameLst>
                                          <p:attrName>style.visibility</p:attrName>
                                        </p:attrNameLst>
                                      </p:cBhvr>
                                      <p:to>
                                        <p:strVal val="visible"/>
                                      </p:to>
                                    </p:set>
                                    <p:animEffect transition="in" filter="fade">
                                      <p:cBhvr>
                                        <p:cTn id="23" dur="500"/>
                                        <p:tgtEl>
                                          <p:spTgt spid="122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50"/>
                                        </p:tgtEl>
                                        <p:attrNameLst>
                                          <p:attrName>style.visibility</p:attrName>
                                        </p:attrNameLst>
                                      </p:cBhvr>
                                      <p:to>
                                        <p:strVal val="visible"/>
                                      </p:to>
                                    </p:set>
                                    <p:animEffect transition="in" filter="fade">
                                      <p:cBhvr>
                                        <p:cTn id="28" dur="500"/>
                                        <p:tgtEl>
                                          <p:spTgt spid="1250"/>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256"/>
                                        </p:tgtEl>
                                        <p:attrNameLst>
                                          <p:attrName>style.visibility</p:attrName>
                                        </p:attrNameLst>
                                      </p:cBhvr>
                                      <p:to>
                                        <p:strVal val="visible"/>
                                      </p:to>
                                    </p:set>
                                    <p:animEffect transition="in" filter="fade">
                                      <p:cBhvr>
                                        <p:cTn id="32" dur="500"/>
                                        <p:tgtEl>
                                          <p:spTgt spid="1256"/>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1254"/>
                                        </p:tgtEl>
                                        <p:attrNameLst>
                                          <p:attrName>style.visibility</p:attrName>
                                        </p:attrNameLst>
                                      </p:cBhvr>
                                      <p:to>
                                        <p:strVal val="visible"/>
                                      </p:to>
                                    </p:set>
                                    <p:animEffect transition="in" filter="fade">
                                      <p:cBhvr>
                                        <p:cTn id="36" dur="500"/>
                                        <p:tgtEl>
                                          <p:spTgt spid="1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15357" y="1238251"/>
            <a:ext cx="8760929" cy="4884173"/>
            <a:chOff x="395371" y="1139688"/>
            <a:chExt cx="8399866" cy="4651514"/>
          </a:xfrm>
          <a:solidFill>
            <a:srgbClr val="00B0F0"/>
          </a:solidFill>
        </p:grpSpPr>
        <p:sp>
          <p:nvSpPr>
            <p:cNvPr id="7"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35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6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40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0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5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0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2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2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4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93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1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7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17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1227" name="Title 1226"/>
          <p:cNvSpPr>
            <a:spLocks noGrp="1"/>
          </p:cNvSpPr>
          <p:nvPr>
            <p:ph type="title"/>
          </p:nvPr>
        </p:nvSpPr>
        <p:spPr>
          <a:xfrm>
            <a:off x="479774" y="496943"/>
            <a:ext cx="5388591" cy="1238490"/>
          </a:xfrm>
        </p:spPr>
        <p:txBody>
          <a:bodyPr anchor="t">
            <a:normAutofit/>
          </a:bodyPr>
          <a:lstStyle/>
          <a:p>
            <a:r>
              <a:rPr lang="en-US" sz="3200" dirty="0" smtClean="0"/>
              <a:t>Intelligent customer routing with Traffic Manager</a:t>
            </a:r>
            <a:endParaRPr lang="en-US" sz="3200" dirty="0"/>
          </a:p>
        </p:txBody>
      </p:sp>
      <p:sp>
        <p:nvSpPr>
          <p:cNvPr id="1228" name="Title 4"/>
          <p:cNvSpPr txBox="1">
            <a:spLocks/>
          </p:cNvSpPr>
          <p:nvPr/>
        </p:nvSpPr>
        <p:spPr>
          <a:xfrm>
            <a:off x="445051" y="4779329"/>
            <a:ext cx="3721835" cy="524243"/>
          </a:xfrm>
          <a:prstGeom prst="rect">
            <a:avLst/>
          </a:prstGeom>
          <a:solidFill>
            <a:srgbClr val="92D050"/>
          </a:solidFill>
        </p:spPr>
        <p:txBody>
          <a:bodyPr vert="horz" lIns="91440" tIns="45720" rIns="91440" bIns="45720"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2800" dirty="0" smtClean="0"/>
              <a:t>www.yourapp.com</a:t>
            </a:r>
            <a:endParaRPr lang="en-US" sz="2800" dirty="0"/>
          </a:p>
        </p:txBody>
      </p:sp>
      <p:pic>
        <p:nvPicPr>
          <p:cNvPr id="1246" name="Picture 1245"/>
          <p:cNvPicPr>
            <a:picLocks noChangeAspect="1"/>
          </p:cNvPicPr>
          <p:nvPr/>
        </p:nvPicPr>
        <p:blipFill>
          <a:blip r:embed="rId2"/>
          <a:stretch>
            <a:fillRect/>
          </a:stretch>
        </p:blipFill>
        <p:spPr>
          <a:xfrm>
            <a:off x="4334488" y="1520656"/>
            <a:ext cx="1533877" cy="1419314"/>
          </a:xfrm>
          <a:prstGeom prst="rect">
            <a:avLst/>
          </a:prstGeom>
        </p:spPr>
      </p:pic>
      <p:pic>
        <p:nvPicPr>
          <p:cNvPr id="1247" name="Picture 1246"/>
          <p:cNvPicPr>
            <a:picLocks noChangeAspect="1"/>
          </p:cNvPicPr>
          <p:nvPr/>
        </p:nvPicPr>
        <p:blipFill>
          <a:blip r:embed="rId2"/>
          <a:stretch>
            <a:fillRect/>
          </a:stretch>
        </p:blipFill>
        <p:spPr>
          <a:xfrm>
            <a:off x="7436503" y="1208139"/>
            <a:ext cx="1533877" cy="1419314"/>
          </a:xfrm>
          <a:prstGeom prst="rect">
            <a:avLst/>
          </a:prstGeom>
        </p:spPr>
      </p:pic>
      <p:pic>
        <p:nvPicPr>
          <p:cNvPr id="1248" name="Picture 1247"/>
          <p:cNvPicPr>
            <a:picLocks noChangeAspect="1"/>
          </p:cNvPicPr>
          <p:nvPr/>
        </p:nvPicPr>
        <p:blipFill>
          <a:blip r:embed="rId2"/>
          <a:stretch>
            <a:fillRect/>
          </a:stretch>
        </p:blipFill>
        <p:spPr>
          <a:xfrm>
            <a:off x="9971359" y="2029941"/>
            <a:ext cx="1533877" cy="1419314"/>
          </a:xfrm>
          <a:prstGeom prst="rect">
            <a:avLst/>
          </a:prstGeom>
        </p:spPr>
      </p:pic>
      <p:cxnSp>
        <p:nvCxnSpPr>
          <p:cNvPr id="1250" name="Elbow Connector 1249"/>
          <p:cNvCxnSpPr>
            <a:stCxn id="1228" idx="0"/>
            <a:endCxn id="671" idx="5"/>
          </p:cNvCxnSpPr>
          <p:nvPr/>
        </p:nvCxnSpPr>
        <p:spPr>
          <a:xfrm rot="5400000" flipH="1" flipV="1">
            <a:off x="2582422" y="2781928"/>
            <a:ext cx="1720948" cy="2273854"/>
          </a:xfrm>
          <a:prstGeom prst="bentConnector3">
            <a:avLst>
              <a:gd name="adj1" fmla="val 78248"/>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4" name="Elbow Connector 1253"/>
          <p:cNvCxnSpPr>
            <a:stCxn id="1228" idx="0"/>
            <a:endCxn id="844" idx="4"/>
          </p:cNvCxnSpPr>
          <p:nvPr/>
        </p:nvCxnSpPr>
        <p:spPr>
          <a:xfrm rot="5400000" flipH="1" flipV="1">
            <a:off x="5604253" y="210277"/>
            <a:ext cx="1270769" cy="7867336"/>
          </a:xfrm>
          <a:prstGeom prst="bentConnector3">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6" name="Elbow Connector 1255"/>
          <p:cNvCxnSpPr>
            <a:stCxn id="1228" idx="0"/>
            <a:endCxn id="552" idx="4"/>
          </p:cNvCxnSpPr>
          <p:nvPr/>
        </p:nvCxnSpPr>
        <p:spPr>
          <a:xfrm rot="5400000" flipH="1" flipV="1">
            <a:off x="3933959" y="1117467"/>
            <a:ext cx="2033872" cy="5289852"/>
          </a:xfrm>
          <a:prstGeom prst="bentConnector3">
            <a:avLst>
              <a:gd name="adj1" fmla="val 50000"/>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261" name="Rectangle 1260"/>
          <p:cNvSpPr/>
          <p:nvPr/>
        </p:nvSpPr>
        <p:spPr>
          <a:xfrm>
            <a:off x="4334488" y="2623001"/>
            <a:ext cx="330109" cy="316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7436504" y="1193607"/>
            <a:ext cx="1551182" cy="1429394"/>
          </a:xfrm>
          <a:prstGeom prst="rect">
            <a:avLst/>
          </a:prstGeom>
        </p:spPr>
      </p:pic>
    </p:spTree>
    <p:extLst>
      <p:ext uri="{BB962C8B-B14F-4D97-AF65-F5344CB8AC3E}">
        <p14:creationId xmlns:p14="http://schemas.microsoft.com/office/powerpoint/2010/main" val="121981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xit" presetSubtype="1" fill="hold" nodeType="afterEffect">
                                  <p:stCondLst>
                                    <p:cond delay="0"/>
                                  </p:stCondLst>
                                  <p:childTnLst>
                                    <p:animEffect transition="out" filter="wipe(up)">
                                      <p:cBhvr>
                                        <p:cTn id="10" dur="500"/>
                                        <p:tgtEl>
                                          <p:spTgt spid="1256"/>
                                        </p:tgtEl>
                                      </p:cBhvr>
                                    </p:animEffect>
                                    <p:set>
                                      <p:cBhvr>
                                        <p:cTn id="11" dur="1" fill="hold">
                                          <p:stCondLst>
                                            <p:cond delay="499"/>
                                          </p:stCondLst>
                                        </p:cTn>
                                        <p:tgtEl>
                                          <p:spTgt spid="12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Backup</a:t>
            </a:r>
            <a:endParaRPr lang="en-US" sz="8800" dirty="0"/>
          </a:p>
        </p:txBody>
      </p:sp>
    </p:spTree>
    <p:extLst>
      <p:ext uri="{BB962C8B-B14F-4D97-AF65-F5344CB8AC3E}">
        <p14:creationId xmlns:p14="http://schemas.microsoft.com/office/powerpoint/2010/main" val="21967898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Backups</a:t>
            </a:r>
            <a:endParaRPr lang="en-US" sz="3600" dirty="0">
              <a:solidFill>
                <a:prstClr val="white"/>
              </a:solidFill>
            </a:endParaRPr>
          </a:p>
        </p:txBody>
      </p:sp>
      <p:pic>
        <p:nvPicPr>
          <p:cNvPr id="6" name="Picture 8"/>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1408595" y="2634943"/>
            <a:ext cx="1880423" cy="158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8964445" y="2634099"/>
            <a:ext cx="1818960" cy="1589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4080574" y="3762236"/>
            <a:ext cx="4092315" cy="461665"/>
          </a:xfrm>
          <a:prstGeom prst="rect">
            <a:avLst/>
          </a:prstGeom>
          <a:noFill/>
        </p:spPr>
        <p:txBody>
          <a:bodyPr wrap="square" rtlCol="0">
            <a:spAutoFit/>
          </a:bodyPr>
          <a:lstStyle/>
          <a:p>
            <a:pPr algn="ctr"/>
            <a:r>
              <a:rPr lang="en-US" sz="2400" dirty="0" smtClean="0">
                <a:solidFill>
                  <a:schemeClr val="bg1"/>
                </a:solidFill>
              </a:rPr>
              <a:t>Web App Settings Manifest</a:t>
            </a:r>
            <a:endParaRPr lang="en-US" sz="2400" dirty="0">
              <a:solidFill>
                <a:schemeClr val="bg1"/>
              </a:solidFill>
            </a:endParaRPr>
          </a:p>
        </p:txBody>
      </p:sp>
      <p:cxnSp>
        <p:nvCxnSpPr>
          <p:cNvPr id="8" name="Straight Arrow Connector 7"/>
          <p:cNvCxnSpPr/>
          <p:nvPr/>
        </p:nvCxnSpPr>
        <p:spPr>
          <a:xfrm>
            <a:off x="3552996" y="3429422"/>
            <a:ext cx="5066675" cy="29980"/>
          </a:xfrm>
          <a:prstGeom prst="straightConnector1">
            <a:avLst/>
          </a:prstGeom>
          <a:ln w="5715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6552" y="3762236"/>
            <a:ext cx="3597640" cy="461665"/>
          </a:xfrm>
          <a:prstGeom prst="rect">
            <a:avLst/>
          </a:prstGeom>
          <a:noFill/>
        </p:spPr>
        <p:txBody>
          <a:bodyPr wrap="square" rtlCol="0">
            <a:spAutoFit/>
          </a:bodyPr>
          <a:lstStyle/>
          <a:p>
            <a:pPr algn="ctr"/>
            <a:r>
              <a:rPr lang="en-US" sz="2400" dirty="0" smtClean="0">
                <a:solidFill>
                  <a:schemeClr val="bg1"/>
                </a:solidFill>
              </a:rPr>
              <a:t>Database (Optional)</a:t>
            </a:r>
            <a:endParaRPr lang="en-US" sz="2400" dirty="0">
              <a:solidFill>
                <a:schemeClr val="bg1"/>
              </a:solidFill>
            </a:endParaRPr>
          </a:p>
        </p:txBody>
      </p:sp>
      <p:cxnSp>
        <p:nvCxnSpPr>
          <p:cNvPr id="14" name="Straight Arrow Connector 13"/>
          <p:cNvCxnSpPr/>
          <p:nvPr/>
        </p:nvCxnSpPr>
        <p:spPr>
          <a:xfrm>
            <a:off x="3552996" y="3458980"/>
            <a:ext cx="5066675" cy="29980"/>
          </a:xfrm>
          <a:prstGeom prst="straightConnector1">
            <a:avLst/>
          </a:prstGeom>
          <a:ln w="5715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979214" y="3762236"/>
            <a:ext cx="4092315" cy="461665"/>
          </a:xfrm>
          <a:prstGeom prst="rect">
            <a:avLst/>
          </a:prstGeom>
          <a:noFill/>
        </p:spPr>
        <p:txBody>
          <a:bodyPr wrap="square" rtlCol="0">
            <a:spAutoFit/>
          </a:bodyPr>
          <a:lstStyle/>
          <a:p>
            <a:pPr algn="ctr"/>
            <a:r>
              <a:rPr lang="en-US" sz="2400" dirty="0" smtClean="0">
                <a:solidFill>
                  <a:schemeClr val="bg1"/>
                </a:solidFill>
              </a:rPr>
              <a:t>Web App Files</a:t>
            </a:r>
          </a:p>
        </p:txBody>
      </p:sp>
      <p:cxnSp>
        <p:nvCxnSpPr>
          <p:cNvPr id="15" name="Straight Arrow Connector 14"/>
          <p:cNvCxnSpPr/>
          <p:nvPr/>
        </p:nvCxnSpPr>
        <p:spPr>
          <a:xfrm>
            <a:off x="3552996" y="3429000"/>
            <a:ext cx="5066675" cy="29980"/>
          </a:xfrm>
          <a:prstGeom prst="straightConnector1">
            <a:avLst/>
          </a:prstGeom>
          <a:ln w="57150">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3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 0 L 0 0.25 E" pathEditMode="relative" ptsTypes="">
                                      <p:cBhvr>
                                        <p:cTn id="16" dur="2000" fill="hold"/>
                                        <p:tgtEl>
                                          <p:spTgt spid="14"/>
                                        </p:tgtEl>
                                        <p:attrNameLst>
                                          <p:attrName>ppt_x</p:attrName>
                                          <p:attrName>ppt_y</p:attrName>
                                        </p:attrNameLst>
                                      </p:cBhvr>
                                    </p:animMotion>
                                  </p:childTnLst>
                                </p:cTn>
                              </p:par>
                              <p:par>
                                <p:cTn id="17" presetID="42" presetClass="path" presetSubtype="0" accel="50000" decel="50000" fill="hold" grpId="1" nodeType="withEffect">
                                  <p:stCondLst>
                                    <p:cond delay="0"/>
                                  </p:stCondLst>
                                  <p:childTnLst>
                                    <p:animMotion origin="layout" path="M -6.25E-7 4.07407E-6 L -6.25E-7 0.25 " pathEditMode="relative" rAng="0" ptsTypes="AA">
                                      <p:cBhvr>
                                        <p:cTn id="18" dur="2000" fill="hold"/>
                                        <p:tgtEl>
                                          <p:spTgt spid="12"/>
                                        </p:tgtEl>
                                        <p:attrNameLst>
                                          <p:attrName>ppt_x</p:attrName>
                                          <p:attrName>ppt_y</p:attrName>
                                        </p:attrNameLst>
                                      </p:cBhvr>
                                      <p:rCtr x="0" y="12500"/>
                                    </p:animMotion>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64" presetClass="path" presetSubtype="0" accel="50000" decel="50000" fill="hold" nodeType="clickEffect">
                                  <p:stCondLst>
                                    <p:cond delay="0"/>
                                  </p:stCondLst>
                                  <p:childTnLst>
                                    <p:animMotion origin="layout" path="M 1.25E-6 -3.33333E-6 L 1.25E-6 -0.25 " pathEditMode="relative" rAng="0" ptsTypes="AA">
                                      <p:cBhvr>
                                        <p:cTn id="32" dur="2000" fill="hold"/>
                                        <p:tgtEl>
                                          <p:spTgt spid="15"/>
                                        </p:tgtEl>
                                        <p:attrNameLst>
                                          <p:attrName>ppt_x</p:attrName>
                                          <p:attrName>ppt_y</p:attrName>
                                        </p:attrNameLst>
                                      </p:cBhvr>
                                      <p:rCtr x="0" y="-12500"/>
                                    </p:animMotion>
                                  </p:childTnLst>
                                </p:cTn>
                              </p:par>
                              <p:par>
                                <p:cTn id="33" presetID="64" presetClass="path" presetSubtype="0" accel="50000" decel="50000" fill="hold" grpId="1" nodeType="withEffect">
                                  <p:stCondLst>
                                    <p:cond delay="0"/>
                                  </p:stCondLst>
                                  <p:childTnLst>
                                    <p:animMotion origin="layout" path="M -6.25E-7 4.07407E-6 L -6.25E-7 -0.25 " pathEditMode="relative" rAng="0" ptsTypes="AA">
                                      <p:cBhvr>
                                        <p:cTn id="34" dur="2000" fill="hold"/>
                                        <p:tgtEl>
                                          <p:spTgt spid="16"/>
                                        </p:tgtEl>
                                        <p:attrNameLst>
                                          <p:attrName>ppt_x</p:attrName>
                                          <p:attrName>ppt_y</p:attrName>
                                        </p:attrNameLst>
                                      </p:cBhvr>
                                      <p:rCtr x="0" y="-12500"/>
                                    </p:animMotion>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2" grpId="1"/>
      <p:bldP spid="16" grpId="0"/>
      <p:bldP spid="16"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Hybrid Connections</a:t>
            </a:r>
            <a:endParaRPr lang="en-US" sz="8800" dirty="0"/>
          </a:p>
        </p:txBody>
      </p:sp>
    </p:spTree>
    <p:extLst>
      <p:ext uri="{BB962C8B-B14F-4D97-AF65-F5344CB8AC3E}">
        <p14:creationId xmlns:p14="http://schemas.microsoft.com/office/powerpoint/2010/main" val="3132584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98720" y="1797128"/>
            <a:ext cx="10394561" cy="4184223"/>
            <a:chOff x="1190300" y="1785554"/>
            <a:chExt cx="10394561" cy="4184223"/>
          </a:xfrm>
        </p:grpSpPr>
        <p:pic>
          <p:nvPicPr>
            <p:cNvPr id="76" name="Picture 75"/>
            <p:cNvPicPr>
              <a:picLocks noChangeAspect="1"/>
            </p:cNvPicPr>
            <p:nvPr/>
          </p:nvPicPr>
          <p:blipFill>
            <a:blip r:embed="rId2">
              <a:biLevel thresh="25000"/>
            </a:blip>
            <a:stretch>
              <a:fillRect/>
            </a:stretch>
          </p:blipFill>
          <p:spPr>
            <a:xfrm>
              <a:off x="1682623" y="2775124"/>
              <a:ext cx="877161" cy="871427"/>
            </a:xfrm>
            <a:prstGeom prst="rect">
              <a:avLst/>
            </a:prstGeom>
          </p:spPr>
        </p:pic>
        <p:pic>
          <p:nvPicPr>
            <p:cNvPr id="77" name="Picture 76"/>
            <p:cNvPicPr>
              <a:picLocks noChangeAspect="1"/>
            </p:cNvPicPr>
            <p:nvPr/>
          </p:nvPicPr>
          <p:blipFill>
            <a:blip r:embed="rId3">
              <a:biLevel thresh="25000"/>
            </a:blip>
            <a:stretch>
              <a:fillRect/>
            </a:stretch>
          </p:blipFill>
          <p:spPr>
            <a:xfrm>
              <a:off x="1875497" y="4432428"/>
              <a:ext cx="671601" cy="1081345"/>
            </a:xfrm>
            <a:prstGeom prst="rect">
              <a:avLst/>
            </a:prstGeom>
          </p:spPr>
        </p:pic>
        <p:sp>
          <p:nvSpPr>
            <p:cNvPr id="78" name="TextBox 77"/>
            <p:cNvSpPr txBox="1"/>
            <p:nvPr/>
          </p:nvSpPr>
          <p:spPr>
            <a:xfrm>
              <a:off x="1190300" y="3733197"/>
              <a:ext cx="1861806" cy="369332"/>
            </a:xfrm>
            <a:prstGeom prst="rect">
              <a:avLst/>
            </a:prstGeom>
            <a:noFill/>
          </p:spPr>
          <p:txBody>
            <a:bodyPr wrap="square" rtlCol="0">
              <a:spAutoFit/>
            </a:bodyPr>
            <a:lstStyle/>
            <a:p>
              <a:pPr algn="ctr" defTabSz="896386">
                <a:defRPr/>
              </a:pPr>
              <a:r>
                <a:rPr lang="en-US" kern="0" dirty="0" smtClean="0">
                  <a:solidFill>
                    <a:schemeClr val="bg1"/>
                  </a:solidFill>
                </a:rPr>
                <a:t>Web App</a:t>
              </a:r>
              <a:endParaRPr lang="en-US" kern="0" dirty="0">
                <a:solidFill>
                  <a:schemeClr val="bg1"/>
                </a:solidFill>
              </a:endParaRPr>
            </a:p>
          </p:txBody>
        </p:sp>
        <p:sp>
          <p:nvSpPr>
            <p:cNvPr id="79" name="TextBox 78"/>
            <p:cNvSpPr txBox="1"/>
            <p:nvPr/>
          </p:nvSpPr>
          <p:spPr>
            <a:xfrm>
              <a:off x="1295888" y="5600445"/>
              <a:ext cx="1861806" cy="369332"/>
            </a:xfrm>
            <a:prstGeom prst="rect">
              <a:avLst/>
            </a:prstGeom>
            <a:noFill/>
          </p:spPr>
          <p:txBody>
            <a:bodyPr wrap="square" rtlCol="0">
              <a:spAutoFit/>
            </a:bodyPr>
            <a:lstStyle/>
            <a:p>
              <a:pPr algn="ctr" defTabSz="896386">
                <a:defRPr/>
              </a:pPr>
              <a:r>
                <a:rPr lang="en-US" kern="0" dirty="0" smtClean="0">
                  <a:solidFill>
                    <a:schemeClr val="bg1"/>
                  </a:solidFill>
                </a:rPr>
                <a:t>Mobile App</a:t>
              </a:r>
              <a:endParaRPr lang="en-US" kern="0" dirty="0">
                <a:solidFill>
                  <a:schemeClr val="bg1"/>
                </a:solidFill>
              </a:endParaRPr>
            </a:p>
          </p:txBody>
        </p:sp>
        <p:pic>
          <p:nvPicPr>
            <p:cNvPr id="80" name="Picture 79"/>
            <p:cNvPicPr>
              <a:picLocks noChangeAspect="1"/>
            </p:cNvPicPr>
            <p:nvPr/>
          </p:nvPicPr>
          <p:blipFill>
            <a:blip r:embed="rId4">
              <a:biLevel thresh="25000"/>
            </a:blip>
            <a:stretch>
              <a:fillRect/>
            </a:stretch>
          </p:blipFill>
          <p:spPr>
            <a:xfrm>
              <a:off x="8339826" y="3287218"/>
              <a:ext cx="589414" cy="764485"/>
            </a:xfrm>
            <a:prstGeom prst="rect">
              <a:avLst/>
            </a:prstGeom>
          </p:spPr>
        </p:pic>
        <p:sp>
          <p:nvSpPr>
            <p:cNvPr id="81" name="Flowchart: Alternate Process 80"/>
            <p:cNvSpPr/>
            <p:nvPr/>
          </p:nvSpPr>
          <p:spPr>
            <a:xfrm>
              <a:off x="6211763" y="2875043"/>
              <a:ext cx="5118630" cy="2553769"/>
            </a:xfrm>
            <a:prstGeom prst="flowChartAlternateProcess">
              <a:avLst/>
            </a:prstGeom>
            <a:noFill/>
            <a:ln w="57150" cap="flat" cmpd="sng" algn="ctr">
              <a:solidFill>
                <a:srgbClr val="FFFFFF"/>
              </a:solidFill>
              <a:prstDash val="solid"/>
              <a:miter lim="800000"/>
            </a:ln>
            <a:effectLst/>
          </p:spPr>
          <p:txBody>
            <a:bodyPr rtlCol="0" anchor="ctr"/>
            <a:lstStyle/>
            <a:p>
              <a:pPr algn="ctr" defTabSz="896386">
                <a:defRPr/>
              </a:pPr>
              <a:endParaRPr lang="en-US" kern="0">
                <a:solidFill>
                  <a:schemeClr val="bg1"/>
                </a:solidFill>
              </a:endParaRPr>
            </a:p>
          </p:txBody>
        </p:sp>
        <p:sp>
          <p:nvSpPr>
            <p:cNvPr id="82" name="TextBox 81"/>
            <p:cNvSpPr txBox="1"/>
            <p:nvPr/>
          </p:nvSpPr>
          <p:spPr>
            <a:xfrm>
              <a:off x="7062131" y="2456539"/>
              <a:ext cx="3873015" cy="369332"/>
            </a:xfrm>
            <a:prstGeom prst="rect">
              <a:avLst/>
            </a:prstGeom>
            <a:noFill/>
          </p:spPr>
          <p:txBody>
            <a:bodyPr wrap="square" rtlCol="0">
              <a:spAutoFit/>
            </a:bodyPr>
            <a:lstStyle/>
            <a:p>
              <a:pPr algn="ctr" defTabSz="896386">
                <a:defRPr/>
              </a:pPr>
              <a:r>
                <a:rPr lang="en-US" kern="0" dirty="0">
                  <a:solidFill>
                    <a:schemeClr val="bg1"/>
                  </a:solidFill>
                </a:rPr>
                <a:t>Corporate Network</a:t>
              </a:r>
            </a:p>
          </p:txBody>
        </p:sp>
        <p:sp>
          <p:nvSpPr>
            <p:cNvPr id="83" name="TextBox 82"/>
            <p:cNvSpPr txBox="1"/>
            <p:nvPr/>
          </p:nvSpPr>
          <p:spPr>
            <a:xfrm>
              <a:off x="8929240" y="3494070"/>
              <a:ext cx="2600355" cy="369332"/>
            </a:xfrm>
            <a:prstGeom prst="rect">
              <a:avLst/>
            </a:prstGeom>
            <a:noFill/>
          </p:spPr>
          <p:txBody>
            <a:bodyPr wrap="square" rtlCol="0">
              <a:spAutoFit/>
            </a:bodyPr>
            <a:lstStyle/>
            <a:p>
              <a:pPr defTabSz="896386">
                <a:defRPr/>
              </a:pPr>
              <a:r>
                <a:rPr lang="en-US" kern="0" dirty="0">
                  <a:solidFill>
                    <a:schemeClr val="bg1"/>
                  </a:solidFill>
                </a:rPr>
                <a:t>Microsoft SQL Server</a:t>
              </a:r>
            </a:p>
          </p:txBody>
        </p:sp>
        <p:sp>
          <p:nvSpPr>
            <p:cNvPr id="84" name="TextBox 83"/>
            <p:cNvSpPr txBox="1"/>
            <p:nvPr/>
          </p:nvSpPr>
          <p:spPr>
            <a:xfrm>
              <a:off x="3464327" y="4682773"/>
              <a:ext cx="2108967" cy="369332"/>
            </a:xfrm>
            <a:prstGeom prst="rect">
              <a:avLst/>
            </a:prstGeom>
            <a:noFill/>
          </p:spPr>
          <p:txBody>
            <a:bodyPr wrap="square" rtlCol="0">
              <a:spAutoFit/>
            </a:bodyPr>
            <a:lstStyle/>
            <a:p>
              <a:pPr algn="ctr" defTabSz="896386">
                <a:defRPr/>
              </a:pPr>
              <a:r>
                <a:rPr lang="en-US" kern="0" dirty="0">
                  <a:solidFill>
                    <a:schemeClr val="bg1"/>
                  </a:solidFill>
                </a:rPr>
                <a:t>Hybrid Connection</a:t>
              </a:r>
            </a:p>
          </p:txBody>
        </p:sp>
        <p:pic>
          <p:nvPicPr>
            <p:cNvPr id="85" name="Picture 84"/>
            <p:cNvPicPr>
              <a:picLocks noChangeAspect="1"/>
            </p:cNvPicPr>
            <p:nvPr/>
          </p:nvPicPr>
          <p:blipFill>
            <a:blip r:embed="rId5">
              <a:biLevel thresh="25000"/>
            </a:blip>
            <a:stretch>
              <a:fillRect/>
            </a:stretch>
          </p:blipFill>
          <p:spPr>
            <a:xfrm>
              <a:off x="7307787" y="1785554"/>
              <a:ext cx="615554" cy="955516"/>
            </a:xfrm>
            <a:prstGeom prst="rect">
              <a:avLst/>
            </a:prstGeom>
          </p:spPr>
        </p:pic>
        <p:sp>
          <p:nvSpPr>
            <p:cNvPr id="86" name="TextBox 85"/>
            <p:cNvSpPr txBox="1"/>
            <p:nvPr/>
          </p:nvSpPr>
          <p:spPr>
            <a:xfrm>
              <a:off x="8984506" y="4366259"/>
              <a:ext cx="2600355" cy="646331"/>
            </a:xfrm>
            <a:prstGeom prst="rect">
              <a:avLst/>
            </a:prstGeom>
            <a:noFill/>
          </p:spPr>
          <p:txBody>
            <a:bodyPr wrap="square" rtlCol="0">
              <a:spAutoFit/>
            </a:bodyPr>
            <a:lstStyle/>
            <a:p>
              <a:pPr defTabSz="896386">
                <a:defRPr/>
              </a:pPr>
              <a:r>
                <a:rPr lang="en-US" kern="0" dirty="0">
                  <a:solidFill>
                    <a:schemeClr val="bg1"/>
                  </a:solidFill>
                </a:rPr>
                <a:t>Other published resources</a:t>
              </a:r>
            </a:p>
          </p:txBody>
        </p:sp>
        <p:pic>
          <p:nvPicPr>
            <p:cNvPr id="87" name="Picture 86"/>
            <p:cNvPicPr>
              <a:picLocks noChangeAspect="1"/>
            </p:cNvPicPr>
            <p:nvPr/>
          </p:nvPicPr>
          <p:blipFill>
            <a:blip r:embed="rId6" cstate="print">
              <a:biLevel thresh="25000"/>
              <a:extLst>
                <a:ext uri="{28A0092B-C50C-407E-A947-70E740481C1C}">
                  <a14:useLocalDpi xmlns:a14="http://schemas.microsoft.com/office/drawing/2010/main" val="0"/>
                </a:ext>
              </a:extLst>
            </a:blip>
            <a:srcRect/>
            <a:stretch>
              <a:fillRect/>
            </a:stretch>
          </p:blipFill>
          <p:spPr bwMode="auto">
            <a:xfrm>
              <a:off x="8255334" y="4238927"/>
              <a:ext cx="754809" cy="7548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8" name="Elbow Connector 87"/>
            <p:cNvCxnSpPr/>
            <p:nvPr/>
          </p:nvCxnSpPr>
          <p:spPr>
            <a:xfrm flipV="1">
              <a:off x="7434134" y="3692568"/>
              <a:ext cx="821199" cy="395849"/>
            </a:xfrm>
            <a:prstGeom prst="bentConnector3">
              <a:avLst/>
            </a:prstGeom>
            <a:noFill/>
            <a:ln w="28575" cap="flat" cmpd="sng" algn="ctr">
              <a:solidFill>
                <a:srgbClr val="FFFFFF"/>
              </a:solidFill>
              <a:prstDash val="solid"/>
              <a:miter lim="800000"/>
            </a:ln>
            <a:effectLst/>
          </p:spPr>
        </p:cxnSp>
        <p:cxnSp>
          <p:nvCxnSpPr>
            <p:cNvPr id="89" name="Elbow Connector 88"/>
            <p:cNvCxnSpPr>
              <a:endCxn id="87" idx="1"/>
            </p:cNvCxnSpPr>
            <p:nvPr/>
          </p:nvCxnSpPr>
          <p:spPr>
            <a:xfrm>
              <a:off x="7429303" y="4172276"/>
              <a:ext cx="826030" cy="444056"/>
            </a:xfrm>
            <a:prstGeom prst="bentConnector3">
              <a:avLst/>
            </a:prstGeom>
            <a:noFill/>
            <a:ln w="28575" cap="flat" cmpd="sng" algn="ctr">
              <a:solidFill>
                <a:srgbClr val="FFFFFF"/>
              </a:solidFill>
              <a:prstDash val="solid"/>
              <a:miter lim="800000"/>
            </a:ln>
            <a:effectLst/>
          </p:spPr>
        </p:cxnSp>
        <p:cxnSp>
          <p:nvCxnSpPr>
            <p:cNvPr id="90" name="Elbow Connector 89"/>
            <p:cNvCxnSpPr/>
            <p:nvPr/>
          </p:nvCxnSpPr>
          <p:spPr>
            <a:xfrm rot="10800000">
              <a:off x="2744319" y="3210839"/>
              <a:ext cx="1102401" cy="820016"/>
            </a:xfrm>
            <a:prstGeom prst="bentConnector3">
              <a:avLst/>
            </a:prstGeom>
            <a:noFill/>
            <a:ln w="28575" cap="flat" cmpd="sng" algn="ctr">
              <a:solidFill>
                <a:srgbClr val="FFFFFF"/>
              </a:solidFill>
              <a:prstDash val="solid"/>
              <a:miter lim="800000"/>
            </a:ln>
            <a:effectLst/>
          </p:spPr>
        </p:cxnSp>
        <p:cxnSp>
          <p:nvCxnSpPr>
            <p:cNvPr id="91" name="Elbow Connector 90"/>
            <p:cNvCxnSpPr/>
            <p:nvPr/>
          </p:nvCxnSpPr>
          <p:spPr>
            <a:xfrm rot="10800000" flipV="1">
              <a:off x="2755663" y="4133263"/>
              <a:ext cx="1091056" cy="886635"/>
            </a:xfrm>
            <a:prstGeom prst="bentConnector3">
              <a:avLst/>
            </a:prstGeom>
            <a:noFill/>
            <a:ln w="28575" cap="flat" cmpd="sng" algn="ctr">
              <a:solidFill>
                <a:srgbClr val="FFFFFF"/>
              </a:solidFill>
              <a:prstDash val="solid"/>
              <a:miter lim="800000"/>
            </a:ln>
            <a:effectLst/>
          </p:spPr>
        </p:cxnSp>
        <p:sp>
          <p:nvSpPr>
            <p:cNvPr id="92" name="Rectangle 91"/>
            <p:cNvSpPr/>
            <p:nvPr/>
          </p:nvSpPr>
          <p:spPr>
            <a:xfrm>
              <a:off x="6056078" y="4030855"/>
              <a:ext cx="297346" cy="204818"/>
            </a:xfrm>
            <a:prstGeom prst="rect">
              <a:avLst/>
            </a:prstGeom>
            <a:solidFill>
              <a:srgbClr val="0070C0"/>
            </a:solidFill>
            <a:ln w="12700" cap="flat" cmpd="sng" algn="ctr">
              <a:noFill/>
              <a:prstDash val="solid"/>
              <a:miter lim="800000"/>
            </a:ln>
            <a:effectLst/>
          </p:spPr>
          <p:txBody>
            <a:bodyPr rtlCol="0" anchor="ctr"/>
            <a:lstStyle/>
            <a:p>
              <a:pPr algn="ctr" defTabSz="896386">
                <a:defRPr/>
              </a:pPr>
              <a:endParaRPr lang="en-US" kern="0">
                <a:solidFill>
                  <a:schemeClr val="bg1"/>
                </a:solidFill>
              </a:endParaRPr>
            </a:p>
          </p:txBody>
        </p:sp>
        <p:cxnSp>
          <p:nvCxnSpPr>
            <p:cNvPr id="93" name="Straight Connector 92"/>
            <p:cNvCxnSpPr/>
            <p:nvPr/>
          </p:nvCxnSpPr>
          <p:spPr>
            <a:xfrm>
              <a:off x="5222903" y="4086805"/>
              <a:ext cx="1239696" cy="1610"/>
            </a:xfrm>
            <a:prstGeom prst="line">
              <a:avLst/>
            </a:prstGeom>
            <a:noFill/>
            <a:ln w="28575" cap="flat" cmpd="sng" algn="ctr">
              <a:solidFill>
                <a:srgbClr val="FFFFFF"/>
              </a:solidFill>
              <a:prstDash val="solid"/>
              <a:miter lim="800000"/>
            </a:ln>
            <a:effectLst/>
          </p:spPr>
        </p:cxnSp>
        <p:cxnSp>
          <p:nvCxnSpPr>
            <p:cNvPr id="94" name="Straight Connector 93"/>
            <p:cNvCxnSpPr/>
            <p:nvPr/>
          </p:nvCxnSpPr>
          <p:spPr>
            <a:xfrm>
              <a:off x="5222903" y="4151701"/>
              <a:ext cx="1239696" cy="24320"/>
            </a:xfrm>
            <a:prstGeom prst="line">
              <a:avLst/>
            </a:prstGeom>
            <a:noFill/>
            <a:ln w="28575" cap="flat" cmpd="sng" algn="ctr">
              <a:solidFill>
                <a:srgbClr val="FFFFFF"/>
              </a:solidFill>
              <a:prstDash val="solid"/>
              <a:miter lim="800000"/>
            </a:ln>
            <a:effectLst/>
          </p:spPr>
        </p:cxnSp>
        <p:sp>
          <p:nvSpPr>
            <p:cNvPr id="97" name="TextBox 96"/>
            <p:cNvSpPr txBox="1"/>
            <p:nvPr/>
          </p:nvSpPr>
          <p:spPr>
            <a:xfrm>
              <a:off x="6086730" y="4384937"/>
              <a:ext cx="1861806" cy="923330"/>
            </a:xfrm>
            <a:prstGeom prst="rect">
              <a:avLst/>
            </a:prstGeom>
            <a:noFill/>
          </p:spPr>
          <p:txBody>
            <a:bodyPr wrap="square" rtlCol="0">
              <a:spAutoFit/>
            </a:bodyPr>
            <a:lstStyle/>
            <a:p>
              <a:pPr algn="ctr" defTabSz="896386">
                <a:defRPr/>
              </a:pPr>
              <a:r>
                <a:rPr lang="en-US" kern="0" dirty="0">
                  <a:solidFill>
                    <a:schemeClr val="bg1"/>
                  </a:solidFill>
                </a:rPr>
                <a:t>Hybrid Connection Manager</a:t>
              </a:r>
            </a:p>
          </p:txBody>
        </p:sp>
        <p:pic>
          <p:nvPicPr>
            <p:cNvPr id="99" name="Picture 9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6907" y="3798989"/>
              <a:ext cx="705874" cy="705874"/>
            </a:xfrm>
            <a:prstGeom prst="rect">
              <a:avLst/>
            </a:prstGeom>
          </p:spPr>
        </p:pic>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85043" y="3669460"/>
              <a:ext cx="899537" cy="899537"/>
            </a:xfrm>
            <a:prstGeom prst="rect">
              <a:avLst/>
            </a:prstGeom>
          </p:spPr>
        </p:pic>
      </p:grpSp>
      <p:sp>
        <p:nvSpPr>
          <p:cNvPr id="29" name="TextBox 28"/>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Hybrid Connections</a:t>
            </a:r>
            <a:endParaRPr lang="en-US" sz="3600" dirty="0">
              <a:solidFill>
                <a:prstClr val="white"/>
              </a:solidFill>
            </a:endParaRPr>
          </a:p>
        </p:txBody>
      </p:sp>
    </p:spTree>
    <p:extLst>
      <p:ext uri="{BB962C8B-B14F-4D97-AF65-F5344CB8AC3E}">
        <p14:creationId xmlns:p14="http://schemas.microsoft.com/office/powerpoint/2010/main" val="5933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err="1" smtClean="0"/>
              <a:t>Redis</a:t>
            </a:r>
            <a:r>
              <a:rPr lang="en-US" sz="8800" dirty="0" smtClean="0"/>
              <a:t> Cache</a:t>
            </a:r>
            <a:endParaRPr lang="en-US" sz="8800" dirty="0"/>
          </a:p>
        </p:txBody>
      </p:sp>
    </p:spTree>
    <p:extLst>
      <p:ext uri="{BB962C8B-B14F-4D97-AF65-F5344CB8AC3E}">
        <p14:creationId xmlns:p14="http://schemas.microsoft.com/office/powerpoint/2010/main" val="20892803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err="1" smtClean="0">
                <a:solidFill>
                  <a:prstClr val="white"/>
                </a:solidFill>
              </a:rPr>
              <a:t>Redis</a:t>
            </a:r>
            <a:r>
              <a:rPr lang="en-US" sz="3600" dirty="0" smtClean="0">
                <a:solidFill>
                  <a:prstClr val="white"/>
                </a:solidFill>
              </a:rPr>
              <a:t> Cache Service</a:t>
            </a:r>
            <a:endParaRPr lang="en-US" sz="3600" dirty="0">
              <a:solidFill>
                <a:prstClr val="white"/>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049" y="2160125"/>
            <a:ext cx="2952249" cy="2537751"/>
          </a:xfrm>
          <a:prstGeom prst="rect">
            <a:avLst/>
          </a:prstGeom>
        </p:spPr>
      </p:pic>
      <p:sp>
        <p:nvSpPr>
          <p:cNvPr id="4" name="TextBox 3"/>
          <p:cNvSpPr txBox="1"/>
          <p:nvPr/>
        </p:nvSpPr>
        <p:spPr>
          <a:xfrm>
            <a:off x="5023413" y="2644170"/>
            <a:ext cx="5574155" cy="1569660"/>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solidFill>
                  <a:schemeClr val="bg1"/>
                </a:solidFill>
              </a:rPr>
              <a:t>Full Functionality </a:t>
            </a:r>
            <a:r>
              <a:rPr lang="en-US" sz="2400" dirty="0" err="1" smtClean="0">
                <a:solidFill>
                  <a:schemeClr val="bg1"/>
                </a:solidFill>
              </a:rPr>
              <a:t>Redis</a:t>
            </a:r>
            <a:r>
              <a:rPr lang="en-US" sz="2400" dirty="0" smtClean="0">
                <a:solidFill>
                  <a:schemeClr val="bg1"/>
                </a:solidFill>
              </a:rPr>
              <a:t> Cache Cluster</a:t>
            </a:r>
          </a:p>
          <a:p>
            <a:pPr marL="342900" indent="-342900">
              <a:buFont typeface="Arial" panose="020B0604020202020204" pitchFamily="34" charset="0"/>
              <a:buChar char="•"/>
            </a:pPr>
            <a:r>
              <a:rPr lang="en-US" sz="2400" dirty="0" smtClean="0">
                <a:solidFill>
                  <a:schemeClr val="bg1"/>
                </a:solidFill>
              </a:rPr>
              <a:t>Master/Slave Configuration</a:t>
            </a:r>
          </a:p>
          <a:p>
            <a:pPr marL="342900" indent="-342900">
              <a:buFont typeface="Arial" panose="020B0604020202020204" pitchFamily="34" charset="0"/>
              <a:buChar char="•"/>
            </a:pPr>
            <a:r>
              <a:rPr lang="en-US" sz="2400" dirty="0" smtClean="0">
                <a:solidFill>
                  <a:schemeClr val="bg1"/>
                </a:solidFill>
              </a:rPr>
              <a:t>Up </a:t>
            </a:r>
            <a:r>
              <a:rPr lang="en-US" sz="2400" smtClean="0">
                <a:solidFill>
                  <a:schemeClr val="bg1"/>
                </a:solidFill>
              </a:rPr>
              <a:t>to 26GB</a:t>
            </a:r>
            <a:endParaRPr lang="en-US" sz="2400" dirty="0" smtClean="0">
              <a:solidFill>
                <a:schemeClr val="bg1"/>
              </a:solidFill>
            </a:endParaRPr>
          </a:p>
          <a:p>
            <a:pPr marL="342900" indent="-342900">
              <a:buFont typeface="Arial" panose="020B0604020202020204" pitchFamily="34" charset="0"/>
              <a:buChar char="•"/>
            </a:pPr>
            <a:r>
              <a:rPr lang="en-US" sz="2400" dirty="0" smtClean="0">
                <a:solidFill>
                  <a:schemeClr val="bg1"/>
                </a:solidFill>
              </a:rPr>
              <a:t>SSL Supported</a:t>
            </a:r>
          </a:p>
        </p:txBody>
      </p:sp>
    </p:spTree>
    <p:extLst>
      <p:ext uri="{BB962C8B-B14F-4D97-AF65-F5344CB8AC3E}">
        <p14:creationId xmlns:p14="http://schemas.microsoft.com/office/powerpoint/2010/main" val="35009046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err="1" smtClean="0">
                <a:latin typeface="+mj-lt"/>
              </a:rPr>
              <a:t>Redis</a:t>
            </a:r>
            <a:r>
              <a:rPr lang="en-US" sz="4400" smtClean="0">
                <a:latin typeface="+mj-lt"/>
              </a:rPr>
              <a:t> Cache</a:t>
            </a:r>
            <a:endParaRPr lang="en-US" sz="4400" dirty="0" smtClean="0">
              <a:latin typeface="+mj-lt"/>
            </a:endParaRPr>
          </a:p>
        </p:txBody>
      </p:sp>
    </p:spTree>
    <p:extLst>
      <p:ext uri="{BB962C8B-B14F-4D97-AF65-F5344CB8AC3E}">
        <p14:creationId xmlns:p14="http://schemas.microsoft.com/office/powerpoint/2010/main" val="183147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0" y="1"/>
            <a:ext cx="1219200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lgn="ctr"/>
            <a:r>
              <a:rPr lang="en-US" sz="2800" dirty="0" smtClean="0">
                <a:solidFill>
                  <a:prstClr val="white"/>
                </a:solidFill>
              </a:rPr>
              <a:t>The three ways to host your applications on the Microsoft Azure Platform</a:t>
            </a:r>
            <a:endParaRPr lang="en-US" sz="2800" dirty="0">
              <a:solidFill>
                <a:prstClr val="white"/>
              </a:solidFill>
            </a:endParaRPr>
          </a:p>
        </p:txBody>
      </p:sp>
      <p:grpSp>
        <p:nvGrpSpPr>
          <p:cNvPr id="12" name="Group 11"/>
          <p:cNvGrpSpPr/>
          <p:nvPr/>
        </p:nvGrpSpPr>
        <p:grpSpPr>
          <a:xfrm>
            <a:off x="851078" y="1928081"/>
            <a:ext cx="10489845" cy="3777845"/>
            <a:chOff x="242716" y="1928081"/>
            <a:chExt cx="10489845" cy="3777845"/>
          </a:xfrm>
        </p:grpSpPr>
        <p:sp>
          <p:nvSpPr>
            <p:cNvPr id="3" name="Left Brace 2"/>
            <p:cNvSpPr/>
            <p:nvPr/>
          </p:nvSpPr>
          <p:spPr>
            <a:xfrm rot="16200000">
              <a:off x="7626622" y="1225587"/>
              <a:ext cx="614007" cy="5597870"/>
            </a:xfrm>
            <a:prstGeom prst="lef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42716" y="4628708"/>
              <a:ext cx="4555066" cy="1077218"/>
            </a:xfrm>
            <a:prstGeom prst="rect">
              <a:avLst/>
            </a:prstGeom>
            <a:noFill/>
          </p:spPr>
          <p:txBody>
            <a:bodyPr wrap="square" rtlCol="0">
              <a:spAutoFit/>
            </a:bodyPr>
            <a:lstStyle/>
            <a:p>
              <a:pPr algn="ctr"/>
              <a:r>
                <a:rPr lang="en-US" sz="3200" dirty="0" smtClean="0">
                  <a:solidFill>
                    <a:schemeClr val="bg1"/>
                  </a:solidFill>
                  <a:latin typeface="+mj-lt"/>
                </a:rPr>
                <a:t>Infrastructure as a Service</a:t>
              </a:r>
            </a:p>
            <a:p>
              <a:pPr algn="ctr"/>
              <a:r>
                <a:rPr lang="en-US" sz="3200" dirty="0" smtClean="0">
                  <a:solidFill>
                    <a:schemeClr val="bg1"/>
                  </a:solidFill>
                  <a:latin typeface="+mj-lt"/>
                </a:rPr>
                <a:t>IaaS</a:t>
              </a:r>
              <a:endParaRPr lang="en-US" sz="3200" dirty="0">
                <a:solidFill>
                  <a:schemeClr val="bg1"/>
                </a:solidFill>
                <a:latin typeface="+mj-lt"/>
              </a:endParaRPr>
            </a:p>
          </p:txBody>
        </p:sp>
        <p:grpSp>
          <p:nvGrpSpPr>
            <p:cNvPr id="11" name="Group 10"/>
            <p:cNvGrpSpPr/>
            <p:nvPr/>
          </p:nvGrpSpPr>
          <p:grpSpPr>
            <a:xfrm>
              <a:off x="1459442" y="1928081"/>
              <a:ext cx="9273117" cy="1747377"/>
              <a:chOff x="1566334" y="1928081"/>
              <a:chExt cx="9273117" cy="1747377"/>
            </a:xfrm>
          </p:grpSpPr>
          <p:pic>
            <p:nvPicPr>
              <p:cNvPr id="7" name="Picture 6"/>
              <p:cNvPicPr>
                <a:picLocks noChangeAspect="1"/>
              </p:cNvPicPr>
              <p:nvPr/>
            </p:nvPicPr>
            <p:blipFill>
              <a:blip r:embed="rId3"/>
              <a:stretch>
                <a:fillRect/>
              </a:stretch>
            </p:blipFill>
            <p:spPr>
              <a:xfrm>
                <a:off x="1566334" y="1947333"/>
                <a:ext cx="2121614" cy="1718500"/>
              </a:xfrm>
              <a:prstGeom prst="rect">
                <a:avLst/>
              </a:prstGeom>
            </p:spPr>
          </p:pic>
          <p:pic>
            <p:nvPicPr>
              <p:cNvPr id="8" name="Picture 7"/>
              <p:cNvPicPr>
                <a:picLocks noChangeAspect="1"/>
              </p:cNvPicPr>
              <p:nvPr/>
            </p:nvPicPr>
            <p:blipFill>
              <a:blip r:embed="rId4"/>
              <a:stretch>
                <a:fillRect/>
              </a:stretch>
            </p:blipFill>
            <p:spPr>
              <a:xfrm>
                <a:off x="5241582" y="1937707"/>
                <a:ext cx="2041384" cy="1737751"/>
              </a:xfrm>
              <a:prstGeom prst="rect">
                <a:avLst/>
              </a:prstGeom>
            </p:spPr>
          </p:pic>
          <p:pic>
            <p:nvPicPr>
              <p:cNvPr id="9" name="Picture 8"/>
              <p:cNvPicPr>
                <a:picLocks noChangeAspect="1"/>
              </p:cNvPicPr>
              <p:nvPr/>
            </p:nvPicPr>
            <p:blipFill>
              <a:blip r:embed="rId5"/>
              <a:stretch>
                <a:fillRect/>
              </a:stretch>
            </p:blipFill>
            <p:spPr>
              <a:xfrm>
                <a:off x="9098275" y="1928081"/>
                <a:ext cx="1741176" cy="1737751"/>
              </a:xfrm>
              <a:prstGeom prst="rect">
                <a:avLst/>
              </a:prstGeom>
            </p:spPr>
          </p:pic>
        </p:grpSp>
        <p:sp>
          <p:nvSpPr>
            <p:cNvPr id="10" name="TextBox 9"/>
            <p:cNvSpPr txBox="1"/>
            <p:nvPr/>
          </p:nvSpPr>
          <p:spPr>
            <a:xfrm>
              <a:off x="5892801" y="4628708"/>
              <a:ext cx="4081648" cy="1077218"/>
            </a:xfrm>
            <a:prstGeom prst="rect">
              <a:avLst/>
            </a:prstGeom>
            <a:noFill/>
          </p:spPr>
          <p:txBody>
            <a:bodyPr wrap="square" rtlCol="0">
              <a:spAutoFit/>
            </a:bodyPr>
            <a:lstStyle/>
            <a:p>
              <a:pPr algn="ctr"/>
              <a:r>
                <a:rPr lang="en-US" sz="3200" dirty="0" smtClean="0">
                  <a:solidFill>
                    <a:schemeClr val="bg1"/>
                  </a:solidFill>
                  <a:latin typeface="+mj-lt"/>
                </a:rPr>
                <a:t>Platform as a Service</a:t>
              </a:r>
            </a:p>
            <a:p>
              <a:pPr algn="ctr"/>
              <a:r>
                <a:rPr lang="en-US" sz="3200" dirty="0" smtClean="0">
                  <a:solidFill>
                    <a:schemeClr val="bg1"/>
                  </a:solidFill>
                  <a:latin typeface="+mj-lt"/>
                </a:rPr>
                <a:t>PaaS</a:t>
              </a:r>
              <a:endParaRPr lang="en-US" sz="3200" dirty="0">
                <a:solidFill>
                  <a:schemeClr val="bg1"/>
                </a:solidFill>
                <a:latin typeface="+mj-lt"/>
              </a:endParaRPr>
            </a:p>
          </p:txBody>
        </p:sp>
      </p:grpSp>
    </p:spTree>
    <p:extLst>
      <p:ext uri="{BB962C8B-B14F-4D97-AF65-F5344CB8AC3E}">
        <p14:creationId xmlns:p14="http://schemas.microsoft.com/office/powerpoint/2010/main" val="4186406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Stateless</a:t>
            </a:r>
            <a:endParaRPr lang="en-US" sz="8800" dirty="0"/>
          </a:p>
        </p:txBody>
      </p:sp>
    </p:spTree>
    <p:extLst>
      <p:ext uri="{BB962C8B-B14F-4D97-AF65-F5344CB8AC3E}">
        <p14:creationId xmlns:p14="http://schemas.microsoft.com/office/powerpoint/2010/main" val="38167983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err="1" smtClean="0">
                <a:latin typeface="+mj-lt"/>
              </a:rPr>
              <a:t>Redis</a:t>
            </a:r>
            <a:r>
              <a:rPr lang="en-US" sz="4400" dirty="0" smtClean="0">
                <a:latin typeface="+mj-lt"/>
              </a:rPr>
              <a:t> Cache for </a:t>
            </a:r>
            <a:r>
              <a:rPr lang="en-US" sz="4400" dirty="0" smtClean="0">
                <a:latin typeface="+mj-lt"/>
              </a:rPr>
              <a:t>ASP.NET </a:t>
            </a:r>
            <a:r>
              <a:rPr lang="en-US" sz="4400" dirty="0" smtClean="0">
                <a:latin typeface="+mj-lt"/>
              </a:rPr>
              <a:t>Session state</a:t>
            </a:r>
          </a:p>
        </p:txBody>
      </p:sp>
    </p:spTree>
    <p:extLst>
      <p:ext uri="{BB962C8B-B14F-4D97-AF65-F5344CB8AC3E}">
        <p14:creationId xmlns:p14="http://schemas.microsoft.com/office/powerpoint/2010/main" val="216815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8800" dirty="0" smtClean="0"/>
              <a:t>Application Insights</a:t>
            </a:r>
            <a:endParaRPr lang="en-US" sz="8800" dirty="0"/>
          </a:p>
        </p:txBody>
      </p:sp>
    </p:spTree>
    <p:extLst>
      <p:ext uri="{BB962C8B-B14F-4D97-AF65-F5344CB8AC3E}">
        <p14:creationId xmlns:p14="http://schemas.microsoft.com/office/powerpoint/2010/main" val="40749341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Application Insights</a:t>
            </a:r>
            <a:endParaRPr lang="en-US" sz="3600" dirty="0">
              <a:solidFill>
                <a:prstClr val="white"/>
              </a:solidFill>
            </a:endParaRPr>
          </a:p>
        </p:txBody>
      </p:sp>
      <p:grpSp>
        <p:nvGrpSpPr>
          <p:cNvPr id="8" name="Group 7"/>
          <p:cNvGrpSpPr/>
          <p:nvPr/>
        </p:nvGrpSpPr>
        <p:grpSpPr>
          <a:xfrm>
            <a:off x="1290071" y="1535738"/>
            <a:ext cx="9611858" cy="4587149"/>
            <a:chOff x="1707019" y="1535738"/>
            <a:chExt cx="9611858" cy="4587149"/>
          </a:xfrm>
        </p:grpSpPr>
        <p:pic>
          <p:nvPicPr>
            <p:cNvPr id="6" name="Picture 5"/>
            <p:cNvPicPr>
              <a:picLocks noChangeAspect="1"/>
            </p:cNvPicPr>
            <p:nvPr/>
          </p:nvPicPr>
          <p:blipFill>
            <a:blip r:embed="rId2"/>
            <a:stretch>
              <a:fillRect/>
            </a:stretch>
          </p:blipFill>
          <p:spPr>
            <a:xfrm>
              <a:off x="1707019" y="1535738"/>
              <a:ext cx="5741410" cy="4587148"/>
            </a:xfrm>
            <a:prstGeom prst="rect">
              <a:avLst/>
            </a:prstGeom>
          </p:spPr>
        </p:pic>
        <p:pic>
          <p:nvPicPr>
            <p:cNvPr id="7" name="Picture 6"/>
            <p:cNvPicPr>
              <a:picLocks noChangeAspect="1"/>
            </p:cNvPicPr>
            <p:nvPr/>
          </p:nvPicPr>
          <p:blipFill>
            <a:blip r:embed="rId3"/>
            <a:stretch>
              <a:fillRect/>
            </a:stretch>
          </p:blipFill>
          <p:spPr>
            <a:xfrm>
              <a:off x="8466738" y="1535738"/>
              <a:ext cx="2852139" cy="4587149"/>
            </a:xfrm>
            <a:prstGeom prst="rect">
              <a:avLst/>
            </a:prstGeom>
          </p:spPr>
        </p:pic>
      </p:grpSp>
    </p:spTree>
    <p:extLst>
      <p:ext uri="{BB962C8B-B14F-4D97-AF65-F5344CB8AC3E}">
        <p14:creationId xmlns:p14="http://schemas.microsoft.com/office/powerpoint/2010/main" val="105274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99165"/>
            <a:ext cx="12066872" cy="646331"/>
          </a:xfrm>
          <a:prstGeom prst="rect">
            <a:avLst/>
          </a:prstGeom>
          <a:noFill/>
        </p:spPr>
        <p:txBody>
          <a:bodyPr wrap="square" rtlCol="0">
            <a:spAutoFit/>
          </a:bodyPr>
          <a:lstStyle/>
          <a:p>
            <a:pPr algn="r"/>
            <a:r>
              <a:rPr lang="en-US" sz="3600" dirty="0" smtClean="0">
                <a:solidFill>
                  <a:prstClr val="white"/>
                </a:solidFill>
              </a:rPr>
              <a:t>App Service Web App Architecture</a:t>
            </a:r>
            <a:endParaRPr lang="en-US" sz="3600" dirty="0">
              <a:solidFill>
                <a:prstClr val="white"/>
              </a:solidFill>
            </a:endParaRPr>
          </a:p>
        </p:txBody>
      </p:sp>
      <p:grpSp>
        <p:nvGrpSpPr>
          <p:cNvPr id="4" name="Group 3"/>
          <p:cNvGrpSpPr/>
          <p:nvPr/>
        </p:nvGrpSpPr>
        <p:grpSpPr>
          <a:xfrm>
            <a:off x="354935" y="3329198"/>
            <a:ext cx="1792863" cy="1190005"/>
            <a:chOff x="199525" y="3319836"/>
            <a:chExt cx="1792863" cy="1190005"/>
          </a:xfrm>
        </p:grpSpPr>
        <p:sp>
          <p:nvSpPr>
            <p:cNvPr id="5" name="TextBox 4"/>
            <p:cNvSpPr txBox="1"/>
            <p:nvPr/>
          </p:nvSpPr>
          <p:spPr>
            <a:xfrm>
              <a:off x="199525" y="3863510"/>
              <a:ext cx="1792863" cy="646331"/>
            </a:xfrm>
            <a:prstGeom prst="rect">
              <a:avLst/>
            </a:prstGeom>
            <a:noFill/>
          </p:spPr>
          <p:txBody>
            <a:bodyPr wrap="none" rtlCol="0">
              <a:spAutoFit/>
            </a:bodyPr>
            <a:lstStyle/>
            <a:p>
              <a:pPr algn="ctr"/>
              <a:r>
                <a:rPr lang="en-US" smtClean="0">
                  <a:solidFill>
                    <a:prstClr val="white"/>
                  </a:solidFill>
                </a:rPr>
                <a:t>Microsoft Azure</a:t>
              </a:r>
              <a:endParaRPr lang="en-US" dirty="0">
                <a:solidFill>
                  <a:prstClr val="white"/>
                </a:solidFill>
              </a:endParaRPr>
            </a:p>
            <a:p>
              <a:pPr algn="ctr"/>
              <a:r>
                <a:rPr lang="en-US" dirty="0">
                  <a:solidFill>
                    <a:prstClr val="white"/>
                  </a:solidFill>
                </a:rPr>
                <a:t>Load Balancer</a:t>
              </a:r>
            </a:p>
          </p:txBody>
        </p:sp>
        <p:grpSp>
          <p:nvGrpSpPr>
            <p:cNvPr id="6" name="Group 5"/>
            <p:cNvGrpSpPr/>
            <p:nvPr/>
          </p:nvGrpSpPr>
          <p:grpSpPr>
            <a:xfrm>
              <a:off x="625228" y="3319836"/>
              <a:ext cx="941456" cy="493702"/>
              <a:chOff x="729527" y="2180022"/>
              <a:chExt cx="941456" cy="493702"/>
            </a:xfrm>
          </p:grpSpPr>
          <p:sp>
            <p:nvSpPr>
              <p:cNvPr id="7" name="Trapezoid 6"/>
              <p:cNvSpPr/>
              <p:nvPr/>
            </p:nvSpPr>
            <p:spPr>
              <a:xfrm>
                <a:off x="729527" y="2180022"/>
                <a:ext cx="941456" cy="49370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p:cNvPicPr>
                <a:picLocks noChangeAspect="1"/>
              </p:cNvPicPr>
              <p:nvPr/>
            </p:nvPicPr>
            <p:blipFill>
              <a:blip r:embed="rId2">
                <a:duotone>
                  <a:prstClr val="black"/>
                  <a:srgbClr val="1D4380">
                    <a:tint val="45000"/>
                    <a:satMod val="400000"/>
                  </a:srgbClr>
                </a:duotone>
              </a:blip>
              <a:stretch>
                <a:fillRect/>
              </a:stretch>
            </p:blipFill>
            <p:spPr>
              <a:xfrm>
                <a:off x="1034424" y="2234337"/>
                <a:ext cx="331662" cy="439325"/>
              </a:xfrm>
              <a:prstGeom prst="rect">
                <a:avLst/>
              </a:prstGeom>
            </p:spPr>
          </p:pic>
        </p:grpSp>
      </p:grpSp>
      <p:cxnSp>
        <p:nvCxnSpPr>
          <p:cNvPr id="9" name="Elbow Connector 8"/>
          <p:cNvCxnSpPr>
            <a:stCxn id="11" idx="2"/>
            <a:endCxn id="27" idx="2"/>
          </p:cNvCxnSpPr>
          <p:nvPr/>
        </p:nvCxnSpPr>
        <p:spPr>
          <a:xfrm rot="5400000">
            <a:off x="5839005" y="4915410"/>
            <a:ext cx="411831" cy="2148037"/>
          </a:xfrm>
          <a:prstGeom prst="bentConnector2">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6911503" y="5258949"/>
            <a:ext cx="2565544" cy="524564"/>
            <a:chOff x="3465037" y="5224830"/>
            <a:chExt cx="2565544" cy="524564"/>
          </a:xfrm>
        </p:grpSpPr>
        <p:pic>
          <p:nvPicPr>
            <p:cNvPr id="11" name="Picture 10"/>
            <p:cNvPicPr>
              <a:picLocks noChangeAspect="1"/>
            </p:cNvPicPr>
            <p:nvPr/>
          </p:nvPicPr>
          <p:blipFill>
            <a:blip r:embed="rId3">
              <a:biLevel thresh="25000"/>
            </a:blip>
            <a:stretch>
              <a:fillRect/>
            </a:stretch>
          </p:blipFill>
          <p:spPr>
            <a:xfrm>
              <a:off x="3465037" y="5224830"/>
              <a:ext cx="414869" cy="524564"/>
            </a:xfrm>
            <a:prstGeom prst="rect">
              <a:avLst/>
            </a:prstGeom>
          </p:spPr>
        </p:pic>
        <p:sp>
          <p:nvSpPr>
            <p:cNvPr id="12" name="TextBox 11"/>
            <p:cNvSpPr txBox="1"/>
            <p:nvPr/>
          </p:nvSpPr>
          <p:spPr>
            <a:xfrm>
              <a:off x="3954849" y="5370838"/>
              <a:ext cx="2075732" cy="369332"/>
            </a:xfrm>
            <a:prstGeom prst="rect">
              <a:avLst/>
            </a:prstGeom>
            <a:noFill/>
          </p:spPr>
          <p:txBody>
            <a:bodyPr wrap="square" rtlCol="0">
              <a:spAutoFit/>
            </a:bodyPr>
            <a:lstStyle/>
            <a:p>
              <a:r>
                <a:rPr lang="en-US" dirty="0">
                  <a:solidFill>
                    <a:prstClr val="white"/>
                  </a:solidFill>
                </a:rPr>
                <a:t>Runtime Database</a:t>
              </a:r>
            </a:p>
          </p:txBody>
        </p:sp>
      </p:grpSp>
      <p:cxnSp>
        <p:nvCxnSpPr>
          <p:cNvPr id="13" name="Straight Arrow Connector 12"/>
          <p:cNvCxnSpPr>
            <a:stCxn id="30" idx="2"/>
            <a:endCxn id="17" idx="1"/>
          </p:cNvCxnSpPr>
          <p:nvPr/>
        </p:nvCxnSpPr>
        <p:spPr>
          <a:xfrm flipV="1">
            <a:off x="4970900" y="3564271"/>
            <a:ext cx="962641" cy="1649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biLevel thresh="25000"/>
          </a:blip>
          <a:stretch>
            <a:fillRect/>
          </a:stretch>
        </p:blipFill>
        <p:spPr>
          <a:xfrm>
            <a:off x="8943332" y="2957398"/>
            <a:ext cx="553200" cy="584665"/>
          </a:xfrm>
          <a:prstGeom prst="rect">
            <a:avLst/>
          </a:prstGeom>
        </p:spPr>
      </p:pic>
      <p:sp>
        <p:nvSpPr>
          <p:cNvPr id="15" name="TextBox 14"/>
          <p:cNvSpPr txBox="1"/>
          <p:nvPr/>
        </p:nvSpPr>
        <p:spPr>
          <a:xfrm>
            <a:off x="9522564" y="3018701"/>
            <a:ext cx="2347309" cy="369332"/>
          </a:xfrm>
          <a:prstGeom prst="rect">
            <a:avLst/>
          </a:prstGeom>
          <a:noFill/>
        </p:spPr>
        <p:txBody>
          <a:bodyPr wrap="none" rtlCol="0">
            <a:spAutoFit/>
          </a:bodyPr>
          <a:lstStyle/>
          <a:p>
            <a:r>
              <a:rPr lang="en-US" dirty="0">
                <a:solidFill>
                  <a:prstClr val="white"/>
                </a:solidFill>
              </a:rPr>
              <a:t>Application Database</a:t>
            </a:r>
          </a:p>
        </p:txBody>
      </p:sp>
      <p:grpSp>
        <p:nvGrpSpPr>
          <p:cNvPr id="16" name="Group 15"/>
          <p:cNvGrpSpPr/>
          <p:nvPr/>
        </p:nvGrpSpPr>
        <p:grpSpPr>
          <a:xfrm>
            <a:off x="5933541" y="2840588"/>
            <a:ext cx="2364339" cy="1447365"/>
            <a:chOff x="4958360" y="2362629"/>
            <a:chExt cx="2364339" cy="1447365"/>
          </a:xfrm>
        </p:grpSpPr>
        <p:sp>
          <p:nvSpPr>
            <p:cNvPr id="17" name="Rectangle 1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8" name="Picture 17"/>
            <p:cNvPicPr>
              <a:picLocks noChangeAspect="1"/>
            </p:cNvPicPr>
            <p:nvPr/>
          </p:nvPicPr>
          <p:blipFill>
            <a:blip r:embed="rId5">
              <a:biLevel thresh="25000"/>
            </a:blip>
            <a:stretch>
              <a:fillRect/>
            </a:stretch>
          </p:blipFill>
          <p:spPr>
            <a:xfrm>
              <a:off x="5133821" y="3153831"/>
              <a:ext cx="572299" cy="467481"/>
            </a:xfrm>
            <a:prstGeom prst="rect">
              <a:avLst/>
            </a:prstGeom>
          </p:spPr>
        </p:pic>
        <p:pic>
          <p:nvPicPr>
            <p:cNvPr id="19" name="Picture 18"/>
            <p:cNvPicPr>
              <a:picLocks noChangeAspect="1"/>
            </p:cNvPicPr>
            <p:nvPr/>
          </p:nvPicPr>
          <p:blipFill>
            <a:blip r:embed="rId5">
              <a:biLevel thresh="25000"/>
            </a:blip>
            <a:stretch>
              <a:fillRect/>
            </a:stretch>
          </p:blipFill>
          <p:spPr>
            <a:xfrm>
              <a:off x="6574938" y="2548855"/>
              <a:ext cx="572299" cy="467481"/>
            </a:xfrm>
            <a:prstGeom prst="rect">
              <a:avLst/>
            </a:prstGeom>
          </p:spPr>
        </p:pic>
        <p:pic>
          <p:nvPicPr>
            <p:cNvPr id="20" name="Picture 19"/>
            <p:cNvPicPr>
              <a:picLocks noChangeAspect="1"/>
            </p:cNvPicPr>
            <p:nvPr/>
          </p:nvPicPr>
          <p:blipFill>
            <a:blip r:embed="rId5">
              <a:biLevel thresh="25000"/>
            </a:blip>
            <a:stretch>
              <a:fillRect/>
            </a:stretch>
          </p:blipFill>
          <p:spPr>
            <a:xfrm>
              <a:off x="5854380" y="2548855"/>
              <a:ext cx="572299" cy="467481"/>
            </a:xfrm>
            <a:prstGeom prst="rect">
              <a:avLst/>
            </a:prstGeom>
          </p:spPr>
        </p:pic>
        <p:pic>
          <p:nvPicPr>
            <p:cNvPr id="21" name="Picture 20"/>
            <p:cNvPicPr>
              <a:picLocks noChangeAspect="1"/>
            </p:cNvPicPr>
            <p:nvPr/>
          </p:nvPicPr>
          <p:blipFill>
            <a:blip r:embed="rId5">
              <a:biLevel thresh="25000"/>
            </a:blip>
            <a:stretch>
              <a:fillRect/>
            </a:stretch>
          </p:blipFill>
          <p:spPr>
            <a:xfrm>
              <a:off x="5133822" y="2548856"/>
              <a:ext cx="572299" cy="467481"/>
            </a:xfrm>
            <a:prstGeom prst="rect">
              <a:avLst/>
            </a:prstGeom>
          </p:spPr>
        </p:pic>
        <p:pic>
          <p:nvPicPr>
            <p:cNvPr id="22" name="Picture 21"/>
            <p:cNvPicPr>
              <a:picLocks noChangeAspect="1"/>
            </p:cNvPicPr>
            <p:nvPr/>
          </p:nvPicPr>
          <p:blipFill>
            <a:blip r:embed="rId5">
              <a:biLevel thresh="25000"/>
            </a:blip>
            <a:stretch>
              <a:fillRect/>
            </a:stretch>
          </p:blipFill>
          <p:spPr>
            <a:xfrm>
              <a:off x="5854378" y="3151811"/>
              <a:ext cx="572299" cy="467481"/>
            </a:xfrm>
            <a:prstGeom prst="rect">
              <a:avLst/>
            </a:prstGeom>
          </p:spPr>
        </p:pic>
        <p:pic>
          <p:nvPicPr>
            <p:cNvPr id="23" name="Picture 22"/>
            <p:cNvPicPr>
              <a:picLocks noChangeAspect="1"/>
            </p:cNvPicPr>
            <p:nvPr/>
          </p:nvPicPr>
          <p:blipFill>
            <a:blip r:embed="rId5">
              <a:biLevel thresh="25000"/>
            </a:blip>
            <a:stretch>
              <a:fillRect/>
            </a:stretch>
          </p:blipFill>
          <p:spPr>
            <a:xfrm>
              <a:off x="6574938" y="3151811"/>
              <a:ext cx="572299" cy="467481"/>
            </a:xfrm>
            <a:prstGeom prst="rect">
              <a:avLst/>
            </a:prstGeom>
          </p:spPr>
        </p:pic>
      </p:grpSp>
      <p:pic>
        <p:nvPicPr>
          <p:cNvPr id="24" name="Picture 23"/>
          <p:cNvPicPr>
            <a:picLocks noChangeAspect="1"/>
          </p:cNvPicPr>
          <p:nvPr/>
        </p:nvPicPr>
        <p:blipFill>
          <a:blip r:embed="rId6">
            <a:biLevel thresh="25000"/>
          </a:blip>
          <a:stretch>
            <a:fillRect/>
          </a:stretch>
        </p:blipFill>
        <p:spPr>
          <a:xfrm>
            <a:off x="5614685" y="2475040"/>
            <a:ext cx="632604" cy="530708"/>
          </a:xfrm>
          <a:prstGeom prst="rect">
            <a:avLst/>
          </a:prstGeom>
        </p:spPr>
      </p:pic>
      <p:cxnSp>
        <p:nvCxnSpPr>
          <p:cNvPr id="25" name="Elbow Connector 24"/>
          <p:cNvCxnSpPr>
            <a:stCxn id="11" idx="1"/>
            <a:endCxn id="30" idx="1"/>
          </p:cNvCxnSpPr>
          <p:nvPr/>
        </p:nvCxnSpPr>
        <p:spPr>
          <a:xfrm rot="10800000">
            <a:off x="4707173" y="3779863"/>
            <a:ext cx="2204331" cy="1741368"/>
          </a:xfrm>
          <a:prstGeom prst="bentConnector2">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2924258" y="5996246"/>
            <a:ext cx="2046642" cy="398196"/>
            <a:chOff x="1938324" y="1043723"/>
            <a:chExt cx="2046642" cy="398196"/>
          </a:xfrm>
        </p:grpSpPr>
        <p:pic>
          <p:nvPicPr>
            <p:cNvPr id="27" name="Picture 26"/>
            <p:cNvPicPr>
              <a:picLocks noChangeAspect="1"/>
            </p:cNvPicPr>
            <p:nvPr/>
          </p:nvPicPr>
          <p:blipFill>
            <a:blip r:embed="rId2">
              <a:biLevel thresh="25000"/>
            </a:blip>
            <a:stretch>
              <a:fillRect/>
            </a:stretch>
          </p:blipFill>
          <p:spPr>
            <a:xfrm rot="16200000">
              <a:off x="3522140" y="979092"/>
              <a:ext cx="398196" cy="527457"/>
            </a:xfrm>
            <a:prstGeom prst="rect">
              <a:avLst/>
            </a:prstGeom>
          </p:spPr>
        </p:pic>
        <p:sp>
          <p:nvSpPr>
            <p:cNvPr id="28" name="TextBox 27"/>
            <p:cNvSpPr txBox="1"/>
            <p:nvPr/>
          </p:nvSpPr>
          <p:spPr>
            <a:xfrm>
              <a:off x="1938324" y="1058154"/>
              <a:ext cx="1519184" cy="369332"/>
            </a:xfrm>
            <a:prstGeom prst="rect">
              <a:avLst/>
            </a:prstGeom>
            <a:noFill/>
          </p:spPr>
          <p:txBody>
            <a:bodyPr wrap="square" rtlCol="0">
              <a:spAutoFit/>
            </a:bodyPr>
            <a:lstStyle/>
            <a:p>
              <a:pPr algn="ctr"/>
              <a:r>
                <a:rPr lang="en-US" dirty="0">
                  <a:solidFill>
                    <a:prstClr val="white"/>
                  </a:solidFill>
                </a:rPr>
                <a:t>API Endpoint</a:t>
              </a:r>
            </a:p>
          </p:txBody>
        </p:sp>
      </p:grpSp>
      <p:grpSp>
        <p:nvGrpSpPr>
          <p:cNvPr id="29" name="Group 28"/>
          <p:cNvGrpSpPr/>
          <p:nvPr/>
        </p:nvGrpSpPr>
        <p:grpSpPr>
          <a:xfrm>
            <a:off x="2327970" y="3381667"/>
            <a:ext cx="2642929" cy="666509"/>
            <a:chOff x="1344823" y="3365171"/>
            <a:chExt cx="2642929" cy="666509"/>
          </a:xfrm>
        </p:grpSpPr>
        <p:pic>
          <p:nvPicPr>
            <p:cNvPr id="30" name="Picture 29"/>
            <p:cNvPicPr>
              <a:picLocks noChangeAspect="1"/>
            </p:cNvPicPr>
            <p:nvPr/>
          </p:nvPicPr>
          <p:blipFill>
            <a:blip r:embed="rId2">
              <a:biLevel thresh="25000"/>
            </a:blip>
            <a:stretch>
              <a:fillRect/>
            </a:stretch>
          </p:blipFill>
          <p:spPr>
            <a:xfrm rot="16200000">
              <a:off x="3524926" y="3300540"/>
              <a:ext cx="398196" cy="527457"/>
            </a:xfrm>
            <a:prstGeom prst="rect">
              <a:avLst/>
            </a:prstGeom>
          </p:spPr>
        </p:pic>
        <p:sp>
          <p:nvSpPr>
            <p:cNvPr id="31" name="TextBox 30"/>
            <p:cNvSpPr txBox="1"/>
            <p:nvPr/>
          </p:nvSpPr>
          <p:spPr>
            <a:xfrm>
              <a:off x="1344823" y="3662348"/>
              <a:ext cx="2247337" cy="369332"/>
            </a:xfrm>
            <a:prstGeom prst="rect">
              <a:avLst/>
            </a:prstGeom>
            <a:noFill/>
          </p:spPr>
          <p:txBody>
            <a:bodyPr wrap="square" rtlCol="0">
              <a:spAutoFit/>
            </a:bodyPr>
            <a:lstStyle/>
            <a:p>
              <a:pPr algn="ctr"/>
              <a:r>
                <a:rPr lang="en-US" dirty="0">
                  <a:solidFill>
                    <a:prstClr val="white"/>
                  </a:solidFill>
                </a:rPr>
                <a:t>Frontend (IIS ARR)</a:t>
              </a:r>
            </a:p>
          </p:txBody>
        </p:sp>
      </p:grpSp>
      <p:grpSp>
        <p:nvGrpSpPr>
          <p:cNvPr id="32" name="Group 31"/>
          <p:cNvGrpSpPr/>
          <p:nvPr/>
        </p:nvGrpSpPr>
        <p:grpSpPr>
          <a:xfrm>
            <a:off x="2541959" y="1689999"/>
            <a:ext cx="2428942" cy="398196"/>
            <a:chOff x="1556025" y="2185356"/>
            <a:chExt cx="2428942" cy="398196"/>
          </a:xfrm>
        </p:grpSpPr>
        <p:pic>
          <p:nvPicPr>
            <p:cNvPr id="33" name="Picture 32"/>
            <p:cNvPicPr>
              <a:picLocks noChangeAspect="1"/>
            </p:cNvPicPr>
            <p:nvPr/>
          </p:nvPicPr>
          <p:blipFill>
            <a:blip r:embed="rId2">
              <a:biLevel thresh="25000"/>
            </a:blip>
            <a:stretch>
              <a:fillRect/>
            </a:stretch>
          </p:blipFill>
          <p:spPr>
            <a:xfrm rot="16200000">
              <a:off x="3522141" y="2120725"/>
              <a:ext cx="398196" cy="527457"/>
            </a:xfrm>
            <a:prstGeom prst="rect">
              <a:avLst/>
            </a:prstGeom>
          </p:spPr>
        </p:pic>
        <p:sp>
          <p:nvSpPr>
            <p:cNvPr id="34" name="TextBox 33"/>
            <p:cNvSpPr txBox="1"/>
            <p:nvPr/>
          </p:nvSpPr>
          <p:spPr>
            <a:xfrm>
              <a:off x="1556025" y="2192789"/>
              <a:ext cx="1901483" cy="369332"/>
            </a:xfrm>
            <a:prstGeom prst="rect">
              <a:avLst/>
            </a:prstGeom>
            <a:noFill/>
          </p:spPr>
          <p:txBody>
            <a:bodyPr wrap="none" rtlCol="0">
              <a:spAutoFit/>
            </a:bodyPr>
            <a:lstStyle/>
            <a:p>
              <a:pPr algn="ctr"/>
              <a:r>
                <a:rPr lang="en-US" dirty="0">
                  <a:solidFill>
                    <a:prstClr val="white"/>
                  </a:solidFill>
                </a:rPr>
                <a:t>Publish Endpoint</a:t>
              </a:r>
            </a:p>
          </p:txBody>
        </p:sp>
      </p:grpSp>
      <p:grpSp>
        <p:nvGrpSpPr>
          <p:cNvPr id="35" name="Group 34"/>
          <p:cNvGrpSpPr/>
          <p:nvPr/>
        </p:nvGrpSpPr>
        <p:grpSpPr>
          <a:xfrm>
            <a:off x="7219015" y="1251808"/>
            <a:ext cx="3791842" cy="897331"/>
            <a:chOff x="7023943" y="1441808"/>
            <a:chExt cx="3791842" cy="897331"/>
          </a:xfrm>
        </p:grpSpPr>
        <p:grpSp>
          <p:nvGrpSpPr>
            <p:cNvPr id="36" name="Group 35"/>
            <p:cNvGrpSpPr/>
            <p:nvPr/>
          </p:nvGrpSpPr>
          <p:grpSpPr>
            <a:xfrm>
              <a:off x="7355047" y="1811160"/>
              <a:ext cx="3460738" cy="527979"/>
              <a:chOff x="7355047" y="1762195"/>
              <a:chExt cx="3460738" cy="527979"/>
            </a:xfrm>
          </p:grpSpPr>
          <p:grpSp>
            <p:nvGrpSpPr>
              <p:cNvPr id="38" name="Group 37"/>
              <p:cNvGrpSpPr/>
              <p:nvPr/>
            </p:nvGrpSpPr>
            <p:grpSpPr>
              <a:xfrm>
                <a:off x="8722228" y="1762195"/>
                <a:ext cx="2093557" cy="527979"/>
                <a:chOff x="8519842" y="5165196"/>
                <a:chExt cx="2093557" cy="527979"/>
              </a:xfrm>
            </p:grpSpPr>
            <p:pic>
              <p:nvPicPr>
                <p:cNvPr id="41" name="Picture 40"/>
                <p:cNvPicPr>
                  <a:picLocks noChangeAspect="1"/>
                </p:cNvPicPr>
                <p:nvPr/>
              </p:nvPicPr>
              <p:blipFill>
                <a:blip r:embed="rId7">
                  <a:biLevel thresh="25000"/>
                </a:blip>
                <a:stretch>
                  <a:fillRect/>
                </a:stretch>
              </p:blipFill>
              <p:spPr>
                <a:xfrm>
                  <a:off x="8519842" y="5165196"/>
                  <a:ext cx="605264" cy="527979"/>
                </a:xfrm>
                <a:prstGeom prst="rect">
                  <a:avLst/>
                </a:prstGeom>
              </p:spPr>
            </p:pic>
            <p:sp>
              <p:nvSpPr>
                <p:cNvPr id="42" name="TextBox 41"/>
                <p:cNvSpPr txBox="1"/>
                <p:nvPr/>
              </p:nvSpPr>
              <p:spPr>
                <a:xfrm>
                  <a:off x="9125106" y="5246227"/>
                  <a:ext cx="1488293" cy="369332"/>
                </a:xfrm>
                <a:prstGeom prst="rect">
                  <a:avLst/>
                </a:prstGeom>
                <a:noFill/>
              </p:spPr>
              <p:txBody>
                <a:bodyPr wrap="none" rtlCol="0">
                  <a:spAutoFit/>
                </a:bodyPr>
                <a:lstStyle/>
                <a:p>
                  <a:r>
                    <a:rPr lang="en-US" dirty="0">
                      <a:solidFill>
                        <a:prstClr val="white"/>
                      </a:solidFill>
                    </a:rPr>
                    <a:t>Blob Storage</a:t>
                  </a:r>
                </a:p>
              </p:txBody>
            </p:sp>
          </p:grpSp>
          <p:pic>
            <p:nvPicPr>
              <p:cNvPr id="39" name="Picture 38"/>
              <p:cNvPicPr>
                <a:picLocks noChangeAspect="1"/>
              </p:cNvPicPr>
              <p:nvPr/>
            </p:nvPicPr>
            <p:blipFill>
              <a:blip r:embed="rId8">
                <a:biLevel thresh="25000"/>
              </a:blip>
              <a:stretch>
                <a:fillRect/>
              </a:stretch>
            </p:blipFill>
            <p:spPr>
              <a:xfrm>
                <a:off x="7355047" y="1788762"/>
                <a:ext cx="576373" cy="474843"/>
              </a:xfrm>
              <a:prstGeom prst="rect">
                <a:avLst/>
              </a:prstGeom>
            </p:spPr>
          </p:pic>
          <p:cxnSp>
            <p:nvCxnSpPr>
              <p:cNvPr id="40" name="Elbow Connector 39"/>
              <p:cNvCxnSpPr>
                <a:stCxn id="39" idx="3"/>
                <a:endCxn id="41" idx="1"/>
              </p:cNvCxnSpPr>
              <p:nvPr/>
            </p:nvCxnSpPr>
            <p:spPr>
              <a:xfrm>
                <a:off x="7931420" y="2026184"/>
                <a:ext cx="790808" cy="1"/>
              </a:xfrm>
              <a:prstGeom prst="bentConnector3">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7023943" y="1441808"/>
              <a:ext cx="1234505" cy="369332"/>
            </a:xfrm>
            <a:prstGeom prst="rect">
              <a:avLst/>
            </a:prstGeom>
            <a:noFill/>
          </p:spPr>
          <p:txBody>
            <a:bodyPr wrap="none" rtlCol="0">
              <a:spAutoFit/>
            </a:bodyPr>
            <a:lstStyle/>
            <a:p>
              <a:r>
                <a:rPr lang="en-US" dirty="0">
                  <a:solidFill>
                    <a:prstClr val="white"/>
                  </a:solidFill>
                </a:rPr>
                <a:t>File Server</a:t>
              </a:r>
            </a:p>
          </p:txBody>
        </p:sp>
      </p:grpSp>
      <p:cxnSp>
        <p:nvCxnSpPr>
          <p:cNvPr id="43" name="Straight Arrow Connector 42"/>
          <p:cNvCxnSpPr>
            <a:stCxn id="54" idx="3"/>
            <a:endCxn id="39" idx="1"/>
          </p:cNvCxnSpPr>
          <p:nvPr/>
        </p:nvCxnSpPr>
        <p:spPr>
          <a:xfrm>
            <a:off x="6203790" y="1885148"/>
            <a:ext cx="1346329" cy="1"/>
          </a:xfrm>
          <a:prstGeom prst="straightConnector1">
            <a:avLst/>
          </a:prstGeom>
          <a:ln w="28575">
            <a:solidFill>
              <a:srgbClr val="00B0F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7" idx="0"/>
            <a:endCxn id="39" idx="2"/>
          </p:cNvCxnSpPr>
          <p:nvPr/>
        </p:nvCxnSpPr>
        <p:spPr>
          <a:xfrm rot="5400000" flipH="1" flipV="1">
            <a:off x="7117999" y="2120282"/>
            <a:ext cx="718018" cy="722595"/>
          </a:xfrm>
          <a:prstGeom prst="bentConnector3">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3" idx="2"/>
            <a:endCxn id="11" idx="0"/>
          </p:cNvCxnSpPr>
          <p:nvPr/>
        </p:nvCxnSpPr>
        <p:spPr>
          <a:xfrm>
            <a:off x="7115710" y="4653501"/>
            <a:ext cx="3228" cy="605448"/>
          </a:xfrm>
          <a:prstGeom prst="straightConnector1">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3"/>
            <a:endCxn id="14" idx="1"/>
          </p:cNvCxnSpPr>
          <p:nvPr/>
        </p:nvCxnSpPr>
        <p:spPr>
          <a:xfrm flipV="1">
            <a:off x="8122418" y="3249731"/>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64488" y="2136108"/>
            <a:ext cx="1801469" cy="614504"/>
            <a:chOff x="144154" y="2312570"/>
            <a:chExt cx="1801469" cy="614504"/>
          </a:xfrm>
        </p:grpSpPr>
        <p:pic>
          <p:nvPicPr>
            <p:cNvPr id="48" name="Picture 47"/>
            <p:cNvPicPr>
              <a:picLocks noChangeAspect="1"/>
            </p:cNvPicPr>
            <p:nvPr/>
          </p:nvPicPr>
          <p:blipFill>
            <a:blip r:embed="rId9">
              <a:biLevel thresh="25000"/>
            </a:blip>
            <a:stretch>
              <a:fillRect/>
            </a:stretch>
          </p:blipFill>
          <p:spPr>
            <a:xfrm>
              <a:off x="144154" y="2312570"/>
              <a:ext cx="435794" cy="614504"/>
            </a:xfrm>
            <a:prstGeom prst="rect">
              <a:avLst/>
            </a:prstGeom>
          </p:spPr>
        </p:pic>
        <p:pic>
          <p:nvPicPr>
            <p:cNvPr id="49" name="Picture 48"/>
            <p:cNvPicPr>
              <a:picLocks noChangeAspect="1"/>
            </p:cNvPicPr>
            <p:nvPr/>
          </p:nvPicPr>
          <p:blipFill>
            <a:blip r:embed="rId10">
              <a:biLevel thresh="25000"/>
            </a:blip>
            <a:stretch>
              <a:fillRect/>
            </a:stretch>
          </p:blipFill>
          <p:spPr>
            <a:xfrm>
              <a:off x="1369250" y="2442108"/>
              <a:ext cx="576373" cy="380566"/>
            </a:xfrm>
            <a:prstGeom prst="rect">
              <a:avLst/>
            </a:prstGeom>
          </p:spPr>
        </p:pic>
        <p:pic>
          <p:nvPicPr>
            <p:cNvPr id="50" name="Picture 49"/>
            <p:cNvPicPr>
              <a:picLocks noChangeAspect="1"/>
            </p:cNvPicPr>
            <p:nvPr/>
          </p:nvPicPr>
          <p:blipFill>
            <a:blip r:embed="rId11">
              <a:biLevel thresh="25000"/>
            </a:blip>
            <a:stretch>
              <a:fillRect/>
            </a:stretch>
          </p:blipFill>
          <p:spPr>
            <a:xfrm>
              <a:off x="625228" y="2419998"/>
              <a:ext cx="679390" cy="424786"/>
            </a:xfrm>
            <a:prstGeom prst="rect">
              <a:avLst/>
            </a:prstGeom>
          </p:spPr>
        </p:pic>
      </p:grpSp>
      <p:cxnSp>
        <p:nvCxnSpPr>
          <p:cNvPr id="51" name="Straight Arrow Connector 50"/>
          <p:cNvCxnSpPr>
            <a:endCxn id="7" idx="0"/>
          </p:cNvCxnSpPr>
          <p:nvPr/>
        </p:nvCxnSpPr>
        <p:spPr>
          <a:xfrm>
            <a:off x="1245822" y="2775591"/>
            <a:ext cx="5544" cy="553607"/>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3"/>
            <a:endCxn id="30" idx="0"/>
          </p:cNvCxnSpPr>
          <p:nvPr/>
        </p:nvCxnSpPr>
        <p:spPr>
          <a:xfrm>
            <a:off x="1660381" y="3576049"/>
            <a:ext cx="2783062" cy="471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933541" y="42879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Metering</a:t>
            </a:r>
          </a:p>
        </p:txBody>
      </p:sp>
      <p:pic>
        <p:nvPicPr>
          <p:cNvPr id="54" name="Picture 53"/>
          <p:cNvPicPr>
            <a:picLocks noChangeAspect="1"/>
          </p:cNvPicPr>
          <p:nvPr/>
        </p:nvPicPr>
        <p:blipFill>
          <a:blip r:embed="rId8">
            <a:biLevel thresh="25000"/>
          </a:blip>
          <a:stretch>
            <a:fillRect/>
          </a:stretch>
        </p:blipFill>
        <p:spPr>
          <a:xfrm>
            <a:off x="5627417" y="1647726"/>
            <a:ext cx="576373" cy="474843"/>
          </a:xfrm>
          <a:prstGeom prst="rect">
            <a:avLst/>
          </a:prstGeom>
        </p:spPr>
      </p:pic>
      <p:sp>
        <p:nvSpPr>
          <p:cNvPr id="55" name="TextBox 54"/>
          <p:cNvSpPr txBox="1"/>
          <p:nvPr/>
        </p:nvSpPr>
        <p:spPr>
          <a:xfrm>
            <a:off x="5198900" y="918035"/>
            <a:ext cx="1433406" cy="646331"/>
          </a:xfrm>
          <a:prstGeom prst="rect">
            <a:avLst/>
          </a:prstGeom>
          <a:noFill/>
        </p:spPr>
        <p:txBody>
          <a:bodyPr wrap="none" rtlCol="0">
            <a:spAutoFit/>
          </a:bodyPr>
          <a:lstStyle/>
          <a:p>
            <a:r>
              <a:rPr lang="en-US" dirty="0">
                <a:solidFill>
                  <a:prstClr val="white"/>
                </a:solidFill>
              </a:rPr>
              <a:t>Deployment</a:t>
            </a:r>
          </a:p>
          <a:p>
            <a:pPr algn="ctr"/>
            <a:r>
              <a:rPr lang="en-US" dirty="0">
                <a:solidFill>
                  <a:prstClr val="white"/>
                </a:solidFill>
              </a:rPr>
              <a:t>Server(s)</a:t>
            </a:r>
          </a:p>
        </p:txBody>
      </p:sp>
      <p:cxnSp>
        <p:nvCxnSpPr>
          <p:cNvPr id="56" name="Straight Arrow Connector 55"/>
          <p:cNvCxnSpPr>
            <a:stCxn id="33" idx="2"/>
            <a:endCxn id="54" idx="1"/>
          </p:cNvCxnSpPr>
          <p:nvPr/>
        </p:nvCxnSpPr>
        <p:spPr>
          <a:xfrm flipV="1">
            <a:off x="4970902" y="1885148"/>
            <a:ext cx="656515" cy="3949"/>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8980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96191" y="6215512"/>
            <a:ext cx="6799618" cy="523220"/>
          </a:xfrm>
          <a:prstGeom prst="rect">
            <a:avLst/>
          </a:prstGeom>
          <a:noFill/>
        </p:spPr>
        <p:txBody>
          <a:bodyPr wrap="none" rtlCol="0">
            <a:spAutoFit/>
          </a:bodyPr>
          <a:lstStyle/>
          <a:p>
            <a:r>
              <a:rPr lang="en-US" sz="2800" b="1" dirty="0">
                <a:solidFill>
                  <a:prstClr val="white"/>
                </a:solidFill>
              </a:rPr>
              <a:t>https://</a:t>
            </a:r>
            <a:r>
              <a:rPr lang="en-US" sz="2400" dirty="0">
                <a:solidFill>
                  <a:prstClr val="white"/>
                </a:solidFill>
              </a:rPr>
              <a:t>[website-name].</a:t>
            </a:r>
            <a:r>
              <a:rPr lang="en-US" sz="2800" b="1" dirty="0">
                <a:solidFill>
                  <a:prstClr val="white"/>
                </a:solidFill>
              </a:rPr>
              <a:t>scm.</a:t>
            </a:r>
            <a:r>
              <a:rPr lang="en-US" sz="2400" dirty="0">
                <a:solidFill>
                  <a:prstClr val="white"/>
                </a:solidFill>
              </a:rPr>
              <a:t>azurewebsites.net</a:t>
            </a:r>
            <a:endParaRPr lang="en-US" sz="2400" b="1" dirty="0">
              <a:solidFill>
                <a:prstClr val="white"/>
              </a:solidFill>
            </a:endParaRPr>
          </a:p>
        </p:txBody>
      </p:sp>
      <p:grpSp>
        <p:nvGrpSpPr>
          <p:cNvPr id="5" name="Group 4"/>
          <p:cNvGrpSpPr/>
          <p:nvPr/>
        </p:nvGrpSpPr>
        <p:grpSpPr>
          <a:xfrm>
            <a:off x="1409302" y="2895184"/>
            <a:ext cx="9373397" cy="1067632"/>
            <a:chOff x="1307094" y="3097421"/>
            <a:chExt cx="9373397" cy="1067632"/>
          </a:xfrm>
        </p:grpSpPr>
        <p:grpSp>
          <p:nvGrpSpPr>
            <p:cNvPr id="6" name="Group 5"/>
            <p:cNvGrpSpPr/>
            <p:nvPr/>
          </p:nvGrpSpPr>
          <p:grpSpPr>
            <a:xfrm>
              <a:off x="1307094" y="3097421"/>
              <a:ext cx="1467261" cy="1067632"/>
              <a:chOff x="1307094" y="3097421"/>
              <a:chExt cx="1467261" cy="1067632"/>
            </a:xfrm>
          </p:grpSpPr>
          <p:pic>
            <p:nvPicPr>
              <p:cNvPr id="24" name="Picture 23"/>
              <p:cNvPicPr>
                <a:picLocks noChangeAspect="1"/>
              </p:cNvPicPr>
              <p:nvPr/>
            </p:nvPicPr>
            <p:blipFill>
              <a:blip r:embed="rId2">
                <a:biLevel thresh="25000"/>
              </a:blip>
              <a:stretch>
                <a:fillRect/>
              </a:stretch>
            </p:blipFill>
            <p:spPr>
              <a:xfrm>
                <a:off x="1815799" y="3097421"/>
                <a:ext cx="449852" cy="698300"/>
              </a:xfrm>
              <a:prstGeom prst="rect">
                <a:avLst/>
              </a:prstGeom>
            </p:spPr>
          </p:pic>
          <p:sp>
            <p:nvSpPr>
              <p:cNvPr id="25" name="TextBox 24"/>
              <p:cNvSpPr txBox="1"/>
              <p:nvPr/>
            </p:nvSpPr>
            <p:spPr>
              <a:xfrm>
                <a:off x="1307094" y="3795721"/>
                <a:ext cx="1467261" cy="369332"/>
              </a:xfrm>
              <a:prstGeom prst="rect">
                <a:avLst/>
              </a:prstGeom>
              <a:noFill/>
            </p:spPr>
            <p:txBody>
              <a:bodyPr wrap="none" rtlCol="0">
                <a:spAutoFit/>
              </a:bodyPr>
              <a:lstStyle/>
              <a:p>
                <a:r>
                  <a:rPr lang="en-US" dirty="0">
                    <a:solidFill>
                      <a:prstClr val="white"/>
                    </a:solidFill>
                  </a:rPr>
                  <a:t>Environment</a:t>
                </a:r>
              </a:p>
            </p:txBody>
          </p:sp>
        </p:grpSp>
        <p:grpSp>
          <p:nvGrpSpPr>
            <p:cNvPr id="7" name="Group 6"/>
            <p:cNvGrpSpPr/>
            <p:nvPr/>
          </p:nvGrpSpPr>
          <p:grpSpPr>
            <a:xfrm>
              <a:off x="3010436" y="3181217"/>
              <a:ext cx="1747594" cy="983836"/>
              <a:chOff x="3010436" y="3181217"/>
              <a:chExt cx="1747594" cy="983836"/>
            </a:xfrm>
          </p:grpSpPr>
          <p:sp>
            <p:nvSpPr>
              <p:cNvPr id="19" name="TextBox 18"/>
              <p:cNvSpPr txBox="1"/>
              <p:nvPr/>
            </p:nvSpPr>
            <p:spPr>
              <a:xfrm>
                <a:off x="3010436" y="3795721"/>
                <a:ext cx="1747594" cy="369332"/>
              </a:xfrm>
              <a:prstGeom prst="rect">
                <a:avLst/>
              </a:prstGeom>
              <a:noFill/>
            </p:spPr>
            <p:txBody>
              <a:bodyPr wrap="none" rtlCol="0">
                <a:spAutoFit/>
              </a:bodyPr>
              <a:lstStyle/>
              <a:p>
                <a:r>
                  <a:rPr lang="en-US" dirty="0">
                    <a:solidFill>
                      <a:prstClr val="white"/>
                    </a:solidFill>
                  </a:rPr>
                  <a:t>Debug Console</a:t>
                </a:r>
              </a:p>
            </p:txBody>
          </p:sp>
          <p:grpSp>
            <p:nvGrpSpPr>
              <p:cNvPr id="20" name="Group 19"/>
              <p:cNvGrpSpPr/>
              <p:nvPr/>
            </p:nvGrpSpPr>
            <p:grpSpPr>
              <a:xfrm>
                <a:off x="3099402" y="3181217"/>
                <a:ext cx="1611836" cy="530709"/>
                <a:chOff x="3099402" y="3181216"/>
                <a:chExt cx="1611836" cy="530709"/>
              </a:xfrm>
            </p:grpSpPr>
            <p:pic>
              <p:nvPicPr>
                <p:cNvPr id="21" name="Picture 20"/>
                <p:cNvPicPr>
                  <a:picLocks noChangeAspect="1"/>
                </p:cNvPicPr>
                <p:nvPr/>
              </p:nvPicPr>
              <p:blipFill>
                <a:blip r:embed="rId3">
                  <a:biLevel thresh="25000"/>
                </a:blip>
                <a:stretch>
                  <a:fillRect/>
                </a:stretch>
              </p:blipFill>
              <p:spPr>
                <a:xfrm>
                  <a:off x="3099402" y="3209149"/>
                  <a:ext cx="463910" cy="474843"/>
                </a:xfrm>
                <a:prstGeom prst="rect">
                  <a:avLst/>
                </a:prstGeom>
              </p:spPr>
            </p:pic>
            <p:pic>
              <p:nvPicPr>
                <p:cNvPr id="22" name="Picture 21"/>
                <p:cNvPicPr>
                  <a:picLocks noChangeAspect="1"/>
                </p:cNvPicPr>
                <p:nvPr/>
              </p:nvPicPr>
              <p:blipFill>
                <a:blip r:embed="rId4">
                  <a:biLevel thresh="25000"/>
                </a:blip>
                <a:stretch>
                  <a:fillRect/>
                </a:stretch>
              </p:blipFill>
              <p:spPr>
                <a:xfrm>
                  <a:off x="3652278" y="3209149"/>
                  <a:ext cx="463910" cy="474843"/>
                </a:xfrm>
                <a:prstGeom prst="rect">
                  <a:avLst/>
                </a:prstGeom>
              </p:spPr>
            </p:pic>
            <p:pic>
              <p:nvPicPr>
                <p:cNvPr id="23" name="Picture 22"/>
                <p:cNvPicPr>
                  <a:picLocks noChangeAspect="1"/>
                </p:cNvPicPr>
                <p:nvPr/>
              </p:nvPicPr>
              <p:blipFill>
                <a:blip r:embed="rId5">
                  <a:biLevel thresh="25000"/>
                </a:blip>
                <a:stretch>
                  <a:fillRect/>
                </a:stretch>
              </p:blipFill>
              <p:spPr>
                <a:xfrm>
                  <a:off x="4205154" y="3181216"/>
                  <a:ext cx="506084" cy="530709"/>
                </a:xfrm>
                <a:prstGeom prst="rect">
                  <a:avLst/>
                </a:prstGeom>
              </p:spPr>
            </p:pic>
          </p:grpSp>
        </p:grpSp>
        <p:grpSp>
          <p:nvGrpSpPr>
            <p:cNvPr id="8" name="Group 7"/>
            <p:cNvGrpSpPr/>
            <p:nvPr/>
          </p:nvGrpSpPr>
          <p:grpSpPr>
            <a:xfrm>
              <a:off x="5092878" y="3167252"/>
              <a:ext cx="2145139" cy="997801"/>
              <a:chOff x="5092878" y="3167252"/>
              <a:chExt cx="2145139" cy="997801"/>
            </a:xfrm>
          </p:grpSpPr>
          <p:sp>
            <p:nvSpPr>
              <p:cNvPr id="15" name="TextBox 14"/>
              <p:cNvSpPr txBox="1"/>
              <p:nvPr/>
            </p:nvSpPr>
            <p:spPr>
              <a:xfrm>
                <a:off x="5092878" y="3795721"/>
                <a:ext cx="2145139" cy="369332"/>
              </a:xfrm>
              <a:prstGeom prst="rect">
                <a:avLst/>
              </a:prstGeom>
              <a:noFill/>
            </p:spPr>
            <p:txBody>
              <a:bodyPr wrap="none" rtlCol="0">
                <a:spAutoFit/>
              </a:bodyPr>
              <a:lstStyle/>
              <a:p>
                <a:r>
                  <a:rPr lang="en-US" dirty="0">
                    <a:solidFill>
                      <a:prstClr val="white"/>
                    </a:solidFill>
                  </a:rPr>
                  <a:t>Diagnostics &amp; Logs</a:t>
                </a:r>
              </a:p>
            </p:txBody>
          </p:sp>
          <p:grpSp>
            <p:nvGrpSpPr>
              <p:cNvPr id="16" name="Group 15"/>
              <p:cNvGrpSpPr/>
              <p:nvPr/>
            </p:nvGrpSpPr>
            <p:grpSpPr>
              <a:xfrm>
                <a:off x="5581089" y="3167252"/>
                <a:ext cx="1168716" cy="558639"/>
                <a:chOff x="5502815" y="3209149"/>
                <a:chExt cx="1168716" cy="558639"/>
              </a:xfrm>
            </p:grpSpPr>
            <p:pic>
              <p:nvPicPr>
                <p:cNvPr id="17" name="Picture 16"/>
                <p:cNvPicPr>
                  <a:picLocks noChangeAspect="1"/>
                </p:cNvPicPr>
                <p:nvPr/>
              </p:nvPicPr>
              <p:blipFill>
                <a:blip r:embed="rId6">
                  <a:biLevel thresh="25000"/>
                </a:blip>
                <a:stretch>
                  <a:fillRect/>
                </a:stretch>
              </p:blipFill>
              <p:spPr>
                <a:xfrm>
                  <a:off x="5502815" y="3209149"/>
                  <a:ext cx="449852" cy="558639"/>
                </a:xfrm>
                <a:prstGeom prst="rect">
                  <a:avLst/>
                </a:prstGeom>
              </p:spPr>
            </p:pic>
            <p:pic>
              <p:nvPicPr>
                <p:cNvPr id="18" name="Picture 17"/>
                <p:cNvPicPr>
                  <a:picLocks noChangeAspect="1"/>
                </p:cNvPicPr>
                <p:nvPr/>
              </p:nvPicPr>
              <p:blipFill>
                <a:blip r:embed="rId7">
                  <a:biLevel thresh="25000"/>
                </a:blip>
                <a:stretch>
                  <a:fillRect/>
                </a:stretch>
              </p:blipFill>
              <p:spPr>
                <a:xfrm>
                  <a:off x="6165447" y="3226465"/>
                  <a:ext cx="506084" cy="530709"/>
                </a:xfrm>
                <a:prstGeom prst="rect">
                  <a:avLst/>
                </a:prstGeom>
              </p:spPr>
            </p:pic>
          </p:grpSp>
        </p:grpSp>
        <p:grpSp>
          <p:nvGrpSpPr>
            <p:cNvPr id="9" name="Group 8"/>
            <p:cNvGrpSpPr/>
            <p:nvPr/>
          </p:nvGrpSpPr>
          <p:grpSpPr>
            <a:xfrm>
              <a:off x="7572865" y="3184469"/>
              <a:ext cx="1360565" cy="980584"/>
              <a:chOff x="7572865" y="3184469"/>
              <a:chExt cx="1360565" cy="980584"/>
            </a:xfrm>
          </p:grpSpPr>
          <p:sp>
            <p:nvSpPr>
              <p:cNvPr id="13" name="TextBox 12"/>
              <p:cNvSpPr txBox="1"/>
              <p:nvPr/>
            </p:nvSpPr>
            <p:spPr>
              <a:xfrm>
                <a:off x="7572865" y="3795721"/>
                <a:ext cx="1360565" cy="369332"/>
              </a:xfrm>
              <a:prstGeom prst="rect">
                <a:avLst/>
              </a:prstGeom>
              <a:noFill/>
            </p:spPr>
            <p:txBody>
              <a:bodyPr wrap="none" rtlCol="0">
                <a:spAutoFit/>
              </a:bodyPr>
              <a:lstStyle/>
              <a:p>
                <a:r>
                  <a:rPr lang="en-US" dirty="0">
                    <a:solidFill>
                      <a:prstClr val="white"/>
                    </a:solidFill>
                  </a:rPr>
                  <a:t>Web Hooks</a:t>
                </a:r>
              </a:p>
            </p:txBody>
          </p:sp>
          <p:pic>
            <p:nvPicPr>
              <p:cNvPr id="14" name="Picture 13"/>
              <p:cNvPicPr>
                <a:picLocks noChangeAspect="1"/>
              </p:cNvPicPr>
              <p:nvPr/>
            </p:nvPicPr>
            <p:blipFill>
              <a:blip r:embed="rId8">
                <a:biLevel thresh="25000"/>
              </a:blip>
              <a:stretch>
                <a:fillRect/>
              </a:stretch>
            </p:blipFill>
            <p:spPr>
              <a:xfrm>
                <a:off x="8047707" y="3184469"/>
                <a:ext cx="398196" cy="527457"/>
              </a:xfrm>
              <a:prstGeom prst="rect">
                <a:avLst/>
              </a:prstGeom>
            </p:spPr>
          </p:pic>
        </p:grpSp>
        <p:grpSp>
          <p:nvGrpSpPr>
            <p:cNvPr id="10" name="Group 9"/>
            <p:cNvGrpSpPr/>
            <p:nvPr/>
          </p:nvGrpSpPr>
          <p:grpSpPr>
            <a:xfrm>
              <a:off x="9594937" y="3348808"/>
              <a:ext cx="1085554" cy="816245"/>
              <a:chOff x="9594937" y="3348808"/>
              <a:chExt cx="1085554" cy="816245"/>
            </a:xfrm>
          </p:grpSpPr>
          <p:sp>
            <p:nvSpPr>
              <p:cNvPr id="11" name="TextBox 10"/>
              <p:cNvSpPr txBox="1"/>
              <p:nvPr/>
            </p:nvSpPr>
            <p:spPr>
              <a:xfrm>
                <a:off x="9594937" y="3795721"/>
                <a:ext cx="1085554" cy="369332"/>
              </a:xfrm>
              <a:prstGeom prst="rect">
                <a:avLst/>
              </a:prstGeom>
              <a:noFill/>
            </p:spPr>
            <p:txBody>
              <a:bodyPr wrap="none" rtlCol="0">
                <a:spAutoFit/>
              </a:bodyPr>
              <a:lstStyle/>
              <a:p>
                <a:r>
                  <a:rPr lang="en-US" dirty="0">
                    <a:solidFill>
                      <a:prstClr val="white"/>
                    </a:solidFill>
                  </a:rPr>
                  <a:t>REST API</a:t>
                </a:r>
              </a:p>
            </p:txBody>
          </p:sp>
          <p:pic>
            <p:nvPicPr>
              <p:cNvPr id="12" name="Picture 11"/>
              <p:cNvPicPr>
                <a:picLocks noChangeAspect="1"/>
              </p:cNvPicPr>
              <p:nvPr/>
            </p:nvPicPr>
            <p:blipFill>
              <a:blip r:embed="rId9">
                <a:biLevel thresh="25000"/>
              </a:blip>
              <a:stretch>
                <a:fillRect/>
              </a:stretch>
            </p:blipFill>
            <p:spPr>
              <a:xfrm>
                <a:off x="9891701" y="3348808"/>
                <a:ext cx="492026" cy="195525"/>
              </a:xfrm>
              <a:prstGeom prst="rect">
                <a:avLst/>
              </a:prstGeom>
            </p:spPr>
          </p:pic>
        </p:grpSp>
      </p:grpSp>
      <p:sp>
        <p:nvSpPr>
          <p:cNvPr id="26"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smtClean="0">
                <a:solidFill>
                  <a:prstClr val="white"/>
                </a:solidFill>
              </a:rPr>
              <a:t>Debug Console (Kudu)</a:t>
            </a:r>
            <a:endParaRPr lang="en-US" sz="2800" dirty="0">
              <a:solidFill>
                <a:prstClr val="white"/>
              </a:solidFill>
            </a:endParaRPr>
          </a:p>
        </p:txBody>
      </p:sp>
    </p:spTree>
    <p:extLst>
      <p:ext uri="{BB962C8B-B14F-4D97-AF65-F5344CB8AC3E}">
        <p14:creationId xmlns:p14="http://schemas.microsoft.com/office/powerpoint/2010/main" val="40334809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9176" y="1505109"/>
            <a:ext cx="10256383" cy="4727522"/>
            <a:chOff x="2366541" y="1904506"/>
            <a:chExt cx="7458919" cy="2934451"/>
          </a:xfrm>
        </p:grpSpPr>
        <p:grpSp>
          <p:nvGrpSpPr>
            <p:cNvPr id="6" name="Group 4"/>
            <p:cNvGrpSpPr/>
            <p:nvPr/>
          </p:nvGrpSpPr>
          <p:grpSpPr>
            <a:xfrm>
              <a:off x="2366541" y="1904506"/>
              <a:ext cx="7458919" cy="2934451"/>
              <a:chOff x="4312504" y="2036620"/>
              <a:chExt cx="5109795" cy="2934451"/>
            </a:xfrm>
            <a:solidFill>
              <a:srgbClr val="1D4380"/>
            </a:solidFill>
          </p:grpSpPr>
          <p:sp>
            <p:nvSpPr>
              <p:cNvPr id="12" name="Rectangle 22"/>
              <p:cNvSpPr/>
              <p:nvPr/>
            </p:nvSpPr>
            <p:spPr>
              <a:xfrm>
                <a:off x="4312505" y="4246676"/>
                <a:ext cx="5109794" cy="724395"/>
              </a:xfrm>
              <a:prstGeom prst="rect">
                <a:avLst/>
              </a:prstGeom>
              <a:grp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latin typeface="+mj-lt"/>
                  </a:rPr>
                  <a:t>Azure App Service Web App</a:t>
                </a:r>
                <a:endParaRPr lang="en-US" sz="2400" dirty="0">
                  <a:solidFill>
                    <a:prstClr val="white"/>
                  </a:solidFill>
                  <a:latin typeface="+mj-lt"/>
                </a:endParaRPr>
              </a:p>
            </p:txBody>
          </p:sp>
          <p:sp>
            <p:nvSpPr>
              <p:cNvPr id="13" name="Rectangle 23"/>
              <p:cNvSpPr/>
              <p:nvPr/>
            </p:nvSpPr>
            <p:spPr>
              <a:xfrm>
                <a:off x="5475919" y="3440399"/>
                <a:ext cx="1916175" cy="729325"/>
              </a:xfrm>
              <a:prstGeom prst="rect">
                <a:avLst/>
              </a:prstGeom>
              <a:grp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mj-lt"/>
                  </a:rPr>
                  <a:t>Public Site Extensions</a:t>
                </a:r>
              </a:p>
            </p:txBody>
          </p:sp>
          <p:sp>
            <p:nvSpPr>
              <p:cNvPr id="14" name="Rectangle 24"/>
              <p:cNvSpPr/>
              <p:nvPr/>
            </p:nvSpPr>
            <p:spPr>
              <a:xfrm>
                <a:off x="7449084" y="3440399"/>
                <a:ext cx="1973215" cy="730809"/>
              </a:xfrm>
              <a:prstGeom prst="rect">
                <a:avLst/>
              </a:prstGeom>
              <a:grp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mj-lt"/>
                  </a:rPr>
                  <a:t>Private Site Extensions</a:t>
                </a:r>
              </a:p>
            </p:txBody>
          </p:sp>
          <p:sp>
            <p:nvSpPr>
              <p:cNvPr id="15" name="Rectangle 25"/>
              <p:cNvSpPr/>
              <p:nvPr/>
            </p:nvSpPr>
            <p:spPr>
              <a:xfrm>
                <a:off x="4312504" y="2036620"/>
                <a:ext cx="1106424" cy="2134588"/>
              </a:xfrm>
              <a:prstGeom prst="rect">
                <a:avLst/>
              </a:prstGeom>
              <a:grpFill/>
              <a:ln w="38100">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solidFill>
                      <a:prstClr val="white"/>
                    </a:solidFill>
                    <a:latin typeface="+mj-lt"/>
                  </a:rPr>
                  <a:t>Web Site</a:t>
                </a:r>
              </a:p>
            </p:txBody>
          </p:sp>
        </p:grpSp>
        <p:sp>
          <p:nvSpPr>
            <p:cNvPr id="7" name="Rectangle 16"/>
            <p:cNvSpPr/>
            <p:nvPr/>
          </p:nvSpPr>
          <p:spPr>
            <a:xfrm>
              <a:off x="4064812" y="2606397"/>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mj-lt"/>
                </a:rPr>
                <a:t>Kudu</a:t>
              </a:r>
            </a:p>
          </p:txBody>
        </p:sp>
        <p:sp>
          <p:nvSpPr>
            <p:cNvPr id="8" name="Rectangle 17"/>
            <p:cNvSpPr/>
            <p:nvPr/>
          </p:nvSpPr>
          <p:spPr>
            <a:xfrm>
              <a:off x="5504956" y="2606396"/>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mj-lt"/>
                </a:rPr>
                <a:t>Web Jobs</a:t>
              </a:r>
            </a:p>
          </p:txBody>
        </p:sp>
        <p:sp>
          <p:nvSpPr>
            <p:cNvPr id="9" name="Rectangle 18"/>
            <p:cNvSpPr/>
            <p:nvPr/>
          </p:nvSpPr>
          <p:spPr>
            <a:xfrm>
              <a:off x="4064811" y="1904508"/>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mj-lt"/>
                </a:rPr>
                <a:t>Monaco</a:t>
              </a:r>
            </a:p>
          </p:txBody>
        </p:sp>
        <p:sp>
          <p:nvSpPr>
            <p:cNvPr id="10" name="Rectangle 19"/>
            <p:cNvSpPr/>
            <p:nvPr/>
          </p:nvSpPr>
          <p:spPr>
            <a:xfrm>
              <a:off x="5504954" y="1904506"/>
              <a:ext cx="1356953" cy="626421"/>
            </a:xfrm>
            <a:prstGeom prst="rect">
              <a:avLst/>
            </a:prstGeom>
            <a:solidFill>
              <a:srgbClr val="1D438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err="1">
                  <a:solidFill>
                    <a:prstClr val="white"/>
                  </a:solidFill>
                  <a:latin typeface="+mj-lt"/>
                </a:rPr>
                <a:t>MSDeploy</a:t>
              </a:r>
              <a:endParaRPr lang="en-US" sz="2400" dirty="0">
                <a:solidFill>
                  <a:prstClr val="white"/>
                </a:solidFill>
                <a:latin typeface="+mj-lt"/>
              </a:endParaRPr>
            </a:p>
          </p:txBody>
        </p:sp>
        <p:sp>
          <p:nvSpPr>
            <p:cNvPr id="11" name="Rectangle 20"/>
            <p:cNvSpPr/>
            <p:nvPr/>
          </p:nvSpPr>
          <p:spPr>
            <a:xfrm>
              <a:off x="6945097" y="1904506"/>
              <a:ext cx="2880363" cy="626421"/>
            </a:xfrm>
            <a:prstGeom prst="rect">
              <a:avLst/>
            </a:prstGeom>
            <a:solidFill>
              <a:srgbClr val="1D4380"/>
            </a:solidFill>
            <a:ln w="381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mj-lt"/>
                </a:rPr>
                <a:t>Build/Upload Your Own</a:t>
              </a:r>
            </a:p>
          </p:txBody>
        </p:sp>
        <p:sp>
          <p:nvSpPr>
            <p:cNvPr id="16" name="Rectangle 21"/>
            <p:cNvSpPr/>
            <p:nvPr/>
          </p:nvSpPr>
          <p:spPr>
            <a:xfrm>
              <a:off x="6945097" y="2613135"/>
              <a:ext cx="2880363" cy="626421"/>
            </a:xfrm>
            <a:prstGeom prst="rect">
              <a:avLst/>
            </a:prstGeom>
            <a:solidFill>
              <a:srgbClr val="1D4380"/>
            </a:solidFill>
            <a:ln w="38100">
              <a:solidFill>
                <a:schemeClr val="accent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solidFill>
                    <a:prstClr val="white"/>
                  </a:solidFill>
                  <a:latin typeface="+mj-lt"/>
                </a:rPr>
                <a:t>Gallery</a:t>
              </a:r>
              <a:endParaRPr lang="en-US" sz="2400" dirty="0">
                <a:solidFill>
                  <a:prstClr val="white"/>
                </a:solidFill>
                <a:latin typeface="+mj-lt"/>
              </a:endParaRPr>
            </a:p>
          </p:txBody>
        </p:sp>
      </p:grpSp>
      <p:sp>
        <p:nvSpPr>
          <p:cNvPr id="17"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smtClean="0">
                <a:solidFill>
                  <a:prstClr val="white"/>
                </a:solidFill>
              </a:rPr>
              <a:t>App Service Web App</a:t>
            </a:r>
            <a:endParaRPr lang="en-US" sz="2800" dirty="0">
              <a:solidFill>
                <a:prstClr val="white"/>
              </a:solidFill>
            </a:endParaRPr>
          </a:p>
        </p:txBody>
      </p:sp>
    </p:spTree>
    <p:extLst>
      <p:ext uri="{BB962C8B-B14F-4D97-AF65-F5344CB8AC3E}">
        <p14:creationId xmlns:p14="http://schemas.microsoft.com/office/powerpoint/2010/main" val="3741138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130" y="903930"/>
            <a:ext cx="12066871" cy="5262979"/>
          </a:xfrm>
          <a:prstGeom prst="rect">
            <a:avLst/>
          </a:prstGeom>
          <a:noFill/>
          <a:ln w="28575">
            <a:solidFill>
              <a:schemeClr val="bg2">
                <a:lumMod val="50000"/>
              </a:schemeClr>
            </a:solidFill>
          </a:ln>
        </p:spPr>
        <p:txBody>
          <a:bodyPr wrap="square" rtlCol="0" anchor="ctr">
            <a:spAutoFit/>
          </a:bodyPr>
          <a:lstStyle/>
          <a:p>
            <a:r>
              <a:rPr lang="en-US" sz="2800" b="1" dirty="0">
                <a:solidFill>
                  <a:srgbClr val="92D050"/>
                </a:solidFill>
                <a:latin typeface="Consolas" panose="020B0609020204030204" pitchFamily="49" charset="0"/>
                <a:cs typeface="Consolas" panose="020B0609020204030204" pitchFamily="49" charset="0"/>
              </a:rPr>
              <a:t>&gt;: </a:t>
            </a:r>
            <a:r>
              <a:rPr lang="en-US" sz="2800" dirty="0">
                <a:solidFill>
                  <a:srgbClr val="92D050"/>
                </a:solidFill>
                <a:latin typeface="Consolas" panose="020B0609020204030204" pitchFamily="49" charset="0"/>
                <a:cs typeface="Consolas" panose="020B0609020204030204" pitchFamily="49" charset="0"/>
              </a:rPr>
              <a:t>azure site </a:t>
            </a:r>
            <a:r>
              <a:rPr lang="en-US" sz="2800" dirty="0" err="1">
                <a:solidFill>
                  <a:srgbClr val="92D050"/>
                </a:solidFill>
                <a:latin typeface="Consolas" panose="020B0609020204030204" pitchFamily="49" charset="0"/>
                <a:cs typeface="Consolas" panose="020B0609020204030204" pitchFamily="49" charset="0"/>
              </a:rPr>
              <a:t>deploymentscript</a:t>
            </a:r>
            <a:r>
              <a:rPr lang="en-US" sz="2800" dirty="0">
                <a:solidFill>
                  <a:srgbClr val="92D050"/>
                </a:solidFill>
                <a:latin typeface="Consolas" panose="020B0609020204030204" pitchFamily="49" charset="0"/>
                <a:cs typeface="Consolas" panose="020B0609020204030204" pitchFamily="49" charset="0"/>
              </a:rPr>
              <a:t> –h</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Generate custom deployment script</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Usage: site </a:t>
            </a:r>
            <a:r>
              <a:rPr lang="en-US" sz="2800" b="1" dirty="0" err="1">
                <a:solidFill>
                  <a:srgbClr val="92D050"/>
                </a:solidFill>
                <a:latin typeface="Consolas" panose="020B0609020204030204" pitchFamily="49" charset="0"/>
                <a:cs typeface="Consolas" panose="020B0609020204030204" pitchFamily="49" charset="0"/>
              </a:rPr>
              <a:t>deploymentscript</a:t>
            </a:r>
            <a:r>
              <a:rPr lang="en-US" sz="2800" b="1" dirty="0">
                <a:solidFill>
                  <a:srgbClr val="92D050"/>
                </a:solidFill>
                <a:latin typeface="Consolas" panose="020B0609020204030204" pitchFamily="49" charset="0"/>
                <a:cs typeface="Consolas" panose="020B0609020204030204" pitchFamily="49" charset="0"/>
              </a:rPr>
              <a:t> [options]</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Options:</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a:t>
            </a:r>
            <a:r>
              <a:rPr lang="en-US" sz="2800" b="1" dirty="0" err="1">
                <a:solidFill>
                  <a:srgbClr val="92D050"/>
                </a:solidFill>
                <a:latin typeface="Consolas" panose="020B0609020204030204" pitchFamily="49" charset="0"/>
                <a:cs typeface="Consolas" panose="020B0609020204030204" pitchFamily="49" charset="0"/>
              </a:rPr>
              <a:t>aspWAP</a:t>
            </a:r>
            <a:r>
              <a:rPr lang="en-US" sz="2800" b="1" dirty="0">
                <a:solidFill>
                  <a:srgbClr val="92D050"/>
                </a:solidFill>
                <a:latin typeface="Consolas" panose="020B0609020204030204" pitchFamily="49" charset="0"/>
                <a:cs typeface="Consolas" panose="020B0609020204030204" pitchFamily="49" charset="0"/>
              </a:rPr>
              <a:t> &lt;</a:t>
            </a:r>
            <a:r>
              <a:rPr lang="en-US" sz="2800" b="1" dirty="0" err="1">
                <a:solidFill>
                  <a:srgbClr val="92D050"/>
                </a:solidFill>
                <a:latin typeface="Consolas" panose="020B0609020204030204" pitchFamily="49" charset="0"/>
                <a:cs typeface="Consolas" panose="020B0609020204030204" pitchFamily="49" charset="0"/>
              </a:rPr>
              <a:t>projectFilePath</a:t>
            </a:r>
            <a:r>
              <a:rPr lang="en-US" sz="2800" b="1" dirty="0">
                <a:solidFill>
                  <a:srgbClr val="92D050"/>
                </a:solidFill>
                <a:latin typeface="Consolas" panose="020B0609020204030204" pitchFamily="49" charset="0"/>
                <a:cs typeface="Consolas" panose="020B0609020204030204" pitchFamily="49" charset="0"/>
              </a:rPr>
              <a:t>&gt;       </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a:t>
            </a:r>
            <a:r>
              <a:rPr lang="en-US" sz="2800" b="1" dirty="0" err="1">
                <a:solidFill>
                  <a:srgbClr val="92D050"/>
                </a:solidFill>
                <a:latin typeface="Consolas" panose="020B0609020204030204" pitchFamily="49" charset="0"/>
                <a:cs typeface="Consolas" panose="020B0609020204030204" pitchFamily="49" charset="0"/>
              </a:rPr>
              <a:t>aspWebSite</a:t>
            </a:r>
            <a:endParaRPr lang="en-US" sz="2800" b="1" dirty="0">
              <a:solidFill>
                <a:srgbClr val="92D050"/>
              </a:solidFill>
              <a:latin typeface="Consolas" panose="020B0609020204030204" pitchFamily="49" charset="0"/>
              <a:cs typeface="Consolas" panose="020B0609020204030204" pitchFamily="49" charset="0"/>
            </a:endParaRP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--node</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a:t>
            </a:r>
            <a:r>
              <a:rPr lang="en-US" sz="2800" b="1" dirty="0" err="1">
                <a:solidFill>
                  <a:srgbClr val="92D050"/>
                </a:solidFill>
                <a:latin typeface="Consolas" panose="020B0609020204030204" pitchFamily="49" charset="0"/>
                <a:cs typeface="Consolas" panose="020B0609020204030204" pitchFamily="49" charset="0"/>
              </a:rPr>
              <a:t>php</a:t>
            </a:r>
            <a:endParaRPr lang="en-US" sz="2800" b="1" dirty="0">
              <a:solidFill>
                <a:srgbClr val="92D050"/>
              </a:solidFill>
              <a:latin typeface="Consolas" panose="020B0609020204030204" pitchFamily="49" charset="0"/>
              <a:cs typeface="Consolas" panose="020B0609020204030204" pitchFamily="49" charset="0"/>
            </a:endParaRP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--python</a:t>
            </a:r>
          </a:p>
          <a:p>
            <a:r>
              <a:rPr lang="en-US" sz="2800" b="1" dirty="0">
                <a:solidFill>
                  <a:srgbClr val="00ABEC"/>
                </a:solidFill>
                <a:latin typeface="Consolas" panose="020B0609020204030204" pitchFamily="49" charset="0"/>
                <a:cs typeface="Consolas" panose="020B0609020204030204" pitchFamily="49" charset="0"/>
              </a:rPr>
              <a:t>help</a:t>
            </a:r>
            <a:r>
              <a:rPr lang="en-US" sz="2800" b="1" dirty="0">
                <a:solidFill>
                  <a:srgbClr val="92D050"/>
                </a:solidFill>
                <a:latin typeface="Consolas" panose="020B0609020204030204" pitchFamily="49" charset="0"/>
                <a:cs typeface="Consolas" panose="020B0609020204030204" pitchFamily="49" charset="0"/>
              </a:rPr>
              <a:t>:      --basic</a:t>
            </a:r>
          </a:p>
        </p:txBody>
      </p:sp>
      <p:sp>
        <p:nvSpPr>
          <p:cNvPr id="5" name="TextBox 4"/>
          <p:cNvSpPr txBox="1"/>
          <p:nvPr/>
        </p:nvSpPr>
        <p:spPr>
          <a:xfrm>
            <a:off x="1" y="6166909"/>
            <a:ext cx="12192000" cy="691091"/>
          </a:xfrm>
          <a:prstGeom prst="rect">
            <a:avLst/>
          </a:prstGeom>
          <a:noFill/>
        </p:spPr>
        <p:txBody>
          <a:bodyPr wrap="square" rtlCol="0" anchor="ctr">
            <a:noAutofit/>
          </a:bodyPr>
          <a:lstStyle/>
          <a:p>
            <a:pPr marL="252000"/>
            <a:r>
              <a:rPr lang="en-US" sz="2400" dirty="0" smtClean="0">
                <a:solidFill>
                  <a:prstClr val="white"/>
                </a:solidFill>
              </a:rPr>
              <a:t>xplat-cli: Microsoft Azure </a:t>
            </a:r>
            <a:r>
              <a:rPr lang="en-US" sz="2400" dirty="0">
                <a:solidFill>
                  <a:prstClr val="white"/>
                </a:solidFill>
              </a:rPr>
              <a:t>Cross Platform Command-Line Tools</a:t>
            </a:r>
          </a:p>
        </p:txBody>
      </p:sp>
      <p:sp>
        <p:nvSpPr>
          <p:cNvPr id="6"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smtClean="0">
                <a:solidFill>
                  <a:prstClr val="white"/>
                </a:solidFill>
              </a:rPr>
              <a:t>Customizing the Deployment</a:t>
            </a:r>
            <a:endParaRPr lang="en-US" sz="2800" dirty="0">
              <a:solidFill>
                <a:prstClr val="white"/>
              </a:solidFill>
            </a:endParaRPr>
          </a:p>
        </p:txBody>
      </p:sp>
    </p:spTree>
    <p:extLst>
      <p:ext uri="{BB962C8B-B14F-4D97-AF65-F5344CB8AC3E}">
        <p14:creationId xmlns:p14="http://schemas.microsoft.com/office/powerpoint/2010/main" val="3390890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Web App Creation</a:t>
            </a:r>
            <a:endParaRPr lang="en-US" sz="4400" dirty="0">
              <a:latin typeface="+mj-lt"/>
            </a:endParaRPr>
          </a:p>
        </p:txBody>
      </p:sp>
    </p:spTree>
    <p:extLst>
      <p:ext uri="{BB962C8B-B14F-4D97-AF65-F5344CB8AC3E}">
        <p14:creationId xmlns:p14="http://schemas.microsoft.com/office/powerpoint/2010/main" val="329382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Site Extensions</a:t>
            </a:r>
            <a:endParaRPr lang="en-US" sz="3600" dirty="0">
              <a:solidFill>
                <a:prstClr val="white"/>
              </a:solidFill>
            </a:endParaRPr>
          </a:p>
        </p:txBody>
      </p:sp>
      <p:pic>
        <p:nvPicPr>
          <p:cNvPr id="5" name="Picture 4"/>
          <p:cNvPicPr>
            <a:picLocks noChangeAspect="1"/>
          </p:cNvPicPr>
          <p:nvPr/>
        </p:nvPicPr>
        <p:blipFill>
          <a:blip r:embed="rId2"/>
          <a:stretch>
            <a:fillRect/>
          </a:stretch>
        </p:blipFill>
        <p:spPr>
          <a:xfrm>
            <a:off x="518166" y="781085"/>
            <a:ext cx="7818198" cy="3581521"/>
          </a:xfrm>
          <a:prstGeom prst="rect">
            <a:avLst/>
          </a:prstGeom>
        </p:spPr>
      </p:pic>
      <p:pic>
        <p:nvPicPr>
          <p:cNvPr id="6" name="Picture 5"/>
          <p:cNvPicPr>
            <a:picLocks noChangeAspect="1"/>
          </p:cNvPicPr>
          <p:nvPr/>
        </p:nvPicPr>
        <p:blipFill>
          <a:blip r:embed="rId3"/>
          <a:stretch>
            <a:fillRect/>
          </a:stretch>
        </p:blipFill>
        <p:spPr>
          <a:xfrm>
            <a:off x="1250066" y="1566640"/>
            <a:ext cx="8054149" cy="3529994"/>
          </a:xfrm>
          <a:prstGeom prst="rect">
            <a:avLst/>
          </a:prstGeom>
        </p:spPr>
      </p:pic>
    </p:spTree>
    <p:extLst>
      <p:ext uri="{BB962C8B-B14F-4D97-AF65-F5344CB8AC3E}">
        <p14:creationId xmlns:p14="http://schemas.microsoft.com/office/powerpoint/2010/main" val="3463065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p:cNvCxnSpPr/>
          <p:nvPr/>
        </p:nvCxnSpPr>
        <p:spPr>
          <a:xfrm flipV="1">
            <a:off x="2733470" y="3517320"/>
            <a:ext cx="6164297" cy="11574"/>
          </a:xfrm>
          <a:prstGeom prst="straightConnector1">
            <a:avLst/>
          </a:prstGeom>
          <a:ln w="57150">
            <a:solidFill>
              <a:srgbClr val="00B05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2733470" y="3517320"/>
            <a:ext cx="6164297" cy="1378"/>
          </a:xfrm>
          <a:prstGeom prst="straightConnector1">
            <a:avLst/>
          </a:prstGeom>
          <a:ln w="57150">
            <a:solidFill>
              <a:srgbClr val="00B05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err="1" smtClean="0">
                <a:solidFill>
                  <a:prstClr val="white"/>
                </a:solidFill>
              </a:rPr>
              <a:t>WebSockets</a:t>
            </a:r>
            <a:endParaRPr lang="en-US" sz="3600" dirty="0">
              <a:solidFill>
                <a:prstClr val="white"/>
              </a:solidFill>
            </a:endParaRPr>
          </a:p>
        </p:txBody>
      </p:sp>
      <p:sp>
        <p:nvSpPr>
          <p:cNvPr id="13" name="Rectangle 12"/>
          <p:cNvSpPr/>
          <p:nvPr/>
        </p:nvSpPr>
        <p:spPr>
          <a:xfrm>
            <a:off x="0" y="5405376"/>
            <a:ext cx="12192001" cy="1452623"/>
          </a:xfrm>
          <a:prstGeom prst="rect">
            <a:avLst/>
          </a:prstGeom>
          <a:solidFill>
            <a:srgbClr val="1939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2858946" y="5528753"/>
            <a:ext cx="868101" cy="769441"/>
          </a:xfrm>
          <a:prstGeom prst="rect">
            <a:avLst/>
          </a:prstGeom>
          <a:noFill/>
        </p:spPr>
        <p:txBody>
          <a:bodyPr wrap="square" rtlCol="0">
            <a:spAutoFit/>
          </a:bodyPr>
          <a:lstStyle/>
          <a:p>
            <a:pPr algn="ctr"/>
            <a:r>
              <a:rPr lang="en-US" sz="4400" b="1" dirty="0" smtClean="0">
                <a:solidFill>
                  <a:schemeClr val="bg1"/>
                </a:solidFill>
              </a:rPr>
              <a:t>5</a:t>
            </a:r>
            <a:endParaRPr lang="en-US" sz="4400" b="1" dirty="0">
              <a:solidFill>
                <a:schemeClr val="bg1"/>
              </a:solidFill>
            </a:endParaRPr>
          </a:p>
        </p:txBody>
      </p:sp>
      <p:sp>
        <p:nvSpPr>
          <p:cNvPr id="15" name="TextBox 14"/>
          <p:cNvSpPr txBox="1"/>
          <p:nvPr/>
        </p:nvSpPr>
        <p:spPr>
          <a:xfrm>
            <a:off x="259775" y="5497975"/>
            <a:ext cx="1967205" cy="830997"/>
          </a:xfrm>
          <a:prstGeom prst="rect">
            <a:avLst/>
          </a:prstGeom>
          <a:noFill/>
        </p:spPr>
        <p:txBody>
          <a:bodyPr wrap="none" rtlCol="0">
            <a:spAutoFit/>
          </a:bodyPr>
          <a:lstStyle/>
          <a:p>
            <a:r>
              <a:rPr lang="en-US" sz="2400" b="1" dirty="0" smtClean="0">
                <a:solidFill>
                  <a:schemeClr val="bg1"/>
                </a:solidFill>
              </a:rPr>
              <a:t>Concurrent</a:t>
            </a:r>
          </a:p>
          <a:p>
            <a:r>
              <a:rPr lang="en-US" sz="2400" b="1" dirty="0" smtClean="0">
                <a:solidFill>
                  <a:schemeClr val="bg1"/>
                </a:solidFill>
              </a:rPr>
              <a:t>Connections</a:t>
            </a:r>
            <a:endParaRPr lang="en-US" sz="2400" b="1" dirty="0">
              <a:solidFill>
                <a:schemeClr val="bg1"/>
              </a:solidFill>
            </a:endParaRPr>
          </a:p>
        </p:txBody>
      </p:sp>
      <p:sp>
        <p:nvSpPr>
          <p:cNvPr id="16" name="TextBox 15"/>
          <p:cNvSpPr txBox="1"/>
          <p:nvPr/>
        </p:nvSpPr>
        <p:spPr>
          <a:xfrm>
            <a:off x="259775" y="6372776"/>
            <a:ext cx="606256" cy="400110"/>
          </a:xfrm>
          <a:prstGeom prst="rect">
            <a:avLst/>
          </a:prstGeom>
          <a:noFill/>
        </p:spPr>
        <p:txBody>
          <a:bodyPr wrap="none" rtlCol="0">
            <a:spAutoFit/>
          </a:bodyPr>
          <a:lstStyle/>
          <a:p>
            <a:r>
              <a:rPr lang="en-US" sz="2000" dirty="0" smtClean="0">
                <a:solidFill>
                  <a:schemeClr val="bg1"/>
                </a:solidFill>
              </a:rPr>
              <a:t>Tier</a:t>
            </a:r>
            <a:endParaRPr lang="en-US" sz="2000" dirty="0">
              <a:solidFill>
                <a:schemeClr val="bg1"/>
              </a:solidFill>
            </a:endParaRPr>
          </a:p>
        </p:txBody>
      </p:sp>
      <p:sp>
        <p:nvSpPr>
          <p:cNvPr id="17" name="TextBox 16"/>
          <p:cNvSpPr txBox="1"/>
          <p:nvPr/>
        </p:nvSpPr>
        <p:spPr>
          <a:xfrm>
            <a:off x="2960308" y="6372776"/>
            <a:ext cx="665375" cy="400110"/>
          </a:xfrm>
          <a:prstGeom prst="rect">
            <a:avLst/>
          </a:prstGeom>
          <a:noFill/>
        </p:spPr>
        <p:txBody>
          <a:bodyPr wrap="none" rtlCol="0">
            <a:spAutoFit/>
          </a:bodyPr>
          <a:lstStyle/>
          <a:p>
            <a:pPr algn="ctr"/>
            <a:r>
              <a:rPr lang="en-US" sz="2000" dirty="0" smtClean="0">
                <a:solidFill>
                  <a:schemeClr val="bg1"/>
                </a:solidFill>
              </a:rPr>
              <a:t>Free</a:t>
            </a:r>
            <a:endParaRPr lang="en-US" sz="2000" dirty="0">
              <a:solidFill>
                <a:schemeClr val="bg1"/>
              </a:solidFill>
            </a:endParaRPr>
          </a:p>
        </p:txBody>
      </p:sp>
      <p:sp>
        <p:nvSpPr>
          <p:cNvPr id="18" name="TextBox 17"/>
          <p:cNvSpPr txBox="1"/>
          <p:nvPr/>
        </p:nvSpPr>
        <p:spPr>
          <a:xfrm>
            <a:off x="4746110" y="5528753"/>
            <a:ext cx="868101" cy="769441"/>
          </a:xfrm>
          <a:prstGeom prst="rect">
            <a:avLst/>
          </a:prstGeom>
          <a:noFill/>
        </p:spPr>
        <p:txBody>
          <a:bodyPr wrap="square" rtlCol="0">
            <a:spAutoFit/>
          </a:bodyPr>
          <a:lstStyle/>
          <a:p>
            <a:pPr algn="ctr"/>
            <a:r>
              <a:rPr lang="en-US" sz="4400" b="1" dirty="0" smtClean="0">
                <a:solidFill>
                  <a:schemeClr val="bg1"/>
                </a:solidFill>
              </a:rPr>
              <a:t>35</a:t>
            </a:r>
            <a:endParaRPr lang="en-US" sz="4400" b="1" dirty="0">
              <a:solidFill>
                <a:schemeClr val="bg1"/>
              </a:solidFill>
            </a:endParaRPr>
          </a:p>
        </p:txBody>
      </p:sp>
      <p:sp>
        <p:nvSpPr>
          <p:cNvPr id="19" name="TextBox 18"/>
          <p:cNvSpPr txBox="1"/>
          <p:nvPr/>
        </p:nvSpPr>
        <p:spPr>
          <a:xfrm>
            <a:off x="4695989" y="6372776"/>
            <a:ext cx="968342" cy="400110"/>
          </a:xfrm>
          <a:prstGeom prst="rect">
            <a:avLst/>
          </a:prstGeom>
          <a:noFill/>
        </p:spPr>
        <p:txBody>
          <a:bodyPr wrap="none" rtlCol="0">
            <a:spAutoFit/>
          </a:bodyPr>
          <a:lstStyle/>
          <a:p>
            <a:pPr algn="ctr"/>
            <a:r>
              <a:rPr lang="en-US" sz="2000" dirty="0" smtClean="0">
                <a:solidFill>
                  <a:schemeClr val="bg1"/>
                </a:solidFill>
              </a:rPr>
              <a:t>Shared</a:t>
            </a:r>
            <a:endParaRPr lang="en-US" sz="2000" dirty="0">
              <a:solidFill>
                <a:schemeClr val="bg1"/>
              </a:solidFill>
            </a:endParaRPr>
          </a:p>
        </p:txBody>
      </p:sp>
      <p:sp>
        <p:nvSpPr>
          <p:cNvPr id="21" name="TextBox 20"/>
          <p:cNvSpPr txBox="1"/>
          <p:nvPr/>
        </p:nvSpPr>
        <p:spPr>
          <a:xfrm>
            <a:off x="6633274" y="5528753"/>
            <a:ext cx="1275880" cy="769441"/>
          </a:xfrm>
          <a:prstGeom prst="rect">
            <a:avLst/>
          </a:prstGeom>
          <a:noFill/>
        </p:spPr>
        <p:txBody>
          <a:bodyPr wrap="square" rtlCol="0">
            <a:spAutoFit/>
          </a:bodyPr>
          <a:lstStyle/>
          <a:p>
            <a:pPr algn="ctr"/>
            <a:r>
              <a:rPr lang="en-US" sz="4400" b="1" dirty="0" smtClean="0">
                <a:solidFill>
                  <a:schemeClr val="bg1"/>
                </a:solidFill>
              </a:rPr>
              <a:t>350</a:t>
            </a:r>
            <a:endParaRPr lang="en-US" sz="4400" b="1" dirty="0">
              <a:solidFill>
                <a:schemeClr val="bg1"/>
              </a:solidFill>
            </a:endParaRPr>
          </a:p>
        </p:txBody>
      </p:sp>
      <p:sp>
        <p:nvSpPr>
          <p:cNvPr id="22" name="TextBox 21"/>
          <p:cNvSpPr txBox="1"/>
          <p:nvPr/>
        </p:nvSpPr>
        <p:spPr>
          <a:xfrm>
            <a:off x="6231805" y="6372776"/>
            <a:ext cx="2078818" cy="400110"/>
          </a:xfrm>
          <a:prstGeom prst="rect">
            <a:avLst/>
          </a:prstGeom>
          <a:noFill/>
        </p:spPr>
        <p:txBody>
          <a:bodyPr wrap="square" rtlCol="0">
            <a:spAutoFit/>
          </a:bodyPr>
          <a:lstStyle/>
          <a:p>
            <a:pPr algn="ctr"/>
            <a:r>
              <a:rPr lang="en-US" sz="2000" dirty="0" smtClean="0">
                <a:solidFill>
                  <a:schemeClr val="bg1"/>
                </a:solidFill>
              </a:rPr>
              <a:t>Basic / Standard</a:t>
            </a:r>
            <a:endParaRPr lang="en-US" sz="2000" dirty="0">
              <a:solidFill>
                <a:schemeClr val="bg1"/>
              </a:solidFill>
            </a:endParaRPr>
          </a:p>
        </p:txBody>
      </p:sp>
      <p:sp>
        <p:nvSpPr>
          <p:cNvPr id="23" name="TextBox 22"/>
          <p:cNvSpPr txBox="1"/>
          <p:nvPr/>
        </p:nvSpPr>
        <p:spPr>
          <a:xfrm>
            <a:off x="9450188" y="6372776"/>
            <a:ext cx="1200778" cy="400110"/>
          </a:xfrm>
          <a:prstGeom prst="rect">
            <a:avLst/>
          </a:prstGeom>
          <a:noFill/>
        </p:spPr>
        <p:txBody>
          <a:bodyPr wrap="none" rtlCol="0">
            <a:spAutoFit/>
          </a:bodyPr>
          <a:lstStyle/>
          <a:p>
            <a:r>
              <a:rPr lang="en-US" sz="2000" dirty="0" smtClean="0">
                <a:solidFill>
                  <a:schemeClr val="bg1"/>
                </a:solidFill>
              </a:rPr>
              <a:t>Premium</a:t>
            </a:r>
            <a:endParaRPr lang="en-US" sz="2000" dirty="0">
              <a:solidFill>
                <a:schemeClr val="bg1"/>
              </a:solidFill>
            </a:endParaRPr>
          </a:p>
        </p:txBody>
      </p:sp>
      <p:sp>
        <p:nvSpPr>
          <p:cNvPr id="24" name="TextBox 23"/>
          <p:cNvSpPr txBox="1"/>
          <p:nvPr/>
        </p:nvSpPr>
        <p:spPr>
          <a:xfrm>
            <a:off x="8514918" y="5528753"/>
            <a:ext cx="3071319" cy="769441"/>
          </a:xfrm>
          <a:prstGeom prst="rect">
            <a:avLst/>
          </a:prstGeom>
          <a:noFill/>
        </p:spPr>
        <p:txBody>
          <a:bodyPr wrap="square" rtlCol="0">
            <a:spAutoFit/>
          </a:bodyPr>
          <a:lstStyle/>
          <a:p>
            <a:pPr algn="ctr"/>
            <a:r>
              <a:rPr lang="en-US" sz="4400" b="1" dirty="0" smtClean="0">
                <a:solidFill>
                  <a:schemeClr val="bg1"/>
                </a:solidFill>
              </a:rPr>
              <a:t>Unlimited</a:t>
            </a:r>
            <a:endParaRPr lang="en-US" sz="4400" b="1" dirty="0">
              <a:solidFill>
                <a:schemeClr val="bg1"/>
              </a:solidFill>
            </a:endParaRPr>
          </a:p>
        </p:txBody>
      </p:sp>
      <p:pic>
        <p:nvPicPr>
          <p:cNvPr id="25"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50188" y="2670750"/>
            <a:ext cx="1730956" cy="17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8"/>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305705" y="2664319"/>
            <a:ext cx="1875344" cy="17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a:xfrm>
            <a:off x="2733470" y="3505056"/>
            <a:ext cx="6164297"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786823" y="3841170"/>
            <a:ext cx="4057590" cy="400110"/>
          </a:xfrm>
          <a:prstGeom prst="rect">
            <a:avLst/>
          </a:prstGeom>
          <a:noFill/>
        </p:spPr>
        <p:txBody>
          <a:bodyPr wrap="square" rtlCol="0">
            <a:spAutoFit/>
          </a:bodyPr>
          <a:lstStyle/>
          <a:p>
            <a:pPr algn="ctr"/>
            <a:r>
              <a:rPr lang="en-US" sz="2000" dirty="0" smtClean="0">
                <a:solidFill>
                  <a:schemeClr val="bg1"/>
                </a:solidFill>
              </a:rPr>
              <a:t>Persistent Connection</a:t>
            </a:r>
            <a:endParaRPr lang="en-US" sz="2000" dirty="0">
              <a:solidFill>
                <a:schemeClr val="bg1"/>
              </a:solidFill>
            </a:endParaRPr>
          </a:p>
        </p:txBody>
      </p:sp>
    </p:spTree>
    <p:extLst>
      <p:ext uri="{BB962C8B-B14F-4D97-AF65-F5344CB8AC3E}">
        <p14:creationId xmlns:p14="http://schemas.microsoft.com/office/powerpoint/2010/main" val="361584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1000"/>
                                        <p:tgtEl>
                                          <p:spTgt spid="28"/>
                                        </p:tgtEl>
                                      </p:cBhvr>
                                    </p:animEffect>
                                  </p:childTnLst>
                                </p:cTn>
                              </p:par>
                            </p:childTnLst>
                          </p:cTn>
                        </p:par>
                        <p:par>
                          <p:cTn id="8" fill="hold">
                            <p:stCondLst>
                              <p:cond delay="1000"/>
                            </p:stCondLst>
                            <p:childTnLst>
                              <p:par>
                                <p:cTn id="9" presetID="1" presetClass="exit" presetSubtype="0" fill="hold" nodeType="afterEffect">
                                  <p:stCondLst>
                                    <p:cond delay="1000"/>
                                  </p:stCondLst>
                                  <p:childTnLst>
                                    <p:set>
                                      <p:cBhvr>
                                        <p:cTn id="10" dur="1" fill="hold">
                                          <p:stCondLst>
                                            <p:cond delay="0"/>
                                          </p:stCondLst>
                                        </p:cTn>
                                        <p:tgtEl>
                                          <p:spTgt spid="2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500"/>
                                  </p:stCondLst>
                                  <p:childTnLst>
                                    <p:set>
                                      <p:cBhvr>
                                        <p:cTn id="14" dur="1" fill="hold">
                                          <p:stCondLst>
                                            <p:cond delay="0"/>
                                          </p:stCondLst>
                                        </p:cTn>
                                        <p:tgtEl>
                                          <p:spTgt spid="34"/>
                                        </p:tgtEl>
                                        <p:attrNameLst>
                                          <p:attrName>style.visibility</p:attrName>
                                        </p:attrNameLst>
                                      </p:cBhvr>
                                      <p:to>
                                        <p:strVal val="visible"/>
                                      </p:to>
                                    </p:set>
                                    <p:animEffect transition="in" filter="wipe(right)">
                                      <p:cBhvr>
                                        <p:cTn id="15" dur="1000"/>
                                        <p:tgtEl>
                                          <p:spTgt spid="34"/>
                                        </p:tgtEl>
                                      </p:cBhvr>
                                    </p:animEffect>
                                  </p:childTnLst>
                                </p:cTn>
                              </p:par>
                            </p:childTnLst>
                          </p:cTn>
                        </p:par>
                        <p:par>
                          <p:cTn id="16" fill="hold">
                            <p:stCondLst>
                              <p:cond delay="1500"/>
                            </p:stCondLst>
                            <p:childTnLst>
                              <p:par>
                                <p:cTn id="17" presetID="1" presetClass="exit" presetSubtype="0" fill="hold" nodeType="afterEffect">
                                  <p:stCondLst>
                                    <p:cond delay="1000"/>
                                  </p:stCondLst>
                                  <p:childTnLst>
                                    <p:set>
                                      <p:cBhvr>
                                        <p:cTn id="18" dur="1" fill="hold">
                                          <p:stCondLst>
                                            <p:cond delay="0"/>
                                          </p:stCondLst>
                                        </p:cTn>
                                        <p:tgtEl>
                                          <p:spTgt spid="34"/>
                                        </p:tgtEl>
                                        <p:attrNameLst>
                                          <p:attrName>style.visibility</p:attrName>
                                        </p:attrNameLst>
                                      </p:cBhvr>
                                      <p:to>
                                        <p:strVal val="hidden"/>
                                      </p:to>
                                    </p:set>
                                  </p:childTnLst>
                                </p:cTn>
                              </p:par>
                            </p:childTnLst>
                          </p:cTn>
                        </p:par>
                        <p:par>
                          <p:cTn id="19" fill="hold">
                            <p:stCondLst>
                              <p:cond delay="2500"/>
                            </p:stCondLst>
                            <p:childTnLst>
                              <p:par>
                                <p:cTn id="20" presetID="16" presetClass="entr" presetSubtype="21" fill="hold" nodeType="afterEffect">
                                  <p:stCondLst>
                                    <p:cond delay="50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2000"/>
                                        <p:tgtEl>
                                          <p:spTgt spid="4"/>
                                        </p:tgtEl>
                                      </p:cBhvr>
                                    </p:animEffect>
                                  </p:childTnLst>
                                </p:cTn>
                              </p:par>
                            </p:childTnLst>
                          </p:cTn>
                        </p:par>
                        <p:par>
                          <p:cTn id="23" fill="hold">
                            <p:stCondLst>
                              <p:cond delay="50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129" y="134754"/>
            <a:ext cx="12066872" cy="646331"/>
          </a:xfrm>
          <a:prstGeom prst="rect">
            <a:avLst/>
          </a:prstGeom>
          <a:noFill/>
        </p:spPr>
        <p:txBody>
          <a:bodyPr wrap="square" rtlCol="0">
            <a:spAutoFit/>
          </a:bodyPr>
          <a:lstStyle/>
          <a:p>
            <a:pPr algn="r"/>
            <a:r>
              <a:rPr lang="en-US" sz="3600" dirty="0" smtClean="0">
                <a:solidFill>
                  <a:prstClr val="white"/>
                </a:solidFill>
              </a:rPr>
              <a:t>App Service Plan</a:t>
            </a:r>
            <a:endParaRPr lang="en-US" sz="3600" dirty="0">
              <a:solidFill>
                <a:prstClr val="white"/>
              </a:solidFill>
            </a:endParaRPr>
          </a:p>
        </p:txBody>
      </p:sp>
      <p:grpSp>
        <p:nvGrpSpPr>
          <p:cNvPr id="15" name="Group 14"/>
          <p:cNvGrpSpPr/>
          <p:nvPr/>
        </p:nvGrpSpPr>
        <p:grpSpPr>
          <a:xfrm>
            <a:off x="1558924" y="2888990"/>
            <a:ext cx="2737416" cy="2209205"/>
            <a:chOff x="503667" y="2888990"/>
            <a:chExt cx="2737416" cy="2209205"/>
          </a:xfrm>
        </p:grpSpPr>
        <p:pic>
          <p:nvPicPr>
            <p:cNvPr id="4" name="Picture 1"/>
            <p:cNvPicPr>
              <a:picLocks noChangeAspect="1"/>
            </p:cNvPicPr>
            <p:nvPr/>
          </p:nvPicPr>
          <p:blipFill>
            <a:blip r:embed="rId3" cstate="print">
              <a:biLevel thresh="50000"/>
              <a:extLst>
                <a:ext uri="{28A0092B-C50C-407E-A947-70E740481C1C}">
                  <a14:useLocalDpi xmlns:a14="http://schemas.microsoft.com/office/drawing/2010/main" val="0"/>
                </a:ext>
              </a:extLst>
            </a:blip>
            <a:srcRect/>
            <a:stretch>
              <a:fillRect/>
            </a:stretch>
          </p:blipFill>
          <p:spPr bwMode="auto">
            <a:xfrm>
              <a:off x="983809" y="2888990"/>
              <a:ext cx="1777132" cy="177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20"/>
            <p:cNvSpPr txBox="1"/>
            <p:nvPr/>
          </p:nvSpPr>
          <p:spPr>
            <a:xfrm>
              <a:off x="503667" y="4636530"/>
              <a:ext cx="2737416" cy="461665"/>
            </a:xfrm>
            <a:prstGeom prst="rect">
              <a:avLst/>
            </a:prstGeom>
            <a:noFill/>
          </p:spPr>
          <p:txBody>
            <a:bodyPr wrap="none" rtlCol="0">
              <a:spAutoFit/>
            </a:bodyPr>
            <a:lstStyle/>
            <a:p>
              <a:pPr algn="ctr"/>
              <a:r>
                <a:rPr lang="en-US" sz="2400" dirty="0" smtClean="0">
                  <a:solidFill>
                    <a:schemeClr val="bg1"/>
                  </a:solidFill>
                </a:rPr>
                <a:t>Azure Subscription</a:t>
              </a:r>
              <a:endParaRPr lang="en-US" sz="2400" dirty="0">
                <a:solidFill>
                  <a:schemeClr val="bg1"/>
                </a:solidFill>
              </a:endParaRPr>
            </a:p>
          </p:txBody>
        </p:sp>
      </p:grpSp>
      <p:grpSp>
        <p:nvGrpSpPr>
          <p:cNvPr id="14" name="Group 13"/>
          <p:cNvGrpSpPr/>
          <p:nvPr/>
        </p:nvGrpSpPr>
        <p:grpSpPr>
          <a:xfrm>
            <a:off x="5271081" y="2990636"/>
            <a:ext cx="1704313" cy="2107559"/>
            <a:chOff x="4326946" y="3041459"/>
            <a:chExt cx="1704313" cy="2107559"/>
          </a:xfrm>
        </p:grpSpPr>
        <p:sp>
          <p:nvSpPr>
            <p:cNvPr id="6" name="TextBox 17"/>
            <p:cNvSpPr txBox="1"/>
            <p:nvPr/>
          </p:nvSpPr>
          <p:spPr>
            <a:xfrm>
              <a:off x="4991726" y="3041459"/>
              <a:ext cx="374754" cy="1569660"/>
            </a:xfrm>
            <a:prstGeom prst="rect">
              <a:avLst/>
            </a:prstGeom>
            <a:noFill/>
          </p:spPr>
          <p:txBody>
            <a:bodyPr wrap="square" rtlCol="0">
              <a:spAutoFit/>
            </a:bodyPr>
            <a:lstStyle/>
            <a:p>
              <a:pPr algn="ctr"/>
              <a:r>
                <a:rPr lang="en-US" sz="9600" dirty="0" smtClean="0">
                  <a:solidFill>
                    <a:schemeClr val="bg1"/>
                  </a:solidFill>
                </a:rPr>
                <a:t>$</a:t>
              </a:r>
              <a:endParaRPr lang="en-US" sz="9600" dirty="0">
                <a:solidFill>
                  <a:schemeClr val="bg1"/>
                </a:solidFill>
              </a:endParaRPr>
            </a:p>
          </p:txBody>
        </p:sp>
        <p:sp>
          <p:nvSpPr>
            <p:cNvPr id="7" name="TextBox 18"/>
            <p:cNvSpPr txBox="1"/>
            <p:nvPr/>
          </p:nvSpPr>
          <p:spPr>
            <a:xfrm>
              <a:off x="4326946" y="4687353"/>
              <a:ext cx="1704313" cy="461665"/>
            </a:xfrm>
            <a:prstGeom prst="rect">
              <a:avLst/>
            </a:prstGeom>
            <a:noFill/>
          </p:spPr>
          <p:txBody>
            <a:bodyPr wrap="none" rtlCol="0">
              <a:spAutoFit/>
            </a:bodyPr>
            <a:lstStyle/>
            <a:p>
              <a:pPr algn="ctr"/>
              <a:r>
                <a:rPr lang="en-US" sz="2400" dirty="0" smtClean="0">
                  <a:solidFill>
                    <a:schemeClr val="bg1"/>
                  </a:solidFill>
                </a:rPr>
                <a:t>Pricing Tier</a:t>
              </a:r>
              <a:endParaRPr lang="en-US" sz="2400" dirty="0">
                <a:solidFill>
                  <a:schemeClr val="bg1"/>
                </a:solidFill>
              </a:endParaRPr>
            </a:p>
          </p:txBody>
        </p:sp>
      </p:grpSp>
      <p:grpSp>
        <p:nvGrpSpPr>
          <p:cNvPr id="13" name="Group 12"/>
          <p:cNvGrpSpPr/>
          <p:nvPr/>
        </p:nvGrpSpPr>
        <p:grpSpPr>
          <a:xfrm>
            <a:off x="7950134" y="3120437"/>
            <a:ext cx="3270604" cy="1977758"/>
            <a:chOff x="6894877" y="3154966"/>
            <a:chExt cx="3270604" cy="1977758"/>
          </a:xfrm>
        </p:grpSpPr>
        <p:sp>
          <p:nvSpPr>
            <p:cNvPr id="10" name="TextBox 11"/>
            <p:cNvSpPr txBox="1"/>
            <p:nvPr/>
          </p:nvSpPr>
          <p:spPr>
            <a:xfrm>
              <a:off x="6894877" y="4671059"/>
              <a:ext cx="3270604" cy="461665"/>
            </a:xfrm>
            <a:prstGeom prst="rect">
              <a:avLst/>
            </a:prstGeom>
            <a:noFill/>
          </p:spPr>
          <p:txBody>
            <a:bodyPr wrap="square" rtlCol="0">
              <a:spAutoFit/>
            </a:bodyPr>
            <a:lstStyle/>
            <a:p>
              <a:pPr algn="ctr"/>
              <a:r>
                <a:rPr lang="en-US" sz="2400" dirty="0" smtClean="0">
                  <a:solidFill>
                    <a:schemeClr val="bg1"/>
                  </a:solidFill>
                </a:rPr>
                <a:t>Geographic Region</a:t>
              </a:r>
              <a:endParaRPr lang="en-US" sz="2400" dirty="0">
                <a:solidFill>
                  <a:schemeClr val="bg1"/>
                </a:solidFill>
              </a:endParaRPr>
            </a:p>
          </p:txBody>
        </p:sp>
        <p:pic>
          <p:nvPicPr>
            <p:cNvPr id="12" name="Picture 16"/>
            <p:cNvPicPr>
              <a:picLocks noChangeAspect="1"/>
            </p:cNvPicPr>
            <p:nvPr/>
          </p:nvPicPr>
          <p:blipFill>
            <a:blip r:embed="rId4"/>
            <a:stretch>
              <a:fillRect/>
            </a:stretch>
          </p:blipFill>
          <p:spPr>
            <a:xfrm>
              <a:off x="7877334" y="3154966"/>
              <a:ext cx="1305691" cy="1310058"/>
            </a:xfrm>
            <a:prstGeom prst="rect">
              <a:avLst/>
            </a:prstGeom>
          </p:spPr>
        </p:pic>
      </p:grpSp>
      <p:sp>
        <p:nvSpPr>
          <p:cNvPr id="17" name="TextBox 16"/>
          <p:cNvSpPr txBox="1"/>
          <p:nvPr/>
        </p:nvSpPr>
        <p:spPr>
          <a:xfrm>
            <a:off x="4428485" y="3267634"/>
            <a:ext cx="710451" cy="1015663"/>
          </a:xfrm>
          <a:prstGeom prst="rect">
            <a:avLst/>
          </a:prstGeom>
          <a:noFill/>
        </p:spPr>
        <p:txBody>
          <a:bodyPr wrap="none" rtlCol="0">
            <a:spAutoFit/>
          </a:bodyPr>
          <a:lstStyle/>
          <a:p>
            <a:r>
              <a:rPr lang="en-US" sz="6000" dirty="0" smtClean="0">
                <a:solidFill>
                  <a:schemeClr val="bg1"/>
                </a:solidFill>
              </a:rPr>
              <a:t>+</a:t>
            </a:r>
            <a:endParaRPr lang="en-US" sz="6000" dirty="0">
              <a:solidFill>
                <a:schemeClr val="bg1"/>
              </a:solidFill>
            </a:endParaRPr>
          </a:p>
        </p:txBody>
      </p:sp>
      <p:sp>
        <p:nvSpPr>
          <p:cNvPr id="18" name="TextBox 17"/>
          <p:cNvSpPr txBox="1"/>
          <p:nvPr/>
        </p:nvSpPr>
        <p:spPr>
          <a:xfrm>
            <a:off x="7107539" y="3267633"/>
            <a:ext cx="710451" cy="1015663"/>
          </a:xfrm>
          <a:prstGeom prst="rect">
            <a:avLst/>
          </a:prstGeom>
          <a:noFill/>
        </p:spPr>
        <p:txBody>
          <a:bodyPr wrap="none" rtlCol="0">
            <a:spAutoFit/>
          </a:bodyPr>
          <a:lstStyle/>
          <a:p>
            <a:r>
              <a:rPr lang="en-US" sz="6000" dirty="0" smtClean="0">
                <a:solidFill>
                  <a:schemeClr val="bg1"/>
                </a:solidFill>
              </a:rPr>
              <a:t>+</a:t>
            </a:r>
            <a:endParaRPr lang="en-US" sz="6000" dirty="0">
              <a:solidFill>
                <a:schemeClr val="bg1"/>
              </a:solidFill>
            </a:endParaRPr>
          </a:p>
        </p:txBody>
      </p:sp>
    </p:spTree>
    <p:extLst>
      <p:ext uri="{BB962C8B-B14F-4D97-AF65-F5344CB8AC3E}">
        <p14:creationId xmlns:p14="http://schemas.microsoft.com/office/powerpoint/2010/main" val="988484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6609503" y="0"/>
            <a:ext cx="5582498" cy="3614057"/>
          </a:xfrm>
          <a:prstGeom prst="rect">
            <a:avLst/>
          </a:prstGeom>
        </p:spPr>
      </p:pic>
      <p:pic>
        <p:nvPicPr>
          <p:cNvPr id="37" name="Picture 36"/>
          <p:cNvPicPr>
            <a:picLocks noChangeAspect="1"/>
          </p:cNvPicPr>
          <p:nvPr/>
        </p:nvPicPr>
        <p:blipFill>
          <a:blip r:embed="rId3"/>
          <a:stretch>
            <a:fillRect/>
          </a:stretch>
        </p:blipFill>
        <p:spPr>
          <a:xfrm>
            <a:off x="5276712" y="-373535"/>
            <a:ext cx="7264070" cy="4706299"/>
          </a:xfrm>
          <a:prstGeom prst="rect">
            <a:avLst/>
          </a:prstGeom>
        </p:spPr>
      </p:pic>
      <p:pic>
        <p:nvPicPr>
          <p:cNvPr id="38" name="Picture 37"/>
          <p:cNvPicPr>
            <a:picLocks noChangeAspect="1"/>
          </p:cNvPicPr>
          <p:nvPr/>
        </p:nvPicPr>
        <p:blipFill>
          <a:blip r:embed="rId4"/>
          <a:stretch>
            <a:fillRect/>
          </a:stretch>
        </p:blipFill>
        <p:spPr>
          <a:xfrm>
            <a:off x="8306794" y="298546"/>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grpSp>
        <p:nvGrpSpPr>
          <p:cNvPr id="41" name="Group 40"/>
          <p:cNvGrpSpPr/>
          <p:nvPr/>
        </p:nvGrpSpPr>
        <p:grpSpPr>
          <a:xfrm>
            <a:off x="439838" y="493782"/>
            <a:ext cx="4664598" cy="2178331"/>
            <a:chOff x="439838" y="493782"/>
            <a:chExt cx="4664598" cy="2178331"/>
          </a:xfrm>
        </p:grpSpPr>
        <p:sp>
          <p:nvSpPr>
            <p:cNvPr id="10" name="TextBox 9"/>
            <p:cNvSpPr txBox="1"/>
            <p:nvPr/>
          </p:nvSpPr>
          <p:spPr>
            <a:xfrm>
              <a:off x="439838" y="1287118"/>
              <a:ext cx="3600450"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.NET</a:t>
              </a:r>
            </a:p>
            <a:p>
              <a:r>
                <a:rPr lang="en-US" sz="2800" dirty="0" smtClean="0">
                  <a:solidFill>
                    <a:schemeClr val="bg1"/>
                  </a:solidFill>
                  <a:latin typeface="Segoe UI" panose="020B0502040204020203" pitchFamily="34" charset="0"/>
                  <a:cs typeface="Segoe UI" panose="020B0502040204020203" pitchFamily="34" charset="0"/>
                </a:rPr>
                <a:t>Python</a:t>
              </a: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1" name="TextBox 10"/>
            <p:cNvSpPr txBox="1"/>
            <p:nvPr/>
          </p:nvSpPr>
          <p:spPr>
            <a:xfrm>
              <a:off x="439838" y="493782"/>
              <a:ext cx="4664598" cy="707886"/>
            </a:xfrm>
            <a:prstGeom prst="rect">
              <a:avLst/>
            </a:prstGeom>
            <a:noFill/>
          </p:spPr>
          <p:txBody>
            <a:bodyPr wrap="square" rtlCol="0">
              <a:spAutoFit/>
            </a:bodyPr>
            <a:lstStyle/>
            <a:p>
              <a:r>
                <a:rPr lang="en-US" sz="4000" dirty="0" smtClean="0">
                  <a:solidFill>
                    <a:srgbClr val="92D050"/>
                  </a:solidFill>
                  <a:latin typeface="Segoe UI Light" panose="020B0502040204020203" pitchFamily="34" charset="0"/>
                  <a:cs typeface="Segoe UI Light" panose="020B0502040204020203" pitchFamily="34" charset="0"/>
                </a:rPr>
                <a:t>Develop apps with…</a:t>
              </a:r>
              <a:endParaRPr lang="en-US" sz="4000" dirty="0">
                <a:solidFill>
                  <a:srgbClr val="92D050"/>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1791664" y="1287118"/>
              <a:ext cx="1389756"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Node.js</a:t>
              </a:r>
            </a:p>
            <a:p>
              <a:r>
                <a:rPr lang="en-US" sz="2800" dirty="0" smtClean="0">
                  <a:solidFill>
                    <a:schemeClr val="bg1"/>
                  </a:solidFill>
                  <a:latin typeface="Segoe UI" panose="020B0502040204020203" pitchFamily="34" charset="0"/>
                  <a:cs typeface="Segoe UI" panose="020B0502040204020203" pitchFamily="34" charset="0"/>
                </a:rPr>
                <a:t>Java</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3" name="TextBox 12"/>
            <p:cNvSpPr txBox="1"/>
            <p:nvPr/>
          </p:nvSpPr>
          <p:spPr>
            <a:xfrm>
              <a:off x="3502022" y="1287118"/>
              <a:ext cx="9567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PHP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grpSp>
      <p:pic>
        <p:nvPicPr>
          <p:cNvPr id="16" name="Picture 15"/>
          <p:cNvPicPr>
            <a:picLocks noChangeAspect="1"/>
          </p:cNvPicPr>
          <p:nvPr/>
        </p:nvPicPr>
        <p:blipFill>
          <a:blip r:embed="rId6"/>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7"/>
            <a:stretch>
              <a:fillRect/>
            </a:stretch>
          </p:blipFill>
          <p:spPr>
            <a:xfrm>
              <a:off x="7012021" y="-1253215"/>
              <a:ext cx="1237500" cy="1462500"/>
            </a:xfrm>
            <a:prstGeom prst="rect">
              <a:avLst/>
            </a:prstGeom>
          </p:spPr>
        </p:pic>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 name="Group 3"/>
          <p:cNvGrpSpPr/>
          <p:nvPr/>
        </p:nvGrpSpPr>
        <p:grpSpPr>
          <a:xfrm>
            <a:off x="1" y="3302216"/>
            <a:ext cx="4822369" cy="3565454"/>
            <a:chOff x="1" y="3302216"/>
            <a:chExt cx="4822369" cy="3565454"/>
          </a:xfrm>
        </p:grpSpPr>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3" name="Picture 22"/>
            <p:cNvPicPr>
              <a:picLocks noChangeAspect="1"/>
            </p:cNvPicPr>
            <p:nvPr/>
          </p:nvPicPr>
          <p:blipFill>
            <a:blip r:embed="rId10"/>
            <a:stretch>
              <a:fillRect/>
            </a:stretch>
          </p:blipFill>
          <p:spPr>
            <a:xfrm>
              <a:off x="215340" y="3302216"/>
              <a:ext cx="2092500" cy="2340000"/>
            </a:xfrm>
            <a:prstGeom prst="rect">
              <a:avLst/>
            </a:prstGeom>
          </p:spPr>
        </p:pic>
        <p:pic>
          <p:nvPicPr>
            <p:cNvPr id="24" name="Picture 23"/>
            <p:cNvPicPr>
              <a:picLocks noChangeAspect="1"/>
            </p:cNvPicPr>
            <p:nvPr/>
          </p:nvPicPr>
          <p:blipFill>
            <a:blip r:embed="rId7"/>
            <a:stretch>
              <a:fillRect/>
            </a:stretch>
          </p:blipFill>
          <p:spPr>
            <a:xfrm>
              <a:off x="1447611" y="5043761"/>
              <a:ext cx="1237500" cy="1462500"/>
            </a:xfrm>
            <a:prstGeom prst="rect">
              <a:avLst/>
            </a:prstGeom>
          </p:spPr>
        </p:pic>
        <p:pic>
          <p:nvPicPr>
            <p:cNvPr id="25" name="Picture 24"/>
            <p:cNvPicPr>
              <a:picLocks noChangeAspect="1"/>
            </p:cNvPicPr>
            <p:nvPr/>
          </p:nvPicPr>
          <p:blipFill>
            <a:blip r:embed="rId11"/>
            <a:stretch>
              <a:fillRect/>
            </a:stretch>
          </p:blipFill>
          <p:spPr>
            <a:xfrm>
              <a:off x="2788810" y="4960912"/>
              <a:ext cx="447874" cy="1224190"/>
            </a:xfrm>
            <a:prstGeom prst="rect">
              <a:avLst/>
            </a:prstGeom>
          </p:spPr>
        </p:pic>
        <p:pic>
          <p:nvPicPr>
            <p:cNvPr id="40" name="Picture 39"/>
            <p:cNvPicPr>
              <a:picLocks noChangeAspect="1"/>
            </p:cNvPicPr>
            <p:nvPr/>
          </p:nvPicPr>
          <p:blipFill>
            <a:blip r:embed="rId12"/>
            <a:stretch>
              <a:fillRect/>
            </a:stretch>
          </p:blipFill>
          <p:spPr>
            <a:xfrm>
              <a:off x="257977" y="5707769"/>
              <a:ext cx="1481228" cy="956627"/>
            </a:xfrm>
            <a:prstGeom prst="rect">
              <a:avLst/>
            </a:prstGeom>
          </p:spPr>
        </p:pic>
      </p:grpSp>
      <p:grpSp>
        <p:nvGrpSpPr>
          <p:cNvPr id="2" name="Group 1"/>
          <p:cNvGrpSpPr/>
          <p:nvPr/>
        </p:nvGrpSpPr>
        <p:grpSpPr>
          <a:xfrm>
            <a:off x="1764141" y="1287118"/>
            <a:ext cx="1686910" cy="966143"/>
            <a:chOff x="1447611" y="1287118"/>
            <a:chExt cx="1686910" cy="966143"/>
          </a:xfrm>
        </p:grpSpPr>
        <p:cxnSp>
          <p:nvCxnSpPr>
            <p:cNvPr id="6" name="Straight Connector 5"/>
            <p:cNvCxnSpPr/>
            <p:nvPr/>
          </p:nvCxnSpPr>
          <p:spPr>
            <a:xfrm>
              <a:off x="144761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3452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9787568" y="-79793"/>
            <a:ext cx="934789" cy="1104751"/>
            <a:chOff x="9787568" y="-79793"/>
            <a:chExt cx="934789" cy="1104751"/>
          </a:xfrm>
        </p:grpSpPr>
        <p:pic>
          <p:nvPicPr>
            <p:cNvPr id="45" name="Picture 44"/>
            <p:cNvPicPr>
              <a:picLocks noChangeAspect="1"/>
            </p:cNvPicPr>
            <p:nvPr/>
          </p:nvPicPr>
          <p:blipFill>
            <a:blip r:embed="rId7"/>
            <a:stretch>
              <a:fillRect/>
            </a:stretch>
          </p:blipFill>
          <p:spPr>
            <a:xfrm>
              <a:off x="9787568" y="-79793"/>
              <a:ext cx="934789" cy="1104751"/>
            </a:xfrm>
            <a:prstGeom prst="rect">
              <a:avLst/>
            </a:prstGeom>
          </p:spPr>
        </p:pic>
        <p:pic>
          <p:nvPicPr>
            <p:cNvPr id="34" name="Picture 33"/>
            <p:cNvPicPr>
              <a:picLocks noChangeAspect="1"/>
            </p:cNvPicPr>
            <p:nvPr/>
          </p:nvPicPr>
          <p:blipFill>
            <a:blip r:embed="rId13"/>
            <a:stretch>
              <a:fillRect/>
            </a:stretch>
          </p:blipFill>
          <p:spPr>
            <a:xfrm>
              <a:off x="10328954" y="214760"/>
              <a:ext cx="147937" cy="295874"/>
            </a:xfrm>
            <a:prstGeom prst="rect">
              <a:avLst/>
            </a:prstGeom>
          </p:spPr>
        </p:pic>
      </p:grpSp>
      <p:grpSp>
        <p:nvGrpSpPr>
          <p:cNvPr id="5" name="Group 4"/>
          <p:cNvGrpSpPr/>
          <p:nvPr/>
        </p:nvGrpSpPr>
        <p:grpSpPr>
          <a:xfrm>
            <a:off x="4953778" y="713362"/>
            <a:ext cx="2966958" cy="4346616"/>
            <a:chOff x="4953778" y="713362"/>
            <a:chExt cx="2966958" cy="4346616"/>
          </a:xfrm>
        </p:grpSpPr>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14"/>
              <a:stretch>
                <a:fillRect/>
              </a:stretch>
            </p:blipFill>
            <p:spPr>
              <a:xfrm>
                <a:off x="768089" y="-1605208"/>
                <a:ext cx="3768750" cy="5613751"/>
              </a:xfrm>
              <a:prstGeom prst="rect">
                <a:avLst/>
              </a:prstGeom>
            </p:spPr>
          </p:pic>
          <p:pic>
            <p:nvPicPr>
              <p:cNvPr id="14" name="Picture 13"/>
              <p:cNvPicPr>
                <a:picLocks noChangeAspect="1"/>
              </p:cNvPicPr>
              <p:nvPr/>
            </p:nvPicPr>
            <p:blipFill>
              <a:blip r:embed="rId15"/>
              <a:stretch>
                <a:fillRect/>
              </a:stretch>
            </p:blipFill>
            <p:spPr>
              <a:xfrm>
                <a:off x="1755198" y="534480"/>
                <a:ext cx="1361250" cy="1800000"/>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6370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250"/>
                                        <p:tgtEl>
                                          <p:spTgt spid="3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50"/>
                                        <p:tgtEl>
                                          <p:spTgt spid="3"/>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25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1250"/>
                            </p:stCondLst>
                            <p:childTnLst>
                              <p:par>
                                <p:cTn id="24" presetID="10" presetClass="entr" presetSubtype="0"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par>
                          <p:cTn id="27" fill="hold">
                            <p:stCondLst>
                              <p:cond delay="1750"/>
                            </p:stCondLst>
                            <p:childTnLst>
                              <p:par>
                                <p:cTn id="28" presetID="10"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2250"/>
                            </p:stCondLst>
                            <p:childTnLst>
                              <p:par>
                                <p:cTn id="32" presetID="10" presetClass="entr" presetSubtype="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2750"/>
                            </p:stCondLst>
                            <p:childTnLst>
                              <p:par>
                                <p:cTn id="36" presetID="10" presetClass="entr" presetSubtype="0"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par>
                          <p:cTn id="39" fill="hold">
                            <p:stCondLst>
                              <p:cond delay="3250"/>
                            </p:stCondLst>
                            <p:childTnLst>
                              <p:par>
                                <p:cTn id="40" presetID="10" presetClass="entr" presetSubtype="0" fill="hold"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par>
                                <p:cTn id="43" presetID="10" presetClass="entr" presetSubtype="0"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Language Support</a:t>
            </a:r>
            <a:endParaRPr lang="en-US" sz="4400" dirty="0">
              <a:latin typeface="+mj-lt"/>
            </a:endParaRPr>
          </a:p>
        </p:txBody>
      </p:sp>
    </p:spTree>
    <p:extLst>
      <p:ext uri="{BB962C8B-B14F-4D97-AF65-F5344CB8AC3E}">
        <p14:creationId xmlns:p14="http://schemas.microsoft.com/office/powerpoint/2010/main" val="5147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1640620" cy="533400"/>
          </a:xfrm>
        </p:spPr>
        <p:txBody>
          <a:bodyPr anchor="ctr">
            <a:normAutofit/>
          </a:bodyPr>
          <a:lstStyle/>
          <a:p>
            <a:pPr marL="252000">
              <a:spcBef>
                <a:spcPts val="0"/>
              </a:spcBef>
            </a:pPr>
            <a:r>
              <a:rPr lang="en-US" sz="2800" dirty="0" smtClean="0"/>
              <a:t>Visual Studio + App Service Web Apps</a:t>
            </a:r>
            <a:endParaRPr lang="en-US" sz="2800" dirty="0"/>
          </a:p>
        </p:txBody>
      </p:sp>
      <p:pic>
        <p:nvPicPr>
          <p:cNvPr id="5" name="Content Placeholder 4"/>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3532656" y="4530276"/>
            <a:ext cx="5126688" cy="3391674"/>
          </a:xfrm>
          <a:prstGeom prst="rect">
            <a:avLst/>
          </a:prstGeom>
        </p:spPr>
      </p:pic>
      <p:sp>
        <p:nvSpPr>
          <p:cNvPr id="6" name="Content Placeholder 2"/>
          <p:cNvSpPr txBox="1">
            <a:spLocks/>
          </p:cNvSpPr>
          <p:nvPr/>
        </p:nvSpPr>
        <p:spPr>
          <a:xfrm>
            <a:off x="0" y="0"/>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r>
              <a:rPr lang="en-US" sz="5000" dirty="0" smtClean="0">
                <a:latin typeface="+mj-lt"/>
              </a:rPr>
              <a:t>Create Azure Resources during File / New</a:t>
            </a:r>
          </a:p>
          <a:p>
            <a:pPr marL="252000" indent="0">
              <a:spcBef>
                <a:spcPts val="0"/>
              </a:spcBef>
              <a:spcAft>
                <a:spcPts val="1800"/>
              </a:spcAft>
              <a:buNone/>
            </a:pPr>
            <a:r>
              <a:rPr lang="en-US" sz="5000" dirty="0" smtClean="0">
                <a:latin typeface="+mj-lt"/>
              </a:rPr>
              <a:t>Create Web App during deploy</a:t>
            </a:r>
          </a:p>
          <a:p>
            <a:pPr marL="252000" indent="0">
              <a:spcBef>
                <a:spcPts val="0"/>
              </a:spcBef>
              <a:spcAft>
                <a:spcPts val="1800"/>
              </a:spcAft>
              <a:buNone/>
            </a:pPr>
            <a:r>
              <a:rPr lang="en-US" sz="5000" dirty="0" smtClean="0">
                <a:latin typeface="+mj-lt"/>
              </a:rPr>
              <a:t>Manage with Server Explorer</a:t>
            </a:r>
            <a:endParaRPr lang="en-US" sz="5000" dirty="0">
              <a:latin typeface="+mj-lt"/>
            </a:endParaRPr>
          </a:p>
        </p:txBody>
      </p:sp>
    </p:spTree>
    <p:extLst>
      <p:ext uri="{BB962C8B-B14F-4D97-AF65-F5344CB8AC3E}">
        <p14:creationId xmlns:p14="http://schemas.microsoft.com/office/powerpoint/2010/main" val="1288029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Visual Studio Support</a:t>
            </a:r>
            <a:endParaRPr lang="en-US" sz="4400" dirty="0">
              <a:latin typeface="+mj-lt"/>
            </a:endParaRPr>
          </a:p>
        </p:txBody>
      </p:sp>
    </p:spTree>
    <p:extLst>
      <p:ext uri="{BB962C8B-B14F-4D97-AF65-F5344CB8AC3E}">
        <p14:creationId xmlns:p14="http://schemas.microsoft.com/office/powerpoint/2010/main" val="313169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B030EFEA-9AEA-457C-BAA8-93C4281792F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fee586e5-3c92-48eb-9898-42915e590ada"/>
    <ds:schemaRef ds:uri="http://www.w3.org/XML/1998/namespace"/>
    <ds:schemaRef ds:uri="http://purl.org/dc/dcmitype/"/>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7253</TotalTime>
  <Words>1097</Words>
  <Application>Microsoft Office PowerPoint</Application>
  <PresentationFormat>Widescreen</PresentationFormat>
  <Paragraphs>251</Paragraphs>
  <Slides>52</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メイリオ</vt:lpstr>
      <vt:lpstr>Arial</vt:lpstr>
      <vt:lpstr>Calibri</vt:lpstr>
      <vt:lpstr>Consolas</vt:lpstr>
      <vt:lpstr>Segoe UI</vt:lpstr>
      <vt:lpstr>Segoe UI Light</vt:lpstr>
      <vt:lpstr>Wingdings</vt:lpstr>
      <vt:lpstr>Azure Medium</vt:lpstr>
      <vt:lpstr>App Service  Web Apps</vt:lpstr>
      <vt:lpstr>Agenda</vt:lpstr>
      <vt:lpstr>PowerPoint Presentation</vt:lpstr>
      <vt:lpstr>PowerPoint Presentation</vt:lpstr>
      <vt:lpstr>Demo</vt:lpstr>
      <vt:lpstr>PowerPoint Presentation</vt:lpstr>
      <vt:lpstr>Demo</vt:lpstr>
      <vt:lpstr>Visual Studio + App Service Web Apps</vt:lpstr>
      <vt:lpstr>Demo</vt:lpstr>
      <vt:lpstr>PowerPoint Presentation</vt:lpstr>
      <vt:lpstr>PowerPoint Presentation</vt:lpstr>
      <vt:lpstr>Scale</vt:lpstr>
      <vt:lpstr>PowerPoint Presentation</vt:lpstr>
      <vt:lpstr>PowerPoint Presentation</vt:lpstr>
      <vt:lpstr>PowerPoint Presentation</vt:lpstr>
      <vt:lpstr>PowerPoint Presentation</vt:lpstr>
      <vt:lpstr>PowerPoint Presentation</vt:lpstr>
      <vt:lpstr>Demo</vt:lpstr>
      <vt:lpstr>PowerPoint Presentation</vt:lpstr>
      <vt:lpstr>Deployment Slots</vt:lpstr>
      <vt:lpstr>PowerPoint Presentation</vt:lpstr>
      <vt:lpstr>PowerPoint Presentation</vt:lpstr>
      <vt:lpstr>PowerPoint Presentation</vt:lpstr>
      <vt:lpstr>PowerPoint Presentation</vt:lpstr>
      <vt:lpstr>Demo</vt:lpstr>
      <vt:lpstr>Web Jobs</vt:lpstr>
      <vt:lpstr>PowerPoint Presentation</vt:lpstr>
      <vt:lpstr>PowerPoint Presentation</vt:lpstr>
      <vt:lpstr>Traffic Manager</vt:lpstr>
      <vt:lpstr>PowerPoint Presentation</vt:lpstr>
      <vt:lpstr>Intelligent customer routing with Traffic Manager</vt:lpstr>
      <vt:lpstr>Intelligent customer routing with Traffic Manager</vt:lpstr>
      <vt:lpstr>Backup</vt:lpstr>
      <vt:lpstr>PowerPoint Presentation</vt:lpstr>
      <vt:lpstr>Hybrid Connections</vt:lpstr>
      <vt:lpstr>PowerPoint Presentation</vt:lpstr>
      <vt:lpstr>Redis Cache</vt:lpstr>
      <vt:lpstr>PowerPoint Presentation</vt:lpstr>
      <vt:lpstr>Demo</vt:lpstr>
      <vt:lpstr>Stateless</vt:lpstr>
      <vt:lpstr>Demo</vt:lpstr>
      <vt:lpstr>Application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Jon Galloway</cp:lastModifiedBy>
  <cp:revision>347</cp:revision>
  <cp:lastPrinted>2014-03-26T17:46:13Z</cp:lastPrinted>
  <dcterms:created xsi:type="dcterms:W3CDTF">2014-03-19T23:21:38Z</dcterms:created>
  <dcterms:modified xsi:type="dcterms:W3CDTF">2015-03-31T10:00:59Z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300x191x1</vt:lpwstr>
  </property>
</Properties>
</file>