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PT Serif" panose="020B0604020202020204" charset="0"/>
      <p:regular r:id="rId25"/>
      <p:bold r:id="rId26"/>
      <p:italic r:id="rId27"/>
      <p:boldItalic r:id="rId28"/>
    </p:embeddedFont>
    <p:embeddedFont>
      <p:font typeface="Helvetica Neue" panose="020B0604020202020204" charset="0"/>
      <p:regular r:id="rId29"/>
      <p:bold r:id="rId30"/>
      <p:italic r:id="rId31"/>
      <p:boldItalic r:id="rId32"/>
    </p:embeddedFont>
    <p:embeddedFont>
      <p:font typeface="Tahoma" panose="020B0604030504040204" pitchFamily="34" charset="0"/>
      <p:regular r:id="rId33"/>
      <p:bold r:id="rId34"/>
    </p:embeddedFont>
    <p:embeddedFont>
      <p:font typeface="PT Sans" panose="020B0604020202020204" charset="0"/>
      <p:italic r:id="rId35"/>
      <p:boldItalic r:id="rId36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20980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5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753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83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348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331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840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020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801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442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611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64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10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474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157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85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667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104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46739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15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Angular 1.x has started in 2009, so it is not so fresh anymore and it is criticized more and more, mostly for the features that made the framework so popular.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endParaRPr sz="115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rtl="0">
              <a:lnSpc>
                <a:spcPct val="146739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15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Two way data binding looks great at first sight, but it introduces coupling: everything can update everything. This makes debugging and tracking errors really difficult. In addition, the performance of the applications drops significantly with growing number of objects on the pages.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buNone/>
            </a:pPr>
            <a:endParaRPr sz="1150">
              <a:solidFill>
                <a:srgbClr val="333333"/>
              </a:solidFill>
              <a:latin typeface="Tahoma"/>
              <a:ea typeface="Tahoma"/>
              <a:cs typeface="Tahoma"/>
              <a:sym typeface="Tahoma"/>
            </a:endParaRPr>
          </a:p>
          <a:p>
            <a:pPr lvl="0" rtl="0">
              <a:lnSpc>
                <a:spcPct val="146739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150">
                <a:solidFill>
                  <a:srgbClr val="333333"/>
                </a:solidFill>
                <a:latin typeface="Tahoma"/>
                <a:ea typeface="Tahoma"/>
                <a:cs typeface="Tahoma"/>
                <a:sym typeface="Tahoma"/>
              </a:rPr>
              <a:t>Directives are great, but have you tried to understand its API? How much time did you need to master directives? Restrict, isolating the scope, link (pre-link, post-link), compile, transclusion, directive communication (and more) makes developers really suffer.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564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46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36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862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82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sv"/>
              <a:t>‹#›</a:t>
            </a:fld>
            <a:endParaRPr lang="sv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sv" sz="1300">
                <a:solidFill>
                  <a:schemeClr val="dk1"/>
                </a:solidFill>
              </a:rPr>
              <a:t>‹#›</a:t>
            </a:fld>
            <a:endParaRPr lang="sv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isenbergeffect.bluespire.com/all-about-angular-2-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5" y="3661712"/>
            <a:ext cx="182880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ctrTitle"/>
          </p:nvPr>
        </p:nvSpPr>
        <p:spPr>
          <a:xfrm>
            <a:off x="762550" y="583083"/>
            <a:ext cx="7772400" cy="245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/>
              <a:t>The Future…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ubTitle" idx="1"/>
          </p:nvPr>
        </p:nvSpPr>
        <p:spPr>
          <a:xfrm>
            <a:off x="308350" y="3093350"/>
            <a:ext cx="8226599" cy="703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/>
              <a:t>Magnus Gudmundsson CyberDaDa, </a:t>
            </a:r>
          </a:p>
          <a:p>
            <a:pPr>
              <a:spcBef>
                <a:spcPts val="0"/>
              </a:spcBef>
              <a:buNone/>
            </a:pPr>
            <a:r>
              <a:rPr lang="sv"/>
              <a:t>Christoffer Noring, Softhouse</a:t>
            </a:r>
          </a:p>
        </p:txBody>
      </p:sp>
      <p:pic>
        <p:nvPicPr>
          <p:cNvPr id="33" name="Shape 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6200" y="3661725"/>
            <a:ext cx="1306050" cy="13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/>
        </p:nvSpPr>
        <p:spPr>
          <a:xfrm>
            <a:off x="3502500" y="627900"/>
            <a:ext cx="1570799" cy="81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150" b="1">
                <a:solidFill>
                  <a:schemeClr val="dk1"/>
                </a:solidFill>
              </a:rPr>
              <a:t>Anders Hejlsberg</a:t>
            </a:r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5900" y="1143000"/>
            <a:ext cx="2095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136100" y="4000500"/>
            <a:ext cx="5126999" cy="57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AKA Mr Turbo Pascal AKA Mr Delphi AKA Mr J++ AKA Mr C# AKA Mr </a:t>
            </a:r>
            <a:r>
              <a:rPr lang="sv" b="1"/>
              <a:t>TypeScript</a:t>
            </a:r>
          </a:p>
        </p:txBody>
      </p:sp>
      <p:sp>
        <p:nvSpPr>
          <p:cNvPr id="90" name="Shape 90"/>
          <p:cNvSpPr/>
          <p:nvPr/>
        </p:nvSpPr>
        <p:spPr>
          <a:xfrm>
            <a:off x="31825" y="208200"/>
            <a:ext cx="3503999" cy="3431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TypeScript</a:t>
            </a:r>
          </a:p>
        </p:txBody>
      </p:sp>
      <p:sp>
        <p:nvSpPr>
          <p:cNvPr id="91" name="Shape 91"/>
          <p:cNvSpPr/>
          <p:nvPr/>
        </p:nvSpPr>
        <p:spPr>
          <a:xfrm>
            <a:off x="1087475" y="304800"/>
            <a:ext cx="1973100" cy="17451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ES6</a:t>
            </a:r>
          </a:p>
        </p:txBody>
      </p:sp>
      <p:sp>
        <p:nvSpPr>
          <p:cNvPr id="92" name="Shape 92"/>
          <p:cNvSpPr/>
          <p:nvPr/>
        </p:nvSpPr>
        <p:spPr>
          <a:xfrm>
            <a:off x="1751999" y="350099"/>
            <a:ext cx="1037099" cy="10482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JS</a:t>
            </a:r>
            <a:br>
              <a:rPr lang="sv"/>
            </a:br>
            <a:r>
              <a:rPr lang="sv"/>
              <a:t>(ES5)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531950" y="687575"/>
            <a:ext cx="3647699" cy="398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/>
              <a:t>TypeScript is a syntactic sugar for JavaScript. “Javascript with types...”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sv"/>
              <a:t>TypeScript syntax is a superset of Ecmascript 5 (ES5) syntax.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sv"/>
              <a:t>Every JavaScript program is also a TypeScript program.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sv"/>
              <a:t>TypeScript optionally provides source maps, enabling source-level debugging.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sv"/>
              <a:t>TypeScript tools typically emit JavaScript upon file save, preserving the test, edit, refresh cycle commonly used in JavaScript development.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626025" y="264400"/>
            <a:ext cx="7588500" cy="43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>
                <a:solidFill>
                  <a:schemeClr val="dk1"/>
                </a:solidFill>
              </a:rPr>
              <a:t>TypeScript syntax includes several proposed features of Ecmascript 6 (ES6), including classes, modules and the fat arrow. =&gt;  + t</a:t>
            </a:r>
            <a:r>
              <a:rPr lang="sv">
                <a:solidFill>
                  <a:srgbClr val="141414"/>
                </a:solidFill>
              </a:rPr>
              <a:t>ype checking, interfaces, generics, enums and decorators</a:t>
            </a:r>
            <a:r>
              <a:rPr lang="sv" sz="1200">
                <a:solidFill>
                  <a:srgbClr val="141414"/>
                </a:solidFill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rgbClr val="333333"/>
              </a:solidFill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v">
                <a:solidFill>
                  <a:srgbClr val="333333"/>
                </a:solidFill>
              </a:rPr>
              <a:t>TypeScript classes seem to be pretty straight-forward. Very similar to ES6 classes. But there are a few key points: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sv">
                <a:solidFill>
                  <a:srgbClr val="333333"/>
                </a:solidFill>
              </a:rPr>
              <a:t>Same as ES6, class members are marked static.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sv">
                <a:solidFill>
                  <a:srgbClr val="333333"/>
                </a:solidFill>
              </a:rPr>
              <a:t>All members are public by default.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sv">
                <a:solidFill>
                  <a:srgbClr val="333333"/>
                </a:solidFill>
              </a:rPr>
              <a:t>Members can be marked as private. This is enforced at the compiler level, not in the output JavaScript source.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333333"/>
              </a:buClr>
              <a:buSzPct val="100000"/>
              <a:buFont typeface="Arial"/>
            </a:pPr>
            <a:r>
              <a:rPr lang="sv">
                <a:solidFill>
                  <a:srgbClr val="333333"/>
                </a:solidFill>
              </a:rPr>
              <a:t>Constructor arguments can be put straight onto the instance by explicitly marking them as public.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3686650" y="1496875"/>
            <a:ext cx="4810500" cy="6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 b="1" dirty="0">
                <a:solidFill>
                  <a:schemeClr val="tx1"/>
                </a:solidFill>
              </a:rPr>
              <a:t>View</a:t>
            </a:r>
            <a:r>
              <a:rPr lang="sv" dirty="0">
                <a:solidFill>
                  <a:schemeClr val="tx1"/>
                </a:solidFill>
              </a:rPr>
              <a:t>: Html template(s) + Style templates. Can be uris. Also list of all directives used in the template(if any)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791350" y="2078275"/>
            <a:ext cx="49635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&lt;head&gt;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&lt;title&gt;Angular 2 Hello Worldy&lt;/title&gt;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&lt;script src="http://libs/traceur.js"&gt;&lt;/script&gt;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&lt;script src="http://libs/system@0.16.js"&gt;&lt;/script&gt;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&lt;script src="https://libs/angular2.dev.js"&gt;&lt;/script&gt;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&lt;/head&gt;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&lt;body&gt;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&lt;my-app&gt;&lt;/my-app&gt;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&lt;script&gt;System.import('app');&lt;/script&gt;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&lt;/body&gt;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646450" y="753575"/>
            <a:ext cx="4892700" cy="65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b="1" dirty="0">
                <a:solidFill>
                  <a:schemeClr val="tx1"/>
                </a:solidFill>
              </a:rPr>
              <a:t>Component </a:t>
            </a:r>
            <a:r>
              <a:rPr lang="sv" dirty="0">
                <a:solidFill>
                  <a:schemeClr val="tx1"/>
                </a:solidFill>
              </a:rPr>
              <a:t>: Metadata about the component --&gt;name of selector, properties, events , dependencies on other components etc. 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25025" y="683250"/>
            <a:ext cx="5544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/// &lt;reference path="typings/angular2/angular2.d.ts"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import {Component, View, bootstrap} from 'angular2/angular2';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Annotation section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 'my-app'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@View({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 '&lt;h1&gt;Hello {{name}}&lt;/h1&gt;'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Component 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MyAppComponent 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name: string;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constructor() 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'World';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bootstrap(MyAppComponent);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125025" y="683250"/>
            <a:ext cx="5544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/// &lt;reference path="typings/angular2/angular2.d.ts"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import {Component, View, bootstrap} from 'angular2/angular2';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Annotation section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sv" sz="1100" b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selector</a:t>
            </a: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: 'my-app'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@View({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 '&lt;h1&gt;Hello {{name}}&lt;/h1&gt;'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Component 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MyAppComponent 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name: string;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constructor() 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'World';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bootstrap(MyAppComponent);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607725" y="916175"/>
            <a:ext cx="5297700" cy="308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sv" dirty="0">
                <a:solidFill>
                  <a:schemeClr val="tx1"/>
                </a:solidFill>
              </a:rPr>
              <a:t>First, what do we need to actually use a directive? a selector. In Angular 1 we had the </a:t>
            </a:r>
            <a:r>
              <a:rPr lang="sv" sz="1100" dirty="0">
                <a:solidFill>
                  <a:schemeClr val="tx1"/>
                </a:solidFill>
              </a:rPr>
              <a:t>restrict </a:t>
            </a:r>
            <a:r>
              <a:rPr lang="sv" dirty="0">
                <a:solidFill>
                  <a:schemeClr val="tx1"/>
                </a:solidFill>
              </a:rPr>
              <a:t>property. in Angular 2 we can use: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1700"/>
              </a:spcAft>
              <a:buClr>
                <a:srgbClr val="F3F3F3"/>
              </a:buClr>
              <a:buFont typeface="Arial"/>
            </a:pPr>
            <a:r>
              <a:rPr lang="sv" b="1" dirty="0">
                <a:solidFill>
                  <a:schemeClr val="tx1"/>
                </a:solidFill>
              </a:rPr>
              <a:t>foo</a:t>
            </a:r>
            <a:r>
              <a:rPr lang="sv" dirty="0">
                <a:solidFill>
                  <a:schemeClr val="tx1"/>
                </a:solidFill>
              </a:rPr>
              <a:t>: that will restrict for an element.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1700"/>
              </a:spcAft>
              <a:buClr>
                <a:srgbClr val="F3F3F3"/>
              </a:buClr>
              <a:buFont typeface="Arial"/>
            </a:pPr>
            <a:r>
              <a:rPr lang="sv" b="1" dirty="0">
                <a:solidFill>
                  <a:schemeClr val="tx1"/>
                </a:solidFill>
              </a:rPr>
              <a:t>[foo]</a:t>
            </a:r>
            <a:r>
              <a:rPr lang="sv" dirty="0">
                <a:solidFill>
                  <a:schemeClr val="tx1"/>
                </a:solidFill>
              </a:rPr>
              <a:t>: that will restrict for an attribute.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1700"/>
              </a:spcAft>
              <a:buClr>
                <a:srgbClr val="F3F3F3"/>
              </a:buClr>
              <a:buFont typeface="Arial"/>
            </a:pPr>
            <a:r>
              <a:rPr lang="sv" b="1" dirty="0">
                <a:solidFill>
                  <a:schemeClr val="tx1"/>
                </a:solidFill>
              </a:rPr>
              <a:t>.class</a:t>
            </a:r>
            <a:r>
              <a:rPr lang="sv" dirty="0">
                <a:solidFill>
                  <a:schemeClr val="tx1"/>
                </a:solidFill>
              </a:rPr>
              <a:t>: that will restrict for a class.</a:t>
            </a:r>
          </a:p>
          <a:p>
            <a:pPr marL="457200" lvl="0" indent="-228600" rtl="0">
              <a:lnSpc>
                <a:spcPct val="150000"/>
              </a:lnSpc>
              <a:spcBef>
                <a:spcPts val="0"/>
              </a:spcBef>
              <a:spcAft>
                <a:spcPts val="1700"/>
              </a:spcAft>
              <a:buClr>
                <a:srgbClr val="F3F3F3"/>
              </a:buClr>
              <a:buFont typeface="Arial"/>
            </a:pPr>
            <a:r>
              <a:rPr lang="sv" b="1" dirty="0">
                <a:solidFill>
                  <a:schemeClr val="tx1"/>
                </a:solidFill>
              </a:rPr>
              <a:t>input[type=text]</a:t>
            </a:r>
            <a:r>
              <a:rPr lang="sv" dirty="0">
                <a:solidFill>
                  <a:schemeClr val="tx1"/>
                </a:solidFill>
              </a:rPr>
              <a:t>: that will apply this directive only in &lt;input type="text"&gt;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/>
        </p:nvSpPr>
        <p:spPr>
          <a:xfrm>
            <a:off x="129400" y="207025"/>
            <a:ext cx="2637300" cy="3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800">
                <a:solidFill>
                  <a:srgbClr val="F3F3F3"/>
                </a:solidFill>
              </a:rPr>
              <a:t>Properties - Angular 2 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62800" y="623712"/>
            <a:ext cx="4164821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sv" sz="2400" dirty="0">
                <a:solidFill>
                  <a:srgbClr val="1EDEDC"/>
                </a:solidFill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[src]=</a:t>
            </a:r>
            <a:r>
              <a:rPr lang="sv" sz="2400" dirty="0">
                <a:solidFill>
                  <a:srgbClr val="CFC631"/>
                </a:solidFill>
                <a:latin typeface="Courier New"/>
                <a:ea typeface="Courier New"/>
                <a:cs typeface="Courier New"/>
                <a:sym typeface="Courier New"/>
              </a:rPr>
              <a:t>"myImage"</a:t>
            </a:r>
            <a:r>
              <a:rPr lang="sv" sz="2400" dirty="0">
                <a:solidFill>
                  <a:srgbClr val="1EDED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95250" y="1216500"/>
            <a:ext cx="5476199" cy="77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solidFill>
                  <a:srgbClr val="FFFFFF"/>
                </a:solidFill>
              </a:rPr>
              <a:t>The directives that we used in angular 1 for interpolation are gone. Instead we now put square brackets around the property.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195250" y="2387775"/>
            <a:ext cx="6815150" cy="62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sv" sz="2400" dirty="0">
                <a:solidFill>
                  <a:srgbClr val="1EDEDC"/>
                </a:solidFill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[tooltip]=</a:t>
            </a:r>
            <a:r>
              <a:rPr lang="sv" sz="2400" dirty="0">
                <a:solidFill>
                  <a:srgbClr val="CFC631"/>
                </a:solidFill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r>
              <a:rPr lang="sv" sz="2400" dirty="0">
                <a:solidFill>
                  <a:srgbClr val="1EDEDC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sv" sz="2400" dirty="0">
                <a:solidFill>
                  <a:srgbClr val="1EDEDC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29400" y="3203680"/>
            <a:ext cx="5408699" cy="12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That won’t pass </a:t>
            </a:r>
            <a:r>
              <a:rPr lang="sv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sv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as the text, it will pass the content of </a:t>
            </a:r>
            <a:r>
              <a:rPr lang="sv" sz="9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this.foo</a:t>
            </a:r>
            <a:r>
              <a:rPr lang="sv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as the text.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29400" y="207025"/>
            <a:ext cx="4658999" cy="3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800" dirty="0">
                <a:solidFill>
                  <a:schemeClr val="tx1"/>
                </a:solidFill>
              </a:rPr>
              <a:t>Events - Angular 2 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284825" y="791500"/>
            <a:ext cx="8053200" cy="3945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Angular 2 introduces a new syntax events, also called statements:</a:t>
            </a:r>
          </a:p>
          <a:p>
            <a:pPr lvl="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&lt;my-directive (select)="user.name(name)"&gt;&lt;/my-directive</a:t>
            </a:r>
            <a:r>
              <a:rPr lang="sv" sz="1000" dirty="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rtl="0">
              <a:lnSpc>
                <a:spcPct val="188181"/>
              </a:lnSpc>
              <a:spcBef>
                <a:spcPts val="0"/>
              </a:spcBef>
              <a:spcAft>
                <a:spcPts val="1700"/>
              </a:spcAft>
              <a:buNone/>
            </a:pP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If it were a property, we would have:</a:t>
            </a:r>
            <a:b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&lt;my-directive [select]="user.name(name)"&gt;&lt;/my-directive&gt;</a:t>
            </a: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/>
            </a:r>
            <a:b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Now we can get rid of unneeded directives like </a:t>
            </a: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ng-click</a:t>
            </a: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ng-blur</a:t>
            </a: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ng-change</a:t>
            </a: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etc. </a:t>
            </a:r>
            <a:b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&lt;my-directive (click)="doSomething()"&gt;&lt;/my-directive&gt;</a:t>
            </a: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/>
            </a:r>
            <a:b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</a:b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This will use the </a:t>
            </a: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sv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event of the DOM, no more wrappers around that. </a:t>
            </a: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click </a:t>
            </a:r>
            <a:r>
              <a:rPr lang="sv" sz="1200" dirty="0">
                <a:solidFill>
                  <a:schemeClr val="tx1"/>
                </a:solidFill>
              </a:rPr>
              <a:t>could be a custom event name as well. So (</a:t>
            </a: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sv" sz="1200" dirty="0">
                <a:solidFill>
                  <a:schemeClr val="tx1"/>
                </a:solidFill>
              </a:rPr>
              <a:t>) is the same as (</a:t>
            </a: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skip</a:t>
            </a:r>
            <a:r>
              <a:rPr lang="sv" sz="1200" dirty="0">
                <a:solidFill>
                  <a:schemeClr val="tx1"/>
                </a:solidFill>
              </a:rPr>
              <a:t>) or (</a:t>
            </a: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sv" sz="1200" dirty="0">
                <a:solidFill>
                  <a:schemeClr val="tx1"/>
                </a:solidFill>
              </a:rPr>
              <a:t>). The () symbols tell Angular that it's an event expression.</a:t>
            </a:r>
            <a:r>
              <a:rPr lang="sv" sz="1500" dirty="0">
                <a:solidFill>
                  <a:schemeClr val="tx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129400" y="207025"/>
            <a:ext cx="2096100" cy="3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100">
                <a:solidFill>
                  <a:schemeClr val="tx1"/>
                </a:solidFill>
              </a:rPr>
              <a:t>Tooltip Directive  - Angular 2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29400" y="360250"/>
            <a:ext cx="47165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90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@Directive({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selector: '[tooltip]',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properties: [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'text: tooltip'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],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hostListeners: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'onmouseenter': 'onMouseEnter()',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'onmouseleave': 'onMouseLeave()'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Tooltip{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text:string;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overlay:Overlay; </a:t>
            </a:r>
            <a:r>
              <a:rPr lang="sv" sz="1000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NOT YET IMPLEMENTED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overlayManager:OverlayManager; </a:t>
            </a:r>
            <a:r>
              <a:rPr lang="sv" sz="1000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NOT YET IMPLEMENTED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constructor(overlayManager:OverlayManager)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this.overlay = overlay;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onMouseEnter()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sv" sz="1000" i="1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exact signature to be determined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this.overlay = this.overlayManager.open(text, ...);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onMouseLeave()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this.overlay.close();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this.overlay = null;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sz="1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5059350" y="789325"/>
            <a:ext cx="39789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90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import {Tooltip} from 'tooltip';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selector: 'my-component'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@View({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template: `&lt;div tooltip="foo"&gt;Hello, {{message}}&lt;/div&gt;`,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directives: [Tooltip]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MyComponent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constructor()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this.message = 'World';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10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059350" y="294725"/>
            <a:ext cx="2096100" cy="3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100">
                <a:solidFill>
                  <a:schemeClr val="tx1"/>
                </a:solidFill>
              </a:rPr>
              <a:t>Usage - notice the import.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129400" y="158898"/>
            <a:ext cx="4658999" cy="3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800">
                <a:solidFill>
                  <a:srgbClr val="F3F3F3"/>
                </a:solidFill>
              </a:rPr>
              <a:t>Refence - Angular 2 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70200" y="700373"/>
            <a:ext cx="6947700" cy="259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900"/>
              </a:spcBef>
              <a:buNone/>
            </a:pP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sv" sz="2400" dirty="0">
                <a:solidFill>
                  <a:srgbClr val="1CEDD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)=</a:t>
            </a:r>
            <a:r>
              <a:rPr lang="sv" sz="2400" dirty="0">
                <a:solidFill>
                  <a:srgbClr val="CFC631"/>
                </a:solidFill>
                <a:latin typeface="Courier New"/>
                <a:ea typeface="Courier New"/>
                <a:cs typeface="Courier New"/>
                <a:sym typeface="Courier New"/>
              </a:rPr>
              <a:t>"user.focus()"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  Grab focus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input type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sv" sz="2400" dirty="0">
                <a:solidFill>
                  <a:srgbClr val="CFC631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2400" b="1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sv" sz="24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keyup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)=</a:t>
            </a:r>
            <a:r>
              <a:rPr lang="sv" sz="2400" dirty="0">
                <a:solidFill>
                  <a:srgbClr val="CFC631"/>
                </a:solidFill>
                <a:latin typeface="Courier New"/>
                <a:ea typeface="Courier New"/>
                <a:cs typeface="Courier New"/>
                <a:sym typeface="Courier New"/>
              </a:rPr>
              <a:t>"x"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sv" sz="2400" dirty="0">
                <a:solidFill>
                  <a:srgbClr val="22A0D6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sv" sz="2400" dirty="0">
                <a:solidFill>
                  <a:srgbClr val="CCC6C6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25" y="442850"/>
            <a:ext cx="6104575" cy="27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379900" y="3443500"/>
            <a:ext cx="6257999" cy="67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1200">
                <a:solidFill>
                  <a:srgbClr val="444444"/>
                </a:solidFill>
              </a:rPr>
              <a:t>An Angular 2 Application is essentialy a Component tree.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1200">
                <a:solidFill>
                  <a:srgbClr val="444444"/>
                </a:solidFill>
              </a:rPr>
              <a:t>Data flows into a component via property bindings, through square brackets.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1200">
                <a:solidFill>
                  <a:srgbClr val="444444"/>
                </a:solidFill>
              </a:rPr>
              <a:t>Data flows out of a component via event bindings, through parenthesis.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157700" y="-112625"/>
            <a:ext cx="86352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1800"/>
              </a:spcBef>
              <a:spcAft>
                <a:spcPts val="500"/>
              </a:spcAft>
              <a:buNone/>
            </a:pPr>
            <a:r>
              <a:rPr lang="sv" sz="1650" b="1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COMPONENTS </a:t>
            </a:r>
          </a:p>
          <a:p>
            <a:pPr marL="457200" lvl="0" indent="-22860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  <a:buFont typeface="Arial"/>
            </a:pPr>
            <a:r>
              <a:rPr lang="sv" sz="1200">
                <a:solidFill>
                  <a:srgbClr val="444444"/>
                </a:solidFill>
              </a:rPr>
              <a:t>A component knows how to interact with its host element.</a:t>
            </a:r>
          </a:p>
          <a:p>
            <a:pPr marL="457200" lvl="0" indent="-22860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  <a:buFont typeface="Arial"/>
            </a:pPr>
            <a:r>
              <a:rPr lang="sv" sz="1200">
                <a:solidFill>
                  <a:srgbClr val="444444"/>
                </a:solidFill>
              </a:rPr>
              <a:t>A component knows how to render itself, so it knows its view.</a:t>
            </a:r>
          </a:p>
          <a:p>
            <a:pPr marL="457200" lvl="0" indent="-22860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  <a:buFont typeface="Arial"/>
            </a:pPr>
            <a:r>
              <a:rPr lang="sv" sz="1200">
                <a:solidFill>
                  <a:srgbClr val="444444"/>
                </a:solidFill>
              </a:rPr>
              <a:t>A component configures dependency injection.</a:t>
            </a:r>
          </a:p>
          <a:p>
            <a:pPr marL="457200" lvl="0" indent="-22860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Clr>
                <a:srgbClr val="444444"/>
              </a:buClr>
              <a:buSzPct val="100000"/>
              <a:buFont typeface="Arial"/>
            </a:pPr>
            <a:r>
              <a:rPr lang="sv" sz="1200">
                <a:solidFill>
                  <a:srgbClr val="444444"/>
                </a:solidFill>
              </a:rPr>
              <a:t>A component has a well-defined public API of property and event bindings.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sz="1200">
              <a:solidFill>
                <a:srgbClr val="444444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1200" b="1">
                <a:solidFill>
                  <a:srgbClr val="444444"/>
                </a:solidFill>
              </a:rPr>
              <a:t>Components in  Angular 2 are self-describing. Their annotations contain all the information needed to instantiate them.  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 sz="1200">
              <a:solidFill>
                <a:srgbClr val="444444"/>
              </a:solidFill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1200">
                <a:solidFill>
                  <a:srgbClr val="444444"/>
                </a:solidFill>
              </a:rPr>
              <a:t>Any component can be bootstrapped as an application. It does not have to be special in any way. Moreover, any component can be loaded into a router outlet. As a result, you can write a component that can be bootstrapped as an application, loaded as a route, or used in some other component directly. This results in less API to learn. And it also makes components more reusable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685800" y="529253"/>
            <a:ext cx="7772400" cy="433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indent="457200" algn="l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sv" sz="3600" b="1">
                <a:solidFill>
                  <a:schemeClr val="dk1"/>
                </a:solidFill>
              </a:rPr>
              <a:t>Angular 2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sv" sz="3600" b="1">
                <a:solidFill>
                  <a:schemeClr val="dk1"/>
                </a:solidFill>
              </a:rPr>
              <a:t>TypeScript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sv" sz="3600" b="1">
                <a:solidFill>
                  <a:schemeClr val="dk1"/>
                </a:solidFill>
              </a:rPr>
              <a:t>Ecmascript 6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0555"/>
              <a:buFont typeface="Arial"/>
              <a:buNone/>
            </a:pPr>
            <a:r>
              <a:rPr lang="sv" sz="3600" b="1">
                <a:solidFill>
                  <a:schemeClr val="dk1"/>
                </a:solidFill>
              </a:rPr>
              <a:t>Aurelia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indent="457200" algn="l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/>
        </p:nvSpPr>
        <p:spPr>
          <a:xfrm>
            <a:off x="129400" y="130825"/>
            <a:ext cx="4658999" cy="3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800">
                <a:solidFill>
                  <a:schemeClr val="tx1"/>
                </a:solidFill>
              </a:rPr>
              <a:t>Services - Angular 2 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249350" y="556525"/>
            <a:ext cx="6947700" cy="170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9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TimeService{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getTime()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fetch('https://api.github.com/time).then(function(response)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response.json();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});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sv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endParaRPr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Shape 159"/>
          <p:cNvSpPr txBox="1"/>
          <p:nvPr/>
        </p:nvSpPr>
        <p:spPr>
          <a:xfrm>
            <a:off x="231150" y="655100"/>
            <a:ext cx="1810800" cy="3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>
                <a:solidFill>
                  <a:schemeClr val="tx1"/>
                </a:solidFill>
              </a:rPr>
              <a:t>Definition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29400" y="2263525"/>
            <a:ext cx="1810800" cy="349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>
                <a:solidFill>
                  <a:schemeClr val="tx1"/>
                </a:solidFill>
              </a:rPr>
              <a:t>Usage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289600" y="2198425"/>
            <a:ext cx="72722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90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import {TimeService} from '../services/TimeService';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viewInjector: [TimeService],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selector: 'clock'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@View({templateUrl: './clock.html'})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2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Clock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constructor (timeService: TimeService) 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this.time = timeService.getTime();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sv" sz="12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Some simple examples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685800" y="1858728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sv" sz="1400">
                <a:solidFill>
                  <a:srgbClr val="333333"/>
                </a:solidFill>
              </a:rPr>
              <a:t>You can mix Angular 1 and Angular 2 components in the same view.</a:t>
            </a:r>
          </a:p>
          <a:p>
            <a:pPr marL="457200" lvl="0" indent="-317500" algn="l" rtl="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sv" sz="1400">
                <a:solidFill>
                  <a:srgbClr val="333333"/>
                </a:solidFill>
              </a:rPr>
              <a:t>Angular 1 and Angular 2 can inject services across frameworks.</a:t>
            </a:r>
          </a:p>
          <a:p>
            <a:pPr marL="457200" lvl="0" indent="-317500" algn="l" rtl="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Clr>
                <a:srgbClr val="333333"/>
              </a:buClr>
              <a:buSzPct val="100000"/>
              <a:buFont typeface="Arial"/>
              <a:buChar char="●"/>
            </a:pPr>
            <a:r>
              <a:rPr lang="sv" sz="1400">
                <a:solidFill>
                  <a:srgbClr val="333333"/>
                </a:solidFill>
              </a:rPr>
              <a:t>Data binding works across frameworks.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ctrTitle"/>
          </p:nvPr>
        </p:nvSpPr>
        <p:spPr>
          <a:xfrm>
            <a:off x="508125" y="238271"/>
            <a:ext cx="7772400" cy="624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 sz="2400" b="0">
                <a:solidFill>
                  <a:srgbClr val="333333"/>
                </a:solidFill>
              </a:rPr>
              <a:t>ng-upgrade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ctrTitle"/>
          </p:nvPr>
        </p:nvSpPr>
        <p:spPr>
          <a:xfrm>
            <a:off x="685800" y="221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The future started yesterday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3000"/>
              <a:t>and we are already late...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4848"/>
            <a:ext cx="9143999" cy="407260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Shape 49"/>
          <p:cNvSpPr/>
          <p:nvPr/>
        </p:nvSpPr>
        <p:spPr>
          <a:xfrm>
            <a:off x="5489025" y="2917325"/>
            <a:ext cx="1237800" cy="3932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7043575" y="3128425"/>
            <a:ext cx="0" cy="6812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/>
        </p:nvSpPr>
        <p:spPr>
          <a:xfrm>
            <a:off x="870400" y="4185700"/>
            <a:ext cx="2748000" cy="49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294575" y="502450"/>
            <a:ext cx="8904900" cy="357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800"/>
              <a:t>A framework that cannot work with Web Components, bogs down on mobile or continues to push its own module and class API against the standards, </a:t>
            </a:r>
          </a:p>
          <a:p>
            <a:pPr rtl="0">
              <a:spcBef>
                <a:spcPts val="0"/>
              </a:spcBef>
              <a:buNone/>
            </a:pPr>
            <a:r>
              <a:rPr lang="sv" sz="1800"/>
              <a:t>is not going to last long. 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sv" sz="1800"/>
              <a:t>The Angular team's answer to these problems is a new version: Angular 2.0. </a:t>
            </a: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sv" sz="1800"/>
              <a:t>It is essentially a </a:t>
            </a:r>
            <a:r>
              <a:rPr lang="sv" sz="1800" b="1"/>
              <a:t>re-imagining of AngularJS for the modern web</a:t>
            </a:r>
            <a:r>
              <a:rPr lang="sv" sz="1800"/>
              <a:t>, taking into account everything that has been learned over the last five years.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294575" y="3646725"/>
            <a:ext cx="6935100" cy="127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u="sng">
                <a:solidFill>
                  <a:schemeClr val="hlink"/>
                </a:solidFill>
                <a:hlinkClick r:id="rId3"/>
              </a:rPr>
              <a:t>http://eisenbergeffect.bluespire.com/all-about-angular-2-0/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/>
        </p:nvSpPr>
        <p:spPr>
          <a:xfrm>
            <a:off x="529875" y="208175"/>
            <a:ext cx="7291799" cy="363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sv" sz="2400" b="1"/>
              <a:t>Goals:</a:t>
            </a:r>
            <a:r>
              <a:rPr lang="sv"/>
              <a:t>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sv"/>
              <a:t>The </a:t>
            </a:r>
            <a:r>
              <a:rPr lang="sv" b="1"/>
              <a:t>Fastest </a:t>
            </a:r>
            <a:r>
              <a:rPr lang="sv"/>
              <a:t>JS Framework available → Benchpress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sv"/>
              <a:t>Fast and </a:t>
            </a:r>
            <a:r>
              <a:rPr lang="sv" b="1"/>
              <a:t>Smooth </a:t>
            </a:r>
            <a:r>
              <a:rPr lang="sv"/>
              <a:t>→</a:t>
            </a:r>
          </a:p>
          <a:p>
            <a:pPr rtl="0">
              <a:spcBef>
                <a:spcPts val="0"/>
              </a:spcBef>
              <a:buNone/>
            </a:pPr>
            <a:r>
              <a:rPr lang="sv"/>
              <a:t>Webworkers (but webworkers do not have access to DOM)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sv" b="1"/>
              <a:t>Mobile </a:t>
            </a:r>
            <a:r>
              <a:rPr lang="sv"/>
              <a:t>first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/>
              <a:t>Because rendering is already separated, possibilty to build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sv"/>
              <a:t>separate renderers for IOS /android etc, and thus escape the webview...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sv" b="1"/>
              <a:t>Simpler </a:t>
            </a:r>
            <a:r>
              <a:rPr lang="sv"/>
              <a:t>syntax.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sv" b="1">
                <a:solidFill>
                  <a:schemeClr val="dk1"/>
                </a:solidFill>
              </a:rPr>
              <a:t>Modular.</a:t>
            </a:r>
            <a:r>
              <a:rPr lang="sv">
                <a:solidFill>
                  <a:schemeClr val="dk1"/>
                </a:solidFill>
              </a:rPr>
              <a:t> Almost every piece of Angular</a:t>
            </a:r>
            <a:r>
              <a:rPr lang="sv">
                <a:solidFill>
                  <a:srgbClr val="333333"/>
                </a:solidFill>
              </a:rPr>
              <a:t>JS should be optional, replaceable, and even used in other non-AngularJS frameworks.  </a:t>
            </a:r>
          </a:p>
          <a:p>
            <a:pPr rtl="0">
              <a:spcBef>
                <a:spcPts val="0"/>
              </a:spcBef>
              <a:buNone/>
            </a:pPr>
            <a:endParaRPr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sv" b="1">
                <a:solidFill>
                  <a:srgbClr val="333333"/>
                </a:solidFill>
              </a:rPr>
              <a:t>Server side Rendering</a:t>
            </a:r>
          </a:p>
          <a:p>
            <a:pPr rtl="0">
              <a:spcBef>
                <a:spcPts val="0"/>
              </a:spcBef>
              <a:buNone/>
            </a:pPr>
            <a:endParaRPr b="1"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sv" b="1">
                <a:solidFill>
                  <a:srgbClr val="333333"/>
                </a:solidFill>
              </a:rPr>
              <a:t>Compile as build step. </a:t>
            </a:r>
            <a:r>
              <a:rPr lang="sv">
                <a:solidFill>
                  <a:srgbClr val="333333"/>
                </a:solidFill>
              </a:rPr>
              <a:t> Angular apps parse and compile their HTML templates.  initial rendering to be speeded up  by moving the compile step into the build process.</a:t>
            </a:r>
            <a:r>
              <a:rPr lang="sv" sz="1050">
                <a:solidFill>
                  <a:srgbClr val="333333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75" y="0"/>
            <a:ext cx="6483825" cy="518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sv"/>
              <a:t>Hello Angular 2 world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239350" y="1311300"/>
            <a:ext cx="4593300" cy="53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/>
              <a:t>The second system effect…. you go from something that was fit for purpose, but a little bit ugly to ...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/>
        </p:nvSpPr>
        <p:spPr>
          <a:xfrm>
            <a:off x="113075" y="945250"/>
            <a:ext cx="8438999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/// &lt;reference path="typings/angular2/angular2.d.ts" /&gt;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import {Component, View, bootstrap} from 'angular2/angular2';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Annotation section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@Component({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selector: 'my-app'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@View({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template: '&lt;h1&gt;Hello {{name}}&lt;/h1&gt;'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// Component controller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class MyAppComponent 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name: string;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constructor() {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this.name = 'World';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1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sv" sz="11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bootstrap(MyAppComponent);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350" y="992700"/>
            <a:ext cx="4723724" cy="360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1576</Words>
  <Application>Microsoft Office PowerPoint</Application>
  <PresentationFormat>On-screen Show (16:9)</PresentationFormat>
  <Paragraphs>253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PT Serif</vt:lpstr>
      <vt:lpstr>Helvetica Neue</vt:lpstr>
      <vt:lpstr>Arial</vt:lpstr>
      <vt:lpstr>Tahoma</vt:lpstr>
      <vt:lpstr>Courier New</vt:lpstr>
      <vt:lpstr>PT Sans</vt:lpstr>
      <vt:lpstr>light-gradient</vt:lpstr>
      <vt:lpstr>The Future… </vt:lpstr>
      <vt:lpstr>PowerPoint Presentation</vt:lpstr>
      <vt:lpstr>The future started yesterday and we are already late...</vt:lpstr>
      <vt:lpstr>PowerPoint Presentation</vt:lpstr>
      <vt:lpstr>PowerPoint Presentation</vt:lpstr>
      <vt:lpstr>PowerPoint Presentation</vt:lpstr>
      <vt:lpstr>PowerPoint Presentation</vt:lpstr>
      <vt:lpstr>Hello Angular 2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simple examples</vt:lpstr>
      <vt:lpstr>ng-upgrade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Future… </dc:title>
  <cp:lastModifiedBy>Christoffer Noring</cp:lastModifiedBy>
  <cp:revision>3</cp:revision>
  <dcterms:modified xsi:type="dcterms:W3CDTF">2015-09-03T19:27:52Z</dcterms:modified>
</cp:coreProperties>
</file>