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4" r:id="rId12"/>
    <p:sldId id="285" r:id="rId13"/>
    <p:sldId id="286" r:id="rId14"/>
    <p:sldId id="279" r:id="rId15"/>
    <p:sldId id="282" r:id="rId16"/>
    <p:sldId id="281" r:id="rId17"/>
    <p:sldId id="283" r:id="rId18"/>
    <p:sldId id="280" r:id="rId19"/>
    <p:sldId id="295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58" r:id="rId2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7" autoAdjust="0"/>
    <p:restoredTop sz="76389" autoAdjust="0"/>
  </p:normalViewPr>
  <p:slideViewPr>
    <p:cSldViewPr snapToGrid="0">
      <p:cViewPr varScale="1">
        <p:scale>
          <a:sx n="100" d="100"/>
          <a:sy n="100" d="100"/>
        </p:scale>
        <p:origin x="7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178A5-A0FB-49B4-BCF5-BFB35CF75E0C}" type="datetimeFigureOut">
              <a:rPr lang="en-GB" smtClean="0"/>
              <a:t>21/02/2016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63571-3142-42CF-A99B-95EE34AC0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72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2000" b="1" dirty="0" err="1" smtClean="0"/>
              <a:t>ActionMethod</a:t>
            </a:r>
            <a:r>
              <a:rPr lang="pl-PL" sz="2000" b="1" dirty="0" smtClean="0"/>
              <a:t>:</a:t>
            </a:r>
          </a:p>
          <a:p>
            <a:endParaRPr lang="pl-PL" dirty="0" smtClean="0"/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public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PartialViewResult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Baner()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losowy =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wynik =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losowy.Next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(1, 10);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ViewBag.Banner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"Dziś wygrał numer: " + wynik;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PartialView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pl-PL" dirty="0" smtClean="0"/>
          </a:p>
          <a:p>
            <a:r>
              <a:rPr lang="pl-PL" sz="16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PartialView</a:t>
            </a:r>
            <a:endParaRPr lang="pl-PL" sz="16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&lt;h2&gt;@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ViewBag.Banner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&lt;/h2&gt;</a:t>
            </a:r>
          </a:p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Ajax.ActionLink</a:t>
            </a:r>
            <a:r>
              <a:rPr lang="pl-P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pl-PL" sz="14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endParaRPr lang="pl-PL" sz="1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&lt;div id="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"&gt;&lt;/div&gt;</a:t>
            </a:r>
          </a:p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scripts{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@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Scripts.Render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("~/Scripts/jquery.unobtrusive-ajax.min.js") //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nuget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Install-Package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Microsoft.jQuery.Unobtrusive.Ajax</a:t>
            </a: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Ajax.ActionLink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(„Show banner", "Baner",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AjaxOptions</a:t>
            </a: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HttpMethod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"GET",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InsertionMode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InsertionMode.Replace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UpdateTargetId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  <a:endParaRPr lang="pl-PL" dirty="0" smtClean="0"/>
          </a:p>
          <a:p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63571-3142-42CF-A99B-95EE34AC0C1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33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Don’t</a:t>
            </a:r>
            <a:r>
              <a:rPr lang="pl-PL" dirty="0" smtClean="0"/>
              <a:t> talk </a:t>
            </a:r>
            <a:r>
              <a:rPr lang="pl-PL" dirty="0" err="1" smtClean="0"/>
              <a:t>too</a:t>
            </a:r>
            <a:r>
              <a:rPr lang="pl-PL" dirty="0" smtClean="0"/>
              <a:t> much on </a:t>
            </a:r>
            <a:r>
              <a:rPr lang="pl-PL" dirty="0" err="1" smtClean="0"/>
              <a:t>security</a:t>
            </a:r>
            <a:r>
              <a:rPr lang="pl-PL" dirty="0" smtClean="0"/>
              <a:t>,</a:t>
            </a:r>
            <a:r>
              <a:rPr lang="pl-PL" baseline="0" dirty="0" smtClean="0"/>
              <a:t> as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topic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will</a:t>
            </a:r>
            <a:r>
              <a:rPr lang="pl-PL" baseline="0" dirty="0" smtClean="0"/>
              <a:t> be </a:t>
            </a:r>
            <a:r>
              <a:rPr lang="pl-PL" baseline="0" dirty="0" err="1" smtClean="0"/>
              <a:t>covered</a:t>
            </a:r>
            <a:r>
              <a:rPr lang="pl-PL" baseline="0" dirty="0" smtClean="0"/>
              <a:t> in module 9 (</a:t>
            </a:r>
            <a:r>
              <a:rPr lang="pl-PL" baseline="0" dirty="0" err="1" smtClean="0"/>
              <a:t>huge</a:t>
            </a:r>
            <a:r>
              <a:rPr lang="pl-PL" baseline="0" dirty="0" smtClean="0"/>
              <a:t>!)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63571-3142-42CF-A99B-95EE34AC0C1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23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63571-3142-42CF-A99B-95EE34AC0C1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69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pl-PL" smtClean="0"/>
              <a:pPr/>
              <a:t>21.02.2016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097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108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ussion">
    <p:bg>
      <p:bgPr>
        <a:solidFill>
          <a:schemeClr val="accen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1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6" name="Prostokąt 5"/>
          <p:cNvSpPr/>
          <p:nvPr userDrawn="1"/>
        </p:nvSpPr>
        <p:spPr>
          <a:xfrm>
            <a:off x="7544230" y="959646"/>
            <a:ext cx="322024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</a:t>
            </a:r>
            <a:r>
              <a:rPr lang="pl-PL" sz="20200" b="0" i="0" baseline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 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67361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s">
    <p:bg>
      <p:bgPr>
        <a:solidFill>
          <a:srgbClr val="8CC6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4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7805005" y="959646"/>
            <a:ext cx="2959465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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258376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bg>
      <p:bgPr>
        <a:solidFill>
          <a:schemeClr val="accent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</a:t>
            </a:r>
            <a:r>
              <a:rPr lang="en-GB" noProof="0" dirty="0" err="1" smtClean="0"/>
              <a:t>styl</a:t>
            </a:r>
            <a:r>
              <a:rPr lang="pl-PL" dirty="0" smtClean="0"/>
              <a:t>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2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11" name="Prostokąt 10"/>
          <p:cNvSpPr/>
          <p:nvPr userDrawn="1"/>
        </p:nvSpPr>
        <p:spPr>
          <a:xfrm>
            <a:off x="8569910" y="959646"/>
            <a:ext cx="219456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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7627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k">
    <p:bg>
      <p:bgPr>
        <a:solidFill>
          <a:srgbClr val="FFBE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styl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rgbClr val="FFE497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9100232" y="959646"/>
            <a:ext cx="1664238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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4833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281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24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200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3"/>
          </p:nvPr>
        </p:nvSpPr>
        <p:spPr>
          <a:xfrm>
            <a:off x="366713" y="252413"/>
            <a:ext cx="11496675" cy="5935662"/>
          </a:xfrm>
        </p:spPr>
        <p:txBody>
          <a:bodyPr/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548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37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720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524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972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en-GB" noProof="0" smtClean="0"/>
              <a:pPr/>
              <a:t>21/02/2016</a:t>
            </a:fld>
            <a:endParaRPr lang="en-GB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GB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4725FBEB-F3E3-49C3-8AA0-C0208E79BE4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5043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4" r:id="rId5"/>
    <p:sldLayoutId id="2147483651" r:id="rId6"/>
    <p:sldLayoutId id="2147483652" r:id="rId7"/>
    <p:sldLayoutId id="2147483653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ASP.NET MVC 5</a:t>
            </a:r>
            <a:br>
              <a:rPr lang="pl-PL" sz="3200" dirty="0" smtClean="0"/>
            </a:br>
            <a:r>
              <a:rPr lang="pl-PL" sz="3200" dirty="0" smtClean="0"/>
              <a:t>with </a:t>
            </a:r>
            <a:r>
              <a:rPr lang="en-GB" sz="3200" dirty="0" err="1" smtClean="0"/>
              <a:t>Developement</a:t>
            </a:r>
            <a:r>
              <a:rPr lang="pl-PL" sz="3200" dirty="0" smtClean="0"/>
              <a:t> </a:t>
            </a:r>
            <a:r>
              <a:rPr lang="en-GB" sz="3200" dirty="0" smtClean="0"/>
              <a:t>Patterns</a:t>
            </a:r>
            <a:endParaRPr lang="en-GB" sz="3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Application performance and </a:t>
            </a:r>
            <a:r>
              <a:rPr lang="pl-PL" dirty="0" err="1" smtClean="0"/>
              <a:t>responsiveness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28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Dynamic</a:t>
            </a:r>
            <a:r>
              <a:rPr lang="pl-PL" dirty="0" smtClean="0"/>
              <a:t> </a:t>
            </a:r>
            <a:r>
              <a:rPr lang="pl-PL" dirty="0" err="1" smtClean="0"/>
              <a:t>partial</a:t>
            </a:r>
            <a:r>
              <a:rPr lang="pl-PL" dirty="0" smtClean="0"/>
              <a:t> </a:t>
            </a:r>
            <a:r>
              <a:rPr lang="pl-PL" dirty="0" err="1" smtClean="0"/>
              <a:t>modals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30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JavaScript</a:t>
            </a:r>
            <a:r>
              <a:rPr lang="pl-PL" dirty="0" smtClean="0"/>
              <a:t> </a:t>
            </a:r>
            <a:r>
              <a:rPr lang="pl-PL" dirty="0" err="1" smtClean="0"/>
              <a:t>general</a:t>
            </a:r>
            <a:r>
              <a:rPr lang="pl-PL" dirty="0" smtClean="0"/>
              <a:t> </a:t>
            </a:r>
            <a:r>
              <a:rPr lang="pl-PL" dirty="0" err="1" smtClean="0"/>
              <a:t>considerations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Write less, </a:t>
            </a:r>
            <a:r>
              <a:rPr lang="pl-PL" dirty="0" err="1" smtClean="0"/>
              <a:t>write</a:t>
            </a:r>
            <a:r>
              <a:rPr lang="pl-PL" dirty="0" smtClean="0"/>
              <a:t> </a:t>
            </a:r>
            <a:r>
              <a:rPr lang="pl-PL" dirty="0" err="1" smtClean="0"/>
              <a:t>effective</a:t>
            </a:r>
            <a:endParaRPr lang="pl-PL" dirty="0" smtClean="0"/>
          </a:p>
          <a:p>
            <a:r>
              <a:rPr lang="pl-PL" dirty="0" smtClean="0"/>
              <a:t>Most </a:t>
            </a:r>
            <a:r>
              <a:rPr lang="pl-PL" dirty="0" err="1" smtClean="0"/>
              <a:t>known</a:t>
            </a:r>
            <a:r>
              <a:rPr lang="pl-PL" dirty="0" smtClean="0"/>
              <a:t> </a:t>
            </a:r>
            <a:r>
              <a:rPr lang="pl-PL" dirty="0" err="1" smtClean="0"/>
              <a:t>JavaScript</a:t>
            </a:r>
            <a:r>
              <a:rPr lang="pl-PL" dirty="0" smtClean="0"/>
              <a:t> </a:t>
            </a:r>
            <a:r>
              <a:rPr lang="pl-PL" dirty="0" err="1" smtClean="0"/>
              <a:t>libraries</a:t>
            </a:r>
            <a:r>
              <a:rPr lang="pl-PL" dirty="0" smtClean="0"/>
              <a:t> and </a:t>
            </a:r>
            <a:r>
              <a:rPr lang="pl-PL" dirty="0" err="1" smtClean="0"/>
              <a:t>frameworks</a:t>
            </a:r>
            <a:endParaRPr lang="pl-PL" dirty="0" smtClean="0"/>
          </a:p>
          <a:p>
            <a:pPr lvl="1"/>
            <a:r>
              <a:rPr lang="pl-PL" dirty="0" err="1" smtClean="0"/>
              <a:t>jQuery</a:t>
            </a:r>
            <a:endParaRPr lang="pl-PL" dirty="0" smtClean="0"/>
          </a:p>
          <a:p>
            <a:pPr lvl="1"/>
            <a:r>
              <a:rPr lang="pl-PL" dirty="0" err="1" smtClean="0"/>
              <a:t>AngularJS</a:t>
            </a:r>
            <a:endParaRPr lang="pl-PL" dirty="0" smtClean="0"/>
          </a:p>
          <a:p>
            <a:pPr lvl="1"/>
            <a:r>
              <a:rPr lang="pl-PL" dirty="0" err="1" smtClean="0"/>
              <a:t>KnockoutJS</a:t>
            </a:r>
            <a:endParaRPr lang="pl-PL" dirty="0" smtClean="0"/>
          </a:p>
          <a:p>
            <a:r>
              <a:rPr lang="pl-PL" dirty="0" err="1" smtClean="0"/>
              <a:t>Use</a:t>
            </a:r>
            <a:r>
              <a:rPr lang="pl-PL" dirty="0" smtClean="0"/>
              <a:t> nuget.org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npm</a:t>
            </a:r>
            <a:endParaRPr lang="pl-PL" dirty="0" smtClean="0"/>
          </a:p>
          <a:p>
            <a:r>
              <a:rPr lang="pl-PL" dirty="0" smtClean="0"/>
              <a:t>Security </a:t>
            </a:r>
            <a:r>
              <a:rPr lang="pl-PL" dirty="0" err="1" smtClean="0"/>
              <a:t>first</a:t>
            </a:r>
            <a:r>
              <a:rPr lang="pl-PL" dirty="0" smtClean="0"/>
              <a:t>!</a:t>
            </a:r>
          </a:p>
          <a:p>
            <a:pPr lvl="1"/>
            <a:r>
              <a:rPr lang="pl-PL" dirty="0" smtClean="0"/>
              <a:t>Cross-</a:t>
            </a:r>
            <a:r>
              <a:rPr lang="pl-PL" dirty="0" err="1" smtClean="0"/>
              <a:t>site</a:t>
            </a:r>
            <a:r>
              <a:rPr lang="pl-PL" dirty="0" smtClean="0"/>
              <a:t> </a:t>
            </a:r>
            <a:r>
              <a:rPr lang="pl-PL" dirty="0" err="1" smtClean="0"/>
              <a:t>scripting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562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Single </a:t>
            </a:r>
            <a:r>
              <a:rPr lang="pl-PL" dirty="0" err="1" smtClean="0"/>
              <a:t>Page</a:t>
            </a:r>
            <a:r>
              <a:rPr lang="pl-PL" dirty="0" smtClean="0"/>
              <a:t> Application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MVC </a:t>
            </a:r>
            <a:r>
              <a:rPr lang="pl-PL" dirty="0" err="1" smtClean="0"/>
              <a:t>sites</a:t>
            </a:r>
            <a:r>
              <a:rPr lang="pl-PL" dirty="0" smtClean="0"/>
              <a:t> </a:t>
            </a:r>
            <a:r>
              <a:rPr lang="pl-PL" dirty="0" err="1" smtClean="0"/>
              <a:t>without</a:t>
            </a:r>
            <a:r>
              <a:rPr lang="pl-PL" dirty="0" smtClean="0"/>
              <a:t> (</a:t>
            </a:r>
            <a:r>
              <a:rPr lang="pl-PL" dirty="0" err="1" smtClean="0"/>
              <a:t>full</a:t>
            </a:r>
            <a:r>
              <a:rPr lang="pl-PL" dirty="0" smtClean="0"/>
              <a:t>) </a:t>
            </a:r>
            <a:r>
              <a:rPr lang="pl-PL" dirty="0" err="1" smtClean="0"/>
              <a:t>reloads</a:t>
            </a:r>
            <a:endParaRPr lang="pl-PL" dirty="0" smtClean="0"/>
          </a:p>
          <a:p>
            <a:pPr lvl="1"/>
            <a:r>
              <a:rPr lang="pl-PL" dirty="0" err="1" smtClean="0"/>
              <a:t>Uses</a:t>
            </a:r>
            <a:r>
              <a:rPr lang="pl-PL" dirty="0" smtClean="0"/>
              <a:t> </a:t>
            </a:r>
            <a:r>
              <a:rPr lang="pl-PL" dirty="0" err="1" smtClean="0"/>
              <a:t>JavaScript</a:t>
            </a:r>
            <a:r>
              <a:rPr lang="pl-PL" dirty="0" smtClean="0"/>
              <a:t> </a:t>
            </a:r>
            <a:r>
              <a:rPr lang="pl-PL" dirty="0" err="1" smtClean="0"/>
              <a:t>intensivelly</a:t>
            </a:r>
            <a:r>
              <a:rPr lang="pl-PL" dirty="0" smtClean="0"/>
              <a:t> and </a:t>
            </a:r>
            <a:r>
              <a:rPr lang="pl-PL" dirty="0" err="1" smtClean="0"/>
              <a:t>extensivelly</a:t>
            </a:r>
            <a:endParaRPr lang="pl-PL" dirty="0" smtClean="0"/>
          </a:p>
          <a:p>
            <a:r>
              <a:rPr lang="pl-PL" dirty="0" err="1" smtClean="0"/>
              <a:t>Would</a:t>
            </a:r>
            <a:r>
              <a:rPr lang="pl-PL" dirty="0" smtClean="0"/>
              <a:t> </a:t>
            </a:r>
            <a:r>
              <a:rPr lang="pl-PL" dirty="0" err="1" smtClean="0"/>
              <a:t>fit</a:t>
            </a:r>
            <a:r>
              <a:rPr lang="pl-PL" dirty="0" smtClean="0"/>
              <a:t> </a:t>
            </a:r>
            <a:r>
              <a:rPr lang="pl-PL" dirty="0" err="1" smtClean="0"/>
              <a:t>great</a:t>
            </a:r>
            <a:r>
              <a:rPr lang="pl-PL" dirty="0" smtClean="0"/>
              <a:t> with </a:t>
            </a:r>
            <a:r>
              <a:rPr lang="pl-PL" dirty="0" err="1" smtClean="0"/>
              <a:t>our</a:t>
            </a:r>
            <a:r>
              <a:rPr lang="pl-PL" dirty="0" smtClean="0"/>
              <a:t> spa </a:t>
            </a:r>
            <a:r>
              <a:rPr lang="pl-PL" dirty="0" err="1" smtClean="0"/>
              <a:t>bootstrap</a:t>
            </a:r>
            <a:r>
              <a:rPr lang="pl-PL" dirty="0" smtClean="0"/>
              <a:t> </a:t>
            </a:r>
            <a:r>
              <a:rPr lang="pl-PL" dirty="0" err="1" smtClean="0"/>
              <a:t>theme</a:t>
            </a:r>
            <a:r>
              <a:rPr lang="pl-PL" dirty="0" smtClean="0"/>
              <a:t> </a:t>
            </a:r>
          </a:p>
          <a:p>
            <a:pPr lvl="1"/>
            <a:r>
              <a:rPr lang="pl-PL" dirty="0" smtClean="0"/>
              <a:t>… but we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implement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next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/>
          <a:srcRect b="34630"/>
          <a:stretch/>
        </p:blipFill>
        <p:spPr>
          <a:xfrm>
            <a:off x="3102938" y="4001294"/>
            <a:ext cx="5986124" cy="248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8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LAB 08 A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60 min</a:t>
            </a:r>
            <a:endParaRPr lang="en-GB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AJAX </a:t>
            </a:r>
            <a:r>
              <a:rPr lang="pl-PL" dirty="0" err="1" smtClean="0"/>
              <a:t>Partial</a:t>
            </a:r>
            <a:r>
              <a:rPr lang="pl-PL" dirty="0" smtClean="0"/>
              <a:t> </a:t>
            </a:r>
            <a:r>
              <a:rPr lang="pl-PL" dirty="0" err="1" smtClean="0"/>
              <a:t>Modals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43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Output</a:t>
            </a:r>
            <a:r>
              <a:rPr lang="pl-PL" dirty="0" smtClean="0"/>
              <a:t> cache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914900"/>
          </a:xfrm>
        </p:spPr>
        <p:txBody>
          <a:bodyPr>
            <a:normAutofit/>
          </a:bodyPr>
          <a:lstStyle/>
          <a:p>
            <a:r>
              <a:rPr lang="pl-PL" dirty="0" err="1" smtClean="0"/>
              <a:t>Buffer</a:t>
            </a:r>
            <a:r>
              <a:rPr lang="pl-PL" dirty="0" smtClean="0"/>
              <a:t> </a:t>
            </a:r>
            <a:r>
              <a:rPr lang="pl-PL" dirty="0" err="1" smtClean="0"/>
              <a:t>action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</a:t>
            </a:r>
            <a:r>
              <a:rPr lang="pl-PL" dirty="0" err="1" smtClean="0"/>
              <a:t>result</a:t>
            </a:r>
            <a:r>
              <a:rPr lang="pl-PL" dirty="0" smtClean="0"/>
              <a:t> by </a:t>
            </a:r>
            <a:r>
              <a:rPr lang="pl-PL" dirty="0" err="1" smtClean="0"/>
              <a:t>decorating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with [</a:t>
            </a:r>
            <a:r>
              <a:rPr lang="pl-PL" dirty="0" err="1" smtClean="0"/>
              <a:t>OutputCache</a:t>
            </a:r>
            <a:r>
              <a:rPr lang="pl-PL" dirty="0" smtClean="0"/>
              <a:t>] </a:t>
            </a:r>
            <a:r>
              <a:rPr lang="pl-PL" dirty="0" err="1" smtClean="0"/>
              <a:t>attribute</a:t>
            </a:r>
            <a:endParaRPr lang="pl-PL" dirty="0" smtClean="0"/>
          </a:p>
          <a:p>
            <a:pPr lvl="1"/>
            <a:r>
              <a:rPr lang="pl-PL" dirty="0" smtClean="0"/>
              <a:t>No </a:t>
            </a:r>
            <a:r>
              <a:rPr lang="pl-PL" dirty="0" err="1" smtClean="0"/>
              <a:t>action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</a:t>
            </a:r>
            <a:r>
              <a:rPr lang="pl-PL" dirty="0" err="1" smtClean="0"/>
              <a:t>call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actually</a:t>
            </a:r>
            <a:r>
              <a:rPr lang="pl-PL" dirty="0" smtClean="0"/>
              <a:t> run</a:t>
            </a:r>
          </a:p>
          <a:p>
            <a:pPr lvl="1"/>
            <a:r>
              <a:rPr lang="pl-PL" dirty="0" err="1" smtClean="0"/>
              <a:t>Differentiate</a:t>
            </a:r>
            <a:r>
              <a:rPr lang="pl-PL" dirty="0" smtClean="0"/>
              <a:t> </a:t>
            </a:r>
            <a:r>
              <a:rPr lang="pl-PL" dirty="0" err="1" smtClean="0"/>
              <a:t>buffer</a:t>
            </a:r>
            <a:r>
              <a:rPr lang="pl-PL" dirty="0" smtClean="0"/>
              <a:t> </a:t>
            </a:r>
            <a:r>
              <a:rPr lang="pl-PL" dirty="0" err="1" smtClean="0"/>
              <a:t>content</a:t>
            </a:r>
            <a:r>
              <a:rPr lang="pl-PL" dirty="0" smtClean="0"/>
              <a:t> with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provided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endParaRPr lang="pl-PL" dirty="0" smtClean="0"/>
          </a:p>
          <a:p>
            <a:pPr lvl="1"/>
            <a:r>
              <a:rPr lang="pl-PL" dirty="0" err="1" smtClean="0"/>
              <a:t>Balance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  <a:r>
              <a:rPr lang="pl-PL" dirty="0" err="1" smtClean="0"/>
              <a:t>expiration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and rendering</a:t>
            </a:r>
          </a:p>
          <a:p>
            <a:r>
              <a:rPr lang="pl-PL" dirty="0" err="1" smtClean="0"/>
              <a:t>Duration</a:t>
            </a:r>
            <a:r>
              <a:rPr lang="pl-PL" dirty="0" smtClean="0"/>
              <a:t> – </a:t>
            </a:r>
            <a:r>
              <a:rPr lang="pl-PL" dirty="0" err="1" smtClean="0"/>
              <a:t>expiration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in </a:t>
            </a:r>
            <a:r>
              <a:rPr lang="pl-PL" dirty="0" err="1" smtClean="0"/>
              <a:t>seconds</a:t>
            </a:r>
            <a:endParaRPr lang="pl-PL" dirty="0" smtClean="0"/>
          </a:p>
          <a:p>
            <a:r>
              <a:rPr lang="pl-PL" dirty="0" err="1" smtClean="0"/>
              <a:t>Location</a:t>
            </a:r>
            <a:endParaRPr lang="pl-PL" dirty="0" smtClean="0"/>
          </a:p>
          <a:p>
            <a:pPr lvl="1"/>
            <a:r>
              <a:rPr lang="pl-PL" dirty="0" err="1" smtClean="0"/>
              <a:t>Any</a:t>
            </a:r>
            <a:r>
              <a:rPr lang="pl-PL" dirty="0" smtClean="0"/>
              <a:t>, Client, </a:t>
            </a:r>
            <a:r>
              <a:rPr lang="pl-PL" dirty="0" err="1" smtClean="0"/>
              <a:t>Downstream</a:t>
            </a:r>
            <a:r>
              <a:rPr lang="pl-PL" dirty="0" smtClean="0"/>
              <a:t>, Server, </a:t>
            </a:r>
            <a:r>
              <a:rPr lang="pl-PL" dirty="0" err="1" smtClean="0"/>
              <a:t>None</a:t>
            </a:r>
            <a:r>
              <a:rPr lang="pl-PL" dirty="0" smtClean="0"/>
              <a:t>, </a:t>
            </a:r>
            <a:r>
              <a:rPr lang="pl-PL" b="1" dirty="0" err="1" smtClean="0"/>
              <a:t>ServerAndClient</a:t>
            </a:r>
            <a:r>
              <a:rPr lang="pl-PL" b="1" dirty="0" smtClean="0"/>
              <a:t> </a:t>
            </a:r>
            <a:r>
              <a:rPr lang="pl-PL" dirty="0" smtClean="0"/>
              <a:t>(</a:t>
            </a:r>
            <a:r>
              <a:rPr lang="pl-PL" dirty="0" err="1" smtClean="0"/>
              <a:t>default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VaryByParam</a:t>
            </a:r>
            <a:r>
              <a:rPr lang="pl-PL" dirty="0" smtClean="0"/>
              <a:t> – </a:t>
            </a:r>
            <a:r>
              <a:rPr lang="pl-PL" dirty="0" err="1" smtClean="0"/>
              <a:t>probably</a:t>
            </a:r>
            <a:r>
              <a:rPr lang="pl-PL" dirty="0" smtClean="0"/>
              <a:t> most </a:t>
            </a:r>
            <a:r>
              <a:rPr lang="pl-PL" dirty="0" err="1" smtClean="0"/>
              <a:t>important</a:t>
            </a:r>
            <a:r>
              <a:rPr lang="pl-PL" dirty="0" smtClean="0"/>
              <a:t> </a:t>
            </a:r>
            <a:r>
              <a:rPr lang="pl-PL" dirty="0" err="1" smtClean="0"/>
              <a:t>parameter</a:t>
            </a:r>
            <a:endParaRPr lang="pl-PL" dirty="0" smtClean="0"/>
          </a:p>
          <a:p>
            <a:r>
              <a:rPr lang="pl-PL" dirty="0" err="1" smtClean="0"/>
              <a:t>VaryBySql</a:t>
            </a:r>
            <a:endParaRPr lang="pl-PL" dirty="0" smtClean="0"/>
          </a:p>
          <a:p>
            <a:pPr lvl="1"/>
            <a:r>
              <a:rPr lang="pl-PL" dirty="0" err="1" smtClean="0"/>
              <a:t>Requires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config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520033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Fun with [</a:t>
            </a:r>
            <a:r>
              <a:rPr lang="pl-PL" dirty="0" err="1" smtClean="0"/>
              <a:t>OutputCache</a:t>
            </a:r>
            <a:r>
              <a:rPr lang="pl-PL" dirty="0" smtClean="0"/>
              <a:t>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6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HttpContext.Cache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>
            <a:normAutofit/>
          </a:bodyPr>
          <a:lstStyle/>
          <a:p>
            <a:r>
              <a:rPr lang="pl-PL" dirty="0" err="1" smtClean="0"/>
              <a:t>Server’s</a:t>
            </a:r>
            <a:r>
              <a:rPr lang="pl-PL" dirty="0" smtClean="0"/>
              <a:t> in-</a:t>
            </a:r>
            <a:r>
              <a:rPr lang="pl-PL" dirty="0" err="1" smtClean="0"/>
              <a:t>memory</a:t>
            </a:r>
            <a:r>
              <a:rPr lang="pl-PL" dirty="0" smtClean="0"/>
              <a:t> </a:t>
            </a:r>
            <a:r>
              <a:rPr lang="pl-PL" dirty="0" err="1" smtClean="0"/>
              <a:t>collection</a:t>
            </a:r>
            <a:r>
              <a:rPr lang="pl-PL" dirty="0" smtClean="0"/>
              <a:t> of </a:t>
            </a:r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objects</a:t>
            </a:r>
            <a:endParaRPr lang="pl-PL" dirty="0" smtClean="0"/>
          </a:p>
          <a:p>
            <a:r>
              <a:rPr lang="pl-PL" dirty="0" smtClean="0"/>
              <a:t>Objects </a:t>
            </a:r>
            <a:r>
              <a:rPr lang="pl-PL" dirty="0" err="1" smtClean="0"/>
              <a:t>available</a:t>
            </a:r>
            <a:r>
              <a:rPr lang="pl-PL" dirty="0" smtClean="0"/>
              <a:t> via </a:t>
            </a:r>
            <a:r>
              <a:rPr lang="pl-PL" dirty="0" err="1" smtClean="0"/>
              <a:t>methods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cache [</a:t>
            </a:r>
            <a:r>
              <a:rPr lang="pl-PL" dirty="0" err="1" smtClean="0"/>
              <a:t>index</a:t>
            </a:r>
            <a:r>
              <a:rPr lang="pl-PL" dirty="0" smtClean="0"/>
              <a:t>]</a:t>
            </a:r>
          </a:p>
          <a:p>
            <a:r>
              <a:rPr lang="pl-PL" dirty="0" err="1" smtClean="0"/>
              <a:t>Page</a:t>
            </a:r>
            <a:r>
              <a:rPr lang="pl-PL" dirty="0" smtClean="0"/>
              <a:t> </a:t>
            </a:r>
            <a:r>
              <a:rPr lang="pl-PL" dirty="0" err="1" smtClean="0"/>
              <a:t>reload</a:t>
            </a:r>
            <a:r>
              <a:rPr lang="pl-PL" dirty="0" smtClean="0"/>
              <a:t> </a:t>
            </a:r>
            <a:r>
              <a:rPr lang="pl-PL" dirty="0" err="1" smtClean="0"/>
              <a:t>survivor</a:t>
            </a:r>
            <a:endParaRPr lang="pl-PL" dirty="0" smtClean="0"/>
          </a:p>
          <a:p>
            <a:r>
              <a:rPr lang="pl-PL" dirty="0" smtClean="0"/>
              <a:t>Set </a:t>
            </a:r>
            <a:r>
              <a:rPr lang="pl-PL" dirty="0" err="1" smtClean="0"/>
              <a:t>expiration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</a:t>
            </a:r>
          </a:p>
          <a:p>
            <a:r>
              <a:rPr lang="pl-PL" dirty="0" smtClean="0"/>
              <a:t>Set cache </a:t>
            </a:r>
            <a:r>
              <a:rPr lang="pl-PL" dirty="0" err="1" smtClean="0"/>
              <a:t>dependency</a:t>
            </a:r>
            <a:r>
              <a:rPr lang="pl-PL" dirty="0" smtClean="0"/>
              <a:t> on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objects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files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databases</a:t>
            </a:r>
            <a:endParaRPr lang="pl-PL" dirty="0"/>
          </a:p>
          <a:p>
            <a:r>
              <a:rPr lang="pl-PL" dirty="0" err="1" smtClean="0"/>
              <a:t>Before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check</a:t>
            </a:r>
            <a:r>
              <a:rPr lang="pl-PL" dirty="0" smtClean="0"/>
              <a:t> for </a:t>
            </a:r>
            <a:r>
              <a:rPr lang="pl-PL" dirty="0" err="1" smtClean="0"/>
              <a:t>key</a:t>
            </a:r>
            <a:r>
              <a:rPr lang="pl-PL" dirty="0" smtClean="0"/>
              <a:t> </a:t>
            </a:r>
            <a:r>
              <a:rPr lang="pl-PL" dirty="0" err="1" smtClean="0"/>
              <a:t>availability</a:t>
            </a:r>
            <a:r>
              <a:rPr lang="pl-PL" dirty="0" smtClean="0"/>
              <a:t>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>
                <a:latin typeface="Consolas" panose="020B0609020204030204" pitchFamily="49" charset="0"/>
              </a:rPr>
              <a:t>(</a:t>
            </a:r>
            <a:r>
              <a:rPr lang="pl-PL" dirty="0" err="1" smtClean="0">
                <a:latin typeface="Consolas" panose="020B0609020204030204" pitchFamily="49" charset="0"/>
              </a:rPr>
              <a:t>HttpContext.Cache</a:t>
            </a:r>
            <a:r>
              <a:rPr lang="pl-PL" dirty="0" smtClean="0">
                <a:latin typeface="Consolas" panose="020B0609020204030204" pitchFamily="49" charset="0"/>
              </a:rPr>
              <a:t>[</a:t>
            </a:r>
            <a:r>
              <a:rPr lang="pl-PL" dirty="0" err="1" smtClean="0">
                <a:latin typeface="Consolas" panose="020B0609020204030204" pitchFamily="49" charset="0"/>
              </a:rPr>
              <a:t>key</a:t>
            </a:r>
            <a:r>
              <a:rPr lang="pl-PL" dirty="0" smtClean="0">
                <a:latin typeface="Consolas" panose="020B0609020204030204" pitchFamily="49" charset="0"/>
              </a:rPr>
              <a:t>] == </a:t>
            </a:r>
            <a:r>
              <a:rPr lang="pl-PL" dirty="0" err="1" smtClean="0">
                <a:latin typeface="Consolas" panose="020B0609020204030204" pitchFamily="49" charset="0"/>
              </a:rPr>
              <a:t>null</a:t>
            </a:r>
            <a:r>
              <a:rPr lang="pl-PL" dirty="0" smtClean="0">
                <a:latin typeface="Consolas" panose="020B0609020204030204" pitchFamily="49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Assign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344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Fun with </a:t>
            </a:r>
            <a:r>
              <a:rPr lang="pl-PL" dirty="0" err="1" smtClean="0"/>
              <a:t>HttpContext.Cache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425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Cache </a:t>
            </a:r>
            <a:r>
              <a:rPr lang="pl-PL" dirty="0" err="1" smtClean="0"/>
              <a:t>general</a:t>
            </a:r>
            <a:r>
              <a:rPr lang="pl-PL" dirty="0" smtClean="0"/>
              <a:t> </a:t>
            </a:r>
            <a:r>
              <a:rPr lang="pl-PL" dirty="0" err="1" smtClean="0"/>
              <a:t>considerations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Caching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trading </a:t>
            </a:r>
          </a:p>
          <a:p>
            <a:pPr lvl="1"/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for </a:t>
            </a:r>
            <a:r>
              <a:rPr lang="pl-PL" dirty="0" err="1"/>
              <a:t>free</a:t>
            </a:r>
            <a:r>
              <a:rPr lang="pl-PL" dirty="0"/>
              <a:t>!</a:t>
            </a:r>
            <a:endParaRPr lang="en-GB" dirty="0"/>
          </a:p>
          <a:p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don’t</a:t>
            </a:r>
            <a:r>
              <a:rPr lang="pl-PL" dirty="0" smtClean="0"/>
              <a:t> </a:t>
            </a:r>
            <a:r>
              <a:rPr lang="pl-PL" dirty="0" err="1" smtClean="0"/>
              <a:t>just</a:t>
            </a:r>
            <a:r>
              <a:rPr lang="pl-PL" dirty="0" smtClean="0"/>
              <a:t> cache </a:t>
            </a:r>
            <a:r>
              <a:rPr lang="pl-PL" dirty="0" err="1" smtClean="0"/>
              <a:t>everything</a:t>
            </a:r>
            <a:r>
              <a:rPr lang="pl-PL" dirty="0" smtClean="0"/>
              <a:t>?!?!?!</a:t>
            </a:r>
          </a:p>
          <a:p>
            <a:r>
              <a:rPr lang="pl-PL" dirty="0" err="1" smtClean="0"/>
              <a:t>Load</a:t>
            </a:r>
            <a:r>
              <a:rPr lang="pl-PL" dirty="0" smtClean="0"/>
              <a:t>-test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website</a:t>
            </a:r>
            <a:r>
              <a:rPr lang="pl-PL" dirty="0" smtClean="0"/>
              <a:t> for </a:t>
            </a:r>
            <a:r>
              <a:rPr lang="pl-PL" dirty="0" err="1" smtClean="0"/>
              <a:t>optimal</a:t>
            </a:r>
            <a:r>
              <a:rPr lang="pl-PL" dirty="0" smtClean="0"/>
              <a:t> </a:t>
            </a:r>
            <a:r>
              <a:rPr lang="pl-PL" dirty="0" err="1" smtClean="0"/>
              <a:t>buffering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and </a:t>
            </a:r>
            <a:r>
              <a:rPr lang="pl-PL" dirty="0" err="1" smtClean="0"/>
              <a:t>amount</a:t>
            </a:r>
            <a:endParaRPr lang="pl-PL" dirty="0" smtClean="0"/>
          </a:p>
          <a:p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external</a:t>
            </a:r>
            <a:r>
              <a:rPr lang="pl-PL" dirty="0" smtClean="0"/>
              <a:t> </a:t>
            </a:r>
            <a:r>
              <a:rPr lang="pl-PL" dirty="0" err="1" smtClean="0"/>
              <a:t>providers</a:t>
            </a:r>
            <a:r>
              <a:rPr lang="pl-PL" dirty="0" smtClean="0"/>
              <a:t> for </a:t>
            </a:r>
            <a:r>
              <a:rPr lang="pl-PL" dirty="0" err="1" smtClean="0"/>
              <a:t>advanced</a:t>
            </a:r>
            <a:r>
              <a:rPr lang="pl-PL" dirty="0" smtClean="0"/>
              <a:t> </a:t>
            </a:r>
            <a:r>
              <a:rPr lang="pl-PL" dirty="0" err="1" smtClean="0"/>
              <a:t>scenarions</a:t>
            </a:r>
            <a:endParaRPr lang="pl-PL" dirty="0" smtClean="0"/>
          </a:p>
          <a:p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CDNs</a:t>
            </a:r>
            <a:r>
              <a:rPr lang="pl-PL" dirty="0" smtClean="0"/>
              <a:t> to </a:t>
            </a:r>
            <a:r>
              <a:rPr lang="pl-PL" dirty="0" err="1" smtClean="0"/>
              <a:t>provide</a:t>
            </a:r>
            <a:r>
              <a:rPr lang="pl-PL" dirty="0" smtClean="0"/>
              <a:t> </a:t>
            </a:r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257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LAB 08 B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30 min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Caching</a:t>
            </a:r>
            <a:r>
              <a:rPr lang="pl-PL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188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 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849"/>
          </a:xfrm>
        </p:spPr>
        <p:txBody>
          <a:bodyPr>
            <a:normAutofit/>
          </a:bodyPr>
          <a:lstStyle/>
          <a:p>
            <a:r>
              <a:rPr lang="pl-PL" dirty="0" err="1" smtClean="0"/>
              <a:t>jQuery</a:t>
            </a:r>
            <a:r>
              <a:rPr lang="pl-PL" dirty="0" smtClean="0"/>
              <a:t> AJAX </a:t>
            </a:r>
            <a:r>
              <a:rPr lang="pl-PL" dirty="0" err="1" smtClean="0"/>
              <a:t>calls</a:t>
            </a:r>
            <a:r>
              <a:rPr lang="pl-PL" dirty="0" smtClean="0"/>
              <a:t> to MVC</a:t>
            </a:r>
          </a:p>
          <a:p>
            <a:r>
              <a:rPr lang="pl-PL" dirty="0" err="1" smtClean="0"/>
              <a:t>Dynamic</a:t>
            </a:r>
            <a:r>
              <a:rPr lang="pl-PL" dirty="0" smtClean="0"/>
              <a:t> </a:t>
            </a:r>
            <a:r>
              <a:rPr lang="pl-PL" dirty="0" err="1" smtClean="0"/>
              <a:t>partial</a:t>
            </a:r>
            <a:r>
              <a:rPr lang="pl-PL" dirty="0" smtClean="0"/>
              <a:t> </a:t>
            </a:r>
            <a:r>
              <a:rPr lang="pl-PL" dirty="0" err="1" smtClean="0"/>
              <a:t>modals</a:t>
            </a:r>
            <a:endParaRPr lang="pl-PL" dirty="0" smtClean="0"/>
          </a:p>
          <a:p>
            <a:r>
              <a:rPr lang="pl-PL" dirty="0" err="1" smtClean="0"/>
              <a:t>Output</a:t>
            </a:r>
            <a:r>
              <a:rPr lang="pl-PL" dirty="0" smtClean="0"/>
              <a:t> cache</a:t>
            </a:r>
          </a:p>
          <a:p>
            <a:r>
              <a:rPr lang="pl-PL" dirty="0" smtClean="0"/>
              <a:t>Memory cache</a:t>
            </a:r>
          </a:p>
          <a:p>
            <a:r>
              <a:rPr lang="pl-PL" dirty="0" err="1" smtClean="0"/>
              <a:t>Session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endParaRPr lang="pl-PL" dirty="0" smtClean="0"/>
          </a:p>
          <a:p>
            <a:r>
              <a:rPr lang="pl-PL" dirty="0" smtClean="0"/>
              <a:t>Application </a:t>
            </a:r>
            <a:r>
              <a:rPr lang="pl-PL" dirty="0" err="1" smtClean="0"/>
              <a:t>object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507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Storing</a:t>
            </a:r>
            <a:r>
              <a:rPr lang="pl-PL" dirty="0" smtClean="0"/>
              <a:t> data on the </a:t>
            </a:r>
            <a:r>
              <a:rPr lang="pl-PL" dirty="0" err="1" smtClean="0"/>
              <a:t>client</a:t>
            </a:r>
            <a:endParaRPr lang="pl-PL" dirty="0"/>
          </a:p>
        </p:txBody>
      </p:sp>
      <p:grpSp>
        <p:nvGrpSpPr>
          <p:cNvPr id="6" name="Grupa 5"/>
          <p:cNvGrpSpPr/>
          <p:nvPr/>
        </p:nvGrpSpPr>
        <p:grpSpPr>
          <a:xfrm>
            <a:off x="1456969" y="3006672"/>
            <a:ext cx="7616360" cy="2368088"/>
            <a:chOff x="2987824" y="4790802"/>
            <a:chExt cx="5027222" cy="1563070"/>
          </a:xfrm>
        </p:grpSpPr>
        <p:pic>
          <p:nvPicPr>
            <p:cNvPr id="4" name="Picture 2" descr="D:\Web\Grafika\crystal\256x256\actions\identit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797152"/>
              <a:ext cx="1556720" cy="1556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Łącznik zakrzywiony 6"/>
            <p:cNvCxnSpPr>
              <a:stCxn id="4" idx="0"/>
            </p:cNvCxnSpPr>
            <p:nvPr/>
          </p:nvCxnSpPr>
          <p:spPr>
            <a:xfrm rot="5400000" flipH="1" flipV="1">
              <a:off x="5887440" y="2675896"/>
              <a:ext cx="12700" cy="4242512"/>
            </a:xfrm>
            <a:prstGeom prst="curvedConnector3">
              <a:avLst>
                <a:gd name="adj1" fmla="val 5544000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ole tekstowe 8"/>
          <p:cNvSpPr txBox="1"/>
          <p:nvPr/>
        </p:nvSpPr>
        <p:spPr>
          <a:xfrm>
            <a:off x="4470457" y="2298785"/>
            <a:ext cx="2778237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2000" b="1" dirty="0" err="1" smtClean="0"/>
              <a:t>I’m</a:t>
            </a:r>
            <a:r>
              <a:rPr lang="pl-PL" sz="2000" b="1" dirty="0" smtClean="0"/>
              <a:t> </a:t>
            </a:r>
            <a:r>
              <a:rPr lang="pl-PL" sz="2000" b="1" dirty="0"/>
              <a:t>Adrian</a:t>
            </a:r>
          </a:p>
          <a:p>
            <a:pPr algn="ctr"/>
            <a:r>
              <a:rPr lang="pl-PL" sz="2000" b="1" dirty="0" err="1" smtClean="0"/>
              <a:t>I’m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browsing</a:t>
            </a:r>
            <a:r>
              <a:rPr lang="pl-PL" sz="2000" b="1" dirty="0" smtClean="0"/>
              <a:t> for </a:t>
            </a:r>
            <a:r>
              <a:rPr lang="pl-PL" sz="2000" b="1" dirty="0" err="1" smtClean="0"/>
              <a:t>tablets</a:t>
            </a:r>
            <a:endParaRPr lang="pl-PL" sz="2000" b="1" dirty="0"/>
          </a:p>
        </p:txBody>
      </p:sp>
      <p:sp>
        <p:nvSpPr>
          <p:cNvPr id="8" name="Prostokąt z rogami zaokrąglonymi po przekątnej 7"/>
          <p:cNvSpPr/>
          <p:nvPr/>
        </p:nvSpPr>
        <p:spPr>
          <a:xfrm>
            <a:off x="7940299" y="3068665"/>
            <a:ext cx="2262753" cy="2262753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6600" dirty="0"/>
              <a:t>IIS</a:t>
            </a:r>
          </a:p>
        </p:txBody>
      </p:sp>
    </p:spTree>
    <p:extLst>
      <p:ext uri="{BB962C8B-B14F-4D97-AF65-F5344CB8AC3E}">
        <p14:creationId xmlns:p14="http://schemas.microsoft.com/office/powerpoint/2010/main" val="28826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Storing</a:t>
            </a:r>
            <a:r>
              <a:rPr lang="pl-PL" dirty="0"/>
              <a:t> </a:t>
            </a:r>
            <a:r>
              <a:rPr lang="pl-PL" dirty="0" smtClean="0"/>
              <a:t>data </a:t>
            </a:r>
            <a:r>
              <a:rPr lang="pl-PL" dirty="0"/>
              <a:t>on the </a:t>
            </a:r>
            <a:r>
              <a:rPr lang="pl-PL" dirty="0" err="1"/>
              <a:t>client</a:t>
            </a:r>
            <a:endParaRPr lang="pl-PL" dirty="0"/>
          </a:p>
        </p:txBody>
      </p:sp>
      <p:grpSp>
        <p:nvGrpSpPr>
          <p:cNvPr id="6" name="Grupa 5"/>
          <p:cNvGrpSpPr/>
          <p:nvPr/>
        </p:nvGrpSpPr>
        <p:grpSpPr>
          <a:xfrm>
            <a:off x="1456969" y="3006672"/>
            <a:ext cx="7616360" cy="2368088"/>
            <a:chOff x="2987824" y="4790802"/>
            <a:chExt cx="5027222" cy="1563070"/>
          </a:xfrm>
        </p:grpSpPr>
        <p:pic>
          <p:nvPicPr>
            <p:cNvPr id="4" name="Picture 2" descr="D:\Web\Grafika\crystal\256x256\actions\identit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797152"/>
              <a:ext cx="1556720" cy="1556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Łącznik zakrzywiony 6"/>
            <p:cNvCxnSpPr>
              <a:stCxn id="4" idx="0"/>
            </p:cNvCxnSpPr>
            <p:nvPr/>
          </p:nvCxnSpPr>
          <p:spPr>
            <a:xfrm rot="5400000" flipH="1" flipV="1">
              <a:off x="5887440" y="2675896"/>
              <a:ext cx="12700" cy="4242512"/>
            </a:xfrm>
            <a:prstGeom prst="curvedConnector3">
              <a:avLst>
                <a:gd name="adj1" fmla="val 5544000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rostokąt z rogami zaokrąglonymi po przekątnej 7"/>
          <p:cNvSpPr/>
          <p:nvPr/>
        </p:nvSpPr>
        <p:spPr>
          <a:xfrm>
            <a:off x="7940299" y="3068665"/>
            <a:ext cx="2262753" cy="2262753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6600" dirty="0"/>
          </a:p>
          <a:p>
            <a:pPr algn="ctr"/>
            <a:r>
              <a:rPr lang="pl-PL" sz="6600" dirty="0"/>
              <a:t>IIS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4748749" y="2403446"/>
            <a:ext cx="269450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2400" b="1" dirty="0" err="1" smtClean="0"/>
              <a:t>I’m</a:t>
            </a:r>
            <a:r>
              <a:rPr lang="pl-PL" sz="2400" b="1" dirty="0" smtClean="0"/>
              <a:t> 0x9834AFC</a:t>
            </a:r>
            <a:endParaRPr lang="pl-PL" sz="2400" b="1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7940298" y="3254643"/>
            <a:ext cx="2262753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1600" b="1" dirty="0" smtClean="0"/>
              <a:t>0x9834AFC </a:t>
            </a:r>
            <a:r>
              <a:rPr lang="pl-PL" sz="1600" b="1" dirty="0" err="1" smtClean="0"/>
              <a:t>is</a:t>
            </a:r>
            <a:r>
              <a:rPr lang="pl-PL" sz="1600" b="1" dirty="0" smtClean="0"/>
              <a:t> Adrian</a:t>
            </a:r>
            <a:br>
              <a:rPr lang="pl-PL" sz="1600" b="1" dirty="0" smtClean="0"/>
            </a:br>
            <a:r>
              <a:rPr lang="pl-PL" sz="1600" b="1" dirty="0" err="1" smtClean="0"/>
              <a:t>Adrian</a:t>
            </a:r>
            <a:r>
              <a:rPr lang="pl-PL" sz="1600" b="1" dirty="0" smtClean="0"/>
              <a:t> </a:t>
            </a:r>
            <a:r>
              <a:rPr lang="pl-PL" sz="1600" b="1" dirty="0" err="1" smtClean="0"/>
              <a:t>is</a:t>
            </a:r>
            <a:r>
              <a:rPr lang="pl-PL" sz="1600" b="1" dirty="0" smtClean="0"/>
              <a:t> </a:t>
            </a:r>
            <a:r>
              <a:rPr lang="pl-PL" sz="1600" b="1" dirty="0" err="1" smtClean="0"/>
              <a:t>browsing</a:t>
            </a:r>
            <a:r>
              <a:rPr lang="pl-PL" sz="1600" b="1" dirty="0" smtClean="0"/>
              <a:t> for </a:t>
            </a:r>
            <a:r>
              <a:rPr lang="pl-PL" sz="1600" b="1" dirty="0" err="1" smtClean="0"/>
              <a:t>tablets</a:t>
            </a:r>
            <a:endParaRPr lang="pl-PL" sz="1600" b="1" dirty="0"/>
          </a:p>
        </p:txBody>
      </p:sp>
    </p:spTree>
    <p:extLst>
      <p:ext uri="{BB962C8B-B14F-4D97-AF65-F5344CB8AC3E}">
        <p14:creationId xmlns:p14="http://schemas.microsoft.com/office/powerpoint/2010/main" val="347998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Storing</a:t>
            </a:r>
            <a:r>
              <a:rPr lang="pl-PL" dirty="0" smtClean="0"/>
              <a:t> data </a:t>
            </a:r>
            <a:r>
              <a:rPr lang="pl-PL" dirty="0" err="1" smtClean="0"/>
              <a:t>general</a:t>
            </a:r>
            <a:r>
              <a:rPr lang="pl-PL" dirty="0" smtClean="0"/>
              <a:t> </a:t>
            </a:r>
            <a:r>
              <a:rPr lang="pl-PL" dirty="0" err="1" smtClean="0"/>
              <a:t>considerations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Server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C00000"/>
                </a:solidFill>
              </a:rPr>
              <a:t>Memory </a:t>
            </a:r>
            <a:r>
              <a:rPr lang="pl-PL" dirty="0" err="1" smtClean="0">
                <a:solidFill>
                  <a:srgbClr val="C00000"/>
                </a:solidFill>
              </a:rPr>
              <a:t>usage</a:t>
            </a:r>
            <a:endParaRPr lang="pl-PL" dirty="0" smtClean="0">
              <a:solidFill>
                <a:srgbClr val="C00000"/>
              </a:solidFill>
            </a:endParaRPr>
          </a:p>
          <a:p>
            <a:r>
              <a:rPr lang="pl-PL" dirty="0" smtClean="0">
                <a:solidFill>
                  <a:srgbClr val="C00000"/>
                </a:solidFill>
              </a:rPr>
              <a:t>Server </a:t>
            </a:r>
            <a:r>
              <a:rPr lang="pl-PL" dirty="0" err="1" smtClean="0">
                <a:solidFill>
                  <a:srgbClr val="C00000"/>
                </a:solidFill>
              </a:rPr>
              <a:t>workload</a:t>
            </a:r>
            <a:endParaRPr lang="pl-PL" dirty="0" smtClean="0">
              <a:solidFill>
                <a:srgbClr val="C00000"/>
              </a:solidFill>
            </a:endParaRPr>
          </a:p>
          <a:p>
            <a:r>
              <a:rPr lang="pl-PL" dirty="0" smtClean="0">
                <a:solidFill>
                  <a:schemeClr val="accent4">
                    <a:lumMod val="50000"/>
                  </a:schemeClr>
                </a:solidFill>
              </a:rPr>
              <a:t>Security</a:t>
            </a:r>
            <a:endParaRPr lang="pl-PL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smtClean="0"/>
              <a:t>Client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</a:rPr>
              <a:t>Scalability</a:t>
            </a:r>
            <a:endParaRPr lang="pl-PL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rgbClr val="C00000"/>
                </a:solidFill>
              </a:rPr>
              <a:t>Connection </a:t>
            </a:r>
            <a:r>
              <a:rPr lang="pl-PL" dirty="0" err="1" smtClean="0">
                <a:solidFill>
                  <a:srgbClr val="C00000"/>
                </a:solidFill>
              </a:rPr>
              <a:t>workload</a:t>
            </a:r>
            <a:endParaRPr lang="pl-PL" dirty="0" smtClean="0">
              <a:solidFill>
                <a:srgbClr val="C00000"/>
              </a:solidFill>
            </a:endParaRPr>
          </a:p>
          <a:p>
            <a:pPr lvl="1"/>
            <a:r>
              <a:rPr lang="pl-PL" dirty="0" err="1" smtClean="0">
                <a:solidFill>
                  <a:srgbClr val="C00000"/>
                </a:solidFill>
              </a:rPr>
              <a:t>Sending</a:t>
            </a:r>
            <a:r>
              <a:rPr lang="pl-PL" dirty="0" smtClean="0">
                <a:solidFill>
                  <a:srgbClr val="C00000"/>
                </a:solidFill>
              </a:rPr>
              <a:t> the same data </a:t>
            </a:r>
            <a:r>
              <a:rPr lang="pl-PL" dirty="0" err="1" smtClean="0">
                <a:solidFill>
                  <a:srgbClr val="C00000"/>
                </a:solidFill>
              </a:rPr>
              <a:t>back</a:t>
            </a:r>
            <a:r>
              <a:rPr lang="pl-PL" dirty="0" smtClean="0">
                <a:solidFill>
                  <a:srgbClr val="C00000"/>
                </a:solidFill>
              </a:rPr>
              <a:t> and </a:t>
            </a:r>
            <a:r>
              <a:rPr lang="pl-PL" dirty="0" err="1" smtClean="0">
                <a:solidFill>
                  <a:srgbClr val="C00000"/>
                </a:solidFill>
              </a:rPr>
              <a:t>forth</a:t>
            </a:r>
            <a:endParaRPr lang="pl-PL" dirty="0" smtClean="0">
              <a:solidFill>
                <a:srgbClr val="C00000"/>
              </a:solidFill>
            </a:endParaRPr>
          </a:p>
          <a:p>
            <a:r>
              <a:rPr lang="pl-PL" dirty="0" err="1" smtClean="0">
                <a:solidFill>
                  <a:srgbClr val="C00000"/>
                </a:solidFill>
              </a:rPr>
              <a:t>Easy</a:t>
            </a:r>
            <a:r>
              <a:rPr lang="pl-PL" dirty="0" smtClean="0">
                <a:solidFill>
                  <a:srgbClr val="C00000"/>
                </a:solidFill>
              </a:rPr>
              <a:t> data </a:t>
            </a:r>
            <a:r>
              <a:rPr lang="pl-PL" dirty="0" err="1" smtClean="0">
                <a:solidFill>
                  <a:srgbClr val="C00000"/>
                </a:solidFill>
              </a:rPr>
              <a:t>loss</a:t>
            </a:r>
            <a:endParaRPr lang="pl-PL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0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Storing</a:t>
            </a:r>
            <a:r>
              <a:rPr lang="pl-PL" dirty="0" smtClean="0"/>
              <a:t> data </a:t>
            </a:r>
            <a:r>
              <a:rPr lang="pl-PL" dirty="0" err="1" smtClean="0"/>
              <a:t>locations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Server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smtClean="0"/>
              <a:t>Application </a:t>
            </a:r>
            <a:r>
              <a:rPr lang="pl-PL" dirty="0" err="1" smtClean="0"/>
              <a:t>State</a:t>
            </a:r>
            <a:endParaRPr lang="pl-PL" dirty="0" smtClean="0"/>
          </a:p>
          <a:p>
            <a:r>
              <a:rPr lang="pl-PL" dirty="0" err="1" smtClean="0"/>
              <a:t>Session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endParaRPr lang="pl-PL" dirty="0" smtClean="0"/>
          </a:p>
          <a:p>
            <a:r>
              <a:rPr lang="pl-PL" dirty="0" smtClean="0"/>
              <a:t>Profile</a:t>
            </a:r>
          </a:p>
          <a:p>
            <a:r>
              <a:rPr lang="pl-PL" dirty="0" smtClean="0"/>
              <a:t>Cache</a:t>
            </a:r>
          </a:p>
          <a:p>
            <a:r>
              <a:rPr lang="pl-PL" dirty="0" smtClean="0"/>
              <a:t>Database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smtClean="0"/>
              <a:t>Client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 err="1" smtClean="0"/>
              <a:t>Hidden</a:t>
            </a:r>
            <a:r>
              <a:rPr lang="pl-PL" dirty="0" smtClean="0"/>
              <a:t> </a:t>
            </a:r>
            <a:r>
              <a:rPr lang="pl-PL" dirty="0" err="1" smtClean="0"/>
              <a:t>fields</a:t>
            </a:r>
            <a:endParaRPr lang="pl-PL" dirty="0" smtClean="0"/>
          </a:p>
          <a:p>
            <a:r>
              <a:rPr lang="pl-PL" dirty="0" err="1" smtClean="0"/>
              <a:t>Cookies</a:t>
            </a:r>
            <a:endParaRPr lang="pl-PL" dirty="0" smtClean="0"/>
          </a:p>
          <a:p>
            <a:r>
              <a:rPr lang="pl-PL" dirty="0" smtClean="0"/>
              <a:t>Query String</a:t>
            </a:r>
          </a:p>
          <a:p>
            <a:r>
              <a:rPr lang="pl-PL" dirty="0" err="1" smtClean="0"/>
              <a:t>LocalStorage</a:t>
            </a:r>
            <a:endParaRPr lang="pl-PL" dirty="0" smtClean="0"/>
          </a:p>
          <a:p>
            <a:r>
              <a:rPr lang="pl-PL" dirty="0" err="1" smtClean="0"/>
              <a:t>Statefull</a:t>
            </a:r>
            <a:r>
              <a:rPr lang="pl-PL" dirty="0" smtClean="0"/>
              <a:t> </a:t>
            </a:r>
            <a:r>
              <a:rPr lang="pl-PL" dirty="0" err="1" smtClean="0"/>
              <a:t>protocols</a:t>
            </a:r>
            <a:endParaRPr lang="pl-PL" dirty="0" smtClean="0"/>
          </a:p>
          <a:p>
            <a:pPr lvl="1"/>
            <a:r>
              <a:rPr lang="pl-PL" dirty="0" err="1" smtClean="0"/>
              <a:t>WebSockets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771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pl-PL" dirty="0" err="1" smtClean="0"/>
              <a:t>Session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 vs. Application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objects</a:t>
            </a:r>
            <a:endParaRPr lang="pl-PL" dirty="0"/>
          </a:p>
        </p:txBody>
      </p:sp>
      <p:sp>
        <p:nvSpPr>
          <p:cNvPr id="5" name="Prostokąt zaokrąglony 4"/>
          <p:cNvSpPr/>
          <p:nvPr/>
        </p:nvSpPr>
        <p:spPr>
          <a:xfrm>
            <a:off x="2135560" y="1772817"/>
            <a:ext cx="2376264" cy="7920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3200" dirty="0" err="1"/>
              <a:t>Session</a:t>
            </a:r>
            <a:endParaRPr lang="pl-PL" sz="3200" dirty="0"/>
          </a:p>
        </p:txBody>
      </p:sp>
      <p:sp>
        <p:nvSpPr>
          <p:cNvPr id="6" name="Prostokąt zaokrąglony 5"/>
          <p:cNvSpPr/>
          <p:nvPr/>
        </p:nvSpPr>
        <p:spPr>
          <a:xfrm>
            <a:off x="7680176" y="1772816"/>
            <a:ext cx="2376264" cy="7920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3200" dirty="0" err="1"/>
              <a:t>Session</a:t>
            </a:r>
            <a:endParaRPr lang="pl-PL" sz="3200" dirty="0"/>
          </a:p>
        </p:txBody>
      </p:sp>
      <p:sp>
        <p:nvSpPr>
          <p:cNvPr id="7" name="Prostokąt zaokrąglony 6"/>
          <p:cNvSpPr/>
          <p:nvPr/>
        </p:nvSpPr>
        <p:spPr>
          <a:xfrm>
            <a:off x="4943872" y="1772817"/>
            <a:ext cx="2376264" cy="79208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3200" dirty="0"/>
              <a:t>Application</a:t>
            </a:r>
          </a:p>
        </p:txBody>
      </p:sp>
      <p:pic>
        <p:nvPicPr>
          <p:cNvPr id="2050" name="Picture 2" descr="D:\Web\Grafika\crystal\256x256\actions\identity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35730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Web\Grafika\crystal\256x256\actions\identity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72" y="35730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Łącznik prosty ze strzałką 9"/>
          <p:cNvCxnSpPr>
            <a:stCxn id="2050" idx="0"/>
            <a:endCxn id="5" idx="2"/>
          </p:cNvCxnSpPr>
          <p:nvPr/>
        </p:nvCxnSpPr>
        <p:spPr>
          <a:xfrm flipH="1" flipV="1">
            <a:off x="3323692" y="2564904"/>
            <a:ext cx="967172" cy="10081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Łącznik prosty ze strzałką 11"/>
          <p:cNvCxnSpPr>
            <a:stCxn id="9" idx="0"/>
            <a:endCxn id="6" idx="2"/>
          </p:cNvCxnSpPr>
          <p:nvPr/>
        </p:nvCxnSpPr>
        <p:spPr>
          <a:xfrm flipV="1">
            <a:off x="7527972" y="2564902"/>
            <a:ext cx="1340336" cy="1008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>
            <a:endCxn id="7" idx="2"/>
          </p:cNvCxnSpPr>
          <p:nvPr/>
        </p:nvCxnSpPr>
        <p:spPr>
          <a:xfrm flipV="1">
            <a:off x="4511824" y="2564904"/>
            <a:ext cx="1620180" cy="10081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>
            <a:stCxn id="9" idx="0"/>
            <a:endCxn id="7" idx="2"/>
          </p:cNvCxnSpPr>
          <p:nvPr/>
        </p:nvCxnSpPr>
        <p:spPr>
          <a:xfrm flipH="1" flipV="1">
            <a:off x="6132004" y="2564904"/>
            <a:ext cx="1395968" cy="10081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25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Configuring</a:t>
            </a:r>
            <a:r>
              <a:rPr lang="pl-PL" dirty="0" smtClean="0"/>
              <a:t> </a:t>
            </a:r>
            <a:r>
              <a:rPr lang="pl-PL" dirty="0" err="1" smtClean="0"/>
              <a:t>session</a:t>
            </a:r>
            <a:r>
              <a:rPr lang="pl-PL" dirty="0" smtClean="0"/>
              <a:t> </a:t>
            </a:r>
            <a:r>
              <a:rPr lang="pl-PL" dirty="0" err="1" smtClean="0"/>
              <a:t>container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i="1" dirty="0" err="1" smtClean="0"/>
              <a:t>InProc</a:t>
            </a:r>
            <a:endParaRPr lang="pl-PL" b="1" i="1" dirty="0" smtClean="0"/>
          </a:p>
          <a:p>
            <a:r>
              <a:rPr lang="pl-PL" b="1" i="1" dirty="0" err="1" smtClean="0"/>
              <a:t>StateServer</a:t>
            </a:r>
            <a:endParaRPr lang="pl-PL" b="1" i="1" dirty="0" smtClean="0"/>
          </a:p>
          <a:p>
            <a:r>
              <a:rPr lang="pl-PL" b="1" i="1" dirty="0" err="1" smtClean="0"/>
              <a:t>SqlServer</a:t>
            </a:r>
            <a:endParaRPr lang="pl-PL" b="1" i="1" dirty="0" smtClean="0"/>
          </a:p>
          <a:p>
            <a:r>
              <a:rPr lang="pl-PL" b="1" i="1" dirty="0" err="1" smtClean="0"/>
              <a:t>Custom</a:t>
            </a:r>
            <a:endParaRPr lang="pl-PL" b="1" i="1" dirty="0" smtClean="0"/>
          </a:p>
          <a:p>
            <a:r>
              <a:rPr lang="pl-PL" b="1" i="1" dirty="0" smtClean="0"/>
              <a:t>Off</a:t>
            </a:r>
            <a:endParaRPr lang="pl-PL" b="1" i="1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126" y="3005090"/>
            <a:ext cx="6018975" cy="321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5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Session</a:t>
            </a:r>
            <a:r>
              <a:rPr lang="pl-PL" dirty="0" smtClean="0"/>
              <a:t> vs </a:t>
            </a:r>
            <a:r>
              <a:rPr lang="pl-PL" dirty="0" err="1" smtClean="0"/>
              <a:t>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388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LAB 08 </a:t>
            </a:r>
            <a:r>
              <a:rPr lang="pl-PL" dirty="0" smtClean="0"/>
              <a:t>C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15 min</a:t>
            </a:r>
            <a:endParaRPr lang="en-GB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Session</a:t>
            </a:r>
            <a:r>
              <a:rPr lang="pl-PL" dirty="0" smtClean="0"/>
              <a:t> </a:t>
            </a:r>
            <a:r>
              <a:rPr lang="pl-PL" dirty="0" err="1" smtClean="0"/>
              <a:t>storage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71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Fragen</a:t>
            </a:r>
            <a:endParaRPr lang="pl-PL" dirty="0" smtClean="0"/>
          </a:p>
          <a:p>
            <a:r>
              <a:rPr lang="pl-PL" dirty="0" err="1" smtClean="0"/>
              <a:t>Spurningar</a:t>
            </a:r>
            <a:endParaRPr lang="pl-PL" dirty="0" smtClean="0"/>
          </a:p>
          <a:p>
            <a:r>
              <a:rPr lang="pl-PL" dirty="0" err="1" smtClean="0"/>
              <a:t>Vragen</a:t>
            </a:r>
            <a:endParaRPr lang="pl-PL" dirty="0" smtClean="0"/>
          </a:p>
          <a:p>
            <a:r>
              <a:rPr lang="pl-PL" dirty="0" smtClean="0"/>
              <a:t>Pytania</a:t>
            </a:r>
          </a:p>
          <a:p>
            <a:r>
              <a:rPr lang="pl-PL" dirty="0" err="1" smtClean="0"/>
              <a:t>Otázky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7066617" y="2025134"/>
            <a:ext cx="2811988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39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</a:t>
            </a:r>
            <a:endParaRPr lang="pl-PL" sz="239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9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 Components</a:t>
            </a:r>
            <a:endParaRPr lang="en-GB" dirty="0"/>
          </a:p>
        </p:txBody>
      </p:sp>
      <p:grpSp>
        <p:nvGrpSpPr>
          <p:cNvPr id="13" name="Grupa 12"/>
          <p:cNvGrpSpPr/>
          <p:nvPr/>
        </p:nvGrpSpPr>
        <p:grpSpPr>
          <a:xfrm>
            <a:off x="1637386" y="2143421"/>
            <a:ext cx="9075985" cy="2571159"/>
            <a:chOff x="73152" y="1651000"/>
            <a:chExt cx="9075985" cy="2571159"/>
          </a:xfrm>
        </p:grpSpPr>
        <p:sp>
          <p:nvSpPr>
            <p:cNvPr id="8" name="Prostokąt zaokrąglony 7"/>
            <p:cNvSpPr/>
            <p:nvPr/>
          </p:nvSpPr>
          <p:spPr>
            <a:xfrm>
              <a:off x="3083966" y="2648540"/>
              <a:ext cx="6065171" cy="157361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Prostokąt z rogami zaokrąglonymi po przekątnej 8"/>
            <p:cNvSpPr/>
            <p:nvPr/>
          </p:nvSpPr>
          <p:spPr>
            <a:xfrm>
              <a:off x="73152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MODELS</a:t>
              </a:r>
              <a:endParaRPr lang="pl-PL" sz="2000" dirty="0"/>
            </a:p>
          </p:txBody>
        </p:sp>
        <p:sp>
          <p:nvSpPr>
            <p:cNvPr id="10" name="Prostokąt z rogami zaokrąglonymi po przekątnej 9"/>
            <p:cNvSpPr/>
            <p:nvPr/>
          </p:nvSpPr>
          <p:spPr>
            <a:xfrm>
              <a:off x="3207918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CONTROLLERS</a:t>
              </a:r>
              <a:endParaRPr lang="pl-PL" sz="2000" dirty="0"/>
            </a:p>
          </p:txBody>
        </p:sp>
        <p:sp>
          <p:nvSpPr>
            <p:cNvPr id="11" name="Prostokąt z rogami zaokrąglonymi po przekątnej 10"/>
            <p:cNvSpPr/>
            <p:nvPr/>
          </p:nvSpPr>
          <p:spPr>
            <a:xfrm>
              <a:off x="6342685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VIEWS</a:t>
              </a:r>
              <a:endParaRPr lang="pl-PL" sz="2000" dirty="0"/>
            </a:p>
          </p:txBody>
        </p:sp>
        <p:sp>
          <p:nvSpPr>
            <p:cNvPr id="12" name="Prostokąt z rogami zaokrąglonymi po przekątnej 11"/>
            <p:cNvSpPr/>
            <p:nvPr/>
          </p:nvSpPr>
          <p:spPr>
            <a:xfrm>
              <a:off x="3207918" y="16510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ROUTING</a:t>
              </a:r>
              <a:endParaRPr lang="pl-PL" sz="2000" dirty="0"/>
            </a:p>
          </p:txBody>
        </p:sp>
      </p:grpSp>
      <p:sp>
        <p:nvSpPr>
          <p:cNvPr id="14" name="Prostokąt z rogami zaokrąglonymi po przekątnej 13"/>
          <p:cNvSpPr/>
          <p:nvPr/>
        </p:nvSpPr>
        <p:spPr>
          <a:xfrm>
            <a:off x="4772152" y="5005154"/>
            <a:ext cx="2720848" cy="8255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TESTS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26622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 </a:t>
            </a:r>
            <a:r>
              <a:rPr lang="pl-PL" dirty="0" err="1" smtClean="0"/>
              <a:t>Partial</a:t>
            </a:r>
            <a:r>
              <a:rPr lang="pl-PL" dirty="0" smtClean="0"/>
              <a:t> </a:t>
            </a:r>
            <a:r>
              <a:rPr lang="pl-PL" dirty="0" err="1" smtClean="0"/>
              <a:t>Page</a:t>
            </a:r>
            <a:r>
              <a:rPr lang="pl-PL" dirty="0" smtClean="0"/>
              <a:t> </a:t>
            </a:r>
            <a:r>
              <a:rPr lang="pl-PL" dirty="0" err="1" smtClean="0"/>
              <a:t>Updates</a:t>
            </a:r>
            <a:endParaRPr lang="pl-PL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6610720" y="1932421"/>
            <a:ext cx="0" cy="622570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AFAFAF"/>
            </a:outerShdw>
          </a:effectLst>
        </p:spPr>
      </p:cxn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17793" y="2050774"/>
            <a:ext cx="1524000" cy="838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Request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751693" y="2069824"/>
            <a:ext cx="1371600" cy="30289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algn="ctr">
              <a:spcAft>
                <a:spcPts val="1000"/>
              </a:spcAft>
            </a:pPr>
            <a:r>
              <a:rPr lang="en-US" sz="1600" b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ASP.NET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255893" y="3250924"/>
            <a:ext cx="1485900" cy="18478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algn="ctr">
              <a:spcAft>
                <a:spcPts val="1000"/>
              </a:spcAft>
            </a:pPr>
            <a:r>
              <a:rPr lang="pl-PL" sz="1600" b="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Page</a:t>
            </a:r>
            <a:endParaRPr lang="en-US" sz="1600" b="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293994" y="3879574"/>
            <a:ext cx="1409699" cy="6286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algn="ctr">
              <a:spcAft>
                <a:spcPts val="1000"/>
              </a:spcAft>
            </a:pPr>
            <a:r>
              <a:rPr lang="en-US" sz="1600" b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Refresh Section</a:t>
            </a:r>
          </a:p>
        </p:txBody>
      </p:sp>
      <p:cxnSp>
        <p:nvCxnSpPr>
          <p:cNvPr id="9" name="Straight Arrow Connector 9"/>
          <p:cNvCxnSpPr>
            <a:cxnSpLocks noChangeShapeType="1"/>
          </p:cNvCxnSpPr>
          <p:nvPr/>
        </p:nvCxnSpPr>
        <p:spPr bwMode="auto">
          <a:xfrm flipV="1">
            <a:off x="4703691" y="4184374"/>
            <a:ext cx="3017520" cy="0"/>
          </a:xfrm>
          <a:prstGeom prst="straightConnector1">
            <a:avLst/>
          </a:prstGeom>
          <a:noFill/>
          <a:ln w="19050">
            <a:solidFill>
              <a:srgbClr val="ED7D31"/>
            </a:solidFill>
            <a:miter lim="800000"/>
            <a:headEnd/>
            <a:tailEnd type="triangle" w="med" len="med"/>
          </a:ln>
        </p:spPr>
      </p:cxnSp>
      <p:cxnSp>
        <p:nvCxnSpPr>
          <p:cNvPr id="10" name="Straight Arrow Connector 10"/>
          <p:cNvCxnSpPr>
            <a:cxnSpLocks noChangeShapeType="1"/>
          </p:cNvCxnSpPr>
          <p:nvPr/>
        </p:nvCxnSpPr>
        <p:spPr bwMode="auto">
          <a:xfrm flipH="1" flipV="1">
            <a:off x="4760843" y="4489174"/>
            <a:ext cx="3017520" cy="0"/>
          </a:xfrm>
          <a:prstGeom prst="straightConnector1">
            <a:avLst/>
          </a:prstGeom>
          <a:noFill/>
          <a:ln w="19050">
            <a:solidFill>
              <a:srgbClr val="ED7D31"/>
            </a:solidFill>
            <a:miter lim="800000"/>
            <a:headEnd/>
            <a:tailEnd type="triangle" w="med" len="med"/>
          </a:ln>
        </p:spPr>
      </p:cxn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99019" y="1898375"/>
            <a:ext cx="1533525" cy="4286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600" b="0" dirty="0">
                <a:latin typeface="Segoe UI" pitchFamily="34" charset="0"/>
                <a:ea typeface="Segoe UI" pitchFamily="34" charset="0"/>
                <a:cs typeface="Segoe UI" pitchFamily="34" charset="0"/>
              </a:rPr>
              <a:t>Request for ASP.NET Page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427593" y="2793724"/>
            <a:ext cx="1771650" cy="495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600" b="0" dirty="0">
                <a:latin typeface="Segoe UI" pitchFamily="34" charset="0"/>
                <a:ea typeface="Segoe UI" pitchFamily="34" charset="0"/>
                <a:cs typeface="Segoe UI" pitchFamily="34" charset="0"/>
              </a:rPr>
              <a:t>Download full HTML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437119" y="3631925"/>
            <a:ext cx="1914525" cy="4191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600" b="0" dirty="0">
                <a:latin typeface="Segoe UI" pitchFamily="34" charset="0"/>
                <a:ea typeface="Segoe UI" pitchFamily="34" charset="0"/>
                <a:cs typeface="Segoe UI" pitchFamily="34" charset="0"/>
              </a:rPr>
              <a:t>Request for changed content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51394" y="4527275"/>
            <a:ext cx="1533525" cy="4286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600" b="0" dirty="0">
                <a:latin typeface="Segoe UI" pitchFamily="34" charset="0"/>
                <a:ea typeface="Segoe UI" pitchFamily="34" charset="0"/>
                <a:cs typeface="Segoe UI" pitchFamily="34" charset="0"/>
              </a:rPr>
              <a:t>Download only updated HTML</a:t>
            </a:r>
          </a:p>
        </p:txBody>
      </p:sp>
      <p:cxnSp>
        <p:nvCxnSpPr>
          <p:cNvPr id="15" name="Straight Arrow Connector 15"/>
          <p:cNvCxnSpPr>
            <a:cxnSpLocks noChangeShapeType="1"/>
          </p:cNvCxnSpPr>
          <p:nvPr/>
        </p:nvCxnSpPr>
        <p:spPr bwMode="auto">
          <a:xfrm flipH="1" flipV="1">
            <a:off x="4770369" y="3517625"/>
            <a:ext cx="2981324" cy="0"/>
          </a:xfrm>
          <a:prstGeom prst="straightConnector1">
            <a:avLst/>
          </a:prstGeom>
          <a:noFill/>
          <a:ln w="6350">
            <a:solidFill>
              <a:srgbClr val="5B9BD5"/>
            </a:solidFill>
            <a:miter lim="800000"/>
            <a:headEnd/>
            <a:tailEnd type="triangle" w="med" len="med"/>
          </a:ln>
        </p:spPr>
      </p:cxnSp>
      <p:cxnSp>
        <p:nvCxnSpPr>
          <p:cNvPr id="16" name="Straight Arrow Connector 16"/>
          <p:cNvCxnSpPr>
            <a:cxnSpLocks noChangeShapeType="1"/>
          </p:cNvCxnSpPr>
          <p:nvPr/>
        </p:nvCxnSpPr>
        <p:spPr bwMode="auto">
          <a:xfrm>
            <a:off x="4665593" y="2622274"/>
            <a:ext cx="3067050" cy="0"/>
          </a:xfrm>
          <a:prstGeom prst="straightConnector1">
            <a:avLst/>
          </a:prstGeom>
          <a:noFill/>
          <a:ln w="12700" cmpd="sng">
            <a:solidFill>
              <a:srgbClr val="5B9BD5"/>
            </a:solidFill>
            <a:miter lim="800000"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184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Partial</a:t>
            </a:r>
            <a:r>
              <a:rPr lang="pl-PL" dirty="0" smtClean="0"/>
              <a:t> </a:t>
            </a:r>
            <a:r>
              <a:rPr lang="pl-PL" dirty="0" err="1" smtClean="0"/>
              <a:t>Page</a:t>
            </a:r>
            <a:r>
              <a:rPr lang="pl-PL" dirty="0" smtClean="0"/>
              <a:t> How To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Start with </a:t>
            </a:r>
            <a:r>
              <a:rPr lang="pl-PL" dirty="0" err="1" smtClean="0"/>
              <a:t>usual</a:t>
            </a:r>
            <a:r>
              <a:rPr lang="pl-PL" dirty="0" smtClean="0"/>
              <a:t> </a:t>
            </a:r>
            <a:r>
              <a:rPr lang="pl-PL" dirty="0" err="1" smtClean="0"/>
              <a:t>page</a:t>
            </a:r>
            <a:endParaRPr lang="pl-PL" dirty="0" smtClean="0"/>
          </a:p>
          <a:p>
            <a:r>
              <a:rPr lang="pl-PL" dirty="0" err="1" smtClean="0"/>
              <a:t>Refactor</a:t>
            </a:r>
            <a:r>
              <a:rPr lang="pl-PL" dirty="0" smtClean="0"/>
              <a:t> part of the </a:t>
            </a:r>
            <a:r>
              <a:rPr lang="pl-PL" dirty="0" err="1" smtClean="0"/>
              <a:t>page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</a:t>
            </a:r>
            <a:r>
              <a:rPr lang="pl-PL" b="1" dirty="0" err="1" smtClean="0"/>
              <a:t>PartialView</a:t>
            </a:r>
            <a:endParaRPr lang="pl-PL" b="1" dirty="0" smtClean="0"/>
          </a:p>
          <a:p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b="1" dirty="0" err="1" smtClean="0"/>
              <a:t>ActionMethod</a:t>
            </a:r>
            <a:r>
              <a:rPr lang="pl-PL" dirty="0" smtClean="0"/>
              <a:t> to return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b="1" dirty="0" err="1" smtClean="0"/>
              <a:t>PartialView</a:t>
            </a:r>
            <a:endParaRPr lang="pl-PL" b="1" dirty="0" smtClean="0"/>
          </a:p>
          <a:p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Ajax.ActionLink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l-PL" dirty="0" smtClean="0"/>
              <a:t> </a:t>
            </a:r>
            <a:r>
              <a:rPr lang="pl-PL" dirty="0" err="1" smtClean="0"/>
              <a:t>Html</a:t>
            </a:r>
            <a:r>
              <a:rPr lang="pl-PL" dirty="0" smtClean="0"/>
              <a:t> </a:t>
            </a:r>
            <a:r>
              <a:rPr lang="pl-PL" dirty="0" err="1" smtClean="0"/>
              <a:t>Helper</a:t>
            </a:r>
            <a:r>
              <a:rPr lang="pl-PL" dirty="0" smtClean="0"/>
              <a:t> to </a:t>
            </a:r>
            <a:r>
              <a:rPr lang="pl-PL" dirty="0" err="1" smtClean="0"/>
              <a:t>call</a:t>
            </a:r>
            <a:r>
              <a:rPr lang="pl-PL" dirty="0" smtClean="0"/>
              <a:t> for </a:t>
            </a:r>
            <a:r>
              <a:rPr lang="pl-PL" dirty="0" err="1" smtClean="0"/>
              <a:t>partial</a:t>
            </a:r>
            <a:r>
              <a:rPr lang="pl-PL" dirty="0" smtClean="0"/>
              <a:t> </a:t>
            </a:r>
            <a:r>
              <a:rPr lang="pl-PL" dirty="0" err="1" smtClean="0"/>
              <a:t>change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456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Partial</a:t>
            </a:r>
            <a:r>
              <a:rPr lang="pl-PL" dirty="0" smtClean="0"/>
              <a:t> </a:t>
            </a:r>
            <a:r>
              <a:rPr lang="pl-PL" dirty="0" err="1" smtClean="0"/>
              <a:t>Page</a:t>
            </a:r>
            <a:r>
              <a:rPr lang="pl-PL" dirty="0" smtClean="0"/>
              <a:t> Update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26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jQuery</a:t>
            </a:r>
            <a:r>
              <a:rPr lang="pl-PL" dirty="0" smtClean="0"/>
              <a:t> AJAX </a:t>
            </a:r>
            <a:r>
              <a:rPr lang="pl-PL" dirty="0" err="1" smtClean="0"/>
              <a:t>calls</a:t>
            </a:r>
            <a:r>
              <a:rPr lang="pl-PL" dirty="0" smtClean="0"/>
              <a:t> to MVC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Call </a:t>
            </a:r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ActionMethod</a:t>
            </a:r>
            <a:r>
              <a:rPr lang="pl-PL" dirty="0" smtClean="0"/>
              <a:t> by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l-PL" dirty="0" err="1" smtClean="0"/>
              <a:t>jQuery</a:t>
            </a:r>
            <a:endParaRPr lang="pl-PL" dirty="0" smtClean="0"/>
          </a:p>
          <a:p>
            <a:r>
              <a:rPr lang="pl-PL" dirty="0" err="1" smtClean="0"/>
              <a:t>Provide</a:t>
            </a:r>
            <a:r>
              <a:rPr lang="pl-PL" dirty="0" smtClean="0"/>
              <a:t> </a:t>
            </a:r>
          </a:p>
          <a:p>
            <a:pPr lvl="1"/>
            <a:r>
              <a:rPr lang="pl-PL" dirty="0" smtClean="0"/>
              <a:t>http </a:t>
            </a:r>
            <a:r>
              <a:rPr lang="pl-PL" dirty="0" err="1" smtClean="0"/>
              <a:t>type</a:t>
            </a:r>
            <a:endParaRPr lang="pl-PL" dirty="0" smtClean="0"/>
          </a:p>
          <a:p>
            <a:pPr lvl="1"/>
            <a:r>
              <a:rPr lang="pl-PL" dirty="0" err="1" smtClean="0"/>
              <a:t>url</a:t>
            </a:r>
            <a:endParaRPr lang="pl-PL" dirty="0" smtClean="0"/>
          </a:p>
          <a:p>
            <a:pPr lvl="1"/>
            <a:r>
              <a:rPr lang="pl-PL" dirty="0" err="1" smtClean="0"/>
              <a:t>optional</a:t>
            </a:r>
            <a:r>
              <a:rPr lang="pl-PL" dirty="0" smtClean="0"/>
              <a:t> data</a:t>
            </a:r>
          </a:p>
          <a:p>
            <a:pPr lvl="1"/>
            <a:r>
              <a:rPr lang="pl-PL" dirty="0" err="1" smtClean="0"/>
              <a:t>optional</a:t>
            </a:r>
            <a:r>
              <a:rPr lang="pl-PL" dirty="0" smtClean="0"/>
              <a:t> </a:t>
            </a:r>
            <a:r>
              <a:rPr lang="pl-PL" dirty="0" err="1" smtClean="0"/>
              <a:t>success</a:t>
            </a:r>
            <a:r>
              <a:rPr lang="pl-PL" dirty="0" smtClean="0"/>
              <a:t> </a:t>
            </a:r>
            <a:r>
              <a:rPr lang="pl-PL" dirty="0" err="1" smtClean="0"/>
              <a:t>callback</a:t>
            </a:r>
            <a:endParaRPr lang="pl-PL" dirty="0" smtClean="0"/>
          </a:p>
          <a:p>
            <a:pPr lvl="1"/>
            <a:r>
              <a:rPr lang="pl-PL" dirty="0" err="1" smtClean="0"/>
              <a:t>optional</a:t>
            </a:r>
            <a:r>
              <a:rPr lang="pl-PL" dirty="0" smtClean="0"/>
              <a:t> error </a:t>
            </a:r>
            <a:r>
              <a:rPr lang="pl-PL" dirty="0" err="1" smtClean="0"/>
              <a:t>callback</a:t>
            </a:r>
            <a:endParaRPr lang="pl-PL" dirty="0" smtClean="0"/>
          </a:p>
          <a:p>
            <a:r>
              <a:rPr lang="pl-PL" dirty="0" smtClean="0"/>
              <a:t>Return JSON </a:t>
            </a:r>
            <a:r>
              <a:rPr lang="pl-PL" dirty="0" err="1" smtClean="0"/>
              <a:t>helper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</a:t>
            </a:r>
          </a:p>
          <a:p>
            <a:pPr lvl="1"/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anonymous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serialize</a:t>
            </a:r>
            <a:r>
              <a:rPr lang="pl-PL" dirty="0" smtClean="0"/>
              <a:t> </a:t>
            </a:r>
            <a:r>
              <a:rPr lang="pl-PL" dirty="0" err="1" smtClean="0"/>
              <a:t>existing</a:t>
            </a:r>
            <a:endParaRPr lang="pl-PL" dirty="0" smtClean="0"/>
          </a:p>
          <a:p>
            <a:pPr lvl="1"/>
            <a:r>
              <a:rPr lang="pl-PL" dirty="0" err="1" smtClean="0"/>
              <a:t>Allow</a:t>
            </a:r>
            <a:r>
              <a:rPr lang="pl-PL" dirty="0" smtClean="0"/>
              <a:t> for JSON GET </a:t>
            </a:r>
            <a:r>
              <a:rPr lang="pl-PL" dirty="0" err="1" smtClean="0"/>
              <a:t>requests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neccesary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40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Simple AJAX </a:t>
            </a:r>
            <a:r>
              <a:rPr lang="pl-PL" dirty="0" err="1" smtClean="0"/>
              <a:t>call</a:t>
            </a:r>
            <a:r>
              <a:rPr lang="pl-PL" dirty="0" smtClean="0"/>
              <a:t> to MVC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99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Dynamic</a:t>
            </a:r>
            <a:r>
              <a:rPr lang="pl-PL" dirty="0"/>
              <a:t> </a:t>
            </a:r>
            <a:r>
              <a:rPr lang="pl-PL" dirty="0" err="1"/>
              <a:t>partial</a:t>
            </a:r>
            <a:r>
              <a:rPr lang="pl-PL" dirty="0"/>
              <a:t> </a:t>
            </a:r>
            <a:r>
              <a:rPr lang="pl-PL" dirty="0" err="1" smtClean="0"/>
              <a:t>modals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Mixing</a:t>
            </a:r>
            <a:r>
              <a:rPr lang="pl-PL" dirty="0" smtClean="0"/>
              <a:t> </a:t>
            </a:r>
            <a:r>
              <a:rPr lang="pl-PL" dirty="0" err="1" smtClean="0"/>
              <a:t>jQuery</a:t>
            </a:r>
            <a:r>
              <a:rPr lang="pl-PL" dirty="0" smtClean="0"/>
              <a:t> and AJAX with </a:t>
            </a:r>
            <a:r>
              <a:rPr lang="pl-PL" dirty="0" err="1" smtClean="0"/>
              <a:t>Bootstap</a:t>
            </a:r>
            <a:r>
              <a:rPr lang="pl-PL" dirty="0" smtClean="0"/>
              <a:t> </a:t>
            </a:r>
            <a:r>
              <a:rPr lang="pl-PL" dirty="0" err="1" smtClean="0"/>
              <a:t>modal</a:t>
            </a:r>
            <a:r>
              <a:rPr lang="pl-PL" dirty="0" smtClean="0"/>
              <a:t> </a:t>
            </a:r>
            <a:r>
              <a:rPr lang="pl-PL" dirty="0" err="1" smtClean="0"/>
              <a:t>windows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for </a:t>
            </a:r>
            <a:r>
              <a:rPr lang="pl-PL" dirty="0" err="1" smtClean="0"/>
              <a:t>advanced</a:t>
            </a:r>
            <a:r>
              <a:rPr lang="pl-PL" dirty="0" smtClean="0"/>
              <a:t> </a:t>
            </a:r>
            <a:r>
              <a:rPr lang="pl-PL" dirty="0" err="1" smtClean="0"/>
              <a:t>features</a:t>
            </a:r>
            <a:r>
              <a:rPr lang="pl-PL" dirty="0" smtClean="0"/>
              <a:t>, </a:t>
            </a:r>
            <a:r>
              <a:rPr lang="pl-PL" dirty="0" err="1" smtClean="0"/>
              <a:t>eg</a:t>
            </a:r>
            <a:r>
              <a:rPr lang="pl-PL" dirty="0" smtClean="0"/>
              <a:t>. </a:t>
            </a:r>
            <a:r>
              <a:rPr lang="pl-PL" dirty="0" err="1" smtClean="0"/>
              <a:t>dynamic</a:t>
            </a:r>
            <a:r>
              <a:rPr lang="pl-PL" dirty="0" smtClean="0"/>
              <a:t> </a:t>
            </a:r>
            <a:r>
              <a:rPr lang="pl-PL" dirty="0" err="1" smtClean="0"/>
              <a:t>partial</a:t>
            </a:r>
            <a:r>
              <a:rPr lang="pl-PL" dirty="0" smtClean="0"/>
              <a:t> </a:t>
            </a:r>
            <a:r>
              <a:rPr lang="pl-PL" dirty="0" err="1" smtClean="0"/>
              <a:t>modals</a:t>
            </a:r>
            <a:endParaRPr lang="pl-PL" dirty="0" smtClean="0"/>
          </a:p>
          <a:p>
            <a:r>
              <a:rPr lang="pl-PL" dirty="0" err="1" smtClean="0"/>
              <a:t>Usefull</a:t>
            </a:r>
            <a:r>
              <a:rPr lang="pl-PL" dirty="0" smtClean="0"/>
              <a:t> for </a:t>
            </a:r>
            <a:r>
              <a:rPr lang="pl-PL" dirty="0" err="1" smtClean="0"/>
              <a:t>multiple</a:t>
            </a:r>
            <a:r>
              <a:rPr lang="pl-PL" dirty="0" smtClean="0"/>
              <a:t> and </a:t>
            </a:r>
            <a:r>
              <a:rPr lang="pl-PL" dirty="0" err="1" smtClean="0"/>
              <a:t>unpredicted</a:t>
            </a:r>
            <a:r>
              <a:rPr lang="pl-PL" dirty="0" smtClean="0"/>
              <a:t> </a:t>
            </a:r>
            <a:r>
              <a:rPr lang="pl-PL" dirty="0" err="1" smtClean="0"/>
              <a:t>modals</a:t>
            </a:r>
            <a:r>
              <a:rPr lang="pl-PL" dirty="0" smtClean="0"/>
              <a:t> </a:t>
            </a:r>
          </a:p>
          <a:p>
            <a:pPr lvl="1"/>
            <a:r>
              <a:rPr lang="pl-PL" dirty="0" err="1" smtClean="0"/>
              <a:t>When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r>
              <a:rPr lang="pl-PL" dirty="0" smtClean="0"/>
              <a:t> with </a:t>
            </a:r>
            <a:r>
              <a:rPr lang="pl-PL" dirty="0" err="1" smtClean="0"/>
              <a:t>differen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r>
              <a:rPr lang="pl-PL" dirty="0" smtClean="0"/>
              <a:t> and a </a:t>
            </a:r>
            <a:r>
              <a:rPr lang="pl-PL" dirty="0" err="1" smtClean="0"/>
              <a:t>modal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required</a:t>
            </a:r>
            <a:r>
              <a:rPr lang="pl-PL" dirty="0" smtClean="0"/>
              <a:t> for </a:t>
            </a:r>
            <a:r>
              <a:rPr lang="pl-PL" dirty="0" err="1" smtClean="0"/>
              <a:t>each</a:t>
            </a:r>
            <a:endParaRPr lang="pl-PL" dirty="0" smtClean="0"/>
          </a:p>
          <a:p>
            <a:pPr lvl="1"/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PartialView</a:t>
            </a:r>
            <a:r>
              <a:rPr lang="pl-PL" dirty="0" smtClean="0"/>
              <a:t> with </a:t>
            </a:r>
            <a:r>
              <a:rPr lang="pl-PL" dirty="0" err="1" smtClean="0"/>
              <a:t>bootstrap</a:t>
            </a:r>
            <a:r>
              <a:rPr lang="pl-PL" dirty="0" smtClean="0"/>
              <a:t> </a:t>
            </a:r>
            <a:r>
              <a:rPr lang="pl-PL" dirty="0" err="1" smtClean="0"/>
              <a:t>modal</a:t>
            </a:r>
            <a:r>
              <a:rPr lang="pl-PL" dirty="0" smtClean="0"/>
              <a:t> </a:t>
            </a:r>
            <a:r>
              <a:rPr lang="pl-PL" dirty="0" err="1" smtClean="0"/>
              <a:t>window</a:t>
            </a:r>
            <a:r>
              <a:rPr lang="pl-PL" dirty="0" smtClean="0"/>
              <a:t> </a:t>
            </a:r>
            <a:r>
              <a:rPr lang="pl-PL" dirty="0" err="1" smtClean="0"/>
              <a:t>content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Create</a:t>
            </a:r>
            <a:r>
              <a:rPr lang="pl-PL" dirty="0" smtClean="0"/>
              <a:t> MVC </a:t>
            </a:r>
            <a:r>
              <a:rPr lang="pl-PL" dirty="0" err="1" smtClean="0"/>
              <a:t>ActionMethod</a:t>
            </a:r>
            <a:r>
              <a:rPr lang="pl-PL" dirty="0" smtClean="0"/>
              <a:t> to return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modal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bootstrap</a:t>
            </a:r>
            <a:r>
              <a:rPr lang="pl-PL" dirty="0" smtClean="0"/>
              <a:t> </a:t>
            </a:r>
            <a:r>
              <a:rPr lang="pl-PL" dirty="0" err="1" smtClean="0"/>
              <a:t>container</a:t>
            </a:r>
            <a:r>
              <a:rPr lang="pl-PL" dirty="0" smtClean="0"/>
              <a:t> for </a:t>
            </a:r>
            <a:r>
              <a:rPr lang="pl-PL" dirty="0" err="1" smtClean="0"/>
              <a:t>modal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Load</a:t>
            </a:r>
            <a:r>
              <a:rPr lang="pl-PL" dirty="0" smtClean="0"/>
              <a:t> </a:t>
            </a:r>
            <a:r>
              <a:rPr lang="pl-PL" dirty="0" err="1" smtClean="0"/>
              <a:t>modal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</a:t>
            </a:r>
            <a:r>
              <a:rPr lang="pl-PL" dirty="0" err="1" smtClean="0"/>
              <a:t>content</a:t>
            </a:r>
            <a:r>
              <a:rPr lang="pl-PL" dirty="0" smtClean="0"/>
              <a:t> on </a:t>
            </a:r>
            <a:r>
              <a:rPr lang="pl-PL" dirty="0" err="1" smtClean="0"/>
              <a:t>bs.show.modal</a:t>
            </a:r>
            <a:r>
              <a:rPr lang="pl-PL" dirty="0" smtClean="0"/>
              <a:t> </a:t>
            </a:r>
            <a:r>
              <a:rPr lang="pl-PL" dirty="0" err="1" smtClean="0"/>
              <a:t>event</a:t>
            </a:r>
            <a:r>
              <a:rPr lang="pl-PL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83938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KomskyColors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910091"/>
      </a:accent3>
      <a:accent4>
        <a:srgbClr val="8CC600"/>
      </a:accent4>
      <a:accent5>
        <a:srgbClr val="FF0000"/>
      </a:accent5>
      <a:accent6>
        <a:srgbClr val="0071BC"/>
      </a:accent6>
      <a:hlink>
        <a:srgbClr val="0071BC"/>
      </a:hlink>
      <a:folHlink>
        <a:srgbClr val="00AEE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17" id="{A355BE37-F1E6-4485-BA1A-C356C4957AC9}" vid="{17EA4152-2ECC-47A3-B76C-00700E5761A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KomskyLight</Template>
  <TotalTime>1426</TotalTime>
  <Words>683</Words>
  <Application>Microsoft Office PowerPoint</Application>
  <PresentationFormat>Panoramiczny</PresentationFormat>
  <Paragraphs>192</Paragraphs>
  <Slides>28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6" baseType="lpstr">
      <vt:lpstr>Arial</vt:lpstr>
      <vt:lpstr>Calibri</vt:lpstr>
      <vt:lpstr>Consolas</vt:lpstr>
      <vt:lpstr>FontAwesome</vt:lpstr>
      <vt:lpstr>Segoe UI</vt:lpstr>
      <vt:lpstr>Segoe UI Light</vt:lpstr>
      <vt:lpstr>Wingdings</vt:lpstr>
      <vt:lpstr>Motyw pakietu Office</vt:lpstr>
      <vt:lpstr>ASP.NET MVC 5 with Developement Patterns</vt:lpstr>
      <vt:lpstr>Module agenda</vt:lpstr>
      <vt:lpstr>MVC Components</vt:lpstr>
      <vt:lpstr>MVC Partial Page Updates</vt:lpstr>
      <vt:lpstr>Partial Page How To</vt:lpstr>
      <vt:lpstr>demo</vt:lpstr>
      <vt:lpstr>jQuery AJAX calls to MVC</vt:lpstr>
      <vt:lpstr>demo</vt:lpstr>
      <vt:lpstr>Dynamic partial modals</vt:lpstr>
      <vt:lpstr>demo</vt:lpstr>
      <vt:lpstr>JavaScript general considerations</vt:lpstr>
      <vt:lpstr>Single Page Application</vt:lpstr>
      <vt:lpstr>LAB 08 A</vt:lpstr>
      <vt:lpstr>Output cache</vt:lpstr>
      <vt:lpstr>demo</vt:lpstr>
      <vt:lpstr>HttpContext.Cache</vt:lpstr>
      <vt:lpstr>demo</vt:lpstr>
      <vt:lpstr>Cache general considerations</vt:lpstr>
      <vt:lpstr>LAB 08 B</vt:lpstr>
      <vt:lpstr>Storing data on the client</vt:lpstr>
      <vt:lpstr>Storing data on the client</vt:lpstr>
      <vt:lpstr>Storing data general considerations</vt:lpstr>
      <vt:lpstr>Storing data locations</vt:lpstr>
      <vt:lpstr>Session state vs. Application state objects</vt:lpstr>
      <vt:lpstr>Configuring session container</vt:lpstr>
      <vt:lpstr>demo</vt:lpstr>
      <vt:lpstr>LAB 08 C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5 with Developement Patterns</dc:title>
  <dc:creator>Adrian Ilewicz</dc:creator>
  <cp:lastModifiedBy>Adrian Ilewicz</cp:lastModifiedBy>
  <cp:revision>34</cp:revision>
  <dcterms:created xsi:type="dcterms:W3CDTF">2015-12-21T20:24:16Z</dcterms:created>
  <dcterms:modified xsi:type="dcterms:W3CDTF">2016-02-21T11:22:55Z</dcterms:modified>
</cp:coreProperties>
</file>