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2" r:id="rId14"/>
    <p:sldId id="283" r:id="rId15"/>
    <p:sldId id="284" r:id="rId16"/>
    <p:sldId id="285" r:id="rId17"/>
    <p:sldId id="286" r:id="rId18"/>
    <p:sldId id="280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58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89583" autoAdjust="0"/>
  </p:normalViewPr>
  <p:slideViewPr>
    <p:cSldViewPr snapToGrid="0">
      <p:cViewPr varScale="1">
        <p:scale>
          <a:sx n="61" d="100"/>
          <a:sy n="61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B5AB8-4B52-472A-B942-6DAA829BA10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4" csCatId="colorful" phldr="1"/>
      <dgm:spPr/>
    </dgm:pt>
    <dgm:pt modelId="{AFDF5243-E434-4A0A-99FF-DFAC9F9EF84A}">
      <dgm:prSet phldrT="[Tekst]" custT="1"/>
      <dgm:spPr/>
      <dgm:t>
        <a:bodyPr/>
        <a:lstStyle/>
        <a:p>
          <a:r>
            <a:rPr lang="pl-PL" sz="4400" dirty="0" err="1" smtClean="0"/>
            <a:t>Arrange</a:t>
          </a:r>
          <a:endParaRPr lang="pl-PL" sz="4400" dirty="0"/>
        </a:p>
      </dgm:t>
    </dgm:pt>
    <dgm:pt modelId="{113DF4D8-8B29-4FA5-AE9A-2B45A0B4A949}" type="parTrans" cxnId="{060C33F1-9789-49DA-AACA-AAD7ACD6D924}">
      <dgm:prSet/>
      <dgm:spPr/>
      <dgm:t>
        <a:bodyPr/>
        <a:lstStyle/>
        <a:p>
          <a:endParaRPr lang="pl-PL"/>
        </a:p>
      </dgm:t>
    </dgm:pt>
    <dgm:pt modelId="{FF9A4D53-8DBF-4F2D-A640-E555FF134877}" type="sibTrans" cxnId="{060C33F1-9789-49DA-AACA-AAD7ACD6D924}">
      <dgm:prSet/>
      <dgm:spPr/>
      <dgm:t>
        <a:bodyPr/>
        <a:lstStyle/>
        <a:p>
          <a:endParaRPr lang="pl-PL"/>
        </a:p>
      </dgm:t>
    </dgm:pt>
    <dgm:pt modelId="{D2061D54-0A34-4B7A-B25F-F5BA9A7DA267}">
      <dgm:prSet phldrT="[Tekst]" custT="1"/>
      <dgm:spPr/>
      <dgm:t>
        <a:bodyPr/>
        <a:lstStyle/>
        <a:p>
          <a:r>
            <a:rPr lang="pl-PL" sz="4400" dirty="0" err="1" smtClean="0"/>
            <a:t>Act</a:t>
          </a:r>
          <a:endParaRPr lang="pl-PL" sz="4400" dirty="0"/>
        </a:p>
      </dgm:t>
    </dgm:pt>
    <dgm:pt modelId="{FCDE5BE7-F0C6-41E4-B522-F824F3D1116D}" type="parTrans" cxnId="{45321689-81B9-410F-BCAE-65547439552C}">
      <dgm:prSet/>
      <dgm:spPr/>
      <dgm:t>
        <a:bodyPr/>
        <a:lstStyle/>
        <a:p>
          <a:endParaRPr lang="pl-PL"/>
        </a:p>
      </dgm:t>
    </dgm:pt>
    <dgm:pt modelId="{09CA992B-08C3-4F43-A2E2-5C07F0F0EE8A}" type="sibTrans" cxnId="{45321689-81B9-410F-BCAE-65547439552C}">
      <dgm:prSet/>
      <dgm:spPr/>
      <dgm:t>
        <a:bodyPr/>
        <a:lstStyle/>
        <a:p>
          <a:endParaRPr lang="pl-PL"/>
        </a:p>
      </dgm:t>
    </dgm:pt>
    <dgm:pt modelId="{0ADD186A-CAA1-4667-A07E-EECDFC913AE5}">
      <dgm:prSet phldrT="[Tekst]" custT="1"/>
      <dgm:spPr/>
      <dgm:t>
        <a:bodyPr/>
        <a:lstStyle/>
        <a:p>
          <a:r>
            <a:rPr lang="pl-PL" sz="4400" dirty="0" err="1" smtClean="0"/>
            <a:t>Assert</a:t>
          </a:r>
          <a:endParaRPr lang="pl-PL" sz="4400" dirty="0"/>
        </a:p>
      </dgm:t>
    </dgm:pt>
    <dgm:pt modelId="{A3ACDBDB-B429-4AD6-BD18-8437A320C166}" type="parTrans" cxnId="{3FC6CA2B-6F99-44D0-A1FA-71E766372984}">
      <dgm:prSet/>
      <dgm:spPr/>
      <dgm:t>
        <a:bodyPr/>
        <a:lstStyle/>
        <a:p>
          <a:endParaRPr lang="pl-PL"/>
        </a:p>
      </dgm:t>
    </dgm:pt>
    <dgm:pt modelId="{430F3587-D6FE-488A-A3E3-DF88F7F0BE96}" type="sibTrans" cxnId="{3FC6CA2B-6F99-44D0-A1FA-71E766372984}">
      <dgm:prSet/>
      <dgm:spPr/>
      <dgm:t>
        <a:bodyPr/>
        <a:lstStyle/>
        <a:p>
          <a:endParaRPr lang="pl-PL"/>
        </a:p>
      </dgm:t>
    </dgm:pt>
    <dgm:pt modelId="{CA2BF578-1AC9-4713-8F0A-1B3C0FDC5BFB}" type="pres">
      <dgm:prSet presAssocID="{2BEB5AB8-4B52-472A-B942-6DAA829BA10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C59561B-6846-4568-AECD-786CC7F0B99A}" type="pres">
      <dgm:prSet presAssocID="{AFDF5243-E434-4A0A-99FF-DFAC9F9EF84A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C40C186-8F99-4B90-A7EB-17918B240EC6}" type="pres">
      <dgm:prSet presAssocID="{D2061D54-0A34-4B7A-B25F-F5BA9A7DA267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A399239-7D67-4C1F-B0E7-06F0B2022D05}" type="pres">
      <dgm:prSet presAssocID="{0ADD186A-CAA1-4667-A07E-EECDFC913AE5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B86F9783-DC25-4D03-8B0C-95A22CAC782D}" type="presOf" srcId="{D2061D54-0A34-4B7A-B25F-F5BA9A7DA267}" destId="{FC40C186-8F99-4B90-A7EB-17918B240EC6}" srcOrd="0" destOrd="0" presId="urn:microsoft.com/office/officeart/2009/3/layout/IncreasingArrowsProcess"/>
    <dgm:cxn modelId="{3FC6CA2B-6F99-44D0-A1FA-71E766372984}" srcId="{2BEB5AB8-4B52-472A-B942-6DAA829BA10F}" destId="{0ADD186A-CAA1-4667-A07E-EECDFC913AE5}" srcOrd="2" destOrd="0" parTransId="{A3ACDBDB-B429-4AD6-BD18-8437A320C166}" sibTransId="{430F3587-D6FE-488A-A3E3-DF88F7F0BE96}"/>
    <dgm:cxn modelId="{45321689-81B9-410F-BCAE-65547439552C}" srcId="{2BEB5AB8-4B52-472A-B942-6DAA829BA10F}" destId="{D2061D54-0A34-4B7A-B25F-F5BA9A7DA267}" srcOrd="1" destOrd="0" parTransId="{FCDE5BE7-F0C6-41E4-B522-F824F3D1116D}" sibTransId="{09CA992B-08C3-4F43-A2E2-5C07F0F0EE8A}"/>
    <dgm:cxn modelId="{FB4F0803-6A7E-4595-B376-1C7F8C09A9FD}" type="presOf" srcId="{2BEB5AB8-4B52-472A-B942-6DAA829BA10F}" destId="{CA2BF578-1AC9-4713-8F0A-1B3C0FDC5BFB}" srcOrd="0" destOrd="0" presId="urn:microsoft.com/office/officeart/2009/3/layout/IncreasingArrowsProcess"/>
    <dgm:cxn modelId="{3C902AF4-16ED-4045-B25B-4D6BB4173940}" type="presOf" srcId="{0ADD186A-CAA1-4667-A07E-EECDFC913AE5}" destId="{EA399239-7D67-4C1F-B0E7-06F0B2022D05}" srcOrd="0" destOrd="0" presId="urn:microsoft.com/office/officeart/2009/3/layout/IncreasingArrowsProcess"/>
    <dgm:cxn modelId="{AAB60A59-B8A7-4024-A2BC-ED2933BF18FF}" type="presOf" srcId="{AFDF5243-E434-4A0A-99FF-DFAC9F9EF84A}" destId="{5C59561B-6846-4568-AECD-786CC7F0B99A}" srcOrd="0" destOrd="0" presId="urn:microsoft.com/office/officeart/2009/3/layout/IncreasingArrowsProcess"/>
    <dgm:cxn modelId="{060C33F1-9789-49DA-AACA-AAD7ACD6D924}" srcId="{2BEB5AB8-4B52-472A-B942-6DAA829BA10F}" destId="{AFDF5243-E434-4A0A-99FF-DFAC9F9EF84A}" srcOrd="0" destOrd="0" parTransId="{113DF4D8-8B29-4FA5-AE9A-2B45A0B4A949}" sibTransId="{FF9A4D53-8DBF-4F2D-A640-E555FF134877}"/>
    <dgm:cxn modelId="{6CC4DF2A-DB8D-4A62-82E3-7F2B0FF7CE0D}" type="presParOf" srcId="{CA2BF578-1AC9-4713-8F0A-1B3C0FDC5BFB}" destId="{5C59561B-6846-4568-AECD-786CC7F0B99A}" srcOrd="0" destOrd="0" presId="urn:microsoft.com/office/officeart/2009/3/layout/IncreasingArrowsProcess"/>
    <dgm:cxn modelId="{C8CE3096-7871-4DD8-8C07-C8F42039283C}" type="presParOf" srcId="{CA2BF578-1AC9-4713-8F0A-1B3C0FDC5BFB}" destId="{FC40C186-8F99-4B90-A7EB-17918B240EC6}" srcOrd="1" destOrd="0" presId="urn:microsoft.com/office/officeart/2009/3/layout/IncreasingArrowsProcess"/>
    <dgm:cxn modelId="{09ABDE8D-5099-44B9-BF26-C0ED68DF6F5B}" type="presParOf" srcId="{CA2BF578-1AC9-4713-8F0A-1B3C0FDC5BFB}" destId="{EA399239-7D67-4C1F-B0E7-06F0B2022D05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9561B-6846-4568-AECD-786CC7F0B99A}">
      <dsp:nvSpPr>
        <dsp:cNvPr id="0" name=""/>
        <dsp:cNvSpPr/>
      </dsp:nvSpPr>
      <dsp:spPr>
        <a:xfrm>
          <a:off x="0" y="1489971"/>
          <a:ext cx="8762999" cy="1276227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254000" bIns="202601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400" kern="1200" dirty="0" err="1" smtClean="0"/>
            <a:t>Arrange</a:t>
          </a:r>
          <a:endParaRPr lang="pl-PL" sz="4400" kern="1200" dirty="0"/>
        </a:p>
      </dsp:txBody>
      <dsp:txXfrm>
        <a:off x="0" y="1809028"/>
        <a:ext cx="8443942" cy="638113"/>
      </dsp:txXfrm>
    </dsp:sp>
    <dsp:sp modelId="{FC40C186-8F99-4B90-A7EB-17918B240EC6}">
      <dsp:nvSpPr>
        <dsp:cNvPr id="0" name=""/>
        <dsp:cNvSpPr/>
      </dsp:nvSpPr>
      <dsp:spPr>
        <a:xfrm>
          <a:off x="2699003" y="1915380"/>
          <a:ext cx="6063996" cy="1276227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-2327273"/>
            <a:satOff val="0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254000" bIns="202601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400" kern="1200" dirty="0" err="1" smtClean="0"/>
            <a:t>Act</a:t>
          </a:r>
          <a:endParaRPr lang="pl-PL" sz="4400" kern="1200" dirty="0"/>
        </a:p>
      </dsp:txBody>
      <dsp:txXfrm>
        <a:off x="2699003" y="2234437"/>
        <a:ext cx="5744939" cy="638113"/>
      </dsp:txXfrm>
    </dsp:sp>
    <dsp:sp modelId="{EA399239-7D67-4C1F-B0E7-06F0B2022D05}">
      <dsp:nvSpPr>
        <dsp:cNvPr id="0" name=""/>
        <dsp:cNvSpPr/>
      </dsp:nvSpPr>
      <dsp:spPr>
        <a:xfrm>
          <a:off x="5398007" y="2340789"/>
          <a:ext cx="3364992" cy="1276227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-4654545"/>
            <a:satOff val="0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254000" bIns="202601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400" kern="1200" dirty="0" err="1" smtClean="0"/>
            <a:t>Assert</a:t>
          </a:r>
          <a:endParaRPr lang="pl-PL" sz="4400" kern="1200" dirty="0"/>
        </a:p>
      </dsp:txBody>
      <dsp:txXfrm>
        <a:off x="5398007" y="2659846"/>
        <a:ext cx="3045935" cy="638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Just </a:t>
            </a:r>
            <a:r>
              <a:rPr lang="pl-PL" dirty="0" err="1" smtClean="0"/>
              <a:t>walktrough</a:t>
            </a:r>
            <a:r>
              <a:rPr lang="pl-PL" dirty="0" smtClean="0"/>
              <a:t> </a:t>
            </a:r>
            <a:r>
              <a:rPr lang="pl-PL" dirty="0" err="1" smtClean="0"/>
              <a:t>built</a:t>
            </a:r>
            <a:r>
              <a:rPr lang="pl-PL" dirty="0" smtClean="0"/>
              <a:t>-in MVC</a:t>
            </a:r>
            <a:r>
              <a:rPr lang="pl-PL" baseline="0" dirty="0" smtClean="0"/>
              <a:t> unit </a:t>
            </a:r>
            <a:r>
              <a:rPr lang="pl-PL" baseline="0" dirty="0" err="1" smtClean="0"/>
              <a:t>tests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91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fake</a:t>
            </a:r>
            <a:r>
              <a:rPr lang="pl-PL" dirty="0" smtClean="0"/>
              <a:t> to test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CustomerController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Details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4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http://volaresystems.com/blog/post/2010/08/19/Dont-mock-HttpContext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1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Testing</a:t>
            </a:r>
            <a:r>
              <a:rPr lang="pl-PL" dirty="0" smtClean="0"/>
              <a:t> and </a:t>
            </a:r>
            <a:r>
              <a:rPr lang="pl-PL" dirty="0" err="1" smtClean="0"/>
              <a:t>debugging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r>
              <a:rPr lang="pl-PL" dirty="0" smtClean="0"/>
              <a:t> '</a:t>
            </a:r>
            <a:r>
              <a:rPr lang="pl-PL" dirty="0" err="1" smtClean="0"/>
              <a:t>things</a:t>
            </a:r>
            <a:r>
              <a:rPr lang="pl-PL" dirty="0" smtClean="0"/>
              <a:t>'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conventions</a:t>
            </a:r>
            <a:endParaRPr lang="pl-PL" dirty="0" smtClean="0"/>
          </a:p>
          <a:p>
            <a:r>
              <a:rPr lang="pl-PL" dirty="0" smtClean="0"/>
              <a:t>Test Setup and </a:t>
            </a:r>
            <a:r>
              <a:rPr lang="pl-PL" dirty="0" err="1" smtClean="0"/>
              <a:t>teardown</a:t>
            </a:r>
            <a:endParaRPr lang="pl-PL" dirty="0" smtClean="0"/>
          </a:p>
          <a:p>
            <a:r>
              <a:rPr lang="pl-PL" dirty="0" smtClean="0"/>
              <a:t>Test for </a:t>
            </a:r>
            <a:r>
              <a:rPr lang="pl-PL" dirty="0" err="1" smtClean="0"/>
              <a:t>exceptions</a:t>
            </a:r>
            <a:r>
              <a:rPr lang="pl-PL" dirty="0" smtClean="0"/>
              <a:t> with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ExpectedException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l-PL" dirty="0" smtClean="0"/>
              <a:t> </a:t>
            </a:r>
            <a:r>
              <a:rPr lang="pl-PL" dirty="0" err="1" smtClean="0"/>
              <a:t>attribute</a:t>
            </a:r>
            <a:endParaRPr lang="pl-PL" dirty="0" smtClean="0"/>
          </a:p>
          <a:p>
            <a:r>
              <a:rPr lang="pl-PL" dirty="0" err="1" smtClean="0"/>
              <a:t>Fake</a:t>
            </a:r>
            <a:r>
              <a:rPr lang="pl-PL" dirty="0" smtClean="0"/>
              <a:t> data </a:t>
            </a:r>
            <a:r>
              <a:rPr lang="pl-PL" dirty="0" err="1" smtClean="0"/>
              <a:t>repositories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38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Testing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with </a:t>
            </a:r>
            <a:r>
              <a:rPr lang="pl-PL" dirty="0" err="1" smtClean="0"/>
              <a:t>dependency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SRP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allow</a:t>
            </a:r>
            <a:r>
              <a:rPr lang="pl-PL" dirty="0" smtClean="0"/>
              <a:t> to test </a:t>
            </a:r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things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endParaRPr lang="pl-PL" dirty="0" smtClean="0"/>
          </a:p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r>
              <a:rPr lang="pl-PL" dirty="0" smtClean="0"/>
              <a:t> != </a:t>
            </a:r>
            <a:r>
              <a:rPr lang="pl-PL" dirty="0" err="1" smtClean="0"/>
              <a:t>integration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To test </a:t>
            </a:r>
            <a:r>
              <a:rPr lang="pl-PL" dirty="0" err="1" smtClean="0"/>
              <a:t>object</a:t>
            </a:r>
            <a:r>
              <a:rPr lang="pl-PL" dirty="0" smtClean="0"/>
              <a:t> with </a:t>
            </a:r>
            <a:r>
              <a:rPr lang="pl-PL" dirty="0" err="1" smtClean="0"/>
              <a:t>dependency</a:t>
            </a:r>
            <a:r>
              <a:rPr lang="pl-PL" dirty="0" smtClean="0"/>
              <a:t> (</a:t>
            </a:r>
            <a:r>
              <a:rPr lang="pl-PL" dirty="0" err="1" smtClean="0"/>
              <a:t>eg</a:t>
            </a:r>
            <a:r>
              <a:rPr lang="pl-PL" dirty="0" smtClean="0"/>
              <a:t>. Controller with handler)</a:t>
            </a:r>
          </a:p>
          <a:p>
            <a:pPr lvl="1"/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fake</a:t>
            </a:r>
            <a:r>
              <a:rPr lang="pl-PL" dirty="0" smtClean="0"/>
              <a:t> handler by </a:t>
            </a:r>
            <a:r>
              <a:rPr lang="pl-PL" dirty="0" err="1" smtClean="0"/>
              <a:t>implementing</a:t>
            </a:r>
            <a:r>
              <a:rPr lang="pl-PL" dirty="0" smtClean="0"/>
              <a:t> </a:t>
            </a:r>
            <a:r>
              <a:rPr lang="pl-PL" dirty="0" err="1" smtClean="0"/>
              <a:t>Ihandler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 </a:t>
            </a:r>
            <a:r>
              <a:rPr lang="pl-PL" dirty="0" err="1" smtClean="0"/>
              <a:t>expected</a:t>
            </a:r>
            <a:r>
              <a:rPr lang="pl-PL" dirty="0" smtClean="0"/>
              <a:t> in </a:t>
            </a:r>
            <a:r>
              <a:rPr lang="pl-PL" dirty="0" err="1" smtClean="0"/>
              <a:t>controller’s</a:t>
            </a:r>
            <a:r>
              <a:rPr lang="pl-PL" dirty="0" smtClean="0"/>
              <a:t> DI </a:t>
            </a:r>
            <a:r>
              <a:rPr lang="pl-PL" dirty="0" err="1" smtClean="0"/>
              <a:t>constructor</a:t>
            </a:r>
            <a:r>
              <a:rPr lang="pl-PL" dirty="0" smtClean="0"/>
              <a:t>, </a:t>
            </a:r>
            <a:r>
              <a:rPr lang="pl-PL" dirty="0" err="1" smtClean="0"/>
              <a:t>implement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method’s</a:t>
            </a:r>
            <a:r>
              <a:rPr lang="pl-PL" dirty="0" smtClean="0"/>
              <a:t> with </a:t>
            </a:r>
            <a:r>
              <a:rPr lang="pl-PL" dirty="0" err="1" smtClean="0"/>
              <a:t>either</a:t>
            </a:r>
            <a:r>
              <a:rPr lang="pl-PL" dirty="0" smtClean="0"/>
              <a:t> </a:t>
            </a:r>
            <a:r>
              <a:rPr lang="pl-PL" dirty="0" err="1" smtClean="0"/>
              <a:t>noting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saving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returning</a:t>
            </a:r>
            <a:r>
              <a:rPr lang="pl-PL" dirty="0" smtClean="0"/>
              <a:t> </a:t>
            </a:r>
            <a:r>
              <a:rPr lang="pl-PL" dirty="0" err="1" smtClean="0"/>
              <a:t>fake</a:t>
            </a:r>
            <a:r>
              <a:rPr lang="pl-PL" dirty="0" smtClean="0"/>
              <a:t> data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reading</a:t>
            </a:r>
            <a:endParaRPr lang="pl-PL" dirty="0" smtClean="0"/>
          </a:p>
          <a:p>
            <a:pPr lvl="1"/>
            <a:r>
              <a:rPr lang="pl-PL" dirty="0" err="1" smtClean="0"/>
              <a:t>Use</a:t>
            </a:r>
            <a:r>
              <a:rPr lang="pl-PL" dirty="0" smtClean="0"/>
              <a:t> DI </a:t>
            </a:r>
            <a:r>
              <a:rPr lang="pl-PL" dirty="0" err="1" smtClean="0"/>
              <a:t>constructor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endParaRPr lang="pl-PL" dirty="0" smtClean="0"/>
          </a:p>
          <a:p>
            <a:pPr lvl="1"/>
            <a:r>
              <a:rPr lang="pl-PL" dirty="0" smtClean="0"/>
              <a:t>Test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normally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96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testing</a:t>
            </a:r>
            <a:r>
              <a:rPr lang="pl-PL" dirty="0" smtClean="0"/>
              <a:t> </a:t>
            </a:r>
            <a:r>
              <a:rPr lang="pl-PL" smtClean="0"/>
              <a:t>object </a:t>
            </a:r>
            <a:r>
              <a:rPr lang="pl-PL" dirty="0" smtClean="0"/>
              <a:t>with </a:t>
            </a:r>
            <a:r>
              <a:rPr lang="pl-PL" dirty="0" err="1" smtClean="0"/>
              <a:t>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8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Mocking</a:t>
            </a:r>
            <a:r>
              <a:rPr lang="pl-PL" dirty="0" smtClean="0"/>
              <a:t> with </a:t>
            </a:r>
            <a:r>
              <a:rPr lang="pl-PL" dirty="0" err="1" smtClean="0"/>
              <a:t>Moq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Moq</a:t>
            </a:r>
            <a:r>
              <a:rPr lang="pl-PL" dirty="0" smtClean="0"/>
              <a:t> – </a:t>
            </a:r>
            <a:r>
              <a:rPr lang="pl-PL" dirty="0" err="1" smtClean="0"/>
              <a:t>powerfull</a:t>
            </a:r>
            <a:r>
              <a:rPr lang="pl-PL" dirty="0" smtClean="0"/>
              <a:t>, </a:t>
            </a:r>
            <a:r>
              <a:rPr lang="pl-PL" dirty="0" err="1" smtClean="0"/>
              <a:t>flexible</a:t>
            </a:r>
            <a:r>
              <a:rPr lang="pl-PL" dirty="0" smtClean="0"/>
              <a:t> and </a:t>
            </a:r>
            <a:r>
              <a:rPr lang="pl-PL" dirty="0" err="1" smtClean="0"/>
              <a:t>easy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 smtClean="0"/>
          </a:p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mocks</a:t>
            </a:r>
            <a:r>
              <a:rPr lang="pl-PL" dirty="0" smtClean="0"/>
              <a:t> on the </a:t>
            </a:r>
            <a:r>
              <a:rPr lang="pl-PL" dirty="0" err="1" smtClean="0"/>
              <a:t>fly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Moq</a:t>
            </a:r>
            <a:r>
              <a:rPr lang="pl-PL" dirty="0" smtClean="0"/>
              <a:t> </a:t>
            </a:r>
            <a:r>
              <a:rPr lang="pl-PL" dirty="0" err="1" smtClean="0"/>
              <a:t>workflow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Install</a:t>
            </a:r>
            <a:r>
              <a:rPr lang="pl-PL" dirty="0" smtClean="0"/>
              <a:t> from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mock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by </a:t>
            </a:r>
            <a:r>
              <a:rPr lang="pl-PL" dirty="0" err="1" smtClean="0"/>
              <a:t>calling</a:t>
            </a:r>
            <a:r>
              <a:rPr lang="pl-PL" dirty="0" smtClean="0"/>
              <a:t> </a:t>
            </a:r>
            <a:r>
              <a:rPr lang="pl-PL" dirty="0" err="1" smtClean="0"/>
              <a:t>generic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Mock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&lt;Interface&gt; </a:t>
            </a:r>
            <a:r>
              <a:rPr lang="pl-PL" dirty="0" err="1" smtClean="0"/>
              <a:t>constructor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test setup to setup </a:t>
            </a:r>
            <a:r>
              <a:rPr lang="pl-PL" dirty="0" err="1" smtClean="0"/>
              <a:t>mock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smtClean="0"/>
              <a:t>Get </a:t>
            </a:r>
            <a:r>
              <a:rPr lang="pl-PL" dirty="0" err="1" smtClean="0"/>
              <a:t>actuall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from Object </a:t>
            </a:r>
            <a:r>
              <a:rPr lang="pl-PL" dirty="0" err="1" smtClean="0"/>
              <a:t>property</a:t>
            </a:r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82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Mocking</a:t>
            </a:r>
            <a:r>
              <a:rPr lang="pl-PL" dirty="0" smtClean="0"/>
              <a:t> with </a:t>
            </a:r>
            <a:r>
              <a:rPr lang="pl-PL" dirty="0" err="1" smtClean="0"/>
              <a:t>Moq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0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HttpContext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Don’t</a:t>
            </a:r>
            <a:r>
              <a:rPr lang="pl-PL" dirty="0" smtClean="0"/>
              <a:t>! He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to be </a:t>
            </a:r>
            <a:r>
              <a:rPr lang="pl-PL" dirty="0" err="1" smtClean="0"/>
              <a:t>mocked</a:t>
            </a:r>
            <a:r>
              <a:rPr lang="pl-PL" dirty="0" smtClean="0"/>
              <a:t>.</a:t>
            </a:r>
          </a:p>
          <a:p>
            <a:r>
              <a:rPr lang="en-US" dirty="0" err="1"/>
              <a:t>HttpContext</a:t>
            </a:r>
            <a:r>
              <a:rPr lang="en-US" dirty="0"/>
              <a:t> is the largest object ever created by humans.</a:t>
            </a:r>
          </a:p>
          <a:p>
            <a:r>
              <a:rPr lang="en-US" dirty="0" smtClean="0"/>
              <a:t>Mocking </a:t>
            </a:r>
            <a:r>
              <a:rPr lang="en-US" dirty="0" err="1"/>
              <a:t>HttpContext</a:t>
            </a:r>
            <a:r>
              <a:rPr lang="en-US" dirty="0"/>
              <a:t> is like trying to calculate the last digit of </a:t>
            </a:r>
            <a:r>
              <a:rPr lang="pl-PL" sz="3200" dirty="0"/>
              <a:t>π</a:t>
            </a:r>
            <a:r>
              <a:rPr lang="en-US" dirty="0" smtClean="0"/>
              <a:t>.</a:t>
            </a:r>
            <a:r>
              <a:rPr lang="en-US" dirty="0"/>
              <a:t>  There is always a little more to it. </a:t>
            </a:r>
          </a:p>
          <a:p>
            <a:r>
              <a:rPr lang="en-US" dirty="0"/>
              <a:t>Chuck Norris gave up trying to mock </a:t>
            </a:r>
            <a:r>
              <a:rPr lang="en-US" dirty="0" err="1"/>
              <a:t>HttpContext</a:t>
            </a:r>
            <a:r>
              <a:rPr lang="en-US" dirty="0"/>
              <a:t>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53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HttpContext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Think</a:t>
            </a:r>
            <a:r>
              <a:rPr lang="pl-PL" dirty="0" smtClean="0"/>
              <a:t> </a:t>
            </a:r>
            <a:r>
              <a:rPr lang="pl-PL" dirty="0" err="1" smtClean="0"/>
              <a:t>twice</a:t>
            </a:r>
            <a:r>
              <a:rPr lang="pl-PL" dirty="0" smtClean="0"/>
              <a:t>.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5033818" y="182562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Process()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User.IsInRole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SecretAdminStuff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NotAuthorized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grpSp>
        <p:nvGrpSpPr>
          <p:cNvPr id="11" name="Grupa 10"/>
          <p:cNvGrpSpPr/>
          <p:nvPr/>
        </p:nvGrpSpPr>
        <p:grpSpPr>
          <a:xfrm>
            <a:off x="416848" y="3565236"/>
            <a:ext cx="6630497" cy="805390"/>
            <a:chOff x="416848" y="3565236"/>
            <a:chExt cx="6630497" cy="805390"/>
          </a:xfrm>
        </p:grpSpPr>
        <p:sp>
          <p:nvSpPr>
            <p:cNvPr id="6" name="Prostokąt 5"/>
            <p:cNvSpPr/>
            <p:nvPr/>
          </p:nvSpPr>
          <p:spPr>
            <a:xfrm>
              <a:off x="416848" y="4001294"/>
              <a:ext cx="4616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HttpContext</a:t>
              </a:r>
              <a:r>
                <a:rPr lang="en-GB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.User.IsInRole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GB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"Admin"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GB" dirty="0"/>
            </a:p>
          </p:txBody>
        </p:sp>
        <p:cxnSp>
          <p:nvCxnSpPr>
            <p:cNvPr id="10" name="Łącznik prosty ze strzałką 9"/>
            <p:cNvCxnSpPr>
              <a:stCxn id="6" idx="0"/>
            </p:cNvCxnSpPr>
            <p:nvPr/>
          </p:nvCxnSpPr>
          <p:spPr>
            <a:xfrm flipV="1">
              <a:off x="2725333" y="3565236"/>
              <a:ext cx="4322012" cy="4360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1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better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…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92364" y="2109457"/>
            <a:ext cx="92548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ICurrentUser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HttpContext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.Current.User.Identity.Name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GB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HttpContext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.Current.User.IsInRole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Prostokąt 5"/>
          <p:cNvSpPr/>
          <p:nvPr/>
        </p:nvSpPr>
        <p:spPr>
          <a:xfrm>
            <a:off x="7843981" y="2109457"/>
            <a:ext cx="388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ICurrentUser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GB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IsAdmin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80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rest</a:t>
            </a:r>
            <a:r>
              <a:rPr lang="pl-PL" dirty="0" smtClean="0"/>
              <a:t> of the story*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838200" y="2302593"/>
            <a:ext cx="8702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ICurrentUser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ICurrentUser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38836" y="6253018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*</a:t>
            </a:r>
            <a:r>
              <a:rPr lang="pl-PL" dirty="0" err="1" smtClean="0"/>
              <a:t>NinjectWebCommon</a:t>
            </a:r>
            <a:r>
              <a:rPr lang="pl-PL" dirty="0" smtClean="0"/>
              <a:t> to the </a:t>
            </a:r>
            <a:r>
              <a:rPr lang="pl-PL" dirty="0" err="1" smtClean="0"/>
              <a:t>rescue</a:t>
            </a:r>
            <a:r>
              <a:rPr lang="pl-PL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9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05 A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90 min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MVC unit </a:t>
            </a:r>
            <a:r>
              <a:rPr lang="pl-PL" dirty="0" err="1" smtClean="0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6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MVC unit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smtClean="0"/>
              <a:t>Test </a:t>
            </a:r>
            <a:r>
              <a:rPr lang="pl-PL" dirty="0" err="1" smtClean="0"/>
              <a:t>Driven</a:t>
            </a:r>
            <a:r>
              <a:rPr lang="pl-PL" dirty="0" smtClean="0"/>
              <a:t> </a:t>
            </a:r>
            <a:r>
              <a:rPr lang="pl-PL" dirty="0" err="1" smtClean="0"/>
              <a:t>Developement</a:t>
            </a:r>
            <a:endParaRPr lang="pl-PL" dirty="0" smtClean="0"/>
          </a:p>
          <a:p>
            <a:r>
              <a:rPr lang="pl-PL" dirty="0" err="1" smtClean="0"/>
              <a:t>Mocking</a:t>
            </a:r>
            <a:r>
              <a:rPr lang="pl-PL" dirty="0" smtClean="0"/>
              <a:t> with </a:t>
            </a:r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HttpContext</a:t>
            </a:r>
            <a:endParaRPr lang="pl-PL" dirty="0" smtClean="0"/>
          </a:p>
          <a:p>
            <a:r>
              <a:rPr lang="pl-PL" dirty="0" smtClean="0"/>
              <a:t>LAB 05 A</a:t>
            </a:r>
          </a:p>
          <a:p>
            <a:r>
              <a:rPr lang="pl-PL" dirty="0" smtClean="0"/>
              <a:t>Global error </a:t>
            </a:r>
            <a:r>
              <a:rPr lang="pl-PL" dirty="0" err="1" smtClean="0"/>
              <a:t>handling</a:t>
            </a:r>
            <a:endParaRPr lang="pl-PL" dirty="0" smtClean="0"/>
          </a:p>
          <a:p>
            <a:r>
              <a:rPr lang="pl-PL" dirty="0" err="1" smtClean="0"/>
              <a:t>Logging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r>
              <a:rPr lang="pl-PL" dirty="0" smtClean="0"/>
              <a:t> to </a:t>
            </a:r>
            <a:r>
              <a:rPr lang="pl-PL" dirty="0" err="1" smtClean="0"/>
              <a:t>database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health</a:t>
            </a:r>
            <a:r>
              <a:rPr lang="pl-PL" dirty="0" smtClean="0"/>
              <a:t> monitoring</a:t>
            </a:r>
          </a:p>
          <a:p>
            <a:r>
              <a:rPr lang="pl-PL" dirty="0" err="1" smtClean="0"/>
              <a:t>Web.config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endParaRPr lang="pl-PL" dirty="0" smtClean="0"/>
          </a:p>
          <a:p>
            <a:r>
              <a:rPr lang="pl-PL" dirty="0" smtClean="0"/>
              <a:t>LAB 05 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1297"/>
            <a:ext cx="10515600" cy="1325563"/>
          </a:xfrm>
        </p:spPr>
        <p:txBody>
          <a:bodyPr/>
          <a:lstStyle/>
          <a:p>
            <a:r>
              <a:rPr lang="pl-PL" dirty="0" smtClean="0"/>
              <a:t>Global error </a:t>
            </a:r>
            <a:r>
              <a:rPr lang="pl-PL" dirty="0" err="1" smtClean="0"/>
              <a:t>handling</a:t>
            </a:r>
            <a:endParaRPr lang="en-GB" dirty="0"/>
          </a:p>
        </p:txBody>
      </p:sp>
      <p:sp>
        <p:nvSpPr>
          <p:cNvPr id="5" name="Prostokąt 4"/>
          <p:cNvSpPr/>
          <p:nvPr/>
        </p:nvSpPr>
        <p:spPr>
          <a:xfrm>
            <a:off x="580571" y="1226233"/>
            <a:ext cx="114082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HandleGlobalErrorAttribute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HandleErrorAttribute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LogManager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.GetCurrentClassLogger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OnException(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ExceptionContext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filterContext)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filterContext.RequestContext.RouteData.Values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"action"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filterContext.RequestContext.RouteData.Values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Logger.Fatal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filterContext.Exception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"Site unexpected error"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.OnException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Prostokąt 5"/>
          <p:cNvSpPr/>
          <p:nvPr/>
        </p:nvSpPr>
        <p:spPr>
          <a:xfrm>
            <a:off x="580571" y="5479479"/>
            <a:ext cx="10903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RegisterGlobalFilters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GlobalFilterCollection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filters)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filters.Add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HandleGlobalErrorAttribute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36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Saving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NLog</a:t>
            </a:r>
            <a:r>
              <a:rPr lang="en-US" dirty="0"/>
              <a:t> is a free logging platform for .NET, Silverlight and Windows Phone with rich log routing and management capabilities. </a:t>
            </a:r>
            <a:endParaRPr lang="pl-PL" dirty="0" smtClean="0"/>
          </a:p>
          <a:p>
            <a:r>
              <a:rPr lang="en-US" dirty="0" err="1" smtClean="0"/>
              <a:t>NLog</a:t>
            </a:r>
            <a:r>
              <a:rPr lang="en-US" dirty="0" smtClean="0"/>
              <a:t> </a:t>
            </a:r>
            <a:r>
              <a:rPr lang="en-US" dirty="0"/>
              <a:t>makes it easy to produce and manage high-quality logs for your application regardless of its size or complexity</a:t>
            </a:r>
            <a:r>
              <a:rPr lang="en-US" dirty="0" smtClean="0"/>
              <a:t>.</a:t>
            </a:r>
            <a:endParaRPr lang="pl-PL" dirty="0" smtClean="0"/>
          </a:p>
          <a:p>
            <a:r>
              <a:rPr lang="en-US" dirty="0" err="1"/>
              <a:t>NLog</a:t>
            </a:r>
            <a:r>
              <a:rPr lang="en-US" dirty="0"/>
              <a:t> can process diagnostic messages emitted from any .NET language (C#, VB.NET etc.), augment them with contextual information (date and time, severity, thread, process, environment), format according to your preferences and send to one or more targets.</a:t>
            </a:r>
            <a:endParaRPr lang="en-GB" dirty="0"/>
          </a:p>
        </p:txBody>
      </p:sp>
      <p:grpSp>
        <p:nvGrpSpPr>
          <p:cNvPr id="5" name="Grupa 4"/>
          <p:cNvGrpSpPr/>
          <p:nvPr/>
        </p:nvGrpSpPr>
        <p:grpSpPr>
          <a:xfrm>
            <a:off x="8987972" y="466389"/>
            <a:ext cx="2365828" cy="1088571"/>
            <a:chOff x="7663544" y="1509486"/>
            <a:chExt cx="2365828" cy="1088571"/>
          </a:xfrm>
        </p:grpSpPr>
        <p:sp>
          <p:nvSpPr>
            <p:cNvPr id="4" name="Prostokąt zaokrąglony 3"/>
            <p:cNvSpPr/>
            <p:nvPr/>
          </p:nvSpPr>
          <p:spPr>
            <a:xfrm>
              <a:off x="7663544" y="1509486"/>
              <a:ext cx="2365828" cy="10885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NLog - Advanced .NET Logg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372" y="1690688"/>
              <a:ext cx="1571625" cy="742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Prostokąt 5"/>
          <p:cNvSpPr/>
          <p:nvPr/>
        </p:nvSpPr>
        <p:spPr>
          <a:xfrm>
            <a:off x="3334180" y="5792242"/>
            <a:ext cx="56537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/>
              <a:t>http://nlog-project.org/</a:t>
            </a:r>
          </a:p>
        </p:txBody>
      </p:sp>
    </p:spTree>
    <p:extLst>
      <p:ext uri="{BB962C8B-B14F-4D97-AF65-F5344CB8AC3E}">
        <p14:creationId xmlns:p14="http://schemas.microsoft.com/office/powerpoint/2010/main" val="247032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HealthMonitoring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&lt;</a:t>
            </a:r>
            <a:r>
              <a:rPr lang="pl-PL" dirty="0" err="1" smtClean="0"/>
              <a:t>healthMonitoring</a:t>
            </a:r>
            <a:r>
              <a:rPr lang="pl-PL" dirty="0" smtClean="0"/>
              <a:t>&gt; to register web </a:t>
            </a:r>
            <a:r>
              <a:rPr lang="pl-PL" dirty="0" err="1" smtClean="0"/>
              <a:t>events</a:t>
            </a:r>
            <a:endParaRPr lang="pl-PL" dirty="0" smtClean="0"/>
          </a:p>
          <a:p>
            <a:pPr lvl="1"/>
            <a:r>
              <a:rPr lang="en-GB" dirty="0" err="1"/>
              <a:t>WebHeartbeatEvent</a:t>
            </a:r>
            <a:endParaRPr lang="en-GB" dirty="0"/>
          </a:p>
          <a:p>
            <a:pPr lvl="1"/>
            <a:r>
              <a:rPr lang="en-GB" dirty="0" err="1"/>
              <a:t>WebBaseErrorEvent</a:t>
            </a:r>
            <a:endParaRPr lang="en-GB" dirty="0"/>
          </a:p>
          <a:p>
            <a:pPr lvl="1"/>
            <a:r>
              <a:rPr lang="en-GB" dirty="0" err="1"/>
              <a:t>WebRequestEvent</a:t>
            </a:r>
            <a:endParaRPr lang="en-GB" dirty="0"/>
          </a:p>
          <a:p>
            <a:pPr lvl="1"/>
            <a:r>
              <a:rPr lang="en-GB" dirty="0" err="1"/>
              <a:t>WebRequestErrorEvent</a:t>
            </a:r>
            <a:endParaRPr lang="en-GB" dirty="0"/>
          </a:p>
          <a:p>
            <a:pPr lvl="1"/>
            <a:r>
              <a:rPr lang="en-GB" dirty="0" err="1" smtClean="0"/>
              <a:t>WebApplicationLifetimeEvent</a:t>
            </a:r>
            <a:endParaRPr lang="pl-PL" dirty="0" smtClean="0"/>
          </a:p>
          <a:p>
            <a:pPr lvl="1"/>
            <a:r>
              <a:rPr lang="pl-PL" dirty="0" smtClean="0"/>
              <a:t>… </a:t>
            </a:r>
            <a:r>
              <a:rPr lang="pl-PL" dirty="0" err="1" smtClean="0"/>
              <a:t>more</a:t>
            </a:r>
            <a:endParaRPr lang="en-GB" dirty="0"/>
          </a:p>
          <a:p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450742" y="4697365"/>
            <a:ext cx="112905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healthMonitoring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heartbeatInterval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Failure Audits 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Failure Audits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EventLogProvider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profile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minInstances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maxLimit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Infinite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minInterval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00:01:00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pl-P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healthMonitoring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648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Web.config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endParaRPr lang="en-GB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Web.config</a:t>
            </a:r>
            <a:r>
              <a:rPr lang="pl-PL" dirty="0" smtClean="0"/>
              <a:t> </a:t>
            </a:r>
            <a:r>
              <a:rPr lang="pl-PL" dirty="0" err="1" smtClean="0"/>
              <a:t>transformations</a:t>
            </a:r>
            <a:r>
              <a:rPr lang="pl-PL" dirty="0" smtClean="0"/>
              <a:t> for automation </a:t>
            </a:r>
            <a:r>
              <a:rPr lang="pl-PL" dirty="0" err="1" smtClean="0"/>
              <a:t>releases</a:t>
            </a:r>
            <a:endParaRPr lang="pl-PL" dirty="0" smtClean="0"/>
          </a:p>
          <a:p>
            <a:pPr lvl="1"/>
            <a:r>
              <a:rPr lang="pl-PL" dirty="0" err="1" smtClean="0"/>
              <a:t>Web.Debug.config</a:t>
            </a:r>
            <a:r>
              <a:rPr lang="pl-PL" dirty="0" smtClean="0"/>
              <a:t> –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local</a:t>
            </a:r>
            <a:r>
              <a:rPr lang="pl-PL" dirty="0" smtClean="0"/>
              <a:t> environment,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r>
              <a:rPr lang="pl-PL" dirty="0" smtClean="0"/>
              <a:t> </a:t>
            </a:r>
            <a:r>
              <a:rPr lang="pl-PL" dirty="0" err="1" smtClean="0"/>
              <a:t>disabled</a:t>
            </a:r>
            <a:endParaRPr lang="pl-PL" dirty="0" smtClean="0"/>
          </a:p>
          <a:p>
            <a:pPr lvl="1"/>
            <a:r>
              <a:rPr lang="pl-PL" dirty="0" err="1" smtClean="0"/>
              <a:t>Web.Release.config</a:t>
            </a:r>
            <a:r>
              <a:rPr lang="pl-PL" dirty="0" smtClean="0"/>
              <a:t> – </a:t>
            </a:r>
            <a:r>
              <a:rPr lang="pl-PL" dirty="0" err="1" smtClean="0"/>
              <a:t>production</a:t>
            </a:r>
            <a:r>
              <a:rPr lang="pl-PL" dirty="0" smtClean="0"/>
              <a:t> environment,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r>
              <a:rPr lang="pl-PL" dirty="0" smtClean="0"/>
              <a:t> </a:t>
            </a:r>
            <a:r>
              <a:rPr lang="pl-PL" dirty="0" err="1" smtClean="0"/>
              <a:t>enabled</a:t>
            </a:r>
            <a:endParaRPr lang="pl-PL" dirty="0" smtClean="0"/>
          </a:p>
          <a:p>
            <a:pPr lvl="1"/>
            <a:r>
              <a:rPr lang="pl-PL" dirty="0" err="1" smtClean="0"/>
              <a:t>Web.XXX.config</a:t>
            </a:r>
            <a:r>
              <a:rPr lang="pl-PL" dirty="0" smtClean="0"/>
              <a:t> – Q&amp;A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environment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1600809" y="4548750"/>
            <a:ext cx="89903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customErrors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defaultRedirect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statusCode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NotFound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pl-PL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statusCode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/ServerError.html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pl-P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pl-PL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customErrors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59427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05 B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45 min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Saving</a:t>
            </a:r>
            <a:r>
              <a:rPr lang="pl-PL" dirty="0" smtClean="0"/>
              <a:t> </a:t>
            </a:r>
            <a:r>
              <a:rPr lang="pl-PL" dirty="0" err="1" smtClean="0"/>
              <a:t>global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DB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NLog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0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</a:t>
            </a:r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MVC unit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smtClean="0"/>
              <a:t>Test </a:t>
            </a:r>
            <a:r>
              <a:rPr lang="pl-PL" dirty="0" err="1" smtClean="0"/>
              <a:t>Driven</a:t>
            </a:r>
            <a:r>
              <a:rPr lang="pl-PL" dirty="0" smtClean="0"/>
              <a:t> </a:t>
            </a:r>
            <a:r>
              <a:rPr lang="pl-PL" dirty="0" err="1" smtClean="0"/>
              <a:t>Developement</a:t>
            </a:r>
            <a:endParaRPr lang="pl-PL" dirty="0" smtClean="0"/>
          </a:p>
          <a:p>
            <a:r>
              <a:rPr lang="pl-PL" dirty="0" err="1" smtClean="0"/>
              <a:t>Mocking</a:t>
            </a:r>
            <a:r>
              <a:rPr lang="pl-PL" dirty="0" smtClean="0"/>
              <a:t> with </a:t>
            </a:r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HttpContext</a:t>
            </a:r>
            <a:endParaRPr lang="pl-PL" dirty="0" smtClean="0"/>
          </a:p>
          <a:p>
            <a:r>
              <a:rPr lang="pl-PL" dirty="0" smtClean="0"/>
              <a:t>LAB 05 A</a:t>
            </a:r>
          </a:p>
          <a:p>
            <a:r>
              <a:rPr lang="pl-PL" dirty="0" smtClean="0"/>
              <a:t>Global error </a:t>
            </a:r>
            <a:r>
              <a:rPr lang="pl-PL" dirty="0" err="1" smtClean="0"/>
              <a:t>handling</a:t>
            </a:r>
            <a:endParaRPr lang="pl-PL" dirty="0" smtClean="0"/>
          </a:p>
          <a:p>
            <a:r>
              <a:rPr lang="pl-PL" dirty="0" err="1" smtClean="0"/>
              <a:t>Logging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r>
              <a:rPr lang="pl-PL" dirty="0" smtClean="0"/>
              <a:t> to </a:t>
            </a:r>
            <a:r>
              <a:rPr lang="pl-PL" dirty="0" err="1" smtClean="0"/>
              <a:t>database</a:t>
            </a:r>
            <a:endParaRPr lang="pl-PL" dirty="0" smtClean="0"/>
          </a:p>
          <a:p>
            <a:r>
              <a:rPr lang="pl-PL" dirty="0" smtClean="0"/>
              <a:t>MVC </a:t>
            </a:r>
            <a:r>
              <a:rPr lang="pl-PL" dirty="0" err="1" smtClean="0"/>
              <a:t>health</a:t>
            </a:r>
            <a:r>
              <a:rPr lang="pl-PL" dirty="0" smtClean="0"/>
              <a:t> monitoring</a:t>
            </a:r>
          </a:p>
          <a:p>
            <a:r>
              <a:rPr lang="pl-PL" dirty="0" err="1" smtClean="0"/>
              <a:t>Web.config</a:t>
            </a:r>
            <a:r>
              <a:rPr lang="pl-PL" dirty="0" smtClean="0"/>
              <a:t> </a:t>
            </a:r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errors</a:t>
            </a:r>
            <a:endParaRPr lang="pl-PL" dirty="0" smtClean="0"/>
          </a:p>
          <a:p>
            <a:r>
              <a:rPr lang="pl-PL" dirty="0" smtClean="0"/>
              <a:t>LAB 05 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9492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637386" y="2143421"/>
            <a:ext cx="8990381" cy="4112094"/>
            <a:chOff x="73152" y="1651000"/>
            <a:chExt cx="8990381" cy="4112094"/>
          </a:xfrm>
        </p:grpSpPr>
        <p:sp>
          <p:nvSpPr>
            <p:cNvPr id="8" name="Prostokąt zaokrąglony 7"/>
            <p:cNvSpPr/>
            <p:nvPr/>
          </p:nvSpPr>
          <p:spPr>
            <a:xfrm>
              <a:off x="3122314" y="4189475"/>
              <a:ext cx="2892056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test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One of the </a:t>
            </a:r>
            <a:r>
              <a:rPr lang="pl-PL" dirty="0" err="1" smtClean="0"/>
              <a:t>biggest</a:t>
            </a:r>
            <a:r>
              <a:rPr lang="pl-PL" dirty="0" smtClean="0"/>
              <a:t> </a:t>
            </a:r>
            <a:r>
              <a:rPr lang="pl-PL" dirty="0" err="1" smtClean="0"/>
              <a:t>advantage</a:t>
            </a:r>
            <a:r>
              <a:rPr lang="pl-PL" dirty="0" smtClean="0"/>
              <a:t> of MVC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classic</a:t>
            </a:r>
            <a:r>
              <a:rPr lang="pl-PL" dirty="0" smtClean="0"/>
              <a:t> ASP.NET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separation</a:t>
            </a:r>
            <a:r>
              <a:rPr lang="pl-PL" dirty="0" smtClean="0"/>
              <a:t> of </a:t>
            </a:r>
            <a:r>
              <a:rPr lang="pl-PL" dirty="0" err="1" smtClean="0"/>
              <a:t>concerns</a:t>
            </a:r>
            <a:endParaRPr lang="pl-PL" dirty="0" smtClean="0"/>
          </a:p>
          <a:p>
            <a:r>
              <a:rPr lang="pl-PL" dirty="0" err="1" smtClean="0"/>
              <a:t>Separation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for </a:t>
            </a:r>
            <a:r>
              <a:rPr lang="pl-PL" dirty="0" err="1" smtClean="0"/>
              <a:t>testing</a:t>
            </a:r>
            <a:endParaRPr lang="pl-PL" dirty="0" smtClean="0"/>
          </a:p>
          <a:p>
            <a:r>
              <a:rPr lang="pl-PL" dirty="0" err="1" smtClean="0"/>
              <a:t>Testing</a:t>
            </a:r>
            <a:r>
              <a:rPr lang="pl-PL" dirty="0" smtClean="0"/>
              <a:t> </a:t>
            </a:r>
            <a:r>
              <a:rPr lang="pl-PL" dirty="0" err="1" smtClean="0"/>
              <a:t>assures</a:t>
            </a:r>
            <a:r>
              <a:rPr lang="pl-PL" dirty="0" smtClean="0"/>
              <a:t> of high </a:t>
            </a:r>
            <a:r>
              <a:rPr lang="pl-PL" dirty="0" err="1" smtClean="0"/>
              <a:t>quality</a:t>
            </a:r>
            <a:r>
              <a:rPr lang="pl-PL" dirty="0" smtClean="0"/>
              <a:t> 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68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test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rostokąt zaokrąglony 3"/>
          <p:cNvSpPr/>
          <p:nvPr/>
        </p:nvSpPr>
        <p:spPr>
          <a:xfrm>
            <a:off x="1901780" y="1745481"/>
            <a:ext cx="7547020" cy="27045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unit test </a:t>
            </a:r>
            <a:r>
              <a:rPr lang="pl-PL" sz="4000" i="1" dirty="0" smtClean="0"/>
              <a:t/>
            </a:r>
            <a:br>
              <a:rPr lang="pl-PL" sz="4000" i="1" dirty="0" smtClean="0"/>
            </a:br>
            <a:r>
              <a:rPr lang="pl-PL" sz="4000" dirty="0" smtClean="0"/>
              <a:t>test </a:t>
            </a:r>
            <a:r>
              <a:rPr lang="pl-PL" sz="4000" dirty="0" err="1" smtClean="0"/>
              <a:t>designed</a:t>
            </a:r>
            <a:r>
              <a:rPr lang="pl-PL" sz="4000" dirty="0" smtClean="0"/>
              <a:t> to test </a:t>
            </a:r>
            <a:r>
              <a:rPr lang="pl-PL" sz="4000" dirty="0" err="1" smtClean="0"/>
              <a:t>smallest</a:t>
            </a:r>
            <a:r>
              <a:rPr lang="pl-PL" sz="4000" dirty="0" smtClean="0"/>
              <a:t> unit of </a:t>
            </a:r>
            <a:r>
              <a:rPr lang="pl-PL" sz="4000" dirty="0" err="1" smtClean="0"/>
              <a:t>work</a:t>
            </a:r>
            <a:r>
              <a:rPr lang="pl-PL" sz="4000" dirty="0" smtClean="0"/>
              <a:t> – </a:t>
            </a:r>
            <a:r>
              <a:rPr lang="pl-PL" sz="4000" dirty="0" err="1" smtClean="0"/>
              <a:t>eg</a:t>
            </a:r>
            <a:r>
              <a:rPr lang="pl-PL" sz="4000" dirty="0" smtClean="0"/>
              <a:t>. a single </a:t>
            </a:r>
            <a:r>
              <a:rPr lang="pl-PL" sz="4000" dirty="0" err="1" smtClean="0"/>
              <a:t>method</a:t>
            </a:r>
            <a:endParaRPr lang="pl-PL" sz="4000" dirty="0"/>
          </a:p>
        </p:txBody>
      </p:sp>
      <p:sp>
        <p:nvSpPr>
          <p:cNvPr id="5" name="Prostokąt zaokrąglony 4"/>
          <p:cNvSpPr/>
          <p:nvPr/>
        </p:nvSpPr>
        <p:spPr>
          <a:xfrm>
            <a:off x="1901780" y="5503930"/>
            <a:ext cx="7547020" cy="9608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unit test </a:t>
            </a:r>
            <a:r>
              <a:rPr lang="pl-PL" sz="4000" i="1" dirty="0" smtClean="0"/>
              <a:t> == small test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3814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 smtClean="0"/>
              <a:t>Isolated</a:t>
            </a:r>
            <a:r>
              <a:rPr lang="pl-PL" dirty="0" smtClean="0"/>
              <a:t> from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Isolated</a:t>
            </a:r>
            <a:r>
              <a:rPr lang="pl-PL" dirty="0" smtClean="0"/>
              <a:t> from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developers</a:t>
            </a:r>
            <a:endParaRPr lang="pl-PL" dirty="0" smtClean="0"/>
          </a:p>
          <a:p>
            <a:r>
              <a:rPr lang="pl-PL" dirty="0" err="1" smtClean="0"/>
              <a:t>Targeted</a:t>
            </a:r>
            <a:endParaRPr lang="pl-PL" dirty="0" smtClean="0"/>
          </a:p>
          <a:p>
            <a:r>
              <a:rPr lang="pl-PL" dirty="0" err="1" smtClean="0"/>
              <a:t>Repeatable</a:t>
            </a:r>
            <a:endParaRPr lang="pl-PL" dirty="0" smtClean="0"/>
          </a:p>
          <a:p>
            <a:r>
              <a:rPr lang="pl-PL" dirty="0" err="1" smtClean="0"/>
              <a:t>Predictable</a:t>
            </a:r>
            <a:endParaRPr lang="pl-PL" dirty="0" smtClean="0"/>
          </a:p>
          <a:p>
            <a:endParaRPr lang="en-GB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 smtClean="0"/>
              <a:t>Don’t</a:t>
            </a:r>
            <a:r>
              <a:rPr lang="pl-PL" dirty="0" smtClean="0"/>
              <a:t> cross </a:t>
            </a:r>
            <a:r>
              <a:rPr lang="pl-PL" dirty="0" err="1" smtClean="0"/>
              <a:t>borders</a:t>
            </a:r>
            <a:endParaRPr lang="pl-PL" dirty="0" smtClean="0"/>
          </a:p>
          <a:p>
            <a:pPr lvl="1"/>
            <a:r>
              <a:rPr lang="pl-PL" dirty="0" err="1" smtClean="0"/>
              <a:t>You</a:t>
            </a:r>
            <a:r>
              <a:rPr lang="pl-PL" dirty="0" smtClean="0"/>
              <a:t> test single unit!</a:t>
            </a:r>
          </a:p>
          <a:p>
            <a:pPr lvl="1"/>
            <a:endParaRPr lang="pl-PL" dirty="0"/>
          </a:p>
          <a:p>
            <a:r>
              <a:rPr lang="pl-PL" dirty="0" smtClean="0"/>
              <a:t>SRP - Single </a:t>
            </a:r>
            <a:r>
              <a:rPr lang="pl-PL" dirty="0" err="1" smtClean="0"/>
              <a:t>Responsibility</a:t>
            </a:r>
            <a:r>
              <a:rPr lang="pl-PL" dirty="0" smtClean="0"/>
              <a:t> </a:t>
            </a:r>
            <a:r>
              <a:rPr lang="pl-PL" dirty="0" err="1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92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test </a:t>
            </a:r>
            <a:r>
              <a:rPr lang="pl-PL" dirty="0" err="1" smtClean="0"/>
              <a:t>phases</a:t>
            </a:r>
            <a:endParaRPr lang="en-GB" dirty="0"/>
          </a:p>
        </p:txBody>
      </p:sp>
      <p:graphicFrame>
        <p:nvGraphicFramePr>
          <p:cNvPr id="3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881446"/>
              </p:ext>
            </p:extLst>
          </p:nvPr>
        </p:nvGraphicFramePr>
        <p:xfrm>
          <a:off x="1879600" y="1280584"/>
          <a:ext cx="8763000" cy="510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84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helpfull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- </a:t>
            </a:r>
            <a:r>
              <a:rPr lang="pl-PL" dirty="0" err="1" smtClean="0"/>
              <a:t>Assert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>
                <a:solidFill>
                  <a:srgbClr val="3E9BB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.AreEqual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expected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actual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l-PL" sz="2400" dirty="0">
              <a:latin typeface="Consolas" pitchFamily="49" charset="0"/>
              <a:cs typeface="Consolas" pitchFamily="49" charset="0"/>
            </a:endParaRPr>
          </a:p>
          <a:p>
            <a:r>
              <a:rPr lang="pl-PL" sz="2400" dirty="0" err="1">
                <a:solidFill>
                  <a:srgbClr val="3E9BB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.AreSame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expected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actual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2400" dirty="0" err="1">
                <a:solidFill>
                  <a:srgbClr val="3E9BB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.IsTrue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) / </a:t>
            </a:r>
            <a:r>
              <a:rPr lang="pl-PL" sz="2400" dirty="0" err="1">
                <a:solidFill>
                  <a:srgbClr val="3E9BB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.IsFalse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2400" dirty="0" err="1">
                <a:solidFill>
                  <a:srgbClr val="3E9BB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.IsNull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) / </a:t>
            </a:r>
            <a:r>
              <a:rPr lang="pl-PL" sz="2400" dirty="0" err="1">
                <a:solidFill>
                  <a:srgbClr val="3E9BB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.IsNotNull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l-PL" sz="2400" dirty="0">
              <a:solidFill>
                <a:srgbClr val="3E9BB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2400" dirty="0" err="1">
                <a:solidFill>
                  <a:srgbClr val="3E9BB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.Inconclusive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pl-PL" sz="2400" dirty="0">
              <a:latin typeface="Consolas" pitchFamily="49" charset="0"/>
              <a:cs typeface="Consolas" pitchFamily="49" charset="0"/>
            </a:endParaRPr>
          </a:p>
          <a:p>
            <a:r>
              <a:rPr lang="pl-PL" sz="2400" dirty="0" err="1">
                <a:latin typeface="Consolas" pitchFamily="49" charset="0"/>
                <a:cs typeface="Consolas" pitchFamily="49" charset="0"/>
              </a:rPr>
              <a:t>Generic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versions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also</a:t>
            </a:r>
            <a:r>
              <a:rPr lang="pl-P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2400" dirty="0" err="1">
                <a:latin typeface="Consolas" pitchFamily="49" charset="0"/>
                <a:cs typeface="Consolas" pitchFamily="49" charset="0"/>
              </a:rPr>
              <a:t>present</a:t>
            </a:r>
            <a:endParaRPr lang="pl-PL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unit test </a:t>
            </a:r>
            <a:r>
              <a:rPr lang="pl-PL" dirty="0" err="1" smtClean="0"/>
              <a:t>mvc</a:t>
            </a:r>
            <a:r>
              <a:rPr lang="pl-PL" dirty="0" smtClean="0"/>
              <a:t> </a:t>
            </a:r>
            <a:r>
              <a:rPr lang="pl-PL" dirty="0" err="1" smtClean="0"/>
              <a:t>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2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1240</TotalTime>
  <Words>893</Words>
  <Application>Microsoft Office PowerPoint</Application>
  <PresentationFormat>Panoramiczny</PresentationFormat>
  <Paragraphs>209</Paragraphs>
  <Slides>26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FontAwesome</vt:lpstr>
      <vt:lpstr>Segoe UI Light</vt:lpstr>
      <vt:lpstr>Motyw pakietu Office</vt:lpstr>
      <vt:lpstr>ASP.NET MVC 5 with Developement Patterns</vt:lpstr>
      <vt:lpstr>Module agenda</vt:lpstr>
      <vt:lpstr>MVC Components</vt:lpstr>
      <vt:lpstr>Why test your app?</vt:lpstr>
      <vt:lpstr>Unit test</vt:lpstr>
      <vt:lpstr>Unit tests</vt:lpstr>
      <vt:lpstr>Unit test phases</vt:lpstr>
      <vt:lpstr>A very helpfull class - Assert</vt:lpstr>
      <vt:lpstr>demo</vt:lpstr>
      <vt:lpstr>Unit tests 'things'</vt:lpstr>
      <vt:lpstr>Testing object with dependency</vt:lpstr>
      <vt:lpstr>demo</vt:lpstr>
      <vt:lpstr>Mocking with Moq</vt:lpstr>
      <vt:lpstr>demo</vt:lpstr>
      <vt:lpstr>Mocking HttpContext?</vt:lpstr>
      <vt:lpstr>You don’t use HttpContext?</vt:lpstr>
      <vt:lpstr>A better way…</vt:lpstr>
      <vt:lpstr>And you know the rest of the story*</vt:lpstr>
      <vt:lpstr>LAB 05 A</vt:lpstr>
      <vt:lpstr>Global error handling</vt:lpstr>
      <vt:lpstr>Saving errors into database</vt:lpstr>
      <vt:lpstr>MVC HealthMonitoring</vt:lpstr>
      <vt:lpstr>Web.config custom errors</vt:lpstr>
      <vt:lpstr>LAB 05 B</vt:lpstr>
      <vt:lpstr>Module 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30</cp:revision>
  <dcterms:created xsi:type="dcterms:W3CDTF">2015-12-21T20:24:16Z</dcterms:created>
  <dcterms:modified xsi:type="dcterms:W3CDTF">2016-01-08T09:53:41Z</dcterms:modified>
</cp:coreProperties>
</file>