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1" r:id="rId4"/>
    <p:sldId id="262" r:id="rId5"/>
    <p:sldId id="272" r:id="rId6"/>
    <p:sldId id="263" r:id="rId7"/>
    <p:sldId id="264" r:id="rId8"/>
    <p:sldId id="273" r:id="rId9"/>
    <p:sldId id="266" r:id="rId10"/>
    <p:sldId id="275" r:id="rId11"/>
    <p:sldId id="274" r:id="rId12"/>
    <p:sldId id="282" r:id="rId13"/>
    <p:sldId id="277" r:id="rId14"/>
    <p:sldId id="267" r:id="rId15"/>
    <p:sldId id="276" r:id="rId16"/>
    <p:sldId id="259" r:id="rId17"/>
    <p:sldId id="260" r:id="rId18"/>
    <p:sldId id="268" r:id="rId19"/>
    <p:sldId id="269" r:id="rId20"/>
    <p:sldId id="280" r:id="rId21"/>
    <p:sldId id="281" r:id="rId22"/>
    <p:sldId id="278" r:id="rId23"/>
    <p:sldId id="270" r:id="rId24"/>
    <p:sldId id="279" r:id="rId25"/>
    <p:sldId id="258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65017" autoAdjust="0"/>
  </p:normalViewPr>
  <p:slideViewPr>
    <p:cSldViewPr snapToGrid="0">
      <p:cViewPr varScale="1">
        <p:scale>
          <a:sx n="47" d="100"/>
          <a:sy n="4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2432A-2078-4BCC-820D-7584BA01C1C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DACF43E-BC9F-4F22-BA56-598F9FB2C49B}">
      <dgm:prSet phldrT="[Tekst]"/>
      <dgm:spPr/>
      <dgm:t>
        <a:bodyPr/>
        <a:lstStyle/>
        <a:p>
          <a:r>
            <a:rPr lang="pl-PL" dirty="0" err="1" smtClean="0"/>
            <a:t>Domain</a:t>
          </a:r>
          <a:r>
            <a:rPr lang="pl-PL" dirty="0" smtClean="0"/>
            <a:t> </a:t>
          </a:r>
          <a:r>
            <a:rPr lang="pl-PL" dirty="0" err="1" smtClean="0"/>
            <a:t>object</a:t>
          </a:r>
          <a:r>
            <a:rPr lang="pl-PL" dirty="0" smtClean="0"/>
            <a:t> </a:t>
          </a:r>
          <a:r>
            <a:rPr lang="pl-PL" dirty="0" err="1" smtClean="0"/>
            <a:t>project</a:t>
          </a:r>
          <a:r>
            <a:rPr lang="pl-PL" dirty="0" smtClean="0"/>
            <a:t>?</a:t>
          </a:r>
          <a:endParaRPr lang="en-GB" dirty="0"/>
        </a:p>
      </dgm:t>
    </dgm:pt>
    <dgm:pt modelId="{E49323FD-E731-416D-814B-E8AA9ABBFDA6}" type="parTrans" cxnId="{B65AA01A-E5A2-4DCC-B1F5-CE880789CC0E}">
      <dgm:prSet/>
      <dgm:spPr/>
      <dgm:t>
        <a:bodyPr/>
        <a:lstStyle/>
        <a:p>
          <a:endParaRPr lang="en-GB"/>
        </a:p>
      </dgm:t>
    </dgm:pt>
    <dgm:pt modelId="{129427A9-E212-4FB4-96B3-6B887B556726}" type="sibTrans" cxnId="{B65AA01A-E5A2-4DCC-B1F5-CE880789CC0E}">
      <dgm:prSet/>
      <dgm:spPr/>
      <dgm:t>
        <a:bodyPr/>
        <a:lstStyle/>
        <a:p>
          <a:endParaRPr lang="en-GB"/>
        </a:p>
      </dgm:t>
    </dgm:pt>
    <dgm:pt modelId="{E12BB990-56A2-4B99-8E65-78359C92AE2E}">
      <dgm:prSet phldrT="[Tekst]"/>
      <dgm:spPr/>
      <dgm:t>
        <a:bodyPr/>
        <a:lstStyle/>
        <a:p>
          <a:r>
            <a:rPr lang="pl-PL" dirty="0" err="1" smtClean="0"/>
            <a:t>Domain</a:t>
          </a:r>
          <a:r>
            <a:rPr lang="pl-PL" dirty="0" smtClean="0"/>
            <a:t> service </a:t>
          </a:r>
          <a:r>
            <a:rPr lang="pl-PL" dirty="0" err="1" smtClean="0"/>
            <a:t>project</a:t>
          </a:r>
          <a:r>
            <a:rPr lang="pl-PL" dirty="0" smtClean="0"/>
            <a:t>?</a:t>
          </a:r>
          <a:endParaRPr lang="en-GB" dirty="0"/>
        </a:p>
      </dgm:t>
    </dgm:pt>
    <dgm:pt modelId="{ED056A39-A7CD-4D64-9246-3A6614EA591D}" type="parTrans" cxnId="{B35A1CEA-62DE-4B7E-88D5-4645C863FCAB}">
      <dgm:prSet/>
      <dgm:spPr/>
      <dgm:t>
        <a:bodyPr/>
        <a:lstStyle/>
        <a:p>
          <a:endParaRPr lang="en-GB"/>
        </a:p>
      </dgm:t>
    </dgm:pt>
    <dgm:pt modelId="{260F2DE7-94F7-49C5-9A0B-077A76C76096}" type="sibTrans" cxnId="{B35A1CEA-62DE-4B7E-88D5-4645C863FCAB}">
      <dgm:prSet/>
      <dgm:spPr/>
      <dgm:t>
        <a:bodyPr/>
        <a:lstStyle/>
        <a:p>
          <a:endParaRPr lang="en-GB"/>
        </a:p>
      </dgm:t>
    </dgm:pt>
    <dgm:pt modelId="{7CCB3B76-1138-4A7B-A694-F5C877600429}">
      <dgm:prSet phldrT="[Tekst]"/>
      <dgm:spPr/>
      <dgm:t>
        <a:bodyPr/>
        <a:lstStyle/>
        <a:p>
          <a:r>
            <a:rPr lang="pl-PL" dirty="0" err="1" smtClean="0"/>
            <a:t>Separate</a:t>
          </a:r>
          <a:r>
            <a:rPr lang="pl-PL" dirty="0" smtClean="0"/>
            <a:t> </a:t>
          </a:r>
          <a:r>
            <a:rPr lang="pl-PL" dirty="0" err="1" smtClean="0"/>
            <a:t>project</a:t>
          </a:r>
          <a:r>
            <a:rPr lang="pl-PL" dirty="0" smtClean="0"/>
            <a:t>?</a:t>
          </a:r>
          <a:endParaRPr lang="en-GB" dirty="0"/>
        </a:p>
      </dgm:t>
    </dgm:pt>
    <dgm:pt modelId="{84DD9EBB-F913-4117-89F6-17E83A8381C6}" type="parTrans" cxnId="{6D7CD706-6EF6-4467-9B69-2FFE06D83FF3}">
      <dgm:prSet/>
      <dgm:spPr/>
      <dgm:t>
        <a:bodyPr/>
        <a:lstStyle/>
        <a:p>
          <a:endParaRPr lang="en-GB"/>
        </a:p>
      </dgm:t>
    </dgm:pt>
    <dgm:pt modelId="{25D44122-8DA2-4E03-A086-7BAD6B1A5526}" type="sibTrans" cxnId="{6D7CD706-6EF6-4467-9B69-2FFE06D83FF3}">
      <dgm:prSet/>
      <dgm:spPr/>
      <dgm:t>
        <a:bodyPr/>
        <a:lstStyle/>
        <a:p>
          <a:endParaRPr lang="en-GB"/>
        </a:p>
      </dgm:t>
    </dgm:pt>
    <dgm:pt modelId="{8F3A97BE-5F7D-4700-9028-24269419C77C}" type="pres">
      <dgm:prSet presAssocID="{87F2432A-2078-4BCC-820D-7584BA01C1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0CDC4DF-5A72-452A-AAA7-C1E318F5B540}" type="pres">
      <dgm:prSet presAssocID="{CDACF43E-BC9F-4F22-BA56-598F9FB2C49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96B886-7470-4C3A-8729-9DB993CED9C5}" type="pres">
      <dgm:prSet presAssocID="{129427A9-E212-4FB4-96B3-6B887B556726}" presName="sibTrans" presStyleLbl="sibTrans2D1" presStyleIdx="0" presStyleCnt="2"/>
      <dgm:spPr/>
      <dgm:t>
        <a:bodyPr/>
        <a:lstStyle/>
        <a:p>
          <a:endParaRPr lang="en-GB"/>
        </a:p>
      </dgm:t>
    </dgm:pt>
    <dgm:pt modelId="{DF9322B8-C569-4B91-A0AF-48D82562371F}" type="pres">
      <dgm:prSet presAssocID="{129427A9-E212-4FB4-96B3-6B887B556726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D3C27B15-ECC6-4783-8BA0-071703E20C8E}" type="pres">
      <dgm:prSet presAssocID="{E12BB990-56A2-4B99-8E65-78359C92AE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AD4112-9744-4420-910A-5C15FC02DD9F}" type="pres">
      <dgm:prSet presAssocID="{260F2DE7-94F7-49C5-9A0B-077A76C76096}" presName="sibTrans" presStyleLbl="sibTrans2D1" presStyleIdx="1" presStyleCnt="2"/>
      <dgm:spPr/>
      <dgm:t>
        <a:bodyPr/>
        <a:lstStyle/>
        <a:p>
          <a:endParaRPr lang="en-GB"/>
        </a:p>
      </dgm:t>
    </dgm:pt>
    <dgm:pt modelId="{9F9BAFBD-3E3F-4A95-B15D-AA3053DBE097}" type="pres">
      <dgm:prSet presAssocID="{260F2DE7-94F7-49C5-9A0B-077A76C76096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C6524567-704E-40FF-B4D4-73103B188370}" type="pres">
      <dgm:prSet presAssocID="{7CCB3B76-1138-4A7B-A694-F5C8776004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5E7948F-4C0C-4296-851B-B86B727B0FC1}" type="presOf" srcId="{129427A9-E212-4FB4-96B3-6B887B556726}" destId="{BD96B886-7470-4C3A-8729-9DB993CED9C5}" srcOrd="0" destOrd="0" presId="urn:microsoft.com/office/officeart/2005/8/layout/process1"/>
    <dgm:cxn modelId="{1D397875-52A7-4924-93C6-1C0A350EA976}" type="presOf" srcId="{129427A9-E212-4FB4-96B3-6B887B556726}" destId="{DF9322B8-C569-4B91-A0AF-48D82562371F}" srcOrd="1" destOrd="0" presId="urn:microsoft.com/office/officeart/2005/8/layout/process1"/>
    <dgm:cxn modelId="{B35A1CEA-62DE-4B7E-88D5-4645C863FCAB}" srcId="{87F2432A-2078-4BCC-820D-7584BA01C1CD}" destId="{E12BB990-56A2-4B99-8E65-78359C92AE2E}" srcOrd="1" destOrd="0" parTransId="{ED056A39-A7CD-4D64-9246-3A6614EA591D}" sibTransId="{260F2DE7-94F7-49C5-9A0B-077A76C76096}"/>
    <dgm:cxn modelId="{9ECD8C08-EFD7-4213-8DC1-8B58EBBE9E60}" type="presOf" srcId="{260F2DE7-94F7-49C5-9A0B-077A76C76096}" destId="{9F9BAFBD-3E3F-4A95-B15D-AA3053DBE097}" srcOrd="1" destOrd="0" presId="urn:microsoft.com/office/officeart/2005/8/layout/process1"/>
    <dgm:cxn modelId="{6D7CD706-6EF6-4467-9B69-2FFE06D83FF3}" srcId="{87F2432A-2078-4BCC-820D-7584BA01C1CD}" destId="{7CCB3B76-1138-4A7B-A694-F5C877600429}" srcOrd="2" destOrd="0" parTransId="{84DD9EBB-F913-4117-89F6-17E83A8381C6}" sibTransId="{25D44122-8DA2-4E03-A086-7BAD6B1A5526}"/>
    <dgm:cxn modelId="{B65AA01A-E5A2-4DCC-B1F5-CE880789CC0E}" srcId="{87F2432A-2078-4BCC-820D-7584BA01C1CD}" destId="{CDACF43E-BC9F-4F22-BA56-598F9FB2C49B}" srcOrd="0" destOrd="0" parTransId="{E49323FD-E731-416D-814B-E8AA9ABBFDA6}" sibTransId="{129427A9-E212-4FB4-96B3-6B887B556726}"/>
    <dgm:cxn modelId="{48731C73-028B-4258-9E29-08754DC62F6D}" type="presOf" srcId="{CDACF43E-BC9F-4F22-BA56-598F9FB2C49B}" destId="{C0CDC4DF-5A72-452A-AAA7-C1E318F5B540}" srcOrd="0" destOrd="0" presId="urn:microsoft.com/office/officeart/2005/8/layout/process1"/>
    <dgm:cxn modelId="{4165EFC6-9E2E-495E-9971-EB59DD749AA4}" type="presOf" srcId="{E12BB990-56A2-4B99-8E65-78359C92AE2E}" destId="{D3C27B15-ECC6-4783-8BA0-071703E20C8E}" srcOrd="0" destOrd="0" presId="urn:microsoft.com/office/officeart/2005/8/layout/process1"/>
    <dgm:cxn modelId="{0B4501C0-99B1-4E8B-A70F-DE6966756C7A}" type="presOf" srcId="{7CCB3B76-1138-4A7B-A694-F5C877600429}" destId="{C6524567-704E-40FF-B4D4-73103B188370}" srcOrd="0" destOrd="0" presId="urn:microsoft.com/office/officeart/2005/8/layout/process1"/>
    <dgm:cxn modelId="{05B0EFC4-2B9F-4FD6-92D0-7F9565672635}" type="presOf" srcId="{260F2DE7-94F7-49C5-9A0B-077A76C76096}" destId="{0EAD4112-9744-4420-910A-5C15FC02DD9F}" srcOrd="0" destOrd="0" presId="urn:microsoft.com/office/officeart/2005/8/layout/process1"/>
    <dgm:cxn modelId="{E6057A55-F66D-4BCB-A683-9BAF532E19BF}" type="presOf" srcId="{87F2432A-2078-4BCC-820D-7584BA01C1CD}" destId="{8F3A97BE-5F7D-4700-9028-24269419C77C}" srcOrd="0" destOrd="0" presId="urn:microsoft.com/office/officeart/2005/8/layout/process1"/>
    <dgm:cxn modelId="{FCE095C5-1422-49F4-9CEC-CF172090E7C3}" type="presParOf" srcId="{8F3A97BE-5F7D-4700-9028-24269419C77C}" destId="{C0CDC4DF-5A72-452A-AAA7-C1E318F5B540}" srcOrd="0" destOrd="0" presId="urn:microsoft.com/office/officeart/2005/8/layout/process1"/>
    <dgm:cxn modelId="{0B78BCC9-56D6-4F24-96E5-574B8681FE74}" type="presParOf" srcId="{8F3A97BE-5F7D-4700-9028-24269419C77C}" destId="{BD96B886-7470-4C3A-8729-9DB993CED9C5}" srcOrd="1" destOrd="0" presId="urn:microsoft.com/office/officeart/2005/8/layout/process1"/>
    <dgm:cxn modelId="{DC1F6B57-B2E9-455E-8F70-3B5F7EBAAB51}" type="presParOf" srcId="{BD96B886-7470-4C3A-8729-9DB993CED9C5}" destId="{DF9322B8-C569-4B91-A0AF-48D82562371F}" srcOrd="0" destOrd="0" presId="urn:microsoft.com/office/officeart/2005/8/layout/process1"/>
    <dgm:cxn modelId="{F4EFA733-BE98-4D18-ADF3-7443AFE1C6CC}" type="presParOf" srcId="{8F3A97BE-5F7D-4700-9028-24269419C77C}" destId="{D3C27B15-ECC6-4783-8BA0-071703E20C8E}" srcOrd="2" destOrd="0" presId="urn:microsoft.com/office/officeart/2005/8/layout/process1"/>
    <dgm:cxn modelId="{21D9FED7-76BD-49D4-BC03-3090CD7B7B84}" type="presParOf" srcId="{8F3A97BE-5F7D-4700-9028-24269419C77C}" destId="{0EAD4112-9744-4420-910A-5C15FC02DD9F}" srcOrd="3" destOrd="0" presId="urn:microsoft.com/office/officeart/2005/8/layout/process1"/>
    <dgm:cxn modelId="{53541615-DE92-42AC-95BB-2B53BD3657B5}" type="presParOf" srcId="{0EAD4112-9744-4420-910A-5C15FC02DD9F}" destId="{9F9BAFBD-3E3F-4A95-B15D-AA3053DBE097}" srcOrd="0" destOrd="0" presId="urn:microsoft.com/office/officeart/2005/8/layout/process1"/>
    <dgm:cxn modelId="{CD8AC987-F40E-4689-8A86-D6DDC125EC3C}" type="presParOf" srcId="{8F3A97BE-5F7D-4700-9028-24269419C77C}" destId="{C6524567-704E-40FF-B4D4-73103B18837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DC4DF-5A72-452A-AAA7-C1E318F5B540}">
      <dsp:nvSpPr>
        <dsp:cNvPr id="0" name=""/>
        <dsp:cNvSpPr/>
      </dsp:nvSpPr>
      <dsp:spPr>
        <a:xfrm>
          <a:off x="8164" y="504184"/>
          <a:ext cx="2440209" cy="1464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err="1" smtClean="0"/>
            <a:t>Domain</a:t>
          </a:r>
          <a:r>
            <a:rPr lang="pl-PL" sz="2700" kern="1200" dirty="0" smtClean="0"/>
            <a:t> </a:t>
          </a:r>
          <a:r>
            <a:rPr lang="pl-PL" sz="2700" kern="1200" dirty="0" err="1" smtClean="0"/>
            <a:t>object</a:t>
          </a:r>
          <a:r>
            <a:rPr lang="pl-PL" sz="2700" kern="1200" dirty="0" smtClean="0"/>
            <a:t> </a:t>
          </a:r>
          <a:r>
            <a:rPr lang="pl-PL" sz="2700" kern="1200" dirty="0" err="1" smtClean="0"/>
            <a:t>project</a:t>
          </a:r>
          <a:r>
            <a:rPr lang="pl-PL" sz="2700" kern="1200" dirty="0" smtClean="0"/>
            <a:t>?</a:t>
          </a:r>
          <a:endParaRPr lang="en-GB" sz="2700" kern="1200" dirty="0"/>
        </a:p>
      </dsp:txBody>
      <dsp:txXfrm>
        <a:off x="51047" y="547067"/>
        <a:ext cx="2354443" cy="1378359"/>
      </dsp:txXfrm>
    </dsp:sp>
    <dsp:sp modelId="{BD96B886-7470-4C3A-8729-9DB993CED9C5}">
      <dsp:nvSpPr>
        <dsp:cNvPr id="0" name=""/>
        <dsp:cNvSpPr/>
      </dsp:nvSpPr>
      <dsp:spPr>
        <a:xfrm>
          <a:off x="2692394" y="933661"/>
          <a:ext cx="517324" cy="605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/>
        </a:p>
      </dsp:txBody>
      <dsp:txXfrm>
        <a:off x="2692394" y="1054695"/>
        <a:ext cx="362127" cy="363103"/>
      </dsp:txXfrm>
    </dsp:sp>
    <dsp:sp modelId="{D3C27B15-ECC6-4783-8BA0-071703E20C8E}">
      <dsp:nvSpPr>
        <dsp:cNvPr id="0" name=""/>
        <dsp:cNvSpPr/>
      </dsp:nvSpPr>
      <dsp:spPr>
        <a:xfrm>
          <a:off x="3424457" y="504184"/>
          <a:ext cx="2440209" cy="1464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err="1" smtClean="0"/>
            <a:t>Domain</a:t>
          </a:r>
          <a:r>
            <a:rPr lang="pl-PL" sz="2700" kern="1200" dirty="0" smtClean="0"/>
            <a:t> service </a:t>
          </a:r>
          <a:r>
            <a:rPr lang="pl-PL" sz="2700" kern="1200" dirty="0" err="1" smtClean="0"/>
            <a:t>project</a:t>
          </a:r>
          <a:r>
            <a:rPr lang="pl-PL" sz="2700" kern="1200" dirty="0" smtClean="0"/>
            <a:t>?</a:t>
          </a:r>
          <a:endParaRPr lang="en-GB" sz="2700" kern="1200" dirty="0"/>
        </a:p>
      </dsp:txBody>
      <dsp:txXfrm>
        <a:off x="3467340" y="547067"/>
        <a:ext cx="2354443" cy="1378359"/>
      </dsp:txXfrm>
    </dsp:sp>
    <dsp:sp modelId="{0EAD4112-9744-4420-910A-5C15FC02DD9F}">
      <dsp:nvSpPr>
        <dsp:cNvPr id="0" name=""/>
        <dsp:cNvSpPr/>
      </dsp:nvSpPr>
      <dsp:spPr>
        <a:xfrm>
          <a:off x="6108688" y="933661"/>
          <a:ext cx="517324" cy="605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/>
        </a:p>
      </dsp:txBody>
      <dsp:txXfrm>
        <a:off x="6108688" y="1054695"/>
        <a:ext cx="362127" cy="363103"/>
      </dsp:txXfrm>
    </dsp:sp>
    <dsp:sp modelId="{C6524567-704E-40FF-B4D4-73103B188370}">
      <dsp:nvSpPr>
        <dsp:cNvPr id="0" name=""/>
        <dsp:cNvSpPr/>
      </dsp:nvSpPr>
      <dsp:spPr>
        <a:xfrm>
          <a:off x="6840751" y="504184"/>
          <a:ext cx="2440209" cy="1464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err="1" smtClean="0"/>
            <a:t>Separate</a:t>
          </a:r>
          <a:r>
            <a:rPr lang="pl-PL" sz="2700" kern="1200" dirty="0" smtClean="0"/>
            <a:t> </a:t>
          </a:r>
          <a:r>
            <a:rPr lang="pl-PL" sz="2700" kern="1200" dirty="0" err="1" smtClean="0"/>
            <a:t>project</a:t>
          </a:r>
          <a:r>
            <a:rPr lang="pl-PL" sz="2700" kern="1200" dirty="0" smtClean="0"/>
            <a:t>?</a:t>
          </a:r>
          <a:endParaRPr lang="en-GB" sz="2700" kern="1200" dirty="0"/>
        </a:p>
      </dsp:txBody>
      <dsp:txXfrm>
        <a:off x="6883634" y="547067"/>
        <a:ext cx="2354443" cy="137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http://www.devtrends.co.uk/blog/stop-using-automapper-in-your-data-access-code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---------- FULL </a:t>
            </a:r>
            <a:r>
              <a:rPr lang="pl-PL" dirty="0" err="1" smtClean="0"/>
              <a:t>QueryableExtensions.cs</a:t>
            </a:r>
            <a:r>
              <a:rPr lang="pl-PL" baseline="0" dirty="0" smtClean="0"/>
              <a:t> BELOW ---------------</a:t>
            </a:r>
            <a:endParaRPr lang="pl-PL" dirty="0" smtClean="0"/>
          </a:p>
          <a:p>
            <a:r>
              <a:rPr lang="en-GB" dirty="0" smtClean="0"/>
              <a:t>using System;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System.Collections.Generic</a:t>
            </a:r>
            <a:r>
              <a:rPr lang="en-GB" dirty="0" smtClean="0"/>
              <a:t>;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System.Linq</a:t>
            </a:r>
            <a:r>
              <a:rPr lang="en-GB" dirty="0" smtClean="0"/>
              <a:t>;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System.Linq.Expressions</a:t>
            </a:r>
            <a:r>
              <a:rPr lang="en-GB" dirty="0" smtClean="0"/>
              <a:t>;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System.Reflection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System.Text.RegularExpressions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namespace </a:t>
            </a:r>
            <a:r>
              <a:rPr lang="en-GB" dirty="0" err="1" smtClean="0"/>
              <a:t>DevTrends.DataHelpers</a:t>
            </a:r>
            <a:endParaRPr lang="en-GB" dirty="0" smtClean="0"/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 public static class </a:t>
            </a:r>
            <a:r>
              <a:rPr lang="en-GB" dirty="0" err="1" smtClean="0"/>
              <a:t>QueryableExtensions</a:t>
            </a:r>
            <a:endParaRPr lang="en-GB" dirty="0" smtClean="0"/>
          </a:p>
          <a:p>
            <a:r>
              <a:rPr lang="en-GB" dirty="0" smtClean="0"/>
              <a:t>    {</a:t>
            </a:r>
          </a:p>
          <a:p>
            <a:r>
              <a:rPr lang="en-GB" dirty="0" smtClean="0"/>
              <a:t>        public static </a:t>
            </a:r>
            <a:r>
              <a:rPr lang="en-GB" dirty="0" err="1" smtClean="0"/>
              <a:t>ProjectionExpression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&gt; Project&lt;</a:t>
            </a:r>
            <a:r>
              <a:rPr lang="en-GB" dirty="0" err="1" smtClean="0"/>
              <a:t>TSource</a:t>
            </a:r>
            <a:r>
              <a:rPr lang="en-GB" dirty="0" smtClean="0"/>
              <a:t>&gt;(this </a:t>
            </a:r>
            <a:r>
              <a:rPr lang="en-GB" dirty="0" err="1" smtClean="0"/>
              <a:t>IQueryable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&gt; source)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return new </a:t>
            </a:r>
            <a:r>
              <a:rPr lang="en-GB" dirty="0" err="1" smtClean="0"/>
              <a:t>ProjectionExpression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&gt;(source);</a:t>
            </a:r>
          </a:p>
          <a:p>
            <a:r>
              <a:rPr lang="en-GB" dirty="0" smtClean="0"/>
              <a:t>        }</a:t>
            </a:r>
          </a:p>
          <a:p>
            <a:r>
              <a:rPr lang="en-GB" dirty="0" smtClean="0"/>
              <a:t>    }</a:t>
            </a:r>
          </a:p>
          <a:p>
            <a:endParaRPr lang="en-GB" dirty="0" smtClean="0"/>
          </a:p>
          <a:p>
            <a:r>
              <a:rPr lang="en-GB" dirty="0" smtClean="0"/>
              <a:t>    public class </a:t>
            </a:r>
            <a:r>
              <a:rPr lang="en-GB" dirty="0" err="1" smtClean="0"/>
              <a:t>ProjectionExpression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    {</a:t>
            </a:r>
          </a:p>
          <a:p>
            <a:r>
              <a:rPr lang="en-GB" dirty="0" smtClean="0"/>
              <a:t>        private static </a:t>
            </a:r>
            <a:r>
              <a:rPr lang="en-GB" dirty="0" err="1" smtClean="0"/>
              <a:t>readonly</a:t>
            </a:r>
            <a:r>
              <a:rPr lang="en-GB" dirty="0" smtClean="0"/>
              <a:t> Dictionary&lt;string, Expression&gt; </a:t>
            </a:r>
            <a:r>
              <a:rPr lang="en-GB" dirty="0" err="1" smtClean="0"/>
              <a:t>ExpressionCache</a:t>
            </a:r>
            <a:r>
              <a:rPr lang="en-GB" dirty="0" smtClean="0"/>
              <a:t> = new Dictionary&lt;string, Expression&gt;();</a:t>
            </a:r>
          </a:p>
          <a:p>
            <a:endParaRPr lang="en-GB" dirty="0" smtClean="0"/>
          </a:p>
          <a:p>
            <a:r>
              <a:rPr lang="en-GB" dirty="0" smtClean="0"/>
              <a:t>        private </a:t>
            </a:r>
            <a:r>
              <a:rPr lang="en-GB" dirty="0" err="1" smtClean="0"/>
              <a:t>readonly</a:t>
            </a:r>
            <a:r>
              <a:rPr lang="en-GB" dirty="0" smtClean="0"/>
              <a:t> </a:t>
            </a:r>
            <a:r>
              <a:rPr lang="en-GB" dirty="0" err="1" smtClean="0"/>
              <a:t>IQueryable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&gt; _source;</a:t>
            </a:r>
          </a:p>
          <a:p>
            <a:endParaRPr lang="en-GB" dirty="0" smtClean="0"/>
          </a:p>
          <a:p>
            <a:r>
              <a:rPr lang="en-GB" dirty="0" smtClean="0"/>
              <a:t>        public </a:t>
            </a:r>
            <a:r>
              <a:rPr lang="en-GB" dirty="0" err="1" smtClean="0"/>
              <a:t>ProjectionExpression</a:t>
            </a:r>
            <a:r>
              <a:rPr lang="en-GB" dirty="0" smtClean="0"/>
              <a:t>(</a:t>
            </a:r>
            <a:r>
              <a:rPr lang="en-GB" dirty="0" err="1" smtClean="0"/>
              <a:t>IQueryable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&gt; source)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_source = source;</a:t>
            </a:r>
          </a:p>
          <a:p>
            <a:r>
              <a:rPr lang="en-GB" dirty="0" smtClean="0"/>
              <a:t>        }</a:t>
            </a:r>
          </a:p>
          <a:p>
            <a:endParaRPr lang="en-GB" dirty="0" smtClean="0"/>
          </a:p>
          <a:p>
            <a:r>
              <a:rPr lang="en-GB" dirty="0" smtClean="0"/>
              <a:t>        public </a:t>
            </a:r>
            <a:r>
              <a:rPr lang="en-GB" dirty="0" err="1" smtClean="0"/>
              <a:t>IQueryable</a:t>
            </a:r>
            <a:r>
              <a:rPr lang="en-GB" dirty="0" smtClean="0"/>
              <a:t>&lt;</a:t>
            </a:r>
            <a:r>
              <a:rPr lang="en-GB" dirty="0" err="1" smtClean="0"/>
              <a:t>TDest</a:t>
            </a:r>
            <a:r>
              <a:rPr lang="en-GB" dirty="0" smtClean="0"/>
              <a:t>&gt; To&lt;</a:t>
            </a:r>
            <a:r>
              <a:rPr lang="en-GB" dirty="0" err="1" smtClean="0"/>
              <a:t>TDest</a:t>
            </a:r>
            <a:r>
              <a:rPr lang="en-GB" dirty="0" smtClean="0"/>
              <a:t>&gt;()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	       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queryExpression</a:t>
            </a:r>
            <a:r>
              <a:rPr lang="en-GB" dirty="0" smtClean="0"/>
              <a:t> = </a:t>
            </a:r>
            <a:r>
              <a:rPr lang="en-GB" dirty="0" err="1" smtClean="0"/>
              <a:t>GetCachedExpression</a:t>
            </a:r>
            <a:r>
              <a:rPr lang="en-GB" dirty="0" smtClean="0"/>
              <a:t>&lt;</a:t>
            </a:r>
            <a:r>
              <a:rPr lang="en-GB" dirty="0" err="1" smtClean="0"/>
              <a:t>TDest</a:t>
            </a:r>
            <a:r>
              <a:rPr lang="en-GB" dirty="0" smtClean="0"/>
              <a:t>&gt;() ?? </a:t>
            </a:r>
            <a:r>
              <a:rPr lang="en-GB" dirty="0" err="1" smtClean="0"/>
              <a:t>BuildExpression</a:t>
            </a:r>
            <a:r>
              <a:rPr lang="en-GB" dirty="0" smtClean="0"/>
              <a:t>&lt;</a:t>
            </a:r>
            <a:r>
              <a:rPr lang="en-GB" dirty="0" err="1" smtClean="0"/>
              <a:t>TDest</a:t>
            </a:r>
            <a:r>
              <a:rPr lang="en-GB" dirty="0" smtClean="0"/>
              <a:t>&gt;();</a:t>
            </a:r>
          </a:p>
          <a:p>
            <a:endParaRPr lang="en-GB" dirty="0" smtClean="0"/>
          </a:p>
          <a:p>
            <a:r>
              <a:rPr lang="en-GB" dirty="0" smtClean="0"/>
              <a:t>            return _</a:t>
            </a:r>
            <a:r>
              <a:rPr lang="en-GB" dirty="0" err="1" smtClean="0"/>
              <a:t>source.Select</a:t>
            </a:r>
            <a:r>
              <a:rPr lang="en-GB" dirty="0" smtClean="0"/>
              <a:t>(</a:t>
            </a:r>
            <a:r>
              <a:rPr lang="en-GB" dirty="0" err="1" smtClean="0"/>
              <a:t>queryExpression</a:t>
            </a:r>
            <a:r>
              <a:rPr lang="en-GB" dirty="0" smtClean="0"/>
              <a:t>);</a:t>
            </a:r>
          </a:p>
          <a:p>
            <a:r>
              <a:rPr lang="en-GB" dirty="0" smtClean="0"/>
              <a:t>        }        </a:t>
            </a:r>
          </a:p>
          <a:p>
            <a:endParaRPr lang="en-GB" dirty="0" smtClean="0"/>
          </a:p>
          <a:p>
            <a:r>
              <a:rPr lang="en-GB" dirty="0" smtClean="0"/>
              <a:t>        private static Expression&lt;</a:t>
            </a: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, </a:t>
            </a:r>
            <a:r>
              <a:rPr lang="en-GB" dirty="0" err="1" smtClean="0"/>
              <a:t>TDest</a:t>
            </a:r>
            <a:r>
              <a:rPr lang="en-GB" dirty="0" smtClean="0"/>
              <a:t>&gt;&gt; </a:t>
            </a:r>
            <a:r>
              <a:rPr lang="en-GB" dirty="0" err="1" smtClean="0"/>
              <a:t>GetCachedExpression</a:t>
            </a:r>
            <a:r>
              <a:rPr lang="en-GB" dirty="0" smtClean="0"/>
              <a:t>&lt;</a:t>
            </a:r>
            <a:r>
              <a:rPr lang="en-GB" dirty="0" err="1" smtClean="0"/>
              <a:t>TDest</a:t>
            </a:r>
            <a:r>
              <a:rPr lang="en-GB" dirty="0" smtClean="0"/>
              <a:t>&gt;()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var</a:t>
            </a:r>
            <a:r>
              <a:rPr lang="en-GB" dirty="0" smtClean="0"/>
              <a:t> key = </a:t>
            </a:r>
            <a:r>
              <a:rPr lang="en-GB" dirty="0" err="1" smtClean="0"/>
              <a:t>GetCacheKey</a:t>
            </a:r>
            <a:r>
              <a:rPr lang="en-GB" dirty="0" smtClean="0"/>
              <a:t>&lt;</a:t>
            </a:r>
            <a:r>
              <a:rPr lang="en-GB" dirty="0" err="1" smtClean="0"/>
              <a:t>TDest</a:t>
            </a:r>
            <a:r>
              <a:rPr lang="en-GB" dirty="0" smtClean="0"/>
              <a:t>&gt;();</a:t>
            </a:r>
          </a:p>
          <a:p>
            <a:endParaRPr lang="en-GB" dirty="0" smtClean="0"/>
          </a:p>
          <a:p>
            <a:r>
              <a:rPr lang="en-GB" dirty="0" smtClean="0"/>
              <a:t>            return </a:t>
            </a:r>
            <a:r>
              <a:rPr lang="en-GB" dirty="0" err="1" smtClean="0"/>
              <a:t>ExpressionCache.ContainsKey</a:t>
            </a:r>
            <a:r>
              <a:rPr lang="en-GB" dirty="0" smtClean="0"/>
              <a:t>(key) ? </a:t>
            </a:r>
            <a:r>
              <a:rPr lang="en-GB" dirty="0" err="1" smtClean="0"/>
              <a:t>ExpressionCache</a:t>
            </a:r>
            <a:r>
              <a:rPr lang="en-GB" dirty="0" smtClean="0"/>
              <a:t>[key] as Expression&lt;</a:t>
            </a: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, </a:t>
            </a:r>
            <a:r>
              <a:rPr lang="en-GB" dirty="0" err="1" smtClean="0"/>
              <a:t>TDest</a:t>
            </a:r>
            <a:r>
              <a:rPr lang="en-GB" dirty="0" smtClean="0"/>
              <a:t>&gt;&gt; : null;</a:t>
            </a:r>
          </a:p>
          <a:p>
            <a:r>
              <a:rPr lang="en-GB" dirty="0" smtClean="0"/>
              <a:t>        }</a:t>
            </a:r>
          </a:p>
          <a:p>
            <a:endParaRPr lang="en-GB" dirty="0" smtClean="0"/>
          </a:p>
          <a:p>
            <a:r>
              <a:rPr lang="en-GB" dirty="0" smtClean="0"/>
              <a:t>        private static Expression&lt;</a:t>
            </a: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, </a:t>
            </a:r>
            <a:r>
              <a:rPr lang="en-GB" dirty="0" err="1" smtClean="0"/>
              <a:t>TDest</a:t>
            </a:r>
            <a:r>
              <a:rPr lang="en-GB" dirty="0" smtClean="0"/>
              <a:t>&gt;&gt; </a:t>
            </a:r>
            <a:r>
              <a:rPr lang="en-GB" dirty="0" err="1" smtClean="0"/>
              <a:t>BuildExpression</a:t>
            </a:r>
            <a:r>
              <a:rPr lang="en-GB" dirty="0" smtClean="0"/>
              <a:t>&lt;</a:t>
            </a:r>
            <a:r>
              <a:rPr lang="en-GB" dirty="0" err="1" smtClean="0"/>
              <a:t>TDest</a:t>
            </a:r>
            <a:r>
              <a:rPr lang="en-GB" dirty="0" smtClean="0"/>
              <a:t>&gt;()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sourceProperties</a:t>
            </a:r>
            <a:r>
              <a:rPr lang="en-GB" dirty="0" smtClean="0"/>
              <a:t> = </a:t>
            </a:r>
            <a:r>
              <a:rPr lang="en-GB" dirty="0" err="1" smtClean="0"/>
              <a:t>typeof</a:t>
            </a:r>
            <a:r>
              <a:rPr lang="en-GB" dirty="0" smtClean="0"/>
              <a:t>(</a:t>
            </a:r>
            <a:r>
              <a:rPr lang="en-GB" dirty="0" err="1" smtClean="0"/>
              <a:t>TSource</a:t>
            </a:r>
            <a:r>
              <a:rPr lang="en-GB" dirty="0" smtClean="0"/>
              <a:t>).</a:t>
            </a:r>
            <a:r>
              <a:rPr lang="en-GB" dirty="0" err="1" smtClean="0"/>
              <a:t>GetProperties</a:t>
            </a:r>
            <a:r>
              <a:rPr lang="en-GB" dirty="0" smtClean="0"/>
              <a:t>();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destinationProperties</a:t>
            </a:r>
            <a:r>
              <a:rPr lang="en-GB" dirty="0" smtClean="0"/>
              <a:t> = </a:t>
            </a:r>
            <a:r>
              <a:rPr lang="en-GB" dirty="0" err="1" smtClean="0"/>
              <a:t>typeof</a:t>
            </a:r>
            <a:r>
              <a:rPr lang="en-GB" dirty="0" smtClean="0"/>
              <a:t>(</a:t>
            </a:r>
            <a:r>
              <a:rPr lang="en-GB" dirty="0" err="1" smtClean="0"/>
              <a:t>TDest</a:t>
            </a:r>
            <a:r>
              <a:rPr lang="en-GB" dirty="0" smtClean="0"/>
              <a:t>).</a:t>
            </a:r>
            <a:r>
              <a:rPr lang="en-GB" dirty="0" err="1" smtClean="0"/>
              <a:t>GetProperties</a:t>
            </a:r>
            <a:r>
              <a:rPr lang="en-GB" dirty="0" smtClean="0"/>
              <a:t>().Where(</a:t>
            </a:r>
            <a:r>
              <a:rPr lang="en-GB" dirty="0" err="1" smtClean="0"/>
              <a:t>dest</a:t>
            </a:r>
            <a:r>
              <a:rPr lang="en-GB" dirty="0" smtClean="0"/>
              <a:t> =&gt; </a:t>
            </a:r>
            <a:r>
              <a:rPr lang="en-GB" dirty="0" err="1" smtClean="0"/>
              <a:t>dest.CanWrite</a:t>
            </a:r>
            <a:r>
              <a:rPr lang="en-GB" dirty="0" smtClean="0"/>
              <a:t>);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parameterExpression</a:t>
            </a:r>
            <a:r>
              <a:rPr lang="en-GB" dirty="0" smtClean="0"/>
              <a:t> = </a:t>
            </a:r>
            <a:r>
              <a:rPr lang="en-GB" dirty="0" err="1" smtClean="0"/>
              <a:t>Expression.Parameter</a:t>
            </a:r>
            <a:r>
              <a:rPr lang="en-GB" dirty="0" smtClean="0"/>
              <a:t>(</a:t>
            </a:r>
            <a:r>
              <a:rPr lang="en-GB" dirty="0" err="1" smtClean="0"/>
              <a:t>typeof</a:t>
            </a:r>
            <a:r>
              <a:rPr lang="en-GB" dirty="0" smtClean="0"/>
              <a:t>(</a:t>
            </a:r>
            <a:r>
              <a:rPr lang="en-GB" dirty="0" err="1" smtClean="0"/>
              <a:t>TSource</a:t>
            </a:r>
            <a:r>
              <a:rPr lang="en-GB" dirty="0" smtClean="0"/>
              <a:t>), "</a:t>
            </a:r>
            <a:r>
              <a:rPr lang="en-GB" dirty="0" err="1" smtClean="0"/>
              <a:t>src</a:t>
            </a:r>
            <a:r>
              <a:rPr lang="en-GB" dirty="0" smtClean="0"/>
              <a:t>");</a:t>
            </a:r>
          </a:p>
          <a:p>
            <a:r>
              <a:rPr lang="en-GB" dirty="0" smtClean="0"/>
              <a:t>            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var</a:t>
            </a:r>
            <a:r>
              <a:rPr lang="en-GB" dirty="0" smtClean="0"/>
              <a:t> bindings = </a:t>
            </a:r>
            <a:r>
              <a:rPr lang="en-GB" dirty="0" err="1" smtClean="0"/>
              <a:t>destinationProperties</a:t>
            </a:r>
            <a:endParaRPr lang="en-GB" dirty="0" smtClean="0"/>
          </a:p>
          <a:p>
            <a:r>
              <a:rPr lang="en-GB" dirty="0" smtClean="0"/>
              <a:t>                                .Select(</a:t>
            </a:r>
            <a:r>
              <a:rPr lang="en-GB" dirty="0" err="1" smtClean="0"/>
              <a:t>destinationProperty</a:t>
            </a:r>
            <a:r>
              <a:rPr lang="en-GB" dirty="0" smtClean="0"/>
              <a:t> =&gt; </a:t>
            </a:r>
            <a:r>
              <a:rPr lang="en-GB" dirty="0" err="1" smtClean="0"/>
              <a:t>BuildBinding</a:t>
            </a:r>
            <a:r>
              <a:rPr lang="en-GB" dirty="0" smtClean="0"/>
              <a:t>(</a:t>
            </a:r>
            <a:r>
              <a:rPr lang="en-GB" dirty="0" err="1" smtClean="0"/>
              <a:t>parameterExpression</a:t>
            </a:r>
            <a:r>
              <a:rPr lang="en-GB" dirty="0" smtClean="0"/>
              <a:t>, </a:t>
            </a:r>
            <a:r>
              <a:rPr lang="en-GB" dirty="0" err="1" smtClean="0"/>
              <a:t>destinationProperty</a:t>
            </a:r>
            <a:r>
              <a:rPr lang="en-GB" dirty="0" smtClean="0"/>
              <a:t>, </a:t>
            </a:r>
            <a:r>
              <a:rPr lang="en-GB" dirty="0" err="1" smtClean="0"/>
              <a:t>sourceProperties</a:t>
            </a:r>
            <a:r>
              <a:rPr lang="en-GB" dirty="0" smtClean="0"/>
              <a:t>))</a:t>
            </a:r>
          </a:p>
          <a:p>
            <a:r>
              <a:rPr lang="en-GB" dirty="0" smtClean="0"/>
              <a:t>                                .Where(binding =&gt; binding != null);</a:t>
            </a:r>
          </a:p>
          <a:p>
            <a:endParaRPr lang="en-GB" dirty="0" smtClean="0"/>
          </a:p>
          <a:p>
            <a:r>
              <a:rPr lang="en-GB" dirty="0" smtClean="0"/>
              <a:t>            </a:t>
            </a:r>
            <a:r>
              <a:rPr lang="en-GB" dirty="0" err="1" smtClean="0"/>
              <a:t>var</a:t>
            </a:r>
            <a:r>
              <a:rPr lang="en-GB" dirty="0" smtClean="0"/>
              <a:t> expression = </a:t>
            </a:r>
            <a:r>
              <a:rPr lang="en-GB" dirty="0" err="1" smtClean="0"/>
              <a:t>Expression.Lambda</a:t>
            </a:r>
            <a:r>
              <a:rPr lang="en-GB" dirty="0" smtClean="0"/>
              <a:t>&lt;</a:t>
            </a: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TSource</a:t>
            </a:r>
            <a:r>
              <a:rPr lang="en-GB" dirty="0" smtClean="0"/>
              <a:t>, </a:t>
            </a:r>
            <a:r>
              <a:rPr lang="en-GB" dirty="0" err="1" smtClean="0"/>
              <a:t>TDest</a:t>
            </a:r>
            <a:r>
              <a:rPr lang="en-GB" dirty="0" smtClean="0"/>
              <a:t>&gt;&gt;(</a:t>
            </a:r>
            <a:r>
              <a:rPr lang="en-GB" dirty="0" err="1" smtClean="0"/>
              <a:t>Expression.MemberInit</a:t>
            </a:r>
            <a:r>
              <a:rPr lang="en-GB" dirty="0" smtClean="0"/>
              <a:t>(</a:t>
            </a:r>
            <a:r>
              <a:rPr lang="en-GB" dirty="0" err="1" smtClean="0"/>
              <a:t>Expression.New</a:t>
            </a:r>
            <a:r>
              <a:rPr lang="en-GB" dirty="0" smtClean="0"/>
              <a:t>(</a:t>
            </a:r>
            <a:r>
              <a:rPr lang="en-GB" dirty="0" err="1" smtClean="0"/>
              <a:t>typeof</a:t>
            </a:r>
            <a:r>
              <a:rPr lang="en-GB" dirty="0" smtClean="0"/>
              <a:t>(</a:t>
            </a:r>
            <a:r>
              <a:rPr lang="en-GB" dirty="0" err="1" smtClean="0"/>
              <a:t>TDest</a:t>
            </a:r>
            <a:r>
              <a:rPr lang="en-GB" dirty="0" smtClean="0"/>
              <a:t>)), bindings), </a:t>
            </a:r>
            <a:r>
              <a:rPr lang="en-GB" dirty="0" err="1" smtClean="0"/>
              <a:t>parameterExpression</a:t>
            </a:r>
            <a:r>
              <a:rPr lang="en-GB" dirty="0" smtClean="0"/>
              <a:t>);</a:t>
            </a:r>
          </a:p>
          <a:p>
            <a:endParaRPr lang="en-GB" dirty="0" smtClean="0"/>
          </a:p>
          <a:p>
            <a:r>
              <a:rPr lang="en-GB" dirty="0" smtClean="0"/>
              <a:t>            </a:t>
            </a:r>
            <a:r>
              <a:rPr lang="en-GB" dirty="0" err="1" smtClean="0"/>
              <a:t>var</a:t>
            </a:r>
            <a:r>
              <a:rPr lang="en-GB" dirty="0" smtClean="0"/>
              <a:t> key = </a:t>
            </a:r>
            <a:r>
              <a:rPr lang="en-GB" dirty="0" err="1" smtClean="0"/>
              <a:t>GetCacheKey</a:t>
            </a:r>
            <a:r>
              <a:rPr lang="en-GB" dirty="0" smtClean="0"/>
              <a:t>&lt;</a:t>
            </a:r>
            <a:r>
              <a:rPr lang="en-GB" dirty="0" err="1" smtClean="0"/>
              <a:t>TDest</a:t>
            </a:r>
            <a:r>
              <a:rPr lang="en-GB" dirty="0" smtClean="0"/>
              <a:t>&gt;();</a:t>
            </a:r>
          </a:p>
          <a:p>
            <a:endParaRPr lang="en-GB" dirty="0" smtClean="0"/>
          </a:p>
          <a:p>
            <a:r>
              <a:rPr lang="en-GB" dirty="0" smtClean="0"/>
              <a:t>            </a:t>
            </a:r>
            <a:r>
              <a:rPr lang="en-GB" dirty="0" err="1" smtClean="0"/>
              <a:t>ExpressionCache.Add</a:t>
            </a:r>
            <a:r>
              <a:rPr lang="en-GB" dirty="0" smtClean="0"/>
              <a:t>(key, expression);</a:t>
            </a:r>
          </a:p>
          <a:p>
            <a:endParaRPr lang="en-GB" dirty="0" smtClean="0"/>
          </a:p>
          <a:p>
            <a:r>
              <a:rPr lang="en-GB" dirty="0" smtClean="0"/>
              <a:t>            return expression;</a:t>
            </a:r>
          </a:p>
          <a:p>
            <a:r>
              <a:rPr lang="en-GB" dirty="0" smtClean="0"/>
              <a:t>        }        </a:t>
            </a:r>
          </a:p>
          <a:p>
            <a:endParaRPr lang="en-GB" dirty="0" smtClean="0"/>
          </a:p>
          <a:p>
            <a:r>
              <a:rPr lang="en-GB" dirty="0" smtClean="0"/>
              <a:t>        private static </a:t>
            </a:r>
            <a:r>
              <a:rPr lang="en-GB" dirty="0" err="1" smtClean="0"/>
              <a:t>MemberAssignment</a:t>
            </a:r>
            <a:r>
              <a:rPr lang="en-GB" dirty="0" smtClean="0"/>
              <a:t> </a:t>
            </a:r>
            <a:r>
              <a:rPr lang="en-GB" dirty="0" err="1" smtClean="0"/>
              <a:t>BuildBinding</a:t>
            </a:r>
            <a:r>
              <a:rPr lang="en-GB" dirty="0" smtClean="0"/>
              <a:t>(Expression </a:t>
            </a:r>
            <a:r>
              <a:rPr lang="en-GB" dirty="0" err="1" smtClean="0"/>
              <a:t>parameterExpression</a:t>
            </a:r>
            <a:r>
              <a:rPr lang="en-GB" dirty="0" smtClean="0"/>
              <a:t>, </a:t>
            </a:r>
            <a:r>
              <a:rPr lang="en-GB" dirty="0" err="1" smtClean="0"/>
              <a:t>MemberInfo</a:t>
            </a:r>
            <a:r>
              <a:rPr lang="en-GB" dirty="0" smtClean="0"/>
              <a:t> </a:t>
            </a:r>
            <a:r>
              <a:rPr lang="en-GB" dirty="0" err="1" smtClean="0"/>
              <a:t>destinationProperty</a:t>
            </a:r>
            <a:r>
              <a:rPr lang="en-GB" dirty="0" smtClean="0"/>
              <a:t>, </a:t>
            </a:r>
            <a:r>
              <a:rPr lang="en-GB" dirty="0" err="1" smtClean="0"/>
              <a:t>IEnumerable</a:t>
            </a:r>
            <a:r>
              <a:rPr lang="en-GB" dirty="0" smtClean="0"/>
              <a:t>&lt;</a:t>
            </a:r>
            <a:r>
              <a:rPr lang="en-GB" dirty="0" err="1" smtClean="0"/>
              <a:t>PropertyInfo</a:t>
            </a:r>
            <a:r>
              <a:rPr lang="en-GB" dirty="0" smtClean="0"/>
              <a:t>&gt; </a:t>
            </a:r>
            <a:r>
              <a:rPr lang="en-GB" dirty="0" err="1" smtClean="0"/>
              <a:t>sourceProperties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sourceProperty</a:t>
            </a:r>
            <a:r>
              <a:rPr lang="en-GB" dirty="0" smtClean="0"/>
              <a:t> = </a:t>
            </a:r>
            <a:r>
              <a:rPr lang="en-GB" dirty="0" err="1" smtClean="0"/>
              <a:t>sourceProperties.FirstOrDefault</a:t>
            </a:r>
            <a:r>
              <a:rPr lang="en-GB" dirty="0" smtClean="0"/>
              <a:t>(</a:t>
            </a:r>
            <a:r>
              <a:rPr lang="en-GB" dirty="0" err="1" smtClean="0"/>
              <a:t>src</a:t>
            </a:r>
            <a:r>
              <a:rPr lang="en-GB" dirty="0" smtClean="0"/>
              <a:t> =&gt; </a:t>
            </a:r>
            <a:r>
              <a:rPr lang="en-GB" dirty="0" err="1" smtClean="0"/>
              <a:t>src.Name</a:t>
            </a:r>
            <a:r>
              <a:rPr lang="en-GB" dirty="0" smtClean="0"/>
              <a:t> == </a:t>
            </a:r>
            <a:r>
              <a:rPr lang="en-GB" dirty="0" err="1" smtClean="0"/>
              <a:t>destinationProperty.Name</a:t>
            </a:r>
            <a:r>
              <a:rPr lang="en-GB" dirty="0" smtClean="0"/>
              <a:t>);</a:t>
            </a:r>
          </a:p>
          <a:p>
            <a:endParaRPr lang="en-GB" dirty="0" smtClean="0"/>
          </a:p>
          <a:p>
            <a:r>
              <a:rPr lang="en-GB" dirty="0" smtClean="0"/>
              <a:t>            if (</a:t>
            </a:r>
            <a:r>
              <a:rPr lang="en-GB" dirty="0" err="1" smtClean="0"/>
              <a:t>sourceProperty</a:t>
            </a:r>
            <a:r>
              <a:rPr lang="en-GB" dirty="0" smtClean="0"/>
              <a:t> != null)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    return </a:t>
            </a:r>
            <a:r>
              <a:rPr lang="en-GB" dirty="0" err="1" smtClean="0"/>
              <a:t>Expression.Bind</a:t>
            </a:r>
            <a:r>
              <a:rPr lang="en-GB" dirty="0" smtClean="0"/>
              <a:t>(</a:t>
            </a:r>
            <a:r>
              <a:rPr lang="en-GB" dirty="0" err="1" smtClean="0"/>
              <a:t>destinationProperty</a:t>
            </a:r>
            <a:r>
              <a:rPr lang="en-GB" dirty="0" smtClean="0"/>
              <a:t>, </a:t>
            </a:r>
            <a:r>
              <a:rPr lang="en-GB" dirty="0" err="1" smtClean="0"/>
              <a:t>Expression.Property</a:t>
            </a:r>
            <a:r>
              <a:rPr lang="en-GB" dirty="0" smtClean="0"/>
              <a:t>(</a:t>
            </a:r>
            <a:r>
              <a:rPr lang="en-GB" dirty="0" err="1" smtClean="0"/>
              <a:t>parameterExpression</a:t>
            </a:r>
            <a:r>
              <a:rPr lang="en-GB" dirty="0" smtClean="0"/>
              <a:t>, </a:t>
            </a:r>
            <a:r>
              <a:rPr lang="en-GB" dirty="0" err="1" smtClean="0"/>
              <a:t>sourceProperty</a:t>
            </a:r>
            <a:r>
              <a:rPr lang="en-GB" dirty="0" smtClean="0"/>
              <a:t>));</a:t>
            </a:r>
          </a:p>
          <a:p>
            <a:r>
              <a:rPr lang="en-GB" dirty="0" smtClean="0"/>
              <a:t>            }</a:t>
            </a:r>
          </a:p>
          <a:p>
            <a:endParaRPr lang="en-GB" dirty="0" smtClean="0"/>
          </a:p>
          <a:p>
            <a:r>
              <a:rPr lang="en-GB" dirty="0" smtClean="0"/>
              <a:t>           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propertyNames</a:t>
            </a:r>
            <a:r>
              <a:rPr lang="en-GB" dirty="0" smtClean="0"/>
              <a:t> = </a:t>
            </a:r>
            <a:r>
              <a:rPr lang="en-GB" dirty="0" err="1" smtClean="0"/>
              <a:t>SplitCamelCase</a:t>
            </a:r>
            <a:r>
              <a:rPr lang="en-GB" dirty="0" smtClean="0"/>
              <a:t>(</a:t>
            </a:r>
            <a:r>
              <a:rPr lang="en-GB" dirty="0" err="1" smtClean="0"/>
              <a:t>destinationProperty.Name</a:t>
            </a:r>
            <a:r>
              <a:rPr lang="en-GB" dirty="0" smtClean="0"/>
              <a:t>);</a:t>
            </a:r>
          </a:p>
          <a:p>
            <a:endParaRPr lang="en-GB" dirty="0" smtClean="0"/>
          </a:p>
          <a:p>
            <a:r>
              <a:rPr lang="en-GB" dirty="0" smtClean="0"/>
              <a:t>            if (</a:t>
            </a:r>
            <a:r>
              <a:rPr lang="en-GB" dirty="0" err="1" smtClean="0"/>
              <a:t>propertyNames.Length</a:t>
            </a:r>
            <a:r>
              <a:rPr lang="en-GB" dirty="0" smtClean="0"/>
              <a:t> == 2)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    </a:t>
            </a:r>
            <a:r>
              <a:rPr lang="en-GB" dirty="0" err="1" smtClean="0"/>
              <a:t>sourceProperty</a:t>
            </a:r>
            <a:r>
              <a:rPr lang="en-GB" dirty="0" smtClean="0"/>
              <a:t> = </a:t>
            </a:r>
            <a:r>
              <a:rPr lang="en-GB" dirty="0" err="1" smtClean="0"/>
              <a:t>sourceProperties.FirstOrDefault</a:t>
            </a:r>
            <a:r>
              <a:rPr lang="en-GB" dirty="0" smtClean="0"/>
              <a:t>(</a:t>
            </a:r>
            <a:r>
              <a:rPr lang="en-GB" dirty="0" err="1" smtClean="0"/>
              <a:t>src</a:t>
            </a:r>
            <a:r>
              <a:rPr lang="en-GB" dirty="0" smtClean="0"/>
              <a:t> =&gt; </a:t>
            </a:r>
            <a:r>
              <a:rPr lang="en-GB" dirty="0" err="1" smtClean="0"/>
              <a:t>src.Name</a:t>
            </a:r>
            <a:r>
              <a:rPr lang="en-GB" dirty="0" smtClean="0"/>
              <a:t> == </a:t>
            </a:r>
            <a:r>
              <a:rPr lang="en-GB" dirty="0" err="1" smtClean="0"/>
              <a:t>propertyNames</a:t>
            </a:r>
            <a:r>
              <a:rPr lang="en-GB" dirty="0" smtClean="0"/>
              <a:t>[0]);</a:t>
            </a:r>
          </a:p>
          <a:p>
            <a:endParaRPr lang="en-GB" dirty="0" smtClean="0"/>
          </a:p>
          <a:p>
            <a:r>
              <a:rPr lang="en-GB" dirty="0" smtClean="0"/>
              <a:t>                if (</a:t>
            </a:r>
            <a:r>
              <a:rPr lang="en-GB" dirty="0" err="1" smtClean="0"/>
              <a:t>sourceProperty</a:t>
            </a:r>
            <a:r>
              <a:rPr lang="en-GB" dirty="0" smtClean="0"/>
              <a:t> != null)</a:t>
            </a:r>
          </a:p>
          <a:p>
            <a:r>
              <a:rPr lang="en-GB" dirty="0" smtClean="0"/>
              <a:t>                {</a:t>
            </a:r>
          </a:p>
          <a:p>
            <a:r>
              <a:rPr lang="en-GB" dirty="0" smtClean="0"/>
              <a:t>                   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sourceChildProperty</a:t>
            </a:r>
            <a:r>
              <a:rPr lang="en-GB" dirty="0" smtClean="0"/>
              <a:t> = </a:t>
            </a:r>
            <a:r>
              <a:rPr lang="en-GB" dirty="0" err="1" smtClean="0"/>
              <a:t>sourceProperty.PropertyType.GetProperties</a:t>
            </a:r>
            <a:r>
              <a:rPr lang="en-GB" dirty="0" smtClean="0"/>
              <a:t>().</a:t>
            </a:r>
            <a:r>
              <a:rPr lang="en-GB" dirty="0" err="1" smtClean="0"/>
              <a:t>FirstOrDefault</a:t>
            </a:r>
            <a:r>
              <a:rPr lang="en-GB" dirty="0" smtClean="0"/>
              <a:t>(</a:t>
            </a:r>
            <a:r>
              <a:rPr lang="en-GB" dirty="0" err="1" smtClean="0"/>
              <a:t>src</a:t>
            </a:r>
            <a:r>
              <a:rPr lang="en-GB" dirty="0" smtClean="0"/>
              <a:t> =&gt; </a:t>
            </a:r>
            <a:r>
              <a:rPr lang="en-GB" dirty="0" err="1" smtClean="0"/>
              <a:t>src.Name</a:t>
            </a:r>
            <a:r>
              <a:rPr lang="en-GB" dirty="0" smtClean="0"/>
              <a:t> == </a:t>
            </a:r>
            <a:r>
              <a:rPr lang="en-GB" dirty="0" err="1" smtClean="0"/>
              <a:t>propertyNames</a:t>
            </a:r>
            <a:r>
              <a:rPr lang="en-GB" dirty="0" smtClean="0"/>
              <a:t>[1]);</a:t>
            </a:r>
          </a:p>
          <a:p>
            <a:endParaRPr lang="en-GB" dirty="0" smtClean="0"/>
          </a:p>
          <a:p>
            <a:r>
              <a:rPr lang="en-GB" dirty="0" smtClean="0"/>
              <a:t>                    if (</a:t>
            </a:r>
            <a:r>
              <a:rPr lang="en-GB" dirty="0" err="1" smtClean="0"/>
              <a:t>sourceChildProperty</a:t>
            </a:r>
            <a:r>
              <a:rPr lang="en-GB" dirty="0" smtClean="0"/>
              <a:t> != null)</a:t>
            </a:r>
          </a:p>
          <a:p>
            <a:r>
              <a:rPr lang="en-GB" dirty="0" smtClean="0"/>
              <a:t>                    {</a:t>
            </a:r>
          </a:p>
          <a:p>
            <a:r>
              <a:rPr lang="en-GB" dirty="0" smtClean="0"/>
              <a:t>                        return </a:t>
            </a:r>
            <a:r>
              <a:rPr lang="en-GB" dirty="0" err="1" smtClean="0"/>
              <a:t>Expression.Bind</a:t>
            </a:r>
            <a:r>
              <a:rPr lang="en-GB" dirty="0" smtClean="0"/>
              <a:t>(</a:t>
            </a:r>
            <a:r>
              <a:rPr lang="en-GB" dirty="0" err="1" smtClean="0"/>
              <a:t>destinationProperty</a:t>
            </a:r>
            <a:r>
              <a:rPr lang="en-GB" dirty="0" smtClean="0"/>
              <a:t>, </a:t>
            </a:r>
            <a:r>
              <a:rPr lang="en-GB" dirty="0" err="1" smtClean="0"/>
              <a:t>Expression.Property</a:t>
            </a:r>
            <a:r>
              <a:rPr lang="en-GB" dirty="0" smtClean="0"/>
              <a:t>(</a:t>
            </a:r>
            <a:r>
              <a:rPr lang="en-GB" dirty="0" err="1" smtClean="0"/>
              <a:t>Expression.Property</a:t>
            </a:r>
            <a:r>
              <a:rPr lang="en-GB" dirty="0" smtClean="0"/>
              <a:t>(</a:t>
            </a:r>
            <a:r>
              <a:rPr lang="en-GB" dirty="0" err="1" smtClean="0"/>
              <a:t>parameterExpression</a:t>
            </a:r>
            <a:r>
              <a:rPr lang="en-GB" dirty="0" smtClean="0"/>
              <a:t>, </a:t>
            </a:r>
            <a:r>
              <a:rPr lang="en-GB" dirty="0" err="1" smtClean="0"/>
              <a:t>sourceProperty</a:t>
            </a:r>
            <a:r>
              <a:rPr lang="en-GB" dirty="0" smtClean="0"/>
              <a:t>), </a:t>
            </a:r>
            <a:r>
              <a:rPr lang="en-GB" dirty="0" err="1" smtClean="0"/>
              <a:t>sourceChildProperty</a:t>
            </a:r>
            <a:r>
              <a:rPr lang="en-GB" dirty="0" smtClean="0"/>
              <a:t>));</a:t>
            </a:r>
          </a:p>
          <a:p>
            <a:r>
              <a:rPr lang="en-GB" dirty="0" smtClean="0"/>
              <a:t>                    }</a:t>
            </a:r>
          </a:p>
          <a:p>
            <a:r>
              <a:rPr lang="en-GB" dirty="0" smtClean="0"/>
              <a:t>                }</a:t>
            </a:r>
          </a:p>
          <a:p>
            <a:r>
              <a:rPr lang="en-GB" dirty="0" smtClean="0"/>
              <a:t>            }</a:t>
            </a:r>
          </a:p>
          <a:p>
            <a:endParaRPr lang="en-GB" dirty="0" smtClean="0"/>
          </a:p>
          <a:p>
            <a:r>
              <a:rPr lang="en-GB" dirty="0" smtClean="0"/>
              <a:t>            return null;</a:t>
            </a:r>
          </a:p>
          <a:p>
            <a:r>
              <a:rPr lang="en-GB" dirty="0" smtClean="0"/>
              <a:t>        }</a:t>
            </a:r>
          </a:p>
          <a:p>
            <a:endParaRPr lang="en-GB" dirty="0" smtClean="0"/>
          </a:p>
          <a:p>
            <a:r>
              <a:rPr lang="en-GB" dirty="0" smtClean="0"/>
              <a:t>        private static string </a:t>
            </a:r>
            <a:r>
              <a:rPr lang="en-GB" dirty="0" err="1" smtClean="0"/>
              <a:t>GetCacheKey</a:t>
            </a:r>
            <a:r>
              <a:rPr lang="en-GB" dirty="0" smtClean="0"/>
              <a:t>&lt;</a:t>
            </a:r>
            <a:r>
              <a:rPr lang="en-GB" dirty="0" err="1" smtClean="0"/>
              <a:t>TDest</a:t>
            </a:r>
            <a:r>
              <a:rPr lang="en-GB" dirty="0" smtClean="0"/>
              <a:t>&gt;()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return </a:t>
            </a:r>
            <a:r>
              <a:rPr lang="en-GB" dirty="0" err="1" smtClean="0"/>
              <a:t>string.Concat</a:t>
            </a:r>
            <a:r>
              <a:rPr lang="en-GB" dirty="0" smtClean="0"/>
              <a:t>(</a:t>
            </a:r>
            <a:r>
              <a:rPr lang="en-GB" dirty="0" err="1" smtClean="0"/>
              <a:t>typeof</a:t>
            </a:r>
            <a:r>
              <a:rPr lang="en-GB" dirty="0" smtClean="0"/>
              <a:t>(</a:t>
            </a:r>
            <a:r>
              <a:rPr lang="en-GB" dirty="0" err="1" smtClean="0"/>
              <a:t>TSource</a:t>
            </a:r>
            <a:r>
              <a:rPr lang="en-GB" dirty="0" smtClean="0"/>
              <a:t>).</a:t>
            </a:r>
            <a:r>
              <a:rPr lang="en-GB" dirty="0" err="1" smtClean="0"/>
              <a:t>FullName</a:t>
            </a:r>
            <a:r>
              <a:rPr lang="en-GB" dirty="0" smtClean="0"/>
              <a:t>, </a:t>
            </a:r>
            <a:r>
              <a:rPr lang="en-GB" dirty="0" err="1" smtClean="0"/>
              <a:t>typeof</a:t>
            </a:r>
            <a:r>
              <a:rPr lang="en-GB" dirty="0" smtClean="0"/>
              <a:t>(</a:t>
            </a:r>
            <a:r>
              <a:rPr lang="en-GB" dirty="0" err="1" smtClean="0"/>
              <a:t>TDest</a:t>
            </a:r>
            <a:r>
              <a:rPr lang="en-GB" dirty="0" smtClean="0"/>
              <a:t>).</a:t>
            </a:r>
            <a:r>
              <a:rPr lang="en-GB" dirty="0" err="1" smtClean="0"/>
              <a:t>FullName</a:t>
            </a:r>
            <a:r>
              <a:rPr lang="en-GB" dirty="0" smtClean="0"/>
              <a:t>);</a:t>
            </a:r>
          </a:p>
          <a:p>
            <a:r>
              <a:rPr lang="en-GB" dirty="0" smtClean="0"/>
              <a:t>        }</a:t>
            </a:r>
          </a:p>
          <a:p>
            <a:endParaRPr lang="en-GB" dirty="0" smtClean="0"/>
          </a:p>
          <a:p>
            <a:r>
              <a:rPr lang="en-GB" dirty="0" smtClean="0"/>
              <a:t>        private static string[] </a:t>
            </a:r>
            <a:r>
              <a:rPr lang="en-GB" dirty="0" err="1" smtClean="0"/>
              <a:t>SplitCamelCase</a:t>
            </a:r>
            <a:r>
              <a:rPr lang="en-GB" dirty="0" smtClean="0"/>
              <a:t>(string input)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return </a:t>
            </a:r>
            <a:r>
              <a:rPr lang="en-GB" dirty="0" err="1" smtClean="0"/>
              <a:t>Regex.Replace</a:t>
            </a:r>
            <a:r>
              <a:rPr lang="en-GB" dirty="0" smtClean="0"/>
              <a:t>(input, "([A-Z])", " $1", </a:t>
            </a:r>
            <a:r>
              <a:rPr lang="en-GB" dirty="0" err="1" smtClean="0"/>
              <a:t>RegexOptions.Compiled</a:t>
            </a:r>
            <a:r>
              <a:rPr lang="en-GB" dirty="0" smtClean="0"/>
              <a:t>).Trim().Split(' ');</a:t>
            </a:r>
          </a:p>
          <a:p>
            <a:r>
              <a:rPr lang="en-GB" dirty="0" smtClean="0"/>
              <a:t>        }</a:t>
            </a:r>
          </a:p>
          <a:p>
            <a:r>
              <a:rPr lang="en-GB" dirty="0" smtClean="0"/>
              <a:t>    }    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Sample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Entity</a:t>
            </a:r>
            <a:r>
              <a:rPr lang="pl-PL" dirty="0" smtClean="0"/>
              <a:t> =&gt; </a:t>
            </a:r>
            <a:r>
              <a:rPr lang="pl-PL" dirty="0" err="1" smtClean="0"/>
              <a:t>Domain</a:t>
            </a:r>
            <a:endParaRPr lang="en-GB" dirty="0"/>
          </a:p>
        </p:txBody>
      </p:sp>
      <p:sp>
        <p:nvSpPr>
          <p:cNvPr id="3" name="Prostokąt 2"/>
          <p:cNvSpPr/>
          <p:nvPr/>
        </p:nvSpPr>
        <p:spPr>
          <a:xfrm>
            <a:off x="82378" y="2114701"/>
            <a:ext cx="121096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ProductDomainFactory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ProductDomain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Create(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ProductDomain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productDomain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ProductDomain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Id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product.Id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product.Name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product.ReleaseDate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Type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product.Type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product.CustomerId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productDomain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93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Discussion</a:t>
            </a:r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2202659" y="296976"/>
            <a:ext cx="8874849" cy="1274539"/>
          </a:xfrm>
        </p:spPr>
        <p:txBody>
          <a:bodyPr/>
          <a:lstStyle/>
          <a:p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factories</a:t>
            </a:r>
            <a:r>
              <a:rPr lang="pl-PL" dirty="0" smtClean="0"/>
              <a:t>?</a:t>
            </a:r>
            <a:endParaRPr lang="en-GB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8048815"/>
              </p:ext>
            </p:extLst>
          </p:nvPr>
        </p:nvGraphicFramePr>
        <p:xfrm>
          <a:off x="1451438" y="4217773"/>
          <a:ext cx="9289125" cy="2472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8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AutoMapper</a:t>
            </a:r>
            <a:r>
              <a:rPr lang="en-US" dirty="0"/>
              <a:t> is a simple little library built to solve a deceptively complex problem - getting rid of code that mapped one object to another</a:t>
            </a:r>
            <a:r>
              <a:rPr lang="en-US" dirty="0" smtClean="0"/>
              <a:t>.</a:t>
            </a:r>
            <a:r>
              <a:rPr lang="pl-PL" dirty="0" smtClean="0"/>
              <a:t> – </a:t>
            </a:r>
            <a:r>
              <a:rPr lang="pl-PL" i="1" dirty="0" smtClean="0"/>
              <a:t>automapper.org</a:t>
            </a:r>
          </a:p>
          <a:p>
            <a:r>
              <a:rPr lang="pl-PL" dirty="0" smtClean="0"/>
              <a:t>The </a:t>
            </a:r>
            <a:r>
              <a:rPr lang="pl-PL" dirty="0" err="1" smtClean="0"/>
              <a:t>automapper</a:t>
            </a:r>
            <a:r>
              <a:rPr lang="pl-PL" dirty="0" smtClean="0"/>
              <a:t> problem (as </a:t>
            </a:r>
            <a:r>
              <a:rPr lang="pl-PL" dirty="0" err="1" smtClean="0"/>
              <a:t>well</a:t>
            </a:r>
            <a:r>
              <a:rPr lang="pl-PL" dirty="0" smtClean="0"/>
              <a:t> as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!) - </a:t>
            </a:r>
            <a:r>
              <a:rPr lang="en-US" dirty="0"/>
              <a:t> ORM will query all the fields of all the objects within a </a:t>
            </a:r>
            <a:r>
              <a:rPr lang="en-US" dirty="0" smtClean="0"/>
              <a:t>graph</a:t>
            </a:r>
            <a:r>
              <a:rPr lang="pl-PL" dirty="0" smtClean="0"/>
              <a:t>.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entity</a:t>
            </a:r>
            <a:r>
              <a:rPr lang="pl-PL" dirty="0" smtClean="0"/>
              <a:t> </a:t>
            </a:r>
            <a:r>
              <a:rPr lang="pl-PL" dirty="0" err="1" smtClean="0"/>
              <a:t>materialization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AutoMapper</a:t>
            </a:r>
            <a:r>
              <a:rPr lang="pl-PL" dirty="0" smtClean="0"/>
              <a:t> </a:t>
            </a:r>
            <a:r>
              <a:rPr lang="pl-PL" dirty="0" err="1" smtClean="0"/>
              <a:t>queryable</a:t>
            </a:r>
            <a:r>
              <a:rPr lang="pl-PL" dirty="0" smtClean="0"/>
              <a:t> </a:t>
            </a:r>
            <a:r>
              <a:rPr lang="pl-PL" dirty="0" err="1" smtClean="0"/>
              <a:t>extensions</a:t>
            </a:r>
            <a:r>
              <a:rPr lang="pl-PL" dirty="0" smtClean="0"/>
              <a:t>,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even</a:t>
            </a:r>
            <a:r>
              <a:rPr lang="pl-PL" dirty="0" smtClean="0"/>
              <a:t> </a:t>
            </a:r>
            <a:r>
              <a:rPr lang="pl-PL" dirty="0" err="1" smtClean="0"/>
              <a:t>better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queryable</a:t>
            </a:r>
            <a:r>
              <a:rPr lang="pl-PL" dirty="0" smtClean="0"/>
              <a:t> </a:t>
            </a:r>
            <a:r>
              <a:rPr lang="pl-PL" dirty="0" err="1" smtClean="0"/>
              <a:t>extension</a:t>
            </a:r>
            <a:r>
              <a:rPr lang="pl-PL" dirty="0" smtClean="0"/>
              <a:t> with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Project().To&lt;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522718" y="5992297"/>
            <a:ext cx="11146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http://www.devtrends.co.uk/blog/stop-using-automapper-in-your-data-access-code</a:t>
            </a:r>
          </a:p>
        </p:txBody>
      </p:sp>
    </p:spTree>
    <p:extLst>
      <p:ext uri="{BB962C8B-B14F-4D97-AF65-F5344CB8AC3E}">
        <p14:creationId xmlns:p14="http://schemas.microsoft.com/office/powerpoint/2010/main" val="126332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EF POCO =&gt; </a:t>
            </a:r>
            <a:r>
              <a:rPr lang="pl-PL" dirty="0" err="1" smtClean="0"/>
              <a:t>Domain</a:t>
            </a:r>
            <a:r>
              <a:rPr lang="pl-PL" dirty="0" smtClean="0"/>
              <a:t> =&gt;</a:t>
            </a:r>
            <a:r>
              <a:rPr lang="pl-PL" dirty="0" err="1" smtClean="0"/>
              <a:t>ViewModels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5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migrations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Your</a:t>
            </a:r>
            <a:r>
              <a:rPr lang="pl-PL" dirty="0"/>
              <a:t> </a:t>
            </a:r>
            <a:r>
              <a:rPr lang="pl-PL" dirty="0" err="1" smtClean="0"/>
              <a:t>entity</a:t>
            </a:r>
            <a:r>
              <a:rPr lang="pl-PL" dirty="0" smtClean="0"/>
              <a:t> model WILL </a:t>
            </a:r>
            <a:r>
              <a:rPr lang="pl-PL" dirty="0" err="1" smtClean="0"/>
              <a:t>change</a:t>
            </a:r>
            <a:r>
              <a:rPr lang="pl-PL" dirty="0" smtClean="0"/>
              <a:t>. </a:t>
            </a:r>
          </a:p>
          <a:p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anticipate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(</a:t>
            </a:r>
            <a:r>
              <a:rPr lang="pl-PL" dirty="0" err="1" smtClean="0"/>
              <a:t>that’s</a:t>
            </a:r>
            <a:r>
              <a:rPr lang="pl-PL" dirty="0" smtClean="0"/>
              <a:t> not developer role)</a:t>
            </a:r>
          </a:p>
          <a:p>
            <a:pPr lvl="1"/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could</a:t>
            </a:r>
            <a:r>
              <a:rPr lang="pl-PL" dirty="0" smtClean="0"/>
              <a:t> end with </a:t>
            </a:r>
            <a:r>
              <a:rPr lang="pl-PL" dirty="0" err="1" smtClean="0"/>
              <a:t>unnecessary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and </a:t>
            </a:r>
            <a:r>
              <a:rPr lang="pl-PL" dirty="0" err="1" smtClean="0"/>
              <a:t>entities</a:t>
            </a:r>
            <a:r>
              <a:rPr lang="pl-PL" dirty="0" smtClean="0"/>
              <a:t>/</a:t>
            </a:r>
            <a:r>
              <a:rPr lang="pl-PL" dirty="0" err="1" smtClean="0"/>
              <a:t>properties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never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r>
              <a:rPr lang="pl-PL" dirty="0" smtClean="0"/>
              <a:t>Be </a:t>
            </a:r>
            <a:r>
              <a:rPr lang="pl-PL" dirty="0" err="1" smtClean="0"/>
              <a:t>ready</a:t>
            </a:r>
            <a:r>
              <a:rPr lang="pl-PL" dirty="0" smtClean="0"/>
              <a:t> to </a:t>
            </a:r>
            <a:r>
              <a:rPr lang="pl-PL" dirty="0" err="1" smtClean="0"/>
              <a:t>implement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(</a:t>
            </a:r>
            <a:r>
              <a:rPr lang="pl-PL" dirty="0" err="1" smtClean="0"/>
              <a:t>that’s</a:t>
            </a:r>
            <a:r>
              <a:rPr lang="pl-PL" dirty="0" smtClean="0"/>
              <a:t> a developer role)</a:t>
            </a:r>
          </a:p>
          <a:p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initialize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destroys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data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Enable</a:t>
            </a:r>
            <a:r>
              <a:rPr lang="pl-PL" dirty="0" smtClean="0"/>
              <a:t> </a:t>
            </a:r>
            <a:r>
              <a:rPr lang="pl-PL" dirty="0" err="1" smtClean="0"/>
              <a:t>migrations</a:t>
            </a:r>
            <a:r>
              <a:rPr lang="pl-PL" dirty="0" smtClean="0"/>
              <a:t> for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DbContext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</a:t>
            </a:r>
            <a:r>
              <a:rPr lang="pl-PL" dirty="0" err="1" smtClean="0"/>
              <a:t>during</a:t>
            </a:r>
            <a:r>
              <a:rPr lang="pl-PL" dirty="0" smtClean="0"/>
              <a:t> </a:t>
            </a:r>
            <a:r>
              <a:rPr lang="pl-PL" dirty="0" err="1" smtClean="0"/>
              <a:t>developement</a:t>
            </a:r>
            <a:r>
              <a:rPr lang="pl-PL" dirty="0" smtClean="0"/>
              <a:t> </a:t>
            </a:r>
            <a:r>
              <a:rPr lang="pl-PL" dirty="0" err="1" smtClean="0"/>
              <a:t>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43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migrations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Package</a:t>
            </a:r>
            <a:r>
              <a:rPr lang="pl-PL" dirty="0" smtClean="0"/>
              <a:t> manager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commands</a:t>
            </a:r>
            <a:r>
              <a:rPr lang="pl-PL" dirty="0" smtClean="0"/>
              <a:t>*:</a:t>
            </a:r>
          </a:p>
          <a:p>
            <a:pPr lvl="1"/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Enable-migrations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pl-PL" dirty="0" smtClean="0"/>
              <a:t>One </a:t>
            </a:r>
            <a:r>
              <a:rPr lang="pl-PL" dirty="0" err="1" smtClean="0"/>
              <a:t>time</a:t>
            </a:r>
            <a:r>
              <a:rPr lang="pl-PL" dirty="0" smtClean="0"/>
              <a:t> </a:t>
            </a:r>
            <a:r>
              <a:rPr lang="pl-PL" dirty="0" err="1" smtClean="0"/>
              <a:t>command</a:t>
            </a:r>
            <a:r>
              <a:rPr lang="pl-PL" dirty="0" smtClean="0"/>
              <a:t> for </a:t>
            </a:r>
            <a:r>
              <a:rPr lang="pl-PL" dirty="0" err="1" smtClean="0"/>
              <a:t>enabling</a:t>
            </a:r>
            <a:r>
              <a:rPr lang="pl-PL" dirty="0" smtClean="0"/>
              <a:t> </a:t>
            </a:r>
            <a:r>
              <a:rPr lang="pl-PL" dirty="0" err="1" smtClean="0"/>
              <a:t>migrations</a:t>
            </a:r>
            <a:r>
              <a:rPr lang="pl-PL" dirty="0" smtClean="0"/>
              <a:t> in </a:t>
            </a:r>
            <a:r>
              <a:rPr lang="pl-PL" dirty="0" err="1" smtClean="0"/>
              <a:t>your</a:t>
            </a:r>
            <a:r>
              <a:rPr lang="pl-PL" dirty="0" smtClean="0"/>
              <a:t> data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 smtClean="0"/>
          </a:p>
          <a:p>
            <a:pPr lvl="2"/>
            <a:r>
              <a:rPr lang="pl-PL" dirty="0" err="1" smtClean="0"/>
              <a:t>Review</a:t>
            </a:r>
            <a:r>
              <a:rPr lang="pl-PL" dirty="0" smtClean="0"/>
              <a:t> </a:t>
            </a:r>
            <a:r>
              <a:rPr lang="pl-PL" dirty="0" err="1" smtClean="0"/>
              <a:t>migrations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continuing</a:t>
            </a:r>
            <a:endParaRPr lang="pl-PL" dirty="0" smtClean="0"/>
          </a:p>
          <a:p>
            <a:pPr lvl="1"/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Add-migration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XXX</a:t>
            </a:r>
          </a:p>
          <a:p>
            <a:pPr lvl="2"/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migration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releases</a:t>
            </a:r>
            <a:endParaRPr lang="pl-PL" dirty="0" smtClean="0"/>
          </a:p>
          <a:p>
            <a:pPr lvl="1"/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Update-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pl-PL" dirty="0" err="1" smtClean="0"/>
              <a:t>Make</a:t>
            </a:r>
            <a:r>
              <a:rPr lang="pl-PL" dirty="0" smtClean="0"/>
              <a:t> ef </a:t>
            </a:r>
            <a:r>
              <a:rPr lang="pl-PL" dirty="0" err="1" smtClean="0"/>
              <a:t>update</a:t>
            </a:r>
            <a:r>
              <a:rPr lang="pl-PL" dirty="0" smtClean="0"/>
              <a:t> </a:t>
            </a:r>
            <a:r>
              <a:rPr lang="pl-PL" dirty="0" err="1" smtClean="0"/>
              <a:t>database</a:t>
            </a:r>
            <a:r>
              <a:rPr lang="pl-PL" dirty="0" smtClean="0"/>
              <a:t> </a:t>
            </a:r>
            <a:r>
              <a:rPr lang="pl-PL" dirty="0" err="1" smtClean="0"/>
              <a:t>schema</a:t>
            </a:r>
            <a:r>
              <a:rPr lang="pl-PL" dirty="0" smtClean="0"/>
              <a:t> to </a:t>
            </a:r>
            <a:r>
              <a:rPr lang="pl-PL" dirty="0" err="1" smtClean="0"/>
              <a:t>match</a:t>
            </a:r>
            <a:r>
              <a:rPr lang="pl-PL" dirty="0" smtClean="0"/>
              <a:t> </a:t>
            </a:r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pl-PL" dirty="0" err="1" smtClean="0"/>
              <a:t>DbContext</a:t>
            </a:r>
            <a:endParaRPr lang="pl-PL" dirty="0" smtClean="0"/>
          </a:p>
          <a:p>
            <a:pPr lvl="2"/>
            <a:endParaRPr lang="pl-PL" dirty="0"/>
          </a:p>
          <a:p>
            <a:pPr lvl="2"/>
            <a:endParaRPr lang="pl-PL" dirty="0" smtClean="0"/>
          </a:p>
          <a:p>
            <a:r>
              <a:rPr lang="pl-PL" dirty="0" smtClean="0"/>
              <a:t>* </a:t>
            </a:r>
            <a:r>
              <a:rPr lang="pl-PL" dirty="0" err="1" smtClean="0"/>
              <a:t>Remember</a:t>
            </a:r>
            <a:r>
              <a:rPr lang="pl-PL" dirty="0" smtClean="0"/>
              <a:t> to </a:t>
            </a:r>
            <a:r>
              <a:rPr lang="pl-PL" dirty="0" err="1" smtClean="0"/>
              <a:t>choose</a:t>
            </a:r>
            <a:r>
              <a:rPr lang="pl-PL" dirty="0" smtClean="0"/>
              <a:t> </a:t>
            </a:r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, </a:t>
            </a:r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 smtClean="0"/>
              <a:t>DataAccess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6949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spc="0" dirty="0" smtClean="0"/>
              <a:t>EF </a:t>
            </a:r>
            <a:r>
              <a:rPr lang="pl-PL" spc="0" dirty="0" err="1" smtClean="0"/>
              <a:t>code</a:t>
            </a:r>
            <a:r>
              <a:rPr lang="pl-PL" spc="0" dirty="0" smtClean="0"/>
              <a:t> </a:t>
            </a:r>
            <a:r>
              <a:rPr lang="pl-PL" spc="0" dirty="0" err="1" smtClean="0"/>
              <a:t>migrations</a:t>
            </a:r>
            <a:endParaRPr lang="pl-PL" spc="0" dirty="0"/>
          </a:p>
        </p:txBody>
      </p:sp>
    </p:spTree>
    <p:extLst>
      <p:ext uri="{BB962C8B-B14F-4D97-AF65-F5344CB8AC3E}">
        <p14:creationId xmlns:p14="http://schemas.microsoft.com/office/powerpoint/2010/main" val="121369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labs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90 min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spc="0" dirty="0" smtClean="0"/>
              <a:t>LAB 02 A – Model </a:t>
            </a:r>
            <a:r>
              <a:rPr lang="pl-PL" spc="0" dirty="0" err="1" smtClean="0"/>
              <a:t>obejcts</a:t>
            </a:r>
            <a:endParaRPr lang="pl-PL" spc="0" dirty="0"/>
          </a:p>
        </p:txBody>
      </p:sp>
    </p:spTree>
    <p:extLst>
      <p:ext uri="{BB962C8B-B14F-4D97-AF65-F5344CB8AC3E}">
        <p14:creationId xmlns:p14="http://schemas.microsoft.com/office/powerpoint/2010/main" val="25918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Validation</a:t>
            </a:r>
            <a:r>
              <a:rPr lang="pl-PL" dirty="0"/>
              <a:t> via </a:t>
            </a:r>
            <a:r>
              <a:rPr lang="pl-PL" dirty="0" err="1" smtClean="0"/>
              <a:t>attributes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469557" y="1486056"/>
            <a:ext cx="114753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CustomerViewModel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MinLength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EmailAddress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Phone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(8,MinimumLength = 4)]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119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91977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Validation</a:t>
            </a:r>
            <a:r>
              <a:rPr lang="pl-PL" dirty="0"/>
              <a:t> with </a:t>
            </a:r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err="1" smtClean="0"/>
              <a:t>Validation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2905095" y="889469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E1E1E"/>
                </a:solidFill>
                <a:highlight>
                  <a:srgbClr val="E6E7E8"/>
                </a:highlight>
                <a:latin typeface="Consolas" panose="020B0609020204030204" pitchFamily="49" charset="0"/>
              </a:rPr>
              <a:t>PM&gt; install-package FluentValidation.MVC5</a:t>
            </a:r>
            <a:endParaRPr lang="en-GB" dirty="0"/>
          </a:p>
        </p:txBody>
      </p:sp>
      <p:sp>
        <p:nvSpPr>
          <p:cNvPr id="6" name="Prostokąt 5"/>
          <p:cNvSpPr/>
          <p:nvPr/>
        </p:nvSpPr>
        <p:spPr>
          <a:xfrm>
            <a:off x="648748" y="1376246"/>
            <a:ext cx="105925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PersonValidator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PersonValidator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AbstractValidator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PersonValidator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RuleFor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NotNull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RuleFor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).Length(0, 10);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RuleFor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x.Email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EmailAddress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RuleFor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InclusiveBetween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(18, 60);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POCO and EF </a:t>
            </a:r>
            <a:r>
              <a:rPr lang="pl-PL" dirty="0" err="1" smtClean="0"/>
              <a:t>classes</a:t>
            </a:r>
            <a:r>
              <a:rPr lang="pl-PL" dirty="0" smtClean="0"/>
              <a:t> for </a:t>
            </a:r>
            <a:r>
              <a:rPr lang="pl-PL" dirty="0" err="1" smtClean="0"/>
              <a:t>schema</a:t>
            </a:r>
            <a:r>
              <a:rPr lang="pl-PL" dirty="0" smtClean="0"/>
              <a:t> design</a:t>
            </a:r>
          </a:p>
          <a:p>
            <a:r>
              <a:rPr lang="pl-PL" dirty="0" err="1" smtClean="0"/>
              <a:t>Entity</a:t>
            </a:r>
            <a:r>
              <a:rPr lang="pl-PL" dirty="0" smtClean="0"/>
              <a:t> Framework </a:t>
            </a:r>
            <a:r>
              <a:rPr lang="pl-PL" dirty="0" err="1" smtClean="0"/>
              <a:t>Code</a:t>
            </a:r>
            <a:r>
              <a:rPr lang="pl-PL" dirty="0" smtClean="0"/>
              <a:t> First</a:t>
            </a:r>
          </a:p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err="1" smtClean="0"/>
              <a:t>ViewModel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pl-PL" dirty="0" smtClean="0"/>
          </a:p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migrations</a:t>
            </a:r>
            <a:endParaRPr lang="pl-PL" dirty="0" smtClean="0"/>
          </a:p>
          <a:p>
            <a:r>
              <a:rPr lang="pl-PL" dirty="0" smtClean="0"/>
              <a:t>LAB A</a:t>
            </a:r>
          </a:p>
          <a:p>
            <a:r>
              <a:rPr lang="pl-PL" dirty="0" err="1" smtClean="0"/>
              <a:t>Validation</a:t>
            </a:r>
            <a:r>
              <a:rPr lang="pl-PL" dirty="0" smtClean="0"/>
              <a:t> via </a:t>
            </a:r>
            <a:r>
              <a:rPr lang="pl-PL" dirty="0" err="1" smtClean="0"/>
              <a:t>attributes</a:t>
            </a:r>
            <a:endParaRPr lang="pl-PL" dirty="0" smtClean="0"/>
          </a:p>
          <a:p>
            <a:r>
              <a:rPr lang="pl-PL" dirty="0" err="1" smtClean="0"/>
              <a:t>Validation</a:t>
            </a:r>
            <a:r>
              <a:rPr lang="pl-PL" dirty="0" smtClean="0"/>
              <a:t> with </a:t>
            </a:r>
            <a:r>
              <a:rPr lang="pl-PL" dirty="0" err="1" smtClean="0"/>
              <a:t>Fluent</a:t>
            </a:r>
            <a:r>
              <a:rPr lang="pl-PL" dirty="0" smtClean="0"/>
              <a:t> </a:t>
            </a:r>
            <a:r>
              <a:rPr lang="pl-PL" dirty="0" err="1" smtClean="0"/>
              <a:t>Validation</a:t>
            </a:r>
            <a:endParaRPr lang="pl-PL" dirty="0" smtClean="0"/>
          </a:p>
          <a:p>
            <a:r>
              <a:rPr lang="pl-PL" dirty="0" smtClean="0"/>
              <a:t>LAB 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know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validation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attribute</a:t>
            </a:r>
            <a:r>
              <a:rPr lang="pl-PL" dirty="0" smtClean="0"/>
              <a:t> and </a:t>
            </a:r>
            <a:r>
              <a:rPr lang="pl-PL" dirty="0" err="1" smtClean="0"/>
              <a:t>Fluent</a:t>
            </a:r>
            <a:r>
              <a:rPr lang="pl-PL" dirty="0" smtClean="0"/>
              <a:t> </a:t>
            </a:r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for </a:t>
            </a:r>
            <a:r>
              <a:rPr lang="pl-PL" dirty="0" err="1" smtClean="0"/>
              <a:t>client-validation</a:t>
            </a:r>
            <a:endParaRPr lang="pl-PL" dirty="0"/>
          </a:p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to display error </a:t>
            </a:r>
            <a:r>
              <a:rPr lang="pl-PL" dirty="0" err="1" smtClean="0"/>
              <a:t>message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err="1" smtClean="0"/>
              <a:t>ModelState</a:t>
            </a:r>
            <a:r>
              <a:rPr lang="pl-PL" dirty="0" smtClean="0"/>
              <a:t> </a:t>
            </a:r>
            <a:r>
              <a:rPr lang="pl-PL" dirty="0" err="1" smtClean="0"/>
              <a:t>check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calling</a:t>
            </a:r>
            <a:r>
              <a:rPr lang="pl-PL" dirty="0" smtClean="0"/>
              <a:t> </a:t>
            </a:r>
            <a:r>
              <a:rPr lang="pl-PL" dirty="0" err="1" smtClean="0"/>
              <a:t>ActionMethod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41190" y="3354963"/>
            <a:ext cx="12027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Html.EditorFor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(model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htmlAttributes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@class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"form-control"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})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Html.ValidationMessageFor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(model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@class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838199" y="4926905"/>
            <a:ext cx="108924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CustomerViewModel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ModelState.IsValid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…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92312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oh</a:t>
            </a:r>
            <a:r>
              <a:rPr lang="pl-PL" dirty="0" smtClean="0"/>
              <a:t>, one </a:t>
            </a:r>
            <a:r>
              <a:rPr lang="pl-PL" dirty="0" err="1" smtClean="0"/>
              <a:t>last</a:t>
            </a:r>
            <a:r>
              <a:rPr lang="pl-PL" dirty="0" smtClean="0"/>
              <a:t> </a:t>
            </a:r>
            <a:r>
              <a:rPr lang="pl-PL" dirty="0" err="1" smtClean="0"/>
              <a:t>thing</a:t>
            </a:r>
            <a:r>
              <a:rPr lang="pl-PL" dirty="0" smtClean="0"/>
              <a:t> …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Fluent</a:t>
            </a:r>
            <a:r>
              <a:rPr lang="pl-PL" dirty="0" smtClean="0"/>
              <a:t> </a:t>
            </a:r>
            <a:r>
              <a:rPr lang="pl-PL" dirty="0" err="1" smtClean="0"/>
              <a:t>Validation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1021492" y="2575514"/>
            <a:ext cx="97453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Application_Start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FluentValidationModelValidatorProvider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.Configure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80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spc="0" dirty="0" smtClean="0"/>
              <a:t>Model </a:t>
            </a:r>
            <a:r>
              <a:rPr lang="pl-PL" spc="0" dirty="0" err="1" smtClean="0"/>
              <a:t>validation</a:t>
            </a:r>
            <a:endParaRPr lang="pl-PL" spc="0" dirty="0"/>
          </a:p>
        </p:txBody>
      </p:sp>
    </p:spTree>
    <p:extLst>
      <p:ext uri="{BB962C8B-B14F-4D97-AF65-F5344CB8AC3E}">
        <p14:creationId xmlns:p14="http://schemas.microsoft.com/office/powerpoint/2010/main" val="68424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labs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60 min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spc="0" dirty="0" smtClean="0"/>
              <a:t>LAB 02 B - </a:t>
            </a:r>
            <a:r>
              <a:rPr lang="pl-PL" spc="0" dirty="0" err="1" smtClean="0"/>
              <a:t>Validation</a:t>
            </a:r>
            <a:endParaRPr lang="pl-PL" spc="0" dirty="0"/>
          </a:p>
        </p:txBody>
      </p:sp>
    </p:spTree>
    <p:extLst>
      <p:ext uri="{BB962C8B-B14F-4D97-AF65-F5344CB8AC3E}">
        <p14:creationId xmlns:p14="http://schemas.microsoft.com/office/powerpoint/2010/main" val="19705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r>
              <a:rPr lang="pl-PL" dirty="0"/>
              <a:t> and </a:t>
            </a:r>
            <a:r>
              <a:rPr lang="pl-PL" dirty="0" err="1"/>
              <a:t>takeaways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POCO and EF </a:t>
            </a:r>
            <a:r>
              <a:rPr lang="pl-PL" dirty="0" err="1" smtClean="0"/>
              <a:t>classes</a:t>
            </a:r>
            <a:r>
              <a:rPr lang="pl-PL" dirty="0" smtClean="0"/>
              <a:t> for </a:t>
            </a:r>
            <a:r>
              <a:rPr lang="pl-PL" dirty="0" err="1" smtClean="0"/>
              <a:t>schema</a:t>
            </a:r>
            <a:r>
              <a:rPr lang="pl-PL" dirty="0" smtClean="0"/>
              <a:t> design</a:t>
            </a:r>
          </a:p>
          <a:p>
            <a:r>
              <a:rPr lang="pl-PL" dirty="0" err="1" smtClean="0"/>
              <a:t>Entity</a:t>
            </a:r>
            <a:r>
              <a:rPr lang="pl-PL" dirty="0" smtClean="0"/>
              <a:t> Framework </a:t>
            </a:r>
            <a:r>
              <a:rPr lang="pl-PL" dirty="0" err="1" smtClean="0"/>
              <a:t>Code</a:t>
            </a:r>
            <a:r>
              <a:rPr lang="pl-PL" dirty="0" smtClean="0"/>
              <a:t> First</a:t>
            </a:r>
          </a:p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err="1" smtClean="0"/>
              <a:t>ViewModel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pl-PL" dirty="0" smtClean="0"/>
          </a:p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migrations</a:t>
            </a:r>
            <a:endParaRPr lang="pl-PL" dirty="0" smtClean="0"/>
          </a:p>
          <a:p>
            <a:r>
              <a:rPr lang="pl-PL" dirty="0" smtClean="0"/>
              <a:t>LAB A</a:t>
            </a:r>
          </a:p>
          <a:p>
            <a:r>
              <a:rPr lang="pl-PL" dirty="0" err="1" smtClean="0"/>
              <a:t>Validation</a:t>
            </a:r>
            <a:r>
              <a:rPr lang="pl-PL" dirty="0" smtClean="0"/>
              <a:t> via </a:t>
            </a:r>
            <a:r>
              <a:rPr lang="pl-PL" dirty="0" err="1" smtClean="0"/>
              <a:t>attributes</a:t>
            </a:r>
            <a:endParaRPr lang="pl-PL" dirty="0" smtClean="0"/>
          </a:p>
          <a:p>
            <a:r>
              <a:rPr lang="pl-PL" dirty="0" err="1" smtClean="0"/>
              <a:t>Validation</a:t>
            </a:r>
            <a:r>
              <a:rPr lang="pl-PL" dirty="0" smtClean="0"/>
              <a:t> with </a:t>
            </a:r>
            <a:r>
              <a:rPr lang="pl-PL" dirty="0" err="1" smtClean="0"/>
              <a:t>Fluent</a:t>
            </a:r>
            <a:r>
              <a:rPr lang="pl-PL" dirty="0" smtClean="0"/>
              <a:t> </a:t>
            </a:r>
            <a:r>
              <a:rPr lang="pl-PL" dirty="0" err="1" smtClean="0"/>
              <a:t>Validation</a:t>
            </a:r>
            <a:endParaRPr lang="pl-PL" dirty="0" smtClean="0"/>
          </a:p>
          <a:p>
            <a:r>
              <a:rPr lang="pl-PL" dirty="0" smtClean="0"/>
              <a:t>LAB 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228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564234" y="2143421"/>
            <a:ext cx="9063533" cy="2571159"/>
            <a:chOff x="0" y="1651000"/>
            <a:chExt cx="9063533" cy="2571159"/>
          </a:xfrm>
        </p:grpSpPr>
        <p:sp>
          <p:nvSpPr>
            <p:cNvPr id="8" name="Prostokąt zaokrąglony 7"/>
            <p:cNvSpPr/>
            <p:nvPr/>
          </p:nvSpPr>
          <p:spPr>
            <a:xfrm>
              <a:off x="0" y="2648540"/>
              <a:ext cx="2892056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POCO and EF </a:t>
            </a:r>
            <a:r>
              <a:rPr lang="pl-PL" dirty="0" err="1"/>
              <a:t>classes</a:t>
            </a:r>
            <a:r>
              <a:rPr lang="pl-PL" dirty="0"/>
              <a:t> for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smtClean="0"/>
              <a:t>design</a:t>
            </a:r>
            <a:endParaRPr lang="en-GB" dirty="0"/>
          </a:p>
        </p:txBody>
      </p:sp>
      <p:grpSp>
        <p:nvGrpSpPr>
          <p:cNvPr id="7" name="Grupa 6"/>
          <p:cNvGrpSpPr/>
          <p:nvPr/>
        </p:nvGrpSpPr>
        <p:grpSpPr>
          <a:xfrm>
            <a:off x="1087393" y="2174789"/>
            <a:ext cx="2290121" cy="3048000"/>
            <a:chOff x="1087393" y="1935892"/>
            <a:chExt cx="2290121" cy="3048000"/>
          </a:xfrm>
        </p:grpSpPr>
        <p:sp>
          <p:nvSpPr>
            <p:cNvPr id="4" name="Prostokąt 3"/>
            <p:cNvSpPr/>
            <p:nvPr/>
          </p:nvSpPr>
          <p:spPr>
            <a:xfrm>
              <a:off x="1087395" y="1935892"/>
              <a:ext cx="2290119" cy="304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smtClean="0"/>
                <a:t>Id : </a:t>
              </a:r>
              <a:r>
                <a:rPr lang="pl-PL" sz="1400" dirty="0" err="1" smtClean="0"/>
                <a:t>int</a:t>
              </a:r>
              <a:endParaRPr lang="pl-PL" sz="1400" dirty="0" smtClean="0"/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err="1" smtClean="0"/>
                <a:t>Name</a:t>
              </a:r>
              <a:r>
                <a:rPr lang="pl-PL" sz="1400" dirty="0" smtClean="0"/>
                <a:t>: string</a:t>
              </a:r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err="1" smtClean="0"/>
                <a:t>ReleaseDate</a:t>
              </a:r>
              <a:r>
                <a:rPr lang="pl-PL" sz="1400" dirty="0" smtClean="0"/>
                <a:t>: </a:t>
              </a:r>
              <a:r>
                <a:rPr lang="pl-PL" sz="1400" dirty="0" err="1" smtClean="0"/>
                <a:t>DateTime</a:t>
              </a:r>
              <a:endParaRPr lang="pl-PL" sz="1400" dirty="0" smtClean="0"/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err="1" smtClean="0"/>
                <a:t>Type</a:t>
              </a:r>
              <a:r>
                <a:rPr lang="pl-PL" sz="1400" dirty="0"/>
                <a:t> </a:t>
              </a:r>
              <a:r>
                <a:rPr lang="pl-PL" sz="1400" dirty="0" smtClean="0"/>
                <a:t>: </a:t>
              </a:r>
              <a:r>
                <a:rPr lang="pl-PL" sz="1400" dirty="0" err="1" smtClean="0"/>
                <a:t>ProductType</a:t>
              </a:r>
              <a:endParaRPr lang="pl-PL" sz="1400" dirty="0" smtClean="0"/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err="1" smtClean="0"/>
                <a:t>CustomerId</a:t>
              </a:r>
              <a:r>
                <a:rPr lang="pl-PL" sz="1400" dirty="0" smtClean="0"/>
                <a:t> : </a:t>
              </a:r>
              <a:r>
                <a:rPr lang="pl-PL" sz="1400" dirty="0" err="1" smtClean="0"/>
                <a:t>int</a:t>
              </a:r>
              <a:endParaRPr lang="en-GB" sz="1400" dirty="0"/>
            </a:p>
          </p:txBody>
        </p:sp>
        <p:sp>
          <p:nvSpPr>
            <p:cNvPr id="5" name="Prostokąt 4"/>
            <p:cNvSpPr/>
            <p:nvPr/>
          </p:nvSpPr>
          <p:spPr>
            <a:xfrm>
              <a:off x="1087394" y="1935892"/>
              <a:ext cx="2290119" cy="6590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Product</a:t>
              </a:r>
              <a:endParaRPr lang="en-GB" dirty="0"/>
            </a:p>
          </p:txBody>
        </p:sp>
        <p:sp>
          <p:nvSpPr>
            <p:cNvPr id="6" name="Prostokąt 5"/>
            <p:cNvSpPr/>
            <p:nvPr/>
          </p:nvSpPr>
          <p:spPr>
            <a:xfrm>
              <a:off x="1087393" y="4580238"/>
              <a:ext cx="2290119" cy="403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l-PL" sz="1400" dirty="0" smtClean="0"/>
                <a:t>- </a:t>
              </a:r>
              <a:r>
                <a:rPr lang="pl-PL" sz="1400" dirty="0" err="1" smtClean="0"/>
                <a:t>Customer</a:t>
              </a:r>
              <a:r>
                <a:rPr lang="pl-PL" sz="1400" dirty="0"/>
                <a:t> </a:t>
              </a:r>
              <a:r>
                <a:rPr lang="pl-PL" sz="1400" dirty="0" smtClean="0"/>
                <a:t>: </a:t>
              </a:r>
              <a:r>
                <a:rPr lang="pl-PL" sz="1400" dirty="0" err="1" smtClean="0"/>
                <a:t>Customer</a:t>
              </a:r>
              <a:endParaRPr lang="en-GB" sz="1400" dirty="0"/>
            </a:p>
          </p:txBody>
        </p:sp>
      </p:grpSp>
      <p:grpSp>
        <p:nvGrpSpPr>
          <p:cNvPr id="8" name="Grupa 7"/>
          <p:cNvGrpSpPr/>
          <p:nvPr/>
        </p:nvGrpSpPr>
        <p:grpSpPr>
          <a:xfrm>
            <a:off x="4872680" y="1935892"/>
            <a:ext cx="2290121" cy="3534032"/>
            <a:chOff x="1087393" y="1935892"/>
            <a:chExt cx="2290121" cy="3534032"/>
          </a:xfrm>
        </p:grpSpPr>
        <p:sp>
          <p:nvSpPr>
            <p:cNvPr id="9" name="Prostokąt 8"/>
            <p:cNvSpPr/>
            <p:nvPr/>
          </p:nvSpPr>
          <p:spPr>
            <a:xfrm>
              <a:off x="1087395" y="1935892"/>
              <a:ext cx="2290119" cy="3534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smtClean="0"/>
                <a:t>Id : </a:t>
              </a:r>
              <a:r>
                <a:rPr lang="pl-PL" sz="1400" dirty="0" err="1" smtClean="0"/>
                <a:t>int</a:t>
              </a:r>
              <a:endParaRPr lang="pl-PL" sz="1400" dirty="0" smtClean="0"/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err="1" smtClean="0"/>
                <a:t>Name</a:t>
              </a:r>
              <a:r>
                <a:rPr lang="pl-PL" sz="1400" dirty="0" smtClean="0"/>
                <a:t>: string</a:t>
              </a:r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smtClean="0"/>
                <a:t>Email : string</a:t>
              </a:r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smtClean="0"/>
                <a:t>Phone : string</a:t>
              </a:r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smtClean="0"/>
                <a:t>PIN : string</a:t>
              </a:r>
            </a:p>
            <a:p>
              <a:pPr marL="285750" indent="-285750">
                <a:buFont typeface="Calibri" panose="020F0502020204030204" pitchFamily="34" charset="0"/>
                <a:buChar char="‒"/>
              </a:pPr>
              <a:endParaRPr lang="pl-PL" sz="1400" dirty="0"/>
            </a:p>
            <a:p>
              <a:pPr marL="285750" indent="-285750">
                <a:buFont typeface="Calibri" panose="020F0502020204030204" pitchFamily="34" charset="0"/>
                <a:buChar char="‒"/>
              </a:pPr>
              <a:endParaRPr lang="pl-PL" sz="1400" dirty="0" smtClean="0"/>
            </a:p>
            <a:p>
              <a:pPr marL="285750" indent="-285750">
                <a:buFont typeface="Calibri" panose="020F0502020204030204" pitchFamily="34" charset="0"/>
                <a:buChar char="‒"/>
              </a:pPr>
              <a:endParaRPr lang="en-GB" sz="1400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1087394" y="1935892"/>
              <a:ext cx="2290119" cy="6590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/>
                <a:t>Customer</a:t>
              </a:r>
              <a:endParaRPr lang="en-GB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1087393" y="4382530"/>
              <a:ext cx="2290119" cy="10873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pl-PL" sz="1400" dirty="0" smtClean="0"/>
                <a:t>Products: </a:t>
              </a:r>
              <a:r>
                <a:rPr lang="pl-PL" sz="1400" dirty="0" err="1" smtClean="0"/>
                <a:t>ICollection</a:t>
              </a:r>
              <a:r>
                <a:rPr lang="pl-PL" sz="1400" dirty="0" smtClean="0"/>
                <a:t>&lt;Product&gt;</a:t>
              </a:r>
            </a:p>
            <a:p>
              <a:pPr marL="285750" indent="-285750">
                <a:buFontTx/>
                <a:buChar char="-"/>
              </a:pPr>
              <a:r>
                <a:rPr lang="pl-PL" sz="1400" dirty="0" err="1" smtClean="0"/>
                <a:t>Users</a:t>
              </a:r>
              <a:r>
                <a:rPr lang="pl-PL" sz="1400" dirty="0" smtClean="0"/>
                <a:t> : </a:t>
              </a:r>
              <a:r>
                <a:rPr lang="pl-PL" sz="1400" dirty="0" err="1" smtClean="0"/>
                <a:t>ICollection</a:t>
              </a:r>
              <a:r>
                <a:rPr lang="pl-PL" sz="1400" dirty="0" smtClean="0"/>
                <a:t>&lt;User&gt;</a:t>
              </a:r>
              <a:endParaRPr lang="en-GB" sz="1400" dirty="0"/>
            </a:p>
          </p:txBody>
        </p:sp>
      </p:grpSp>
      <p:grpSp>
        <p:nvGrpSpPr>
          <p:cNvPr id="12" name="Grupa 11"/>
          <p:cNvGrpSpPr/>
          <p:nvPr/>
        </p:nvGrpSpPr>
        <p:grpSpPr>
          <a:xfrm>
            <a:off x="9063679" y="2174790"/>
            <a:ext cx="2290121" cy="3048000"/>
            <a:chOff x="1087393" y="1935892"/>
            <a:chExt cx="2290121" cy="3048000"/>
          </a:xfrm>
        </p:grpSpPr>
        <p:sp>
          <p:nvSpPr>
            <p:cNvPr id="13" name="Prostokąt 12"/>
            <p:cNvSpPr/>
            <p:nvPr/>
          </p:nvSpPr>
          <p:spPr>
            <a:xfrm>
              <a:off x="1087395" y="1935892"/>
              <a:ext cx="2290119" cy="304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smtClean="0"/>
                <a:t>Email : string</a:t>
              </a:r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err="1" smtClean="0"/>
                <a:t>Name</a:t>
              </a:r>
              <a:r>
                <a:rPr lang="pl-PL" sz="1400" dirty="0" smtClean="0"/>
                <a:t> : string</a:t>
              </a:r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smtClean="0"/>
                <a:t>…</a:t>
              </a:r>
            </a:p>
            <a:p>
              <a:pPr marL="285750" indent="-285750">
                <a:buFont typeface="Calibri" panose="020F0502020204030204" pitchFamily="34" charset="0"/>
                <a:buChar char="‒"/>
              </a:pPr>
              <a:r>
                <a:rPr lang="pl-PL" sz="1400" dirty="0" err="1" smtClean="0"/>
                <a:t>CustomerId</a:t>
              </a:r>
              <a:r>
                <a:rPr lang="pl-PL" sz="1400" dirty="0" smtClean="0"/>
                <a:t> : </a:t>
              </a:r>
              <a:r>
                <a:rPr lang="pl-PL" sz="1400" dirty="0" err="1" smtClean="0"/>
                <a:t>int</a:t>
              </a:r>
              <a:endParaRPr lang="en-GB" sz="1400" dirty="0"/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1087394" y="1935892"/>
              <a:ext cx="2290119" cy="6590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User</a:t>
              </a:r>
              <a:endParaRPr lang="en-GB" dirty="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087393" y="4580238"/>
              <a:ext cx="2290119" cy="403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l-PL" sz="1400" dirty="0" smtClean="0"/>
                <a:t>- </a:t>
              </a:r>
              <a:r>
                <a:rPr lang="pl-PL" sz="1400" dirty="0" err="1" smtClean="0"/>
                <a:t>Customer</a:t>
              </a:r>
              <a:r>
                <a:rPr lang="pl-PL" sz="1400" dirty="0"/>
                <a:t> </a:t>
              </a:r>
              <a:r>
                <a:rPr lang="pl-PL" sz="1400" dirty="0" smtClean="0"/>
                <a:t>: </a:t>
              </a:r>
              <a:r>
                <a:rPr lang="pl-PL" sz="1400" dirty="0" err="1" smtClean="0"/>
                <a:t>Customer</a:t>
              </a:r>
              <a:endParaRPr lang="en-GB" sz="1400" dirty="0"/>
            </a:p>
          </p:txBody>
        </p:sp>
      </p:grpSp>
      <p:grpSp>
        <p:nvGrpSpPr>
          <p:cNvPr id="20" name="Grupa 19"/>
          <p:cNvGrpSpPr/>
          <p:nvPr/>
        </p:nvGrpSpPr>
        <p:grpSpPr>
          <a:xfrm>
            <a:off x="3377512" y="3337695"/>
            <a:ext cx="1495170" cy="369332"/>
            <a:chOff x="3377512" y="3337695"/>
            <a:chExt cx="1495170" cy="369332"/>
          </a:xfrm>
        </p:grpSpPr>
        <p:cxnSp>
          <p:nvCxnSpPr>
            <p:cNvPr id="17" name="Łącznik prosty 16"/>
            <p:cNvCxnSpPr>
              <a:stCxn id="4" idx="3"/>
              <a:endCxn id="9" idx="1"/>
            </p:cNvCxnSpPr>
            <p:nvPr/>
          </p:nvCxnSpPr>
          <p:spPr>
            <a:xfrm>
              <a:off x="3377514" y="3698789"/>
              <a:ext cx="1495168" cy="41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pole tekstowe 17"/>
            <p:cNvSpPr txBox="1"/>
            <p:nvPr/>
          </p:nvSpPr>
          <p:spPr>
            <a:xfrm>
              <a:off x="3377512" y="33376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*</a:t>
              </a:r>
              <a:endParaRPr lang="en-GB" dirty="0"/>
            </a:p>
          </p:txBody>
        </p:sp>
        <p:sp>
          <p:nvSpPr>
            <p:cNvPr id="19" name="pole tekstowe 18"/>
            <p:cNvSpPr txBox="1"/>
            <p:nvPr/>
          </p:nvSpPr>
          <p:spPr>
            <a:xfrm>
              <a:off x="4572598" y="33376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1</a:t>
              </a:r>
              <a:endParaRPr lang="en-GB" dirty="0"/>
            </a:p>
          </p:txBody>
        </p:sp>
      </p:grpSp>
      <p:grpSp>
        <p:nvGrpSpPr>
          <p:cNvPr id="21" name="Grupa 20"/>
          <p:cNvGrpSpPr/>
          <p:nvPr/>
        </p:nvGrpSpPr>
        <p:grpSpPr>
          <a:xfrm>
            <a:off x="7162801" y="3337695"/>
            <a:ext cx="1900880" cy="378941"/>
            <a:chOff x="3377514" y="3337695"/>
            <a:chExt cx="1900880" cy="378941"/>
          </a:xfrm>
        </p:grpSpPr>
        <p:cxnSp>
          <p:nvCxnSpPr>
            <p:cNvPr id="22" name="Łącznik prosty 21"/>
            <p:cNvCxnSpPr>
              <a:stCxn id="9" idx="3"/>
              <a:endCxn id="13" idx="1"/>
            </p:cNvCxnSpPr>
            <p:nvPr/>
          </p:nvCxnSpPr>
          <p:spPr>
            <a:xfrm flipV="1">
              <a:off x="3377514" y="3698790"/>
              <a:ext cx="1900880" cy="41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pole tekstowe 22"/>
            <p:cNvSpPr txBox="1"/>
            <p:nvPr/>
          </p:nvSpPr>
          <p:spPr>
            <a:xfrm>
              <a:off x="4978310" y="33473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*</a:t>
              </a:r>
              <a:endParaRPr lang="en-GB" dirty="0"/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3404618" y="33376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1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81448" y="37498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ForeignKey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"Customer"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3" name="Prostokąt 2"/>
          <p:cNvSpPr/>
          <p:nvPr/>
        </p:nvSpPr>
        <p:spPr>
          <a:xfrm>
            <a:off x="881448" y="3518232"/>
            <a:ext cx="92016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Phone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Users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Products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506627" y="2792628"/>
            <a:ext cx="799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Łącznik prosty ze strzałką 5"/>
          <p:cNvCxnSpPr/>
          <p:nvPr/>
        </p:nvCxnSpPr>
        <p:spPr>
          <a:xfrm>
            <a:off x="506627" y="2475471"/>
            <a:ext cx="799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>
            <a:off x="481913" y="6198974"/>
            <a:ext cx="799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 dirty="0" err="1"/>
              <a:t>Code</a:t>
            </a:r>
            <a:r>
              <a:rPr lang="pl-PL" dirty="0"/>
              <a:t> First</a:t>
            </a:r>
          </a:p>
        </p:txBody>
      </p:sp>
      <p:sp>
        <p:nvSpPr>
          <p:cNvPr id="4" name="Prostokąt 3"/>
          <p:cNvSpPr/>
          <p:nvPr/>
        </p:nvSpPr>
        <p:spPr>
          <a:xfrm>
            <a:off x="560172" y="1894861"/>
            <a:ext cx="113682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Customers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Products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DefaultConnection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throwIfV1Schema: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Create()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grpSp>
        <p:nvGrpSpPr>
          <p:cNvPr id="11" name="Grupa 10"/>
          <p:cNvGrpSpPr/>
          <p:nvPr/>
        </p:nvGrpSpPr>
        <p:grpSpPr>
          <a:xfrm>
            <a:off x="6813464" y="3649362"/>
            <a:ext cx="5114925" cy="2848455"/>
            <a:chOff x="6813464" y="3649362"/>
            <a:chExt cx="5114925" cy="2848455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3464" y="4678542"/>
              <a:ext cx="5114925" cy="18192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7" name="Łącznik prosty ze strzałką 6"/>
            <p:cNvCxnSpPr/>
            <p:nvPr/>
          </p:nvCxnSpPr>
          <p:spPr>
            <a:xfrm>
              <a:off x="7133968" y="3649362"/>
              <a:ext cx="2421924" cy="1507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pole tekstowe 9"/>
            <p:cNvSpPr txBox="1"/>
            <p:nvPr/>
          </p:nvSpPr>
          <p:spPr>
            <a:xfrm>
              <a:off x="8871724" y="4309210"/>
              <a:ext cx="1246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/>
                <a:t>Web.config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objects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Similar</a:t>
            </a:r>
            <a:r>
              <a:rPr lang="pl-PL" dirty="0" smtClean="0"/>
              <a:t> to POCO/</a:t>
            </a:r>
            <a:r>
              <a:rPr lang="pl-PL" dirty="0" err="1" smtClean="0"/>
              <a:t>Entities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pPr lvl="1"/>
            <a:r>
              <a:rPr lang="pl-PL" dirty="0" err="1" smtClean="0"/>
              <a:t>eg</a:t>
            </a:r>
            <a:r>
              <a:rPr lang="pl-PL" dirty="0" smtClean="0"/>
              <a:t>. Product =&gt; </a:t>
            </a:r>
            <a:r>
              <a:rPr lang="pl-PL" dirty="0" err="1" smtClean="0"/>
              <a:t>ProductDomain</a:t>
            </a:r>
            <a:r>
              <a:rPr lang="pl-PL" dirty="0" smtClean="0"/>
              <a:t>, </a:t>
            </a:r>
            <a:r>
              <a:rPr lang="pl-PL" dirty="0" err="1" smtClean="0"/>
              <a:t>Customer</a:t>
            </a:r>
            <a:r>
              <a:rPr lang="pl-PL" dirty="0" smtClean="0"/>
              <a:t> =&gt; </a:t>
            </a:r>
            <a:r>
              <a:rPr lang="pl-PL" dirty="0" err="1" smtClean="0"/>
              <a:t>CustomerDomain</a:t>
            </a:r>
            <a:endParaRPr lang="pl-PL" dirty="0" smtClean="0"/>
          </a:p>
          <a:p>
            <a:r>
              <a:rPr lang="pl-PL" dirty="0" err="1" smtClean="0"/>
              <a:t>Remember</a:t>
            </a:r>
            <a:r>
              <a:rPr lang="pl-PL" dirty="0" smtClean="0"/>
              <a:t> </a:t>
            </a:r>
            <a:r>
              <a:rPr lang="pl-PL" dirty="0" err="1" smtClean="0"/>
              <a:t>Stairway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? </a:t>
            </a:r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in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 smtClean="0"/>
          </a:p>
          <a:p>
            <a:r>
              <a:rPr lang="pl-PL" dirty="0" err="1" smtClean="0"/>
              <a:t>Treat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as DTO </a:t>
            </a:r>
            <a:r>
              <a:rPr lang="pl-PL" dirty="0" err="1" smtClean="0"/>
              <a:t>objects</a:t>
            </a:r>
            <a:r>
              <a:rPr lang="pl-PL" dirty="0" smtClean="0"/>
              <a:t> –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for data </a:t>
            </a:r>
            <a:r>
              <a:rPr lang="pl-PL" dirty="0" err="1" smtClean="0"/>
              <a:t>manipulation</a:t>
            </a:r>
            <a:r>
              <a:rPr lang="pl-PL" dirty="0" smtClean="0"/>
              <a:t> on </a:t>
            </a: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92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ViewModel</a:t>
            </a:r>
            <a:r>
              <a:rPr lang="pl-PL" dirty="0"/>
              <a:t> </a:t>
            </a:r>
            <a:r>
              <a:rPr lang="pl-PL" dirty="0" err="1"/>
              <a:t>objects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Similar</a:t>
            </a:r>
            <a:r>
              <a:rPr lang="pl-PL" dirty="0" smtClean="0"/>
              <a:t> to POCO/</a:t>
            </a:r>
            <a:r>
              <a:rPr lang="pl-PL" dirty="0" err="1" smtClean="0"/>
              <a:t>Entities</a:t>
            </a:r>
            <a:r>
              <a:rPr lang="pl-PL" dirty="0" smtClean="0"/>
              <a:t> and </a:t>
            </a: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pPr lvl="1"/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 smtClean="0"/>
              <a:t>ProductDomain</a:t>
            </a:r>
            <a:r>
              <a:rPr lang="pl-PL" dirty="0" smtClean="0"/>
              <a:t> =&gt; </a:t>
            </a:r>
            <a:r>
              <a:rPr lang="pl-PL" dirty="0" err="1" smtClean="0"/>
              <a:t>ProductViewModel</a:t>
            </a:r>
            <a:r>
              <a:rPr lang="pl-PL" dirty="0" smtClean="0"/>
              <a:t>, </a:t>
            </a:r>
            <a:r>
              <a:rPr lang="pl-PL" dirty="0" err="1" smtClean="0"/>
              <a:t>CustomerDomain</a:t>
            </a:r>
            <a:r>
              <a:rPr lang="pl-PL" dirty="0" smtClean="0"/>
              <a:t> =&gt; </a:t>
            </a:r>
            <a:r>
              <a:rPr lang="pl-PL" dirty="0" err="1" smtClean="0"/>
              <a:t>CustomerViewModel</a:t>
            </a:r>
            <a:endParaRPr lang="pl-PL" dirty="0" smtClean="0"/>
          </a:p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ViewModel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in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, but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rarely</a:t>
            </a:r>
            <a:r>
              <a:rPr lang="pl-PL" dirty="0" smtClean="0"/>
              <a:t> the </a:t>
            </a:r>
            <a:r>
              <a:rPr lang="pl-PL" dirty="0" err="1" smtClean="0"/>
              <a:t>case</a:t>
            </a:r>
            <a:endParaRPr lang="pl-PL" dirty="0" smtClean="0"/>
          </a:p>
          <a:p>
            <a:r>
              <a:rPr lang="pl-PL" dirty="0" err="1" smtClean="0"/>
              <a:t>Treat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as display </a:t>
            </a:r>
            <a:r>
              <a:rPr lang="pl-PL" dirty="0" err="1" smtClean="0"/>
              <a:t>objects</a:t>
            </a:r>
            <a:r>
              <a:rPr lang="pl-PL" dirty="0" smtClean="0"/>
              <a:t> for </a:t>
            </a:r>
            <a:r>
              <a:rPr lang="pl-PL" dirty="0" err="1" smtClean="0"/>
              <a:t>views</a:t>
            </a:r>
            <a:r>
              <a:rPr lang="pl-PL" dirty="0" smtClean="0"/>
              <a:t>. One </a:t>
            </a:r>
            <a:r>
              <a:rPr lang="pl-PL" dirty="0" err="1" smtClean="0"/>
              <a:t>view</a:t>
            </a:r>
            <a:r>
              <a:rPr lang="pl-PL" dirty="0" smtClean="0"/>
              <a:t> – one model</a:t>
            </a:r>
            <a:endParaRPr lang="pl-PL" dirty="0"/>
          </a:p>
          <a:p>
            <a:pPr lvl="1"/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 as </a:t>
            </a:r>
            <a:r>
              <a:rPr lang="pl-PL" dirty="0" err="1" smtClean="0"/>
              <a:t>Views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one model </a:t>
            </a:r>
            <a:r>
              <a:rPr lang="pl-PL" dirty="0" err="1" smtClean="0"/>
              <a:t>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86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Factory</a:t>
            </a:r>
            <a:r>
              <a:rPr lang="pl-PL" dirty="0"/>
              <a:t> </a:t>
            </a:r>
            <a:r>
              <a:rPr lang="pl-PL" dirty="0" err="1"/>
              <a:t>pattern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factories</a:t>
            </a:r>
            <a:r>
              <a:rPr lang="pl-PL" dirty="0" smtClean="0"/>
              <a:t> to </a:t>
            </a:r>
            <a:r>
              <a:rPr lang="pl-PL" dirty="0" err="1" smtClean="0"/>
              <a:t>convert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POCO, </a:t>
            </a:r>
            <a:r>
              <a:rPr lang="pl-PL" dirty="0" err="1" smtClean="0"/>
              <a:t>Domain</a:t>
            </a:r>
            <a:r>
              <a:rPr lang="pl-PL" dirty="0" smtClean="0"/>
              <a:t> and </a:t>
            </a:r>
            <a:r>
              <a:rPr lang="pl-PL" dirty="0" err="1" smtClean="0"/>
              <a:t>ViewModel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Convert</a:t>
            </a:r>
            <a:r>
              <a:rPr lang="pl-PL" dirty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necesary</a:t>
            </a:r>
            <a:r>
              <a:rPr lang="pl-PL" dirty="0" smtClean="0"/>
              <a:t> data</a:t>
            </a:r>
          </a:p>
          <a:p>
            <a:r>
              <a:rPr lang="pl-PL" dirty="0" smtClean="0"/>
              <a:t>Be </a:t>
            </a:r>
            <a:r>
              <a:rPr lang="pl-PL" dirty="0" err="1" smtClean="0"/>
              <a:t>carefull</a:t>
            </a:r>
            <a:r>
              <a:rPr lang="pl-PL" dirty="0" smtClean="0"/>
              <a:t> with </a:t>
            </a:r>
            <a:r>
              <a:rPr lang="pl-PL" dirty="0" err="1" smtClean="0"/>
              <a:t>navigation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 / </a:t>
            </a:r>
            <a:r>
              <a:rPr lang="pl-PL" dirty="0" err="1" smtClean="0"/>
              <a:t>collections</a:t>
            </a:r>
            <a:endParaRPr lang="pl-PL" dirty="0" smtClean="0"/>
          </a:p>
          <a:p>
            <a:pPr lvl="1"/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cause</a:t>
            </a:r>
            <a:r>
              <a:rPr lang="pl-PL" dirty="0" smtClean="0"/>
              <a:t> </a:t>
            </a:r>
            <a:r>
              <a:rPr lang="pl-PL" dirty="0" err="1" smtClean="0"/>
              <a:t>entity</a:t>
            </a:r>
            <a:r>
              <a:rPr lang="pl-PL" dirty="0" smtClean="0"/>
              <a:t> </a:t>
            </a:r>
            <a:r>
              <a:rPr lang="pl-PL" dirty="0" err="1" smtClean="0"/>
              <a:t>materialization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lazy</a:t>
            </a:r>
            <a:r>
              <a:rPr lang="pl-PL" dirty="0" smtClean="0"/>
              <a:t> </a:t>
            </a:r>
            <a:r>
              <a:rPr lang="pl-PL" dirty="0" err="1" smtClean="0"/>
              <a:t>loading</a:t>
            </a:r>
            <a:endParaRPr lang="pl-PL" dirty="0" smtClean="0"/>
          </a:p>
          <a:p>
            <a:pPr lvl="1"/>
            <a:r>
              <a:rPr lang="pl-PL" dirty="0" err="1" smtClean="0"/>
              <a:t>Circular</a:t>
            </a:r>
            <a:r>
              <a:rPr lang="pl-PL" dirty="0" smtClean="0"/>
              <a:t> </a:t>
            </a:r>
            <a:r>
              <a:rPr lang="pl-PL" dirty="0" err="1" smtClean="0"/>
              <a:t>references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cause</a:t>
            </a:r>
            <a:r>
              <a:rPr lang="pl-PL" dirty="0" smtClean="0"/>
              <a:t> </a:t>
            </a:r>
            <a:r>
              <a:rPr lang="pl-PL" dirty="0" err="1" smtClean="0"/>
              <a:t>infinite</a:t>
            </a:r>
            <a:r>
              <a:rPr lang="pl-PL" dirty="0" smtClean="0"/>
              <a:t> numer of </a:t>
            </a:r>
            <a:r>
              <a:rPr lang="pl-PL" dirty="0" err="1" smtClean="0"/>
              <a:t>objects</a:t>
            </a:r>
            <a:r>
              <a:rPr lang="pl-PL" dirty="0" smtClean="0"/>
              <a:t> and </a:t>
            </a:r>
            <a:r>
              <a:rPr lang="pl-PL" dirty="0" err="1" smtClean="0"/>
              <a:t>stack</a:t>
            </a:r>
            <a:r>
              <a:rPr lang="pl-PL" dirty="0"/>
              <a:t> </a:t>
            </a:r>
            <a:r>
              <a:rPr lang="pl-PL" dirty="0" err="1" smtClean="0"/>
              <a:t>overflow</a:t>
            </a:r>
            <a:r>
              <a:rPr lang="pl-PL" dirty="0" smtClean="0"/>
              <a:t> </a:t>
            </a:r>
            <a:r>
              <a:rPr lang="pl-PL" dirty="0" err="1" smtClean="0"/>
              <a:t>exception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541801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1117</TotalTime>
  <Words>1221</Words>
  <Application>Microsoft Office PowerPoint</Application>
  <PresentationFormat>Panoramiczny</PresentationFormat>
  <Paragraphs>343</Paragraphs>
  <Slides>25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FontAwesome</vt:lpstr>
      <vt:lpstr>Segoe UI Light</vt:lpstr>
      <vt:lpstr>Motyw pakietu Office</vt:lpstr>
      <vt:lpstr>ASP.NET MVC 5 with Developement Patterns</vt:lpstr>
      <vt:lpstr>Module agenda</vt:lpstr>
      <vt:lpstr>MVC Components</vt:lpstr>
      <vt:lpstr>POCO and EF classes for schema design</vt:lpstr>
      <vt:lpstr>Prezentacja programu PowerPoint</vt:lpstr>
      <vt:lpstr>Entity Framework Code First</vt:lpstr>
      <vt:lpstr>Domain objects</vt:lpstr>
      <vt:lpstr>ViewModel objects</vt:lpstr>
      <vt:lpstr>Factory pattern</vt:lpstr>
      <vt:lpstr>Sample factory Entity =&gt; Domain</vt:lpstr>
      <vt:lpstr>Discussion</vt:lpstr>
      <vt:lpstr>Factory helpers</vt:lpstr>
      <vt:lpstr>demo</vt:lpstr>
      <vt:lpstr>Code migrations</vt:lpstr>
      <vt:lpstr>Code migrations</vt:lpstr>
      <vt:lpstr>demo</vt:lpstr>
      <vt:lpstr>labs</vt:lpstr>
      <vt:lpstr>Validation via attributes</vt:lpstr>
      <vt:lpstr>Validation with Fluent Validation</vt:lpstr>
      <vt:lpstr>What you should know about validation?</vt:lpstr>
      <vt:lpstr>oh, one last thing …</vt:lpstr>
      <vt:lpstr>demo</vt:lpstr>
      <vt:lpstr>labs</vt:lpstr>
      <vt:lpstr>Summary and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21</cp:revision>
  <dcterms:created xsi:type="dcterms:W3CDTF">2015-12-21T20:24:16Z</dcterms:created>
  <dcterms:modified xsi:type="dcterms:W3CDTF">2016-01-08T09:14:00Z</dcterms:modified>
</cp:coreProperties>
</file>