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1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3" r:id="rId12"/>
    <p:sldId id="284" r:id="rId13"/>
    <p:sldId id="272" r:id="rId14"/>
    <p:sldId id="274" r:id="rId15"/>
    <p:sldId id="286" r:id="rId16"/>
    <p:sldId id="287" r:id="rId17"/>
    <p:sldId id="288" r:id="rId18"/>
    <p:sldId id="289" r:id="rId19"/>
    <p:sldId id="276" r:id="rId20"/>
    <p:sldId id="292" r:id="rId21"/>
    <p:sldId id="291" r:id="rId22"/>
    <p:sldId id="294" r:id="rId23"/>
    <p:sldId id="293" r:id="rId24"/>
    <p:sldId id="290" r:id="rId25"/>
    <p:sldId id="295" r:id="rId26"/>
    <p:sldId id="258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ewicz" initials="I" lastIdx="6" clrIdx="0"/>
  <p:cmAuthor id="2" name="azure1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76389" autoAdjust="0"/>
  </p:normalViewPr>
  <p:slideViewPr>
    <p:cSldViewPr snapToGrid="0">
      <p:cViewPr varScale="1">
        <p:scale>
          <a:sx n="56" d="100"/>
          <a:sy n="56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0-11-13T18:54:25.015" idx="1">
    <p:pos x="3864" y="145"/>
    <p:text>Identity in the Cloud is Hard</p:text>
  </p:cm>
  <p:cm authorId="1" dt="2010-11-13T18:54:46.843" idx="2">
    <p:pos x="3447" y="912"/>
    <p:text>Outside of identity domains</p:text>
  </p:cm>
  <p:cm authorId="1" dt="2010-11-13T18:55:06.500" idx="3">
    <p:pos x="3860" y="1184"/>
    <p:text>Too many islands of identity</p:text>
  </p:cm>
  <p:cm authorId="1" dt="2010-11-13T18:55:55.890" idx="4">
    <p:pos x="4971" y="1524"/>
    <p:text>Current technology hard or not interoperable
</p:text>
  </p:cm>
  <p:cm authorId="1" dt="2010-11-13T18:56:27.234" idx="5">
    <p:pos x="5560" y="2136"/>
    <p:text>Managing 3rd party accounts in your system is risky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0-11-13T18:57:56.703" idx="6">
    <p:pos x="5345" y="144"/>
    <p:text>Three geeks walk into a bar…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0-11-16T10:30:21.412" idx="1">
    <p:pos x="4825" y="1435"/>
    <p:text>This information consists of one or more claims</p:text>
  </p:cm>
  <p:cm authorId="2" dt="2010-11-16T10:31:45.684" idx="2">
    <p:pos x="5532" y="1739"/>
    <p:text>Each claim contains some information about the entity to which this token applies</p:text>
  </p:cm>
  <p:cm authorId="2" dt="2010-11-16T10:32:27.739" idx="3">
    <p:pos x="1511" y="3141"/>
    <p:text>Indicates who created this token and guards against changes
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F1163-44F8-49F0-BE07-64B22C65D30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25D456B2-06A8-424F-8448-CD9BE8458888}">
      <dgm:prSet phldrT="[Tekst]"/>
      <dgm:spPr/>
      <dgm:t>
        <a:bodyPr/>
        <a:lstStyle/>
        <a:p>
          <a:r>
            <a:rPr lang="pl-PL" dirty="0" smtClean="0"/>
            <a:t>IIS</a:t>
          </a:r>
          <a:endParaRPr lang="pl-PL" dirty="0"/>
        </a:p>
      </dgm:t>
    </dgm:pt>
    <dgm:pt modelId="{B43A9511-1AF0-40BC-AD1B-2DB45DC4D886}" type="parTrans" cxnId="{BB39C7C6-53F8-4012-9854-8002D0E5D3CF}">
      <dgm:prSet/>
      <dgm:spPr/>
      <dgm:t>
        <a:bodyPr/>
        <a:lstStyle/>
        <a:p>
          <a:endParaRPr lang="pl-PL"/>
        </a:p>
      </dgm:t>
    </dgm:pt>
    <dgm:pt modelId="{4DAF116F-50A1-4AEB-8434-5567031B87E2}" type="sibTrans" cxnId="{BB39C7C6-53F8-4012-9854-8002D0E5D3CF}">
      <dgm:prSet/>
      <dgm:spPr/>
      <dgm:t>
        <a:bodyPr/>
        <a:lstStyle/>
        <a:p>
          <a:endParaRPr lang="pl-PL"/>
        </a:p>
      </dgm:t>
    </dgm:pt>
    <dgm:pt modelId="{FE89A368-F74B-4B6A-926F-FF6BB314B79E}">
      <dgm:prSet phldrT="[Tekst]"/>
      <dgm:spPr/>
      <dgm:t>
        <a:bodyPr/>
        <a:lstStyle/>
        <a:p>
          <a:r>
            <a:rPr lang="pl-PL" dirty="0" smtClean="0"/>
            <a:t>Basic</a:t>
          </a:r>
          <a:endParaRPr lang="pl-PL" dirty="0"/>
        </a:p>
      </dgm:t>
    </dgm:pt>
    <dgm:pt modelId="{D42D8869-8389-4A7E-86F5-1156F563897F}" type="parTrans" cxnId="{E0679562-6A71-42AE-9E6A-C01F6ADBE05A}">
      <dgm:prSet/>
      <dgm:spPr/>
      <dgm:t>
        <a:bodyPr/>
        <a:lstStyle/>
        <a:p>
          <a:endParaRPr lang="pl-PL"/>
        </a:p>
      </dgm:t>
    </dgm:pt>
    <dgm:pt modelId="{B5CBB506-07D7-4D8E-977A-F57F0711DB5C}" type="sibTrans" cxnId="{E0679562-6A71-42AE-9E6A-C01F6ADBE05A}">
      <dgm:prSet/>
      <dgm:spPr/>
      <dgm:t>
        <a:bodyPr/>
        <a:lstStyle/>
        <a:p>
          <a:endParaRPr lang="pl-PL"/>
        </a:p>
      </dgm:t>
    </dgm:pt>
    <dgm:pt modelId="{34F47584-774E-4074-BE73-93D260417925}">
      <dgm:prSet phldrT="[Tekst]"/>
      <dgm:spPr/>
      <dgm:t>
        <a:bodyPr/>
        <a:lstStyle/>
        <a:p>
          <a:r>
            <a:rPr lang="pl-PL" dirty="0" smtClean="0"/>
            <a:t>Digest</a:t>
          </a:r>
          <a:endParaRPr lang="pl-PL" dirty="0"/>
        </a:p>
      </dgm:t>
    </dgm:pt>
    <dgm:pt modelId="{A95A2762-4C32-454C-86DA-6099029EAD32}" type="parTrans" cxnId="{C8867635-4FB7-4B54-9783-133E46F839EF}">
      <dgm:prSet/>
      <dgm:spPr/>
      <dgm:t>
        <a:bodyPr/>
        <a:lstStyle/>
        <a:p>
          <a:endParaRPr lang="pl-PL"/>
        </a:p>
      </dgm:t>
    </dgm:pt>
    <dgm:pt modelId="{E520B4FB-F34B-4574-A4B7-B97F65D4287A}" type="sibTrans" cxnId="{C8867635-4FB7-4B54-9783-133E46F839EF}">
      <dgm:prSet/>
      <dgm:spPr/>
      <dgm:t>
        <a:bodyPr/>
        <a:lstStyle/>
        <a:p>
          <a:endParaRPr lang="pl-PL"/>
        </a:p>
      </dgm:t>
    </dgm:pt>
    <dgm:pt modelId="{2EF5092F-3695-44FF-9EDE-2F80B94188F6}">
      <dgm:prSet phldrT="[Tekst]"/>
      <dgm:spPr/>
      <dgm:t>
        <a:bodyPr/>
        <a:lstStyle/>
        <a:p>
          <a:r>
            <a:rPr lang="pl-PL" dirty="0" smtClean="0"/>
            <a:t>Windows</a:t>
          </a:r>
          <a:endParaRPr lang="pl-PL" dirty="0"/>
        </a:p>
      </dgm:t>
    </dgm:pt>
    <dgm:pt modelId="{67EADE8C-3297-4FB6-B7C0-74A6468AE281}" type="parTrans" cxnId="{6C5578BF-60E7-4900-9828-968414C2DAE9}">
      <dgm:prSet/>
      <dgm:spPr/>
      <dgm:t>
        <a:bodyPr/>
        <a:lstStyle/>
        <a:p>
          <a:endParaRPr lang="pl-PL"/>
        </a:p>
      </dgm:t>
    </dgm:pt>
    <dgm:pt modelId="{71DAAB13-13FF-4213-8E11-D638E6D2ADBB}" type="sibTrans" cxnId="{6C5578BF-60E7-4900-9828-968414C2DAE9}">
      <dgm:prSet/>
      <dgm:spPr/>
      <dgm:t>
        <a:bodyPr/>
        <a:lstStyle/>
        <a:p>
          <a:endParaRPr lang="pl-PL"/>
        </a:p>
      </dgm:t>
    </dgm:pt>
    <dgm:pt modelId="{9950028C-7621-4882-90A6-F6C7E5D0C848}">
      <dgm:prSet phldrT="[Tekst]"/>
      <dgm:spPr/>
      <dgm:t>
        <a:bodyPr/>
        <a:lstStyle/>
        <a:p>
          <a:r>
            <a:rPr lang="pl-PL" dirty="0" err="1" smtClean="0"/>
            <a:t>Anonymous</a:t>
          </a:r>
          <a:endParaRPr lang="pl-PL" dirty="0"/>
        </a:p>
      </dgm:t>
    </dgm:pt>
    <dgm:pt modelId="{19C238C9-2F0E-4725-A3B9-E3A92BE142CF}" type="parTrans" cxnId="{342D7761-A731-4A48-996C-6C9A3CF97375}">
      <dgm:prSet/>
      <dgm:spPr/>
      <dgm:t>
        <a:bodyPr/>
        <a:lstStyle/>
        <a:p>
          <a:endParaRPr lang="pl-PL"/>
        </a:p>
      </dgm:t>
    </dgm:pt>
    <dgm:pt modelId="{5353944F-9953-48ED-9EF8-CDA5715B7011}" type="sibTrans" cxnId="{342D7761-A731-4A48-996C-6C9A3CF97375}">
      <dgm:prSet/>
      <dgm:spPr/>
      <dgm:t>
        <a:bodyPr/>
        <a:lstStyle/>
        <a:p>
          <a:endParaRPr lang="pl-PL"/>
        </a:p>
      </dgm:t>
    </dgm:pt>
    <dgm:pt modelId="{BE75B7BC-4121-4581-B22E-4642755C5FE0}" type="pres">
      <dgm:prSet presAssocID="{37BF1163-44F8-49F0-BE07-64B22C65D30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068405E-3E54-4734-B089-13B4581A4830}" type="pres">
      <dgm:prSet presAssocID="{25D456B2-06A8-424F-8448-CD9BE8458888}" presName="centerShape" presStyleLbl="node0" presStyleIdx="0" presStyleCnt="1"/>
      <dgm:spPr/>
      <dgm:t>
        <a:bodyPr/>
        <a:lstStyle/>
        <a:p>
          <a:endParaRPr lang="pl-PL"/>
        </a:p>
      </dgm:t>
    </dgm:pt>
    <dgm:pt modelId="{4086BB09-EC92-4BB7-B2CA-C0D572DA4CD1}" type="pres">
      <dgm:prSet presAssocID="{D42D8869-8389-4A7E-86F5-1156F563897F}" presName="parTrans" presStyleLbl="bgSibTrans2D1" presStyleIdx="0" presStyleCnt="4"/>
      <dgm:spPr/>
      <dgm:t>
        <a:bodyPr/>
        <a:lstStyle/>
        <a:p>
          <a:endParaRPr lang="pl-PL"/>
        </a:p>
      </dgm:t>
    </dgm:pt>
    <dgm:pt modelId="{C2528F0D-94D0-4C4A-B9A6-09B330A08351}" type="pres">
      <dgm:prSet presAssocID="{FE89A368-F74B-4B6A-926F-FF6BB314B79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64A3CED-E4AD-47A6-B87A-F65CA64C6A68}" type="pres">
      <dgm:prSet presAssocID="{A95A2762-4C32-454C-86DA-6099029EAD32}" presName="parTrans" presStyleLbl="bgSibTrans2D1" presStyleIdx="1" presStyleCnt="4"/>
      <dgm:spPr/>
      <dgm:t>
        <a:bodyPr/>
        <a:lstStyle/>
        <a:p>
          <a:endParaRPr lang="pl-PL"/>
        </a:p>
      </dgm:t>
    </dgm:pt>
    <dgm:pt modelId="{7C0F1760-B318-43F9-A888-42E984595FAD}" type="pres">
      <dgm:prSet presAssocID="{34F47584-774E-4074-BE73-93D26041792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CBDB183-DC08-456D-8B1A-C96A8EB8883A}" type="pres">
      <dgm:prSet presAssocID="{67EADE8C-3297-4FB6-B7C0-74A6468AE281}" presName="parTrans" presStyleLbl="bgSibTrans2D1" presStyleIdx="2" presStyleCnt="4"/>
      <dgm:spPr/>
      <dgm:t>
        <a:bodyPr/>
        <a:lstStyle/>
        <a:p>
          <a:endParaRPr lang="pl-PL"/>
        </a:p>
      </dgm:t>
    </dgm:pt>
    <dgm:pt modelId="{66ED6C39-EC86-4DDA-A9CD-41C1681134A5}" type="pres">
      <dgm:prSet presAssocID="{2EF5092F-3695-44FF-9EDE-2F80B94188F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B943DCD-5B18-430E-A8D5-3282DD2E9CA7}" type="pres">
      <dgm:prSet presAssocID="{19C238C9-2F0E-4725-A3B9-E3A92BE142CF}" presName="parTrans" presStyleLbl="bgSibTrans2D1" presStyleIdx="3" presStyleCnt="4"/>
      <dgm:spPr/>
      <dgm:t>
        <a:bodyPr/>
        <a:lstStyle/>
        <a:p>
          <a:endParaRPr lang="pl-PL"/>
        </a:p>
      </dgm:t>
    </dgm:pt>
    <dgm:pt modelId="{5A2E965B-1785-4687-81E1-F600C8E4EA4B}" type="pres">
      <dgm:prSet presAssocID="{9950028C-7621-4882-90A6-F6C7E5D0C84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8867635-4FB7-4B54-9783-133E46F839EF}" srcId="{25D456B2-06A8-424F-8448-CD9BE8458888}" destId="{34F47584-774E-4074-BE73-93D260417925}" srcOrd="1" destOrd="0" parTransId="{A95A2762-4C32-454C-86DA-6099029EAD32}" sibTransId="{E520B4FB-F34B-4574-A4B7-B97F65D4287A}"/>
    <dgm:cxn modelId="{547E0DF0-3C00-418B-BCFE-E460225617DE}" type="presOf" srcId="{A95A2762-4C32-454C-86DA-6099029EAD32}" destId="{E64A3CED-E4AD-47A6-B87A-F65CA64C6A68}" srcOrd="0" destOrd="0" presId="urn:microsoft.com/office/officeart/2005/8/layout/radial4"/>
    <dgm:cxn modelId="{CAA559EC-AAFB-4A99-8B98-FD618D4E5018}" type="presOf" srcId="{9950028C-7621-4882-90A6-F6C7E5D0C848}" destId="{5A2E965B-1785-4687-81E1-F600C8E4EA4B}" srcOrd="0" destOrd="0" presId="urn:microsoft.com/office/officeart/2005/8/layout/radial4"/>
    <dgm:cxn modelId="{342D7761-A731-4A48-996C-6C9A3CF97375}" srcId="{25D456B2-06A8-424F-8448-CD9BE8458888}" destId="{9950028C-7621-4882-90A6-F6C7E5D0C848}" srcOrd="3" destOrd="0" parTransId="{19C238C9-2F0E-4725-A3B9-E3A92BE142CF}" sibTransId="{5353944F-9953-48ED-9EF8-CDA5715B7011}"/>
    <dgm:cxn modelId="{E0679562-6A71-42AE-9E6A-C01F6ADBE05A}" srcId="{25D456B2-06A8-424F-8448-CD9BE8458888}" destId="{FE89A368-F74B-4B6A-926F-FF6BB314B79E}" srcOrd="0" destOrd="0" parTransId="{D42D8869-8389-4A7E-86F5-1156F563897F}" sibTransId="{B5CBB506-07D7-4D8E-977A-F57F0711DB5C}"/>
    <dgm:cxn modelId="{FE38140F-16C5-41DD-BC20-FB4E476E5F5F}" type="presOf" srcId="{D42D8869-8389-4A7E-86F5-1156F563897F}" destId="{4086BB09-EC92-4BB7-B2CA-C0D572DA4CD1}" srcOrd="0" destOrd="0" presId="urn:microsoft.com/office/officeart/2005/8/layout/radial4"/>
    <dgm:cxn modelId="{199865F1-BC0A-40A9-AA28-E1262580B8FC}" type="presOf" srcId="{34F47584-774E-4074-BE73-93D260417925}" destId="{7C0F1760-B318-43F9-A888-42E984595FAD}" srcOrd="0" destOrd="0" presId="urn:microsoft.com/office/officeart/2005/8/layout/radial4"/>
    <dgm:cxn modelId="{14045A59-C3C1-4D54-A085-EF9F8FE4A704}" type="presOf" srcId="{37BF1163-44F8-49F0-BE07-64B22C65D306}" destId="{BE75B7BC-4121-4581-B22E-4642755C5FE0}" srcOrd="0" destOrd="0" presId="urn:microsoft.com/office/officeart/2005/8/layout/radial4"/>
    <dgm:cxn modelId="{C16A7587-536A-42F8-A2D2-482B356EC0B1}" type="presOf" srcId="{FE89A368-F74B-4B6A-926F-FF6BB314B79E}" destId="{C2528F0D-94D0-4C4A-B9A6-09B330A08351}" srcOrd="0" destOrd="0" presId="urn:microsoft.com/office/officeart/2005/8/layout/radial4"/>
    <dgm:cxn modelId="{6C5578BF-60E7-4900-9828-968414C2DAE9}" srcId="{25D456B2-06A8-424F-8448-CD9BE8458888}" destId="{2EF5092F-3695-44FF-9EDE-2F80B94188F6}" srcOrd="2" destOrd="0" parTransId="{67EADE8C-3297-4FB6-B7C0-74A6468AE281}" sibTransId="{71DAAB13-13FF-4213-8E11-D638E6D2ADBB}"/>
    <dgm:cxn modelId="{977F82AF-79BB-4FCF-BA1B-C229262B833F}" type="presOf" srcId="{67EADE8C-3297-4FB6-B7C0-74A6468AE281}" destId="{BCBDB183-DC08-456D-8B1A-C96A8EB8883A}" srcOrd="0" destOrd="0" presId="urn:microsoft.com/office/officeart/2005/8/layout/radial4"/>
    <dgm:cxn modelId="{A985EDD3-180B-4639-8529-CC3255367868}" type="presOf" srcId="{19C238C9-2F0E-4725-A3B9-E3A92BE142CF}" destId="{8B943DCD-5B18-430E-A8D5-3282DD2E9CA7}" srcOrd="0" destOrd="0" presId="urn:microsoft.com/office/officeart/2005/8/layout/radial4"/>
    <dgm:cxn modelId="{50F9240B-A12A-44A1-85A0-FF88AAE8DFC5}" type="presOf" srcId="{2EF5092F-3695-44FF-9EDE-2F80B94188F6}" destId="{66ED6C39-EC86-4DDA-A9CD-41C1681134A5}" srcOrd="0" destOrd="0" presId="urn:microsoft.com/office/officeart/2005/8/layout/radial4"/>
    <dgm:cxn modelId="{BB39C7C6-53F8-4012-9854-8002D0E5D3CF}" srcId="{37BF1163-44F8-49F0-BE07-64B22C65D306}" destId="{25D456B2-06A8-424F-8448-CD9BE8458888}" srcOrd="0" destOrd="0" parTransId="{B43A9511-1AF0-40BC-AD1B-2DB45DC4D886}" sibTransId="{4DAF116F-50A1-4AEB-8434-5567031B87E2}"/>
    <dgm:cxn modelId="{4AECC627-D368-4661-B84F-511B70126F9F}" type="presOf" srcId="{25D456B2-06A8-424F-8448-CD9BE8458888}" destId="{7068405E-3E54-4734-B089-13B4581A4830}" srcOrd="0" destOrd="0" presId="urn:microsoft.com/office/officeart/2005/8/layout/radial4"/>
    <dgm:cxn modelId="{8A7B36D3-F579-4A09-B8E3-56A836016197}" type="presParOf" srcId="{BE75B7BC-4121-4581-B22E-4642755C5FE0}" destId="{7068405E-3E54-4734-B089-13B4581A4830}" srcOrd="0" destOrd="0" presId="urn:microsoft.com/office/officeart/2005/8/layout/radial4"/>
    <dgm:cxn modelId="{DF48573E-6C0A-4E58-ACB9-B2A9A228D6FE}" type="presParOf" srcId="{BE75B7BC-4121-4581-B22E-4642755C5FE0}" destId="{4086BB09-EC92-4BB7-B2CA-C0D572DA4CD1}" srcOrd="1" destOrd="0" presId="urn:microsoft.com/office/officeart/2005/8/layout/radial4"/>
    <dgm:cxn modelId="{40640E19-ECE8-4BA4-8785-D07BE68B235D}" type="presParOf" srcId="{BE75B7BC-4121-4581-B22E-4642755C5FE0}" destId="{C2528F0D-94D0-4C4A-B9A6-09B330A08351}" srcOrd="2" destOrd="0" presId="urn:microsoft.com/office/officeart/2005/8/layout/radial4"/>
    <dgm:cxn modelId="{95BD77AC-4C23-40A5-8CDE-171A78AA69E2}" type="presParOf" srcId="{BE75B7BC-4121-4581-B22E-4642755C5FE0}" destId="{E64A3CED-E4AD-47A6-B87A-F65CA64C6A68}" srcOrd="3" destOrd="0" presId="urn:microsoft.com/office/officeart/2005/8/layout/radial4"/>
    <dgm:cxn modelId="{A9CD344E-506E-4412-8489-BC9097FD5AC8}" type="presParOf" srcId="{BE75B7BC-4121-4581-B22E-4642755C5FE0}" destId="{7C0F1760-B318-43F9-A888-42E984595FAD}" srcOrd="4" destOrd="0" presId="urn:microsoft.com/office/officeart/2005/8/layout/radial4"/>
    <dgm:cxn modelId="{6FADEE83-8278-47A3-BCE1-9B0EC62D9190}" type="presParOf" srcId="{BE75B7BC-4121-4581-B22E-4642755C5FE0}" destId="{BCBDB183-DC08-456D-8B1A-C96A8EB8883A}" srcOrd="5" destOrd="0" presId="urn:microsoft.com/office/officeart/2005/8/layout/radial4"/>
    <dgm:cxn modelId="{66263B41-6644-4EAB-A806-E4C79B411A99}" type="presParOf" srcId="{BE75B7BC-4121-4581-B22E-4642755C5FE0}" destId="{66ED6C39-EC86-4DDA-A9CD-41C1681134A5}" srcOrd="6" destOrd="0" presId="urn:microsoft.com/office/officeart/2005/8/layout/radial4"/>
    <dgm:cxn modelId="{90B8505D-09D8-49D6-ACE4-751B36436D76}" type="presParOf" srcId="{BE75B7BC-4121-4581-B22E-4642755C5FE0}" destId="{8B943DCD-5B18-430E-A8D5-3282DD2E9CA7}" srcOrd="7" destOrd="0" presId="urn:microsoft.com/office/officeart/2005/8/layout/radial4"/>
    <dgm:cxn modelId="{15DAB556-B754-4F10-90E0-576FF50E8073}" type="presParOf" srcId="{BE75B7BC-4121-4581-B22E-4642755C5FE0}" destId="{5A2E965B-1785-4687-81E1-F600C8E4EA4B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F1163-44F8-49F0-BE07-64B22C65D30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25D456B2-06A8-424F-8448-CD9BE8458888}">
      <dgm:prSet phldrT="[Tekst]"/>
      <dgm:spPr/>
      <dgm:t>
        <a:bodyPr/>
        <a:lstStyle/>
        <a:p>
          <a:r>
            <a:rPr lang="pl-PL" dirty="0" smtClean="0"/>
            <a:t>ASP.NET</a:t>
          </a:r>
          <a:endParaRPr lang="pl-PL" dirty="0"/>
        </a:p>
      </dgm:t>
    </dgm:pt>
    <dgm:pt modelId="{B43A9511-1AF0-40BC-AD1B-2DB45DC4D886}" type="parTrans" cxnId="{BB39C7C6-53F8-4012-9854-8002D0E5D3CF}">
      <dgm:prSet/>
      <dgm:spPr/>
      <dgm:t>
        <a:bodyPr/>
        <a:lstStyle/>
        <a:p>
          <a:endParaRPr lang="pl-PL"/>
        </a:p>
      </dgm:t>
    </dgm:pt>
    <dgm:pt modelId="{4DAF116F-50A1-4AEB-8434-5567031B87E2}" type="sibTrans" cxnId="{BB39C7C6-53F8-4012-9854-8002D0E5D3CF}">
      <dgm:prSet/>
      <dgm:spPr/>
      <dgm:t>
        <a:bodyPr/>
        <a:lstStyle/>
        <a:p>
          <a:endParaRPr lang="pl-PL"/>
        </a:p>
      </dgm:t>
    </dgm:pt>
    <dgm:pt modelId="{335AFF0A-CAC1-4B9E-ADDC-2B1C0EFD5149}">
      <dgm:prSet phldrT="[Tekst]"/>
      <dgm:spPr/>
      <dgm:t>
        <a:bodyPr/>
        <a:lstStyle/>
        <a:p>
          <a:r>
            <a:rPr lang="pl-PL" dirty="0" err="1" smtClean="0"/>
            <a:t>Anonymous</a:t>
          </a:r>
          <a:endParaRPr lang="pl-PL" dirty="0"/>
        </a:p>
      </dgm:t>
    </dgm:pt>
    <dgm:pt modelId="{431A63F3-27F6-4868-9E24-F127B55A3017}" type="parTrans" cxnId="{8DAF07F5-B725-445B-BD94-A555D3AE474D}">
      <dgm:prSet/>
      <dgm:spPr/>
      <dgm:t>
        <a:bodyPr/>
        <a:lstStyle/>
        <a:p>
          <a:endParaRPr lang="pl-PL"/>
        </a:p>
      </dgm:t>
    </dgm:pt>
    <dgm:pt modelId="{72C852A7-684C-4C26-BE38-20D4AD4ED2B1}" type="sibTrans" cxnId="{8DAF07F5-B725-445B-BD94-A555D3AE474D}">
      <dgm:prSet/>
      <dgm:spPr/>
      <dgm:t>
        <a:bodyPr/>
        <a:lstStyle/>
        <a:p>
          <a:endParaRPr lang="pl-PL"/>
        </a:p>
      </dgm:t>
    </dgm:pt>
    <dgm:pt modelId="{2F5FE4C3-3648-47E3-B906-FFE2EA71B1E3}">
      <dgm:prSet phldrT="[Tekst]"/>
      <dgm:spPr/>
      <dgm:t>
        <a:bodyPr/>
        <a:lstStyle/>
        <a:p>
          <a:r>
            <a:rPr lang="pl-PL" dirty="0" smtClean="0"/>
            <a:t>Identity</a:t>
          </a:r>
          <a:endParaRPr lang="pl-PL" dirty="0"/>
        </a:p>
      </dgm:t>
    </dgm:pt>
    <dgm:pt modelId="{97C79FC7-1C3C-43A4-943C-6851CF79DE0F}" type="parTrans" cxnId="{93C5583F-0729-452A-AE87-1A74A61A0B66}">
      <dgm:prSet/>
      <dgm:spPr/>
      <dgm:t>
        <a:bodyPr/>
        <a:lstStyle/>
        <a:p>
          <a:endParaRPr lang="pl-PL"/>
        </a:p>
      </dgm:t>
    </dgm:pt>
    <dgm:pt modelId="{982BC443-3AC4-4A5D-A7A2-0EB519AF9BCE}" type="sibTrans" cxnId="{93C5583F-0729-452A-AE87-1A74A61A0B66}">
      <dgm:prSet/>
      <dgm:spPr/>
      <dgm:t>
        <a:bodyPr/>
        <a:lstStyle/>
        <a:p>
          <a:endParaRPr lang="pl-PL"/>
        </a:p>
      </dgm:t>
    </dgm:pt>
    <dgm:pt modelId="{A468DB42-773A-426D-8558-066F7606C751}">
      <dgm:prSet phldrT="[Tekst]"/>
      <dgm:spPr/>
      <dgm:t>
        <a:bodyPr/>
        <a:lstStyle/>
        <a:p>
          <a:r>
            <a:rPr lang="pl-PL" dirty="0" smtClean="0"/>
            <a:t>Windows</a:t>
          </a:r>
          <a:endParaRPr lang="pl-PL" dirty="0"/>
        </a:p>
      </dgm:t>
    </dgm:pt>
    <dgm:pt modelId="{79F63C2A-1371-476F-8EAE-A47CF12B60DE}" type="parTrans" cxnId="{A2FB1E33-5F24-45F8-87D1-70052B73BBB9}">
      <dgm:prSet/>
      <dgm:spPr/>
      <dgm:t>
        <a:bodyPr/>
        <a:lstStyle/>
        <a:p>
          <a:endParaRPr lang="pl-PL"/>
        </a:p>
      </dgm:t>
    </dgm:pt>
    <dgm:pt modelId="{49E0544D-BEC5-486C-93CA-FA188702C741}" type="sibTrans" cxnId="{A2FB1E33-5F24-45F8-87D1-70052B73BBB9}">
      <dgm:prSet/>
      <dgm:spPr/>
      <dgm:t>
        <a:bodyPr/>
        <a:lstStyle/>
        <a:p>
          <a:endParaRPr lang="pl-PL"/>
        </a:p>
      </dgm:t>
    </dgm:pt>
    <dgm:pt modelId="{4654182F-19D0-4D0B-A5FF-77F6E32EE5C6}">
      <dgm:prSet phldrT="[Tekst]"/>
      <dgm:spPr/>
      <dgm:t>
        <a:bodyPr/>
        <a:lstStyle/>
        <a:p>
          <a:r>
            <a:rPr lang="pl-PL" dirty="0" smtClean="0"/>
            <a:t>Providers / </a:t>
          </a:r>
          <a:r>
            <a:rPr lang="pl-PL" dirty="0" err="1" smtClean="0"/>
            <a:t>OAuth</a:t>
          </a:r>
          <a:endParaRPr lang="pl-PL" dirty="0"/>
        </a:p>
      </dgm:t>
    </dgm:pt>
    <dgm:pt modelId="{93FD6901-191A-4E0A-87F1-BF87D136B309}" type="parTrans" cxnId="{431B42ED-BCB8-4922-9510-381EA5961C13}">
      <dgm:prSet/>
      <dgm:spPr/>
      <dgm:t>
        <a:bodyPr/>
        <a:lstStyle/>
        <a:p>
          <a:endParaRPr lang="pl-PL"/>
        </a:p>
      </dgm:t>
    </dgm:pt>
    <dgm:pt modelId="{5662F798-0E09-4C1E-A75B-65B4921647E2}" type="sibTrans" cxnId="{431B42ED-BCB8-4922-9510-381EA5961C13}">
      <dgm:prSet/>
      <dgm:spPr/>
      <dgm:t>
        <a:bodyPr/>
        <a:lstStyle/>
        <a:p>
          <a:endParaRPr lang="pl-PL"/>
        </a:p>
      </dgm:t>
    </dgm:pt>
    <dgm:pt modelId="{747F95A5-5D57-42C6-AB0A-CDB6077E6391}">
      <dgm:prSet phldrT="[Tekst]"/>
      <dgm:spPr/>
      <dgm:t>
        <a:bodyPr/>
        <a:lstStyle/>
        <a:p>
          <a:r>
            <a:rPr lang="pl-PL" smtClean="0"/>
            <a:t>Tokens </a:t>
          </a:r>
          <a:r>
            <a:rPr lang="pl-PL" dirty="0" smtClean="0"/>
            <a:t>+ </a:t>
          </a:r>
          <a:r>
            <a:rPr lang="pl-PL" dirty="0" err="1" smtClean="0"/>
            <a:t>Claims</a:t>
          </a:r>
          <a:endParaRPr lang="pl-PL" dirty="0"/>
        </a:p>
      </dgm:t>
    </dgm:pt>
    <dgm:pt modelId="{4B788F4A-846A-48EE-BBC0-799BF3DF6799}" type="parTrans" cxnId="{78763F62-CF35-4503-BE0B-7B672B727249}">
      <dgm:prSet/>
      <dgm:spPr/>
      <dgm:t>
        <a:bodyPr/>
        <a:lstStyle/>
        <a:p>
          <a:endParaRPr lang="pl-PL"/>
        </a:p>
      </dgm:t>
    </dgm:pt>
    <dgm:pt modelId="{71626DE0-543C-434D-964D-807A514B4A11}" type="sibTrans" cxnId="{78763F62-CF35-4503-BE0B-7B672B727249}">
      <dgm:prSet/>
      <dgm:spPr/>
      <dgm:t>
        <a:bodyPr/>
        <a:lstStyle/>
        <a:p>
          <a:endParaRPr lang="pl-PL"/>
        </a:p>
      </dgm:t>
    </dgm:pt>
    <dgm:pt modelId="{BE75B7BC-4121-4581-B22E-4642755C5FE0}" type="pres">
      <dgm:prSet presAssocID="{37BF1163-44F8-49F0-BE07-64B22C65D30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068405E-3E54-4734-B089-13B4581A4830}" type="pres">
      <dgm:prSet presAssocID="{25D456B2-06A8-424F-8448-CD9BE8458888}" presName="centerShape" presStyleLbl="node0" presStyleIdx="0" presStyleCnt="1"/>
      <dgm:spPr/>
      <dgm:t>
        <a:bodyPr/>
        <a:lstStyle/>
        <a:p>
          <a:endParaRPr lang="pl-PL"/>
        </a:p>
      </dgm:t>
    </dgm:pt>
    <dgm:pt modelId="{7AFD3336-0D7A-4F39-81B1-0A366E15D1AF}" type="pres">
      <dgm:prSet presAssocID="{431A63F3-27F6-4868-9E24-F127B55A3017}" presName="parTrans" presStyleLbl="bgSibTrans2D1" presStyleIdx="0" presStyleCnt="3"/>
      <dgm:spPr/>
      <dgm:t>
        <a:bodyPr/>
        <a:lstStyle/>
        <a:p>
          <a:endParaRPr lang="pl-PL"/>
        </a:p>
      </dgm:t>
    </dgm:pt>
    <dgm:pt modelId="{3AD00CC5-741B-4582-8B00-841AE94FC023}" type="pres">
      <dgm:prSet presAssocID="{335AFF0A-CAC1-4B9E-ADDC-2B1C0EFD5149}" presName="node" presStyleLbl="node1" presStyleIdx="0" presStyleCnt="3" custRadScaleRad="105467" custRadScaleInc="-2159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A007366-5F9A-4739-AD05-6BA79FA7ABBE}" type="pres">
      <dgm:prSet presAssocID="{97C79FC7-1C3C-43A4-943C-6851CF79DE0F}" presName="parTrans" presStyleLbl="bgSibTrans2D1" presStyleIdx="1" presStyleCnt="3"/>
      <dgm:spPr/>
      <dgm:t>
        <a:bodyPr/>
        <a:lstStyle/>
        <a:p>
          <a:endParaRPr lang="pl-PL"/>
        </a:p>
      </dgm:t>
    </dgm:pt>
    <dgm:pt modelId="{00C4E3FA-A0D3-4AE1-97BC-F371907AC0F0}" type="pres">
      <dgm:prSet presAssocID="{2F5FE4C3-3648-47E3-B906-FFE2EA71B1E3}" presName="node" presStyleLbl="node1" presStyleIdx="1" presStyleCnt="3" custScaleX="16416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94DCE9D-A639-42CD-B7D9-42093E8B839D}" type="pres">
      <dgm:prSet presAssocID="{79F63C2A-1371-476F-8EAE-A47CF12B60DE}" presName="parTrans" presStyleLbl="bgSibTrans2D1" presStyleIdx="2" presStyleCnt="3"/>
      <dgm:spPr/>
      <dgm:t>
        <a:bodyPr/>
        <a:lstStyle/>
        <a:p>
          <a:endParaRPr lang="pl-PL"/>
        </a:p>
      </dgm:t>
    </dgm:pt>
    <dgm:pt modelId="{6D495FEF-0A8B-421E-975B-FF29E5AA1D4E}" type="pres">
      <dgm:prSet presAssocID="{A468DB42-773A-426D-8558-066F7606C751}" presName="node" presStyleLbl="node1" presStyleIdx="2" presStyleCnt="3" custRadScaleRad="102720" custRadScaleInc="2055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8763F62-CF35-4503-BE0B-7B672B727249}" srcId="{2F5FE4C3-3648-47E3-B906-FFE2EA71B1E3}" destId="{747F95A5-5D57-42C6-AB0A-CDB6077E6391}" srcOrd="1" destOrd="0" parTransId="{4B788F4A-846A-48EE-BBC0-799BF3DF6799}" sibTransId="{71626DE0-543C-434D-964D-807A514B4A11}"/>
    <dgm:cxn modelId="{A2FB1E33-5F24-45F8-87D1-70052B73BBB9}" srcId="{25D456B2-06A8-424F-8448-CD9BE8458888}" destId="{A468DB42-773A-426D-8558-066F7606C751}" srcOrd="2" destOrd="0" parTransId="{79F63C2A-1371-476F-8EAE-A47CF12B60DE}" sibTransId="{49E0544D-BEC5-486C-93CA-FA188702C741}"/>
    <dgm:cxn modelId="{2A3B0647-F413-47F2-A86F-763D1354487D}" type="presOf" srcId="{A468DB42-773A-426D-8558-066F7606C751}" destId="{6D495FEF-0A8B-421E-975B-FF29E5AA1D4E}" srcOrd="0" destOrd="0" presId="urn:microsoft.com/office/officeart/2005/8/layout/radial4"/>
    <dgm:cxn modelId="{14D487E6-B143-4314-A43D-7B16295D2F11}" type="presOf" srcId="{431A63F3-27F6-4868-9E24-F127B55A3017}" destId="{7AFD3336-0D7A-4F39-81B1-0A366E15D1AF}" srcOrd="0" destOrd="0" presId="urn:microsoft.com/office/officeart/2005/8/layout/radial4"/>
    <dgm:cxn modelId="{D6507F46-CDA0-4F9E-A530-6C0DEF81E6F8}" type="presOf" srcId="{37BF1163-44F8-49F0-BE07-64B22C65D306}" destId="{BE75B7BC-4121-4581-B22E-4642755C5FE0}" srcOrd="0" destOrd="0" presId="urn:microsoft.com/office/officeart/2005/8/layout/radial4"/>
    <dgm:cxn modelId="{93C5583F-0729-452A-AE87-1A74A61A0B66}" srcId="{25D456B2-06A8-424F-8448-CD9BE8458888}" destId="{2F5FE4C3-3648-47E3-B906-FFE2EA71B1E3}" srcOrd="1" destOrd="0" parTransId="{97C79FC7-1C3C-43A4-943C-6851CF79DE0F}" sibTransId="{982BC443-3AC4-4A5D-A7A2-0EB519AF9BCE}"/>
    <dgm:cxn modelId="{8A40DE3E-F9A8-44F7-8D5A-58DD0915238F}" type="presOf" srcId="{97C79FC7-1C3C-43A4-943C-6851CF79DE0F}" destId="{FA007366-5F9A-4739-AD05-6BA79FA7ABBE}" srcOrd="0" destOrd="0" presId="urn:microsoft.com/office/officeart/2005/8/layout/radial4"/>
    <dgm:cxn modelId="{8DAF07F5-B725-445B-BD94-A555D3AE474D}" srcId="{25D456B2-06A8-424F-8448-CD9BE8458888}" destId="{335AFF0A-CAC1-4B9E-ADDC-2B1C0EFD5149}" srcOrd="0" destOrd="0" parTransId="{431A63F3-27F6-4868-9E24-F127B55A3017}" sibTransId="{72C852A7-684C-4C26-BE38-20D4AD4ED2B1}"/>
    <dgm:cxn modelId="{431B42ED-BCB8-4922-9510-381EA5961C13}" srcId="{2F5FE4C3-3648-47E3-B906-FFE2EA71B1E3}" destId="{4654182F-19D0-4D0B-A5FF-77F6E32EE5C6}" srcOrd="0" destOrd="0" parTransId="{93FD6901-191A-4E0A-87F1-BF87D136B309}" sibTransId="{5662F798-0E09-4C1E-A75B-65B4921647E2}"/>
    <dgm:cxn modelId="{769D0A95-0BDD-4698-AEA0-BD31C4ED3CF7}" type="presOf" srcId="{79F63C2A-1371-476F-8EAE-A47CF12B60DE}" destId="{194DCE9D-A639-42CD-B7D9-42093E8B839D}" srcOrd="0" destOrd="0" presId="urn:microsoft.com/office/officeart/2005/8/layout/radial4"/>
    <dgm:cxn modelId="{5E406149-F2B9-4377-A66E-DBEA55A72B3A}" type="presOf" srcId="{4654182F-19D0-4D0B-A5FF-77F6E32EE5C6}" destId="{00C4E3FA-A0D3-4AE1-97BC-F371907AC0F0}" srcOrd="0" destOrd="1" presId="urn:microsoft.com/office/officeart/2005/8/layout/radial4"/>
    <dgm:cxn modelId="{C93B8AD9-BFA2-4349-B9DE-102F58A4AD05}" type="presOf" srcId="{2F5FE4C3-3648-47E3-B906-FFE2EA71B1E3}" destId="{00C4E3FA-A0D3-4AE1-97BC-F371907AC0F0}" srcOrd="0" destOrd="0" presId="urn:microsoft.com/office/officeart/2005/8/layout/radial4"/>
    <dgm:cxn modelId="{B0BA0FAA-369B-4806-9009-D09292B95771}" type="presOf" srcId="{335AFF0A-CAC1-4B9E-ADDC-2B1C0EFD5149}" destId="{3AD00CC5-741B-4582-8B00-841AE94FC023}" srcOrd="0" destOrd="0" presId="urn:microsoft.com/office/officeart/2005/8/layout/radial4"/>
    <dgm:cxn modelId="{FA61D3DE-AFD0-4FAB-9370-4A711E04F219}" type="presOf" srcId="{747F95A5-5D57-42C6-AB0A-CDB6077E6391}" destId="{00C4E3FA-A0D3-4AE1-97BC-F371907AC0F0}" srcOrd="0" destOrd="2" presId="urn:microsoft.com/office/officeart/2005/8/layout/radial4"/>
    <dgm:cxn modelId="{BB39C7C6-53F8-4012-9854-8002D0E5D3CF}" srcId="{37BF1163-44F8-49F0-BE07-64B22C65D306}" destId="{25D456B2-06A8-424F-8448-CD9BE8458888}" srcOrd="0" destOrd="0" parTransId="{B43A9511-1AF0-40BC-AD1B-2DB45DC4D886}" sibTransId="{4DAF116F-50A1-4AEB-8434-5567031B87E2}"/>
    <dgm:cxn modelId="{1DE0A4AF-3ABD-4622-AFC8-E951505BA91B}" type="presOf" srcId="{25D456B2-06A8-424F-8448-CD9BE8458888}" destId="{7068405E-3E54-4734-B089-13B4581A4830}" srcOrd="0" destOrd="0" presId="urn:microsoft.com/office/officeart/2005/8/layout/radial4"/>
    <dgm:cxn modelId="{2E064CF6-3388-4D2B-B23B-754D027AD31C}" type="presParOf" srcId="{BE75B7BC-4121-4581-B22E-4642755C5FE0}" destId="{7068405E-3E54-4734-B089-13B4581A4830}" srcOrd="0" destOrd="0" presId="urn:microsoft.com/office/officeart/2005/8/layout/radial4"/>
    <dgm:cxn modelId="{80632068-2D30-4192-B085-288C8D5DA9CC}" type="presParOf" srcId="{BE75B7BC-4121-4581-B22E-4642755C5FE0}" destId="{7AFD3336-0D7A-4F39-81B1-0A366E15D1AF}" srcOrd="1" destOrd="0" presId="urn:microsoft.com/office/officeart/2005/8/layout/radial4"/>
    <dgm:cxn modelId="{A0818FEB-D45B-4B9A-9E28-993052EF840B}" type="presParOf" srcId="{BE75B7BC-4121-4581-B22E-4642755C5FE0}" destId="{3AD00CC5-741B-4582-8B00-841AE94FC023}" srcOrd="2" destOrd="0" presId="urn:microsoft.com/office/officeart/2005/8/layout/radial4"/>
    <dgm:cxn modelId="{7E56ADB8-4DBD-47A1-BEF0-1E0C5E8E6AB3}" type="presParOf" srcId="{BE75B7BC-4121-4581-B22E-4642755C5FE0}" destId="{FA007366-5F9A-4739-AD05-6BA79FA7ABBE}" srcOrd="3" destOrd="0" presId="urn:microsoft.com/office/officeart/2005/8/layout/radial4"/>
    <dgm:cxn modelId="{4ECA8816-3F0E-47FC-94A6-BE618F4D9890}" type="presParOf" srcId="{BE75B7BC-4121-4581-B22E-4642755C5FE0}" destId="{00C4E3FA-A0D3-4AE1-97BC-F371907AC0F0}" srcOrd="4" destOrd="0" presId="urn:microsoft.com/office/officeart/2005/8/layout/radial4"/>
    <dgm:cxn modelId="{90E083EE-DA27-4EE0-A0ED-35EC42214EA6}" type="presParOf" srcId="{BE75B7BC-4121-4581-B22E-4642755C5FE0}" destId="{194DCE9D-A639-42CD-B7D9-42093E8B839D}" srcOrd="5" destOrd="0" presId="urn:microsoft.com/office/officeart/2005/8/layout/radial4"/>
    <dgm:cxn modelId="{84A5D24D-D605-48F8-A486-B0EAB79E60F5}" type="presParOf" srcId="{BE75B7BC-4121-4581-B22E-4642755C5FE0}" destId="{6D495FEF-0A8B-421E-975B-FF29E5AA1D4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8405E-3E54-4734-B089-13B4581A4830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IIS</a:t>
          </a:r>
          <a:endParaRPr lang="pl-PL" sz="6500" kern="1200" dirty="0"/>
        </a:p>
      </dsp:txBody>
      <dsp:txXfrm>
        <a:off x="2466079" y="2414001"/>
        <a:ext cx="1163842" cy="1163842"/>
      </dsp:txXfrm>
    </dsp:sp>
    <dsp:sp modelId="{4086BB09-EC92-4BB7-B2CA-C0D572DA4CD1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28F0D-94D0-4C4A-B9A6-09B330A08351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Basic</a:t>
          </a:r>
          <a:endParaRPr lang="pl-PL" sz="2200" kern="1200" dirty="0"/>
        </a:p>
      </dsp:txBody>
      <dsp:txXfrm>
        <a:off x="37661" y="1800162"/>
        <a:ext cx="1490348" cy="1177623"/>
      </dsp:txXfrm>
    </dsp:sp>
    <dsp:sp modelId="{E64A3CED-E4AD-47A6-B87A-F65CA64C6A68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F1760-B318-43F9-A888-42E984595FAD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Digest</a:t>
          </a:r>
          <a:endParaRPr lang="pl-PL" sz="2200" kern="1200" dirty="0"/>
        </a:p>
      </dsp:txBody>
      <dsp:txXfrm>
        <a:off x="1311756" y="281755"/>
        <a:ext cx="1490348" cy="1177623"/>
      </dsp:txXfrm>
    </dsp:sp>
    <dsp:sp modelId="{BCBDB183-DC08-456D-8B1A-C96A8EB8883A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D6C39-EC86-4DDA-A9CD-41C1681134A5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Windows</a:t>
          </a:r>
          <a:endParaRPr lang="pl-PL" sz="2200" kern="1200" dirty="0"/>
        </a:p>
      </dsp:txBody>
      <dsp:txXfrm>
        <a:off x="3293895" y="281755"/>
        <a:ext cx="1490348" cy="1177623"/>
      </dsp:txXfrm>
    </dsp:sp>
    <dsp:sp modelId="{8B943DCD-5B18-430E-A8D5-3282DD2E9CA7}">
      <dsp:nvSpPr>
        <dsp:cNvPr id="0" name=""/>
        <dsp:cNvSpPr/>
      </dsp:nvSpPr>
      <dsp:spPr>
        <a:xfrm rot="20700000">
          <a:off x="3899275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E965B-1785-4687-81E1-F600C8E4EA4B}">
      <dsp:nvSpPr>
        <dsp:cNvPr id="0" name=""/>
        <dsp:cNvSpPr/>
      </dsp:nvSpPr>
      <dsp:spPr>
        <a:xfrm>
          <a:off x="4531352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err="1" smtClean="0"/>
            <a:t>Anonymous</a:t>
          </a:r>
          <a:endParaRPr lang="pl-PL" sz="2200" kern="1200" dirty="0"/>
        </a:p>
      </dsp:txBody>
      <dsp:txXfrm>
        <a:off x="4567990" y="1800162"/>
        <a:ext cx="1490348" cy="1177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8405E-3E54-4734-B089-13B4581A4830}">
      <dsp:nvSpPr>
        <dsp:cNvPr id="0" name=""/>
        <dsp:cNvSpPr/>
      </dsp:nvSpPr>
      <dsp:spPr>
        <a:xfrm>
          <a:off x="3570618" y="2328243"/>
          <a:ext cx="1954635" cy="1954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dirty="0" smtClean="0"/>
            <a:t>ASP.NET</a:t>
          </a:r>
          <a:endParaRPr lang="pl-PL" sz="3200" kern="1200" dirty="0"/>
        </a:p>
      </dsp:txBody>
      <dsp:txXfrm>
        <a:off x="3856868" y="2614493"/>
        <a:ext cx="1382135" cy="1382135"/>
      </dsp:txXfrm>
    </dsp:sp>
    <dsp:sp modelId="{7AFD3336-0D7A-4F39-81B1-0A366E15D1AF}">
      <dsp:nvSpPr>
        <dsp:cNvPr id="0" name=""/>
        <dsp:cNvSpPr/>
      </dsp:nvSpPr>
      <dsp:spPr>
        <a:xfrm rot="12122688">
          <a:off x="1983395" y="2318638"/>
          <a:ext cx="1630320" cy="5570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00CC5-741B-4582-8B00-841AE94FC023}">
      <dsp:nvSpPr>
        <dsp:cNvPr id="0" name=""/>
        <dsp:cNvSpPr/>
      </dsp:nvSpPr>
      <dsp:spPr>
        <a:xfrm>
          <a:off x="1114539" y="1548456"/>
          <a:ext cx="1856903" cy="14855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err="1" smtClean="0"/>
            <a:t>Anonymous</a:t>
          </a:r>
          <a:endParaRPr lang="pl-PL" sz="2700" kern="1200" dirty="0"/>
        </a:p>
      </dsp:txBody>
      <dsp:txXfrm>
        <a:off x="1158048" y="1591965"/>
        <a:ext cx="1769885" cy="1398505"/>
      </dsp:txXfrm>
    </dsp:sp>
    <dsp:sp modelId="{FA007366-5F9A-4739-AD05-6BA79FA7ABBE}">
      <dsp:nvSpPr>
        <dsp:cNvPr id="0" name=""/>
        <dsp:cNvSpPr/>
      </dsp:nvSpPr>
      <dsp:spPr>
        <a:xfrm rot="16200000">
          <a:off x="3798967" y="1213557"/>
          <a:ext cx="1497937" cy="55707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4E3FA-A0D3-4AE1-97BC-F371907AC0F0}">
      <dsp:nvSpPr>
        <dsp:cNvPr id="0" name=""/>
        <dsp:cNvSpPr/>
      </dsp:nvSpPr>
      <dsp:spPr>
        <a:xfrm>
          <a:off x="3023724" y="363"/>
          <a:ext cx="3048423" cy="14855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smtClean="0"/>
            <a:t>Identity</a:t>
          </a:r>
          <a:endParaRPr lang="pl-PL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100" kern="1200" dirty="0" smtClean="0"/>
            <a:t>Providers / </a:t>
          </a:r>
          <a:r>
            <a:rPr lang="pl-PL" sz="2100" kern="1200" dirty="0" err="1" smtClean="0"/>
            <a:t>OAuth</a:t>
          </a:r>
          <a:endParaRPr lang="pl-P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100" kern="1200" smtClean="0"/>
            <a:t>Tokens </a:t>
          </a:r>
          <a:r>
            <a:rPr lang="pl-PL" sz="2100" kern="1200" dirty="0" smtClean="0"/>
            <a:t>+ </a:t>
          </a:r>
          <a:r>
            <a:rPr lang="pl-PL" sz="2100" kern="1200" dirty="0" err="1" smtClean="0"/>
            <a:t>Claims</a:t>
          </a:r>
          <a:endParaRPr lang="pl-PL" sz="2100" kern="1200" dirty="0"/>
        </a:p>
      </dsp:txBody>
      <dsp:txXfrm>
        <a:off x="3067233" y="43872"/>
        <a:ext cx="2961405" cy="1398505"/>
      </dsp:txXfrm>
    </dsp:sp>
    <dsp:sp modelId="{194DCE9D-A639-42CD-B7D9-42093E8B839D}">
      <dsp:nvSpPr>
        <dsp:cNvPr id="0" name=""/>
        <dsp:cNvSpPr/>
      </dsp:nvSpPr>
      <dsp:spPr>
        <a:xfrm rot="20239980">
          <a:off x="5473357" y="2313992"/>
          <a:ext cx="1563801" cy="55707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95FEF-0A8B-421E-975B-FF29E5AA1D4E}">
      <dsp:nvSpPr>
        <dsp:cNvPr id="0" name=""/>
        <dsp:cNvSpPr/>
      </dsp:nvSpPr>
      <dsp:spPr>
        <a:xfrm>
          <a:off x="6048313" y="1548441"/>
          <a:ext cx="1856903" cy="14855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smtClean="0"/>
            <a:t>Windows</a:t>
          </a:r>
          <a:endParaRPr lang="pl-PL" sz="2700" kern="1200" dirty="0"/>
        </a:p>
      </dsp:txBody>
      <dsp:txXfrm>
        <a:off x="6091822" y="1591950"/>
        <a:ext cx="1769885" cy="1398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smtClean="0"/>
              <a:t>Basic</a:t>
            </a:r>
            <a:r>
              <a:rPr lang="pl-PL" dirty="0" smtClean="0"/>
              <a:t> – przekaż nazwę i hasło czystym tekstem w nagłówku</a:t>
            </a:r>
          </a:p>
          <a:p>
            <a:r>
              <a:rPr lang="pl-PL" b="1" dirty="0" smtClean="0"/>
              <a:t>Digest</a:t>
            </a:r>
            <a:r>
              <a:rPr lang="pl-PL" dirty="0" smtClean="0"/>
              <a:t> – przekaż hasz hasła</a:t>
            </a:r>
          </a:p>
          <a:p>
            <a:r>
              <a:rPr lang="pl-PL" b="1" dirty="0" smtClean="0"/>
              <a:t>Windows</a:t>
            </a:r>
            <a:r>
              <a:rPr lang="pl-PL" dirty="0" smtClean="0"/>
              <a:t> – uwierzytelnianie w domenie </a:t>
            </a:r>
          </a:p>
          <a:p>
            <a:r>
              <a:rPr lang="pl-PL" b="1" dirty="0" err="1" smtClean="0"/>
              <a:t>Anonymous</a:t>
            </a:r>
            <a:r>
              <a:rPr lang="pl-PL" dirty="0" smtClean="0"/>
              <a:t> – wpuść wszystkich</a:t>
            </a:r>
          </a:p>
          <a:p>
            <a:pPr lvl="1"/>
            <a:r>
              <a:rPr lang="pl-PL" dirty="0" smtClean="0"/>
              <a:t>Jeśli planujesz uwierzytelniać na poziomie aplikacji musisz ustawić </a:t>
            </a:r>
            <a:r>
              <a:rPr lang="pl-PL" dirty="0" err="1" smtClean="0"/>
              <a:t>Anonymous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5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84613" y="117475"/>
            <a:ext cx="2565400" cy="192405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8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geeks walk into a bar in California. The bouncer asks for ID. You whip our</a:t>
            </a:r>
            <a:r>
              <a:rPr lang="en-US" baseline="0" dirty="0" smtClean="0"/>
              <a:t> your drivers license from the state of Ohio. They inspect it, flash a purple light thing at it, verify your age, and let you in.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didn’t force you to register with them to get a bar credential. You would end up with a ton of credentials you were forced to use (like those grocery store customer loyalty cards). The bar trusts the credentials from a trusted provider (and has ways to validate those credentials are valid (the light, and known </a:t>
            </a:r>
            <a:r>
              <a:rPr lang="en-US" baseline="0" dirty="0" err="1" smtClean="0"/>
              <a:t>emebedded</a:t>
            </a:r>
            <a:r>
              <a:rPr lang="en-US" baseline="0" dirty="0" smtClean="0"/>
              <a:t> security features)).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7B94C-8C4E-430A-96FF-E32B161240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2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57575" y="117475"/>
            <a:ext cx="3419475" cy="1924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8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08/01/2016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MVC Security and Identity Framework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085"/>
          </a:xfrm>
        </p:spPr>
        <p:txBody>
          <a:bodyPr/>
          <a:lstStyle/>
          <a:p>
            <a:r>
              <a:rPr lang="pl-PL" dirty="0" err="1" smtClean="0"/>
              <a:t>Secure</a:t>
            </a:r>
            <a:r>
              <a:rPr lang="pl-PL" dirty="0" smtClean="0"/>
              <a:t> </a:t>
            </a:r>
            <a:r>
              <a:rPr lang="pl-PL" dirty="0" err="1" smtClean="0"/>
              <a:t>Token</a:t>
            </a:r>
            <a:r>
              <a:rPr lang="pl-PL" dirty="0" smtClean="0"/>
              <a:t> Service</a:t>
            </a:r>
            <a:endParaRPr lang="pl-PL" dirty="0"/>
          </a:p>
        </p:txBody>
      </p:sp>
      <p:grpSp>
        <p:nvGrpSpPr>
          <p:cNvPr id="3" name="Grupa 2"/>
          <p:cNvGrpSpPr/>
          <p:nvPr/>
        </p:nvGrpSpPr>
        <p:grpSpPr>
          <a:xfrm>
            <a:off x="1687920" y="1172416"/>
            <a:ext cx="1201479" cy="3221666"/>
            <a:chOff x="510363" y="2509283"/>
            <a:chExt cx="1201479" cy="3221666"/>
          </a:xfrm>
        </p:grpSpPr>
        <p:sp>
          <p:nvSpPr>
            <p:cNvPr id="4" name="Elipsa 3"/>
            <p:cNvSpPr/>
            <p:nvPr/>
          </p:nvSpPr>
          <p:spPr>
            <a:xfrm>
              <a:off x="510363" y="3455581"/>
              <a:ext cx="1201479" cy="2137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Elipsa 4"/>
            <p:cNvSpPr/>
            <p:nvPr/>
          </p:nvSpPr>
          <p:spPr>
            <a:xfrm>
              <a:off x="637953" y="2509283"/>
              <a:ext cx="946298" cy="9462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rostokąt 5"/>
            <p:cNvSpPr/>
            <p:nvPr/>
          </p:nvSpPr>
          <p:spPr>
            <a:xfrm>
              <a:off x="510363" y="4524153"/>
              <a:ext cx="1201479" cy="1206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7" name="Prostokąt z rogami zaokrąglonymi po przekątnej 6"/>
          <p:cNvSpPr/>
          <p:nvPr/>
        </p:nvSpPr>
        <p:spPr>
          <a:xfrm>
            <a:off x="6416040" y="1165860"/>
            <a:ext cx="2644140" cy="1604447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000" dirty="0"/>
              <a:t>IIS</a:t>
            </a:r>
          </a:p>
        </p:txBody>
      </p:sp>
      <p:sp>
        <p:nvSpPr>
          <p:cNvPr id="8" name="Strzałka w prawo 7"/>
          <p:cNvSpPr/>
          <p:nvPr/>
        </p:nvSpPr>
        <p:spPr>
          <a:xfrm>
            <a:off x="2956560" y="1172416"/>
            <a:ext cx="3032760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REQUEST</a:t>
            </a:r>
          </a:p>
        </p:txBody>
      </p:sp>
      <p:sp>
        <p:nvSpPr>
          <p:cNvPr id="9" name="Strzałka w prawo 8"/>
          <p:cNvSpPr/>
          <p:nvPr/>
        </p:nvSpPr>
        <p:spPr>
          <a:xfrm flipH="1">
            <a:off x="2956560" y="1659032"/>
            <a:ext cx="3032760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REDIRECT</a:t>
            </a:r>
          </a:p>
        </p:txBody>
      </p:sp>
      <p:sp>
        <p:nvSpPr>
          <p:cNvPr id="10" name="Prostokąt z rogami zaokrąglonymi po przekątnej 9"/>
          <p:cNvSpPr/>
          <p:nvPr/>
        </p:nvSpPr>
        <p:spPr>
          <a:xfrm>
            <a:off x="5093970" y="3790684"/>
            <a:ext cx="2644140" cy="754380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/>
              <a:t>STS</a:t>
            </a:r>
          </a:p>
        </p:txBody>
      </p:sp>
      <p:sp>
        <p:nvSpPr>
          <p:cNvPr id="11" name="Strzałka w prawo 10"/>
          <p:cNvSpPr/>
          <p:nvPr/>
        </p:nvSpPr>
        <p:spPr>
          <a:xfrm rot="1800000">
            <a:off x="2921289" y="3039473"/>
            <a:ext cx="2202076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REQUEST</a:t>
            </a:r>
          </a:p>
        </p:txBody>
      </p:sp>
      <p:grpSp>
        <p:nvGrpSpPr>
          <p:cNvPr id="19" name="Grupa 18"/>
          <p:cNvGrpSpPr/>
          <p:nvPr/>
        </p:nvGrpSpPr>
        <p:grpSpPr>
          <a:xfrm>
            <a:off x="3214608" y="4167434"/>
            <a:ext cx="6226573" cy="2625265"/>
            <a:chOff x="1690607" y="4167433"/>
            <a:chExt cx="6226573" cy="2625265"/>
          </a:xfrm>
        </p:grpSpPr>
        <p:sp>
          <p:nvSpPr>
            <p:cNvPr id="13" name="Strzałka w lewo i prawo 12"/>
            <p:cNvSpPr/>
            <p:nvPr/>
          </p:nvSpPr>
          <p:spPr>
            <a:xfrm rot="2700000">
              <a:off x="6301740" y="4426513"/>
              <a:ext cx="914400" cy="396240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Schemat blokowy: dysk magnetyczny 13"/>
            <p:cNvSpPr/>
            <p:nvPr/>
          </p:nvSpPr>
          <p:spPr>
            <a:xfrm>
              <a:off x="6301740" y="5105400"/>
              <a:ext cx="1615440" cy="164592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Membership</a:t>
              </a:r>
              <a:endParaRPr lang="pl-PL" dirty="0"/>
            </a:p>
          </p:txBody>
        </p:sp>
        <p:sp>
          <p:nvSpPr>
            <p:cNvPr id="15" name="Schemat blokowy: dysk magnetyczny 14"/>
            <p:cNvSpPr/>
            <p:nvPr/>
          </p:nvSpPr>
          <p:spPr>
            <a:xfrm>
              <a:off x="1690607" y="5105400"/>
              <a:ext cx="1615440" cy="164592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Active Directory</a:t>
              </a:r>
            </a:p>
          </p:txBody>
        </p:sp>
        <p:sp>
          <p:nvSpPr>
            <p:cNvPr id="16" name="Schemat blokowy: dysk magnetyczny 15"/>
            <p:cNvSpPr/>
            <p:nvPr/>
          </p:nvSpPr>
          <p:spPr>
            <a:xfrm>
              <a:off x="4084320" y="5146778"/>
              <a:ext cx="1615440" cy="164592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Custom</a:t>
              </a:r>
              <a:endParaRPr lang="pl-PL" dirty="0"/>
            </a:p>
          </p:txBody>
        </p:sp>
        <p:sp>
          <p:nvSpPr>
            <p:cNvPr id="17" name="Strzałka w lewo i prawo 16"/>
            <p:cNvSpPr/>
            <p:nvPr/>
          </p:nvSpPr>
          <p:spPr>
            <a:xfrm rot="18900000">
              <a:off x="2567940" y="4388726"/>
              <a:ext cx="914400" cy="396240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Strzałka w lewo i prawo 17"/>
            <p:cNvSpPr/>
            <p:nvPr/>
          </p:nvSpPr>
          <p:spPr>
            <a:xfrm rot="16200000">
              <a:off x="4672713" y="4599526"/>
              <a:ext cx="505164" cy="396240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1" name="Strzałka w prawo 20"/>
          <p:cNvSpPr/>
          <p:nvPr/>
        </p:nvSpPr>
        <p:spPr>
          <a:xfrm rot="1800000" flipH="1">
            <a:off x="2906729" y="3463857"/>
            <a:ext cx="2039401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TOKEN</a:t>
            </a:r>
          </a:p>
        </p:txBody>
      </p:sp>
      <p:sp>
        <p:nvSpPr>
          <p:cNvPr id="24" name="Strzałka w prawo 23"/>
          <p:cNvSpPr/>
          <p:nvPr/>
        </p:nvSpPr>
        <p:spPr>
          <a:xfrm>
            <a:off x="3280941" y="2399672"/>
            <a:ext cx="3032760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REQUEST WITH TOKEN</a:t>
            </a:r>
          </a:p>
        </p:txBody>
      </p:sp>
      <p:sp>
        <p:nvSpPr>
          <p:cNvPr id="23" name="Strzałka w prawo 22"/>
          <p:cNvSpPr/>
          <p:nvPr/>
        </p:nvSpPr>
        <p:spPr>
          <a:xfrm>
            <a:off x="3128541" y="2247272"/>
            <a:ext cx="3032760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REQUEST WITH TOKEN</a:t>
            </a:r>
          </a:p>
        </p:txBody>
      </p:sp>
      <p:sp>
        <p:nvSpPr>
          <p:cNvPr id="22" name="Strzałka w prawo 21"/>
          <p:cNvSpPr/>
          <p:nvPr/>
        </p:nvSpPr>
        <p:spPr>
          <a:xfrm>
            <a:off x="2976141" y="2094872"/>
            <a:ext cx="3032760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REQUEST WITH TOKEN</a:t>
            </a:r>
          </a:p>
        </p:txBody>
      </p:sp>
    </p:spTree>
    <p:extLst>
      <p:ext uri="{BB962C8B-B14F-4D97-AF65-F5344CB8AC3E}">
        <p14:creationId xmlns:p14="http://schemas.microsoft.com/office/powerpoint/2010/main" val="37291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21" grpId="0" animBg="1"/>
      <p:bldP spid="24" grpId="0" animBg="1"/>
      <p:bldP spid="23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Identity 2.1 framework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Authentication</a:t>
            </a:r>
            <a:r>
              <a:rPr lang="pl-PL" dirty="0" smtClean="0"/>
              <a:t> and </a:t>
            </a:r>
            <a:r>
              <a:rPr lang="pl-PL" dirty="0" err="1" smtClean="0"/>
              <a:t>authorization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endParaRPr lang="pl-PL" dirty="0" smtClean="0"/>
          </a:p>
          <a:p>
            <a:r>
              <a:rPr lang="pl-PL" dirty="0" err="1" smtClean="0"/>
              <a:t>Generic</a:t>
            </a:r>
            <a:r>
              <a:rPr lang="pl-PL" dirty="0" smtClean="0"/>
              <a:t>, i.e. not </a:t>
            </a:r>
            <a:r>
              <a:rPr lang="pl-PL" dirty="0" err="1" smtClean="0"/>
              <a:t>tied</a:t>
            </a:r>
            <a:r>
              <a:rPr lang="pl-PL" dirty="0" smtClean="0"/>
              <a:t> to </a:t>
            </a:r>
            <a:r>
              <a:rPr lang="pl-PL" dirty="0" err="1" smtClean="0"/>
              <a:t>particular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… but 99% of </a:t>
            </a:r>
            <a:r>
              <a:rPr lang="pl-PL" dirty="0" err="1" smtClean="0"/>
              <a:t>examples</a:t>
            </a:r>
            <a:r>
              <a:rPr lang="pl-PL" dirty="0" smtClean="0"/>
              <a:t> </a:t>
            </a:r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Entity</a:t>
            </a:r>
            <a:r>
              <a:rPr lang="pl-PL" dirty="0" smtClean="0"/>
              <a:t> Framework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for </a:t>
            </a:r>
            <a:r>
              <a:rPr lang="pl-PL" dirty="0" err="1" smtClean="0"/>
              <a:t>easy</a:t>
            </a:r>
            <a:r>
              <a:rPr lang="pl-PL" dirty="0" smtClean="0"/>
              <a:t> </a:t>
            </a:r>
            <a:r>
              <a:rPr lang="pl-PL" dirty="0" err="1" smtClean="0"/>
              <a:t>implementation</a:t>
            </a:r>
            <a:r>
              <a:rPr lang="pl-PL" dirty="0" smtClean="0"/>
              <a:t> of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aspect</a:t>
            </a:r>
            <a:r>
              <a:rPr lang="pl-PL" dirty="0" smtClean="0"/>
              <a:t> of </a:t>
            </a:r>
            <a:r>
              <a:rPr lang="pl-PL" dirty="0" err="1" smtClean="0"/>
              <a:t>security</a:t>
            </a:r>
            <a:endParaRPr lang="pl-PL" dirty="0" smtClean="0"/>
          </a:p>
          <a:p>
            <a:r>
              <a:rPr lang="pl-PL" dirty="0" err="1" smtClean="0"/>
              <a:t>Relies</a:t>
            </a:r>
            <a:r>
              <a:rPr lang="pl-PL" dirty="0" smtClean="0"/>
              <a:t> </a:t>
            </a:r>
            <a:r>
              <a:rPr lang="pl-PL" dirty="0" err="1" smtClean="0"/>
              <a:t>heavily</a:t>
            </a:r>
            <a:r>
              <a:rPr lang="pl-PL" dirty="0" smtClean="0"/>
              <a:t> on </a:t>
            </a:r>
            <a:r>
              <a:rPr lang="pl-PL" dirty="0" err="1" smtClean="0"/>
              <a:t>interfaces</a:t>
            </a:r>
            <a:endParaRPr lang="pl-PL" dirty="0" smtClean="0"/>
          </a:p>
          <a:p>
            <a:pPr lvl="1"/>
            <a:r>
              <a:rPr lang="pl-PL" dirty="0" err="1" smtClean="0"/>
              <a:t>Interfaces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splitted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large</a:t>
            </a:r>
            <a:r>
              <a:rPr lang="pl-PL" dirty="0" smtClean="0"/>
              <a:t> </a:t>
            </a:r>
            <a:r>
              <a:rPr lang="pl-PL" dirty="0" err="1" smtClean="0"/>
              <a:t>number</a:t>
            </a:r>
            <a:r>
              <a:rPr lang="pl-PL" dirty="0" smtClean="0"/>
              <a:t> to not </a:t>
            </a:r>
            <a:r>
              <a:rPr lang="pl-PL" dirty="0" err="1" smtClean="0"/>
              <a:t>require</a:t>
            </a:r>
            <a:r>
              <a:rPr lang="pl-PL" dirty="0" smtClean="0"/>
              <a:t> </a:t>
            </a:r>
            <a:r>
              <a:rPr lang="pl-PL" dirty="0" err="1" smtClean="0"/>
              <a:t>implementing</a:t>
            </a:r>
            <a:r>
              <a:rPr lang="pl-PL" dirty="0" smtClean="0"/>
              <a:t> ‚</a:t>
            </a:r>
            <a:r>
              <a:rPr lang="pl-PL" dirty="0" err="1" smtClean="0"/>
              <a:t>everything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once</a:t>
            </a:r>
            <a:r>
              <a:rPr lang="pl-PL" dirty="0" smtClean="0"/>
              <a:t>’ (</a:t>
            </a:r>
            <a:r>
              <a:rPr lang="pl-PL" dirty="0" err="1" smtClean="0"/>
              <a:t>yeah</a:t>
            </a:r>
            <a:r>
              <a:rPr lang="pl-PL" dirty="0" smtClean="0"/>
              <a:t>, </a:t>
            </a:r>
            <a:r>
              <a:rPr lang="pl-PL" dirty="0" err="1" smtClean="0"/>
              <a:t>it’s</a:t>
            </a:r>
            <a:r>
              <a:rPr lang="pl-PL" dirty="0" smtClean="0"/>
              <a:t> not Windows 8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r>
              <a:rPr lang="pl-PL" dirty="0" smtClean="0"/>
              <a:t>)</a:t>
            </a:r>
          </a:p>
        </p:txBody>
      </p:sp>
      <p:sp>
        <p:nvSpPr>
          <p:cNvPr id="4" name="Prostokąt 3"/>
          <p:cNvSpPr/>
          <p:nvPr/>
        </p:nvSpPr>
        <p:spPr>
          <a:xfrm>
            <a:off x="3621669" y="6248871"/>
            <a:ext cx="4948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http://www.asp.net/identity</a:t>
            </a:r>
          </a:p>
        </p:txBody>
      </p:sp>
    </p:spTree>
    <p:extLst>
      <p:ext uri="{BB962C8B-B14F-4D97-AF65-F5344CB8AC3E}">
        <p14:creationId xmlns:p14="http://schemas.microsoft.com/office/powerpoint/2010/main" val="146471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</a:t>
            </a:r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authentication</a:t>
            </a:r>
            <a:r>
              <a:rPr lang="pl-PL" dirty="0" smtClean="0"/>
              <a:t> </a:t>
            </a:r>
            <a:r>
              <a:rPr lang="pl-PL" dirty="0" err="1" smtClean="0"/>
              <a:t>providers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Microsoft (LIVE </a:t>
            </a:r>
            <a:r>
              <a:rPr lang="pl-PL" dirty="0" err="1" smtClean="0"/>
              <a:t>organizational</a:t>
            </a:r>
            <a:r>
              <a:rPr lang="pl-PL" dirty="0" smtClean="0"/>
              <a:t> </a:t>
            </a:r>
            <a:r>
              <a:rPr lang="pl-PL" dirty="0" err="1" smtClean="0"/>
              <a:t>accounts</a:t>
            </a:r>
            <a:r>
              <a:rPr lang="pl-PL" dirty="0" smtClean="0"/>
              <a:t>, i.e. Office 365)</a:t>
            </a:r>
          </a:p>
          <a:p>
            <a:r>
              <a:rPr lang="pl-PL" dirty="0" smtClean="0"/>
              <a:t>Google</a:t>
            </a:r>
          </a:p>
          <a:p>
            <a:r>
              <a:rPr lang="pl-PL" dirty="0" smtClean="0"/>
              <a:t>Facebook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69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Designing</a:t>
            </a:r>
            <a:r>
              <a:rPr lang="pl-PL" dirty="0"/>
              <a:t> </a:t>
            </a:r>
            <a:r>
              <a:rPr lang="pl-PL" dirty="0" err="1"/>
              <a:t>secure</a:t>
            </a:r>
            <a:r>
              <a:rPr lang="pl-PL" dirty="0"/>
              <a:t> </a:t>
            </a:r>
            <a:r>
              <a:rPr lang="pl-PL" dirty="0" err="1" smtClean="0"/>
              <a:t>applications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Keep</a:t>
            </a:r>
            <a:r>
              <a:rPr lang="pl-PL" dirty="0"/>
              <a:t> </a:t>
            </a:r>
            <a:r>
              <a:rPr lang="pl-PL" dirty="0" err="1"/>
              <a:t>things</a:t>
            </a:r>
            <a:r>
              <a:rPr lang="pl-PL" dirty="0"/>
              <a:t> </a:t>
            </a:r>
            <a:r>
              <a:rPr lang="pl-PL" dirty="0" err="1"/>
              <a:t>simple</a:t>
            </a:r>
            <a:r>
              <a:rPr lang="pl-PL" dirty="0"/>
              <a:t>!</a:t>
            </a:r>
          </a:p>
          <a:p>
            <a:pPr lvl="1"/>
            <a:r>
              <a:rPr lang="pl-PL" dirty="0" err="1"/>
              <a:t>Overwhelming</a:t>
            </a:r>
            <a:r>
              <a:rPr lang="pl-PL" dirty="0"/>
              <a:t> &amp; </a:t>
            </a:r>
            <a:r>
              <a:rPr lang="pl-PL" dirty="0" err="1"/>
              <a:t>complex</a:t>
            </a:r>
            <a:r>
              <a:rPr lang="pl-PL" dirty="0"/>
              <a:t> </a:t>
            </a:r>
            <a:r>
              <a:rPr lang="pl-PL" dirty="0" err="1"/>
              <a:t>security</a:t>
            </a:r>
            <a:r>
              <a:rPr lang="pl-PL" dirty="0"/>
              <a:t> </a:t>
            </a: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a lot of </a:t>
            </a:r>
            <a:r>
              <a:rPr lang="pl-PL" dirty="0" err="1"/>
              <a:t>space</a:t>
            </a:r>
            <a:r>
              <a:rPr lang="pl-PL" dirty="0"/>
              <a:t> for </a:t>
            </a:r>
            <a:r>
              <a:rPr lang="pl-PL" dirty="0" err="1"/>
              <a:t>security</a:t>
            </a:r>
            <a:r>
              <a:rPr lang="pl-PL" dirty="0"/>
              <a:t> </a:t>
            </a:r>
            <a:r>
              <a:rPr lang="pl-PL" dirty="0" err="1"/>
              <a:t>holes</a:t>
            </a:r>
            <a:r>
              <a:rPr lang="pl-PL" dirty="0"/>
              <a:t>!</a:t>
            </a:r>
          </a:p>
          <a:p>
            <a:r>
              <a:rPr lang="pl-PL" dirty="0" err="1"/>
              <a:t>Implement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necessary</a:t>
            </a:r>
            <a:r>
              <a:rPr lang="pl-PL" dirty="0"/>
              <a:t> </a:t>
            </a:r>
            <a:r>
              <a:rPr lang="pl-PL" dirty="0" err="1" smtClean="0"/>
              <a:t>interfaces</a:t>
            </a:r>
            <a:endParaRPr lang="pl-PL" dirty="0" smtClean="0"/>
          </a:p>
          <a:p>
            <a:r>
              <a:rPr lang="pl-PL" dirty="0" err="1" smtClean="0"/>
              <a:t>Securing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proces!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5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Controlling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 smtClean="0"/>
              <a:t>resources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nsolas" panose="020B0609020204030204" pitchFamily="49" charset="0"/>
              </a:rPr>
              <a:t>[</a:t>
            </a:r>
            <a:r>
              <a:rPr lang="pl-PL" dirty="0" err="1" smtClean="0">
                <a:latin typeface="Consolas" panose="020B0609020204030204" pitchFamily="49" charset="0"/>
              </a:rPr>
              <a:t>Authorize</a:t>
            </a:r>
            <a:r>
              <a:rPr lang="pl-PL" dirty="0" smtClean="0">
                <a:latin typeface="Consolas" panose="020B0609020204030204" pitchFamily="49" charset="0"/>
              </a:rPr>
              <a:t>] </a:t>
            </a:r>
            <a:r>
              <a:rPr lang="pl-PL" dirty="0" err="1" smtClean="0"/>
              <a:t>attribute</a:t>
            </a:r>
            <a:endParaRPr lang="pl-PL" dirty="0" smtClean="0"/>
          </a:p>
          <a:p>
            <a:pPr lvl="1"/>
            <a:r>
              <a:rPr lang="pl-PL" dirty="0" smtClean="0"/>
              <a:t>For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 smtClean="0"/>
          </a:p>
          <a:p>
            <a:pPr lvl="1"/>
            <a:r>
              <a:rPr lang="pl-PL" dirty="0" smtClean="0"/>
              <a:t>For role </a:t>
            </a:r>
            <a:r>
              <a:rPr lang="pl-PL" dirty="0" err="1" smtClean="0"/>
              <a:t>name</a:t>
            </a:r>
            <a:endParaRPr lang="pl-PL" dirty="0" smtClean="0"/>
          </a:p>
          <a:p>
            <a:r>
              <a:rPr lang="pl-PL" dirty="0" smtClean="0">
                <a:latin typeface="Consolas" panose="020B0609020204030204" pitchFamily="49" charset="0"/>
              </a:rPr>
              <a:t>[</a:t>
            </a:r>
            <a:r>
              <a:rPr lang="pl-PL" dirty="0" err="1" smtClean="0">
                <a:latin typeface="Consolas" panose="020B0609020204030204" pitchFamily="49" charset="0"/>
              </a:rPr>
              <a:t>AllowAnonymous</a:t>
            </a:r>
            <a:r>
              <a:rPr lang="pl-PL" dirty="0" smtClean="0">
                <a:latin typeface="Consolas" panose="020B0609020204030204" pitchFamily="49" charset="0"/>
              </a:rPr>
              <a:t>] </a:t>
            </a:r>
            <a:r>
              <a:rPr lang="pl-PL" dirty="0" err="1" smtClean="0"/>
              <a:t>attribute</a:t>
            </a:r>
            <a:endParaRPr lang="en-GB" dirty="0"/>
          </a:p>
        </p:txBody>
      </p:sp>
      <p:sp>
        <p:nvSpPr>
          <p:cNvPr id="4" name="Znak zakazu 3"/>
          <p:cNvSpPr/>
          <p:nvPr/>
        </p:nvSpPr>
        <p:spPr>
          <a:xfrm>
            <a:off x="7758107" y="1591260"/>
            <a:ext cx="4152900" cy="4152900"/>
          </a:xfrm>
          <a:prstGeom prst="noSmoking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1117600" y="4622495"/>
            <a:ext cx="7711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"Accounting, Administrator"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Accounting()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977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2240280" y="1690688"/>
            <a:ext cx="77114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AllowAnonymous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Accounting()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68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restrictions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UserManager</a:t>
            </a:r>
            <a:r>
              <a:rPr lang="pl-PL" dirty="0" smtClean="0"/>
              <a:t> to </a:t>
            </a:r>
            <a:r>
              <a:rPr lang="pl-PL" dirty="0" err="1" smtClean="0"/>
              <a:t>manage</a:t>
            </a:r>
            <a:r>
              <a:rPr lang="pl-PL" dirty="0" smtClean="0"/>
              <a:t> </a:t>
            </a:r>
            <a:r>
              <a:rPr lang="pl-PL" dirty="0" err="1" smtClean="0"/>
              <a:t>users</a:t>
            </a:r>
            <a:endParaRPr lang="pl-PL" dirty="0" smtClean="0"/>
          </a:p>
          <a:p>
            <a:pPr lvl="1"/>
            <a:r>
              <a:rPr lang="pl-PL" dirty="0" err="1" smtClean="0"/>
              <a:t>Add</a:t>
            </a:r>
            <a:r>
              <a:rPr lang="pl-PL" dirty="0" smtClean="0"/>
              <a:t>, </a:t>
            </a:r>
            <a:r>
              <a:rPr lang="pl-PL" dirty="0" err="1" smtClean="0"/>
              <a:t>remove</a:t>
            </a:r>
            <a:r>
              <a:rPr lang="pl-PL" dirty="0" smtClean="0"/>
              <a:t>, update, </a:t>
            </a:r>
            <a:r>
              <a:rPr lang="pl-PL" dirty="0" err="1" smtClean="0"/>
              <a:t>check</a:t>
            </a:r>
            <a:r>
              <a:rPr lang="pl-PL" dirty="0" smtClean="0"/>
              <a:t> role</a:t>
            </a:r>
          </a:p>
          <a:p>
            <a:pPr lvl="1"/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Task</a:t>
            </a:r>
            <a:r>
              <a:rPr lang="pl-PL" dirty="0" smtClean="0"/>
              <a:t>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– </a:t>
            </a:r>
            <a:r>
              <a:rPr lang="pl-PL" dirty="0" err="1" smtClean="0"/>
              <a:t>must</a:t>
            </a:r>
            <a:r>
              <a:rPr lang="pl-PL" dirty="0" smtClean="0"/>
              <a:t> be </a:t>
            </a:r>
            <a:r>
              <a:rPr lang="pl-PL" dirty="0" err="1" smtClean="0"/>
              <a:t>awaited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.</a:t>
            </a:r>
            <a:r>
              <a:rPr lang="pl-PL" dirty="0" err="1" smtClean="0"/>
              <a:t>Result</a:t>
            </a:r>
            <a:endParaRPr lang="pl-PL" dirty="0" smtClean="0"/>
          </a:p>
          <a:p>
            <a:r>
              <a:rPr lang="pl-PL" dirty="0" err="1" smtClean="0">
                <a:latin typeface="Consolas" panose="020B0609020204030204" pitchFamily="49" charset="0"/>
              </a:rPr>
              <a:t>HttpContext.User</a:t>
            </a:r>
            <a:endParaRPr lang="pl-PL" dirty="0" smtClean="0">
              <a:latin typeface="Consolas" panose="020B0609020204030204" pitchFamily="49" charset="0"/>
            </a:endParaRP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.</a:t>
            </a:r>
            <a:r>
              <a:rPr lang="pl-PL" dirty="0" err="1" smtClean="0">
                <a:latin typeface="Consolas" panose="020B0609020204030204" pitchFamily="49" charset="0"/>
              </a:rPr>
              <a:t>IsInRole</a:t>
            </a:r>
            <a:r>
              <a:rPr lang="pl-PL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.</a:t>
            </a:r>
            <a:r>
              <a:rPr lang="pl-PL" dirty="0" err="1" smtClean="0">
                <a:latin typeface="Consolas" panose="020B0609020204030204" pitchFamily="49" charset="0"/>
              </a:rPr>
              <a:t>Identity.Name</a:t>
            </a:r>
            <a:endParaRPr lang="pl-PL" dirty="0" smtClean="0">
              <a:latin typeface="Consolas" panose="020B0609020204030204" pitchFamily="49" charset="0"/>
            </a:endParaRP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.</a:t>
            </a:r>
            <a:r>
              <a:rPr lang="pl-PL" dirty="0" err="1" smtClean="0">
                <a:latin typeface="Consolas" panose="020B0609020204030204" pitchFamily="49" charset="0"/>
              </a:rPr>
              <a:t>Identity.GetUserId</a:t>
            </a:r>
            <a:r>
              <a:rPr lang="pl-PL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.</a:t>
            </a:r>
            <a:r>
              <a:rPr lang="pl-PL" dirty="0" err="1" smtClean="0">
                <a:latin typeface="Consolas" panose="020B0609020204030204" pitchFamily="49" charset="0"/>
              </a:rPr>
              <a:t>IsAuthenticated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8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329418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AccountController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(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??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HttpContext.GetOwinContext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().Get&lt;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937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05326" y="1244366"/>
            <a:ext cx="110931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Create(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UserCreationViewModel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model)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newUser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Email =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model.Email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model.Email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createdUserResult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UserManager.CreateAsync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newUser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model.Password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createdUserResult.Succeeded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createdUser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UserManager.FindByEmailAsync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model.Email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addedToRoleResult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UserManager.AddToRoleAsync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createdUser.Id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model.Role.ToString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addedToRoleResult.Succeeded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MVC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.UserManagement.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CreationConfirmation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model);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298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96684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 err="1"/>
              <a:t>OAuth</a:t>
            </a:r>
            <a:r>
              <a:rPr lang="pl-PL" dirty="0"/>
              <a:t> – </a:t>
            </a:r>
            <a:r>
              <a:rPr lang="pl-PL" dirty="0" err="1"/>
              <a:t>integrating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with </a:t>
            </a:r>
            <a:r>
              <a:rPr lang="pl-PL" dirty="0" smtClean="0"/>
              <a:t>Facebook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368968" y="1779687"/>
            <a:ext cx="114540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//Uncomment the following lines to enable logging in with third party login providers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app.UseMicrosoftAccountAuthentication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clientSecret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app.UseTwitterAuthentication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consumerKey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consumerSecret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app.UseFacebookAuthentication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appSecret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app.UseGoogleAuthentication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GoogleOAuth2AuthenticationOptions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ClientSecret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839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err="1" smtClean="0"/>
              <a:t>Authentication</a:t>
            </a:r>
            <a:r>
              <a:rPr lang="pl-PL" dirty="0" smtClean="0"/>
              <a:t> vs </a:t>
            </a:r>
            <a:r>
              <a:rPr lang="pl-PL" dirty="0" err="1" smtClean="0"/>
              <a:t>Authorization</a:t>
            </a:r>
            <a:endParaRPr lang="pl-PL" dirty="0" smtClean="0"/>
          </a:p>
          <a:p>
            <a:r>
              <a:rPr lang="pl-PL" dirty="0" smtClean="0"/>
              <a:t>MVC </a:t>
            </a:r>
            <a:r>
              <a:rPr lang="pl-PL" dirty="0" err="1" smtClean="0"/>
              <a:t>security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endParaRPr lang="pl-PL" dirty="0" smtClean="0"/>
          </a:p>
          <a:p>
            <a:r>
              <a:rPr lang="pl-PL" dirty="0" smtClean="0"/>
              <a:t>Controlling </a:t>
            </a:r>
            <a:r>
              <a:rPr lang="pl-PL" dirty="0" err="1" smtClean="0"/>
              <a:t>access</a:t>
            </a:r>
            <a:r>
              <a:rPr lang="pl-PL" dirty="0" smtClean="0"/>
              <a:t> to </a:t>
            </a:r>
            <a:r>
              <a:rPr lang="pl-PL" dirty="0" err="1" smtClean="0"/>
              <a:t>resources</a:t>
            </a:r>
            <a:endParaRPr lang="pl-PL" dirty="0" smtClean="0"/>
          </a:p>
          <a:p>
            <a:r>
              <a:rPr lang="pl-PL" dirty="0" err="1" smtClean="0"/>
              <a:t>Designing</a:t>
            </a:r>
            <a:r>
              <a:rPr lang="pl-PL" dirty="0" smtClean="0"/>
              <a:t> </a:t>
            </a:r>
            <a:r>
              <a:rPr lang="pl-PL" dirty="0" err="1" smtClean="0"/>
              <a:t>secure</a:t>
            </a:r>
            <a:r>
              <a:rPr lang="pl-PL" dirty="0" smtClean="0"/>
              <a:t> </a:t>
            </a:r>
            <a:r>
              <a:rPr lang="pl-PL" dirty="0" err="1" smtClean="0"/>
              <a:t>applications</a:t>
            </a:r>
            <a:endParaRPr lang="pl-PL" dirty="0" smtClean="0"/>
          </a:p>
          <a:p>
            <a:r>
              <a:rPr lang="pl-PL" dirty="0" smtClean="0"/>
              <a:t>Microsoft ASP.NET Identity Framework</a:t>
            </a:r>
          </a:p>
          <a:p>
            <a:r>
              <a:rPr lang="pl-PL" dirty="0" err="1"/>
              <a:t>OAuth</a:t>
            </a:r>
            <a:r>
              <a:rPr lang="pl-PL" dirty="0"/>
              <a:t> – </a:t>
            </a:r>
            <a:r>
              <a:rPr lang="pl-PL" dirty="0" err="1"/>
              <a:t>integrating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with Facebook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Common</a:t>
            </a:r>
            <a:r>
              <a:rPr lang="pl-PL" dirty="0" smtClean="0"/>
              <a:t> Web </a:t>
            </a:r>
            <a:r>
              <a:rPr lang="pl-PL" dirty="0" err="1" smtClean="0"/>
              <a:t>attacks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Cross Site Scripting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Place </a:t>
            </a:r>
            <a:r>
              <a:rPr lang="pl-PL" dirty="0" err="1" smtClean="0">
                <a:solidFill>
                  <a:srgbClr val="C00000"/>
                </a:solidFill>
              </a:rPr>
              <a:t>harmfull</a:t>
            </a:r>
            <a:r>
              <a:rPr lang="pl-PL" dirty="0" smtClean="0">
                <a:solidFill>
                  <a:srgbClr val="C00000"/>
                </a:solidFill>
              </a:rPr>
              <a:t> JavaScript as a </a:t>
            </a:r>
            <a:r>
              <a:rPr lang="pl-PL" dirty="0" err="1" smtClean="0">
                <a:solidFill>
                  <a:srgbClr val="C00000"/>
                </a:solidFill>
              </a:rPr>
              <a:t>comment</a:t>
            </a:r>
            <a:r>
              <a:rPr lang="pl-PL" dirty="0" smtClean="0">
                <a:solidFill>
                  <a:srgbClr val="C00000"/>
                </a:solidFill>
              </a:rPr>
              <a:t> – </a:t>
            </a:r>
            <a:r>
              <a:rPr lang="pl-PL" dirty="0" err="1" smtClean="0">
                <a:solidFill>
                  <a:srgbClr val="C00000"/>
                </a:solidFill>
              </a:rPr>
              <a:t>it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will</a:t>
            </a:r>
            <a:r>
              <a:rPr lang="pl-PL" dirty="0" smtClean="0">
                <a:solidFill>
                  <a:srgbClr val="C00000"/>
                </a:solidFill>
              </a:rPr>
              <a:t> run for </a:t>
            </a:r>
            <a:r>
              <a:rPr lang="pl-PL" dirty="0" err="1" smtClean="0">
                <a:solidFill>
                  <a:srgbClr val="C00000"/>
                </a:solidFill>
              </a:rPr>
              <a:t>every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visiting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user</a:t>
            </a:r>
            <a:endParaRPr lang="pl-PL" dirty="0" smtClean="0">
              <a:solidFill>
                <a:srgbClr val="C00000"/>
              </a:solidFill>
            </a:endParaRPr>
          </a:p>
          <a:p>
            <a:r>
              <a:rPr lang="pl-PL" sz="2400" b="1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pl-PL" sz="2400" b="1" dirty="0" err="1">
                <a:solidFill>
                  <a:schemeClr val="accent4">
                    <a:lumMod val="50000"/>
                  </a:schemeClr>
                </a:solidFill>
              </a:rPr>
              <a:t>Ajax.JavaScriptStringEncode</a:t>
            </a:r>
            <a:endParaRPr lang="pl-PL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 smtClean="0"/>
              <a:t>Request</a:t>
            </a:r>
            <a:r>
              <a:rPr lang="pl-PL" dirty="0" smtClean="0"/>
              <a:t> </a:t>
            </a:r>
            <a:r>
              <a:rPr lang="pl-PL" dirty="0" err="1" smtClean="0"/>
              <a:t>Forgery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C00000"/>
                </a:solidFill>
              </a:rPr>
              <a:t>Takeover</a:t>
            </a:r>
            <a:r>
              <a:rPr lang="pl-PL" dirty="0" smtClean="0">
                <a:solidFill>
                  <a:srgbClr val="C00000"/>
                </a:solidFill>
              </a:rPr>
              <a:t> (</a:t>
            </a:r>
            <a:r>
              <a:rPr lang="pl-PL" dirty="0" err="1" smtClean="0">
                <a:solidFill>
                  <a:srgbClr val="C00000"/>
                </a:solidFill>
              </a:rPr>
              <a:t>man</a:t>
            </a:r>
            <a:r>
              <a:rPr lang="pl-PL" dirty="0" smtClean="0">
                <a:solidFill>
                  <a:srgbClr val="C00000"/>
                </a:solidFill>
              </a:rPr>
              <a:t>-in-the-</a:t>
            </a:r>
            <a:r>
              <a:rPr lang="pl-PL" dirty="0" err="1" smtClean="0">
                <a:solidFill>
                  <a:srgbClr val="C00000"/>
                </a:solidFill>
              </a:rPr>
              <a:t>middle</a:t>
            </a:r>
            <a:r>
              <a:rPr lang="pl-PL" dirty="0" smtClean="0">
                <a:solidFill>
                  <a:srgbClr val="C00000"/>
                </a:solidFill>
              </a:rPr>
              <a:t>) </a:t>
            </a:r>
            <a:r>
              <a:rPr lang="pl-PL" dirty="0" err="1" smtClean="0">
                <a:solidFill>
                  <a:srgbClr val="C00000"/>
                </a:solidFill>
              </a:rPr>
              <a:t>user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token</a:t>
            </a:r>
            <a:r>
              <a:rPr lang="pl-PL" dirty="0" smtClean="0">
                <a:solidFill>
                  <a:srgbClr val="C00000"/>
                </a:solidFill>
              </a:rPr>
              <a:t> and </a:t>
            </a:r>
            <a:r>
              <a:rPr lang="pl-PL" dirty="0" err="1" smtClean="0">
                <a:solidFill>
                  <a:srgbClr val="C00000"/>
                </a:solidFill>
              </a:rPr>
              <a:t>provide</a:t>
            </a:r>
            <a:r>
              <a:rPr lang="pl-PL" dirty="0" smtClean="0">
                <a:solidFill>
                  <a:srgbClr val="C00000"/>
                </a:solidFill>
              </a:rPr>
              <a:t> as </a:t>
            </a:r>
            <a:r>
              <a:rPr lang="pl-PL" dirty="0" err="1" smtClean="0">
                <a:solidFill>
                  <a:srgbClr val="C00000"/>
                </a:solidFill>
              </a:rPr>
              <a:t>yours</a:t>
            </a:r>
            <a:endParaRPr lang="pl-PL" dirty="0">
              <a:solidFill>
                <a:srgbClr val="C00000"/>
              </a:solidFill>
            </a:endParaRPr>
          </a:p>
          <a:p>
            <a:r>
              <a:rPr lang="pl-PL" sz="2400" b="1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pl-PL" sz="2400" b="1" dirty="0" err="1" smtClean="0">
                <a:solidFill>
                  <a:schemeClr val="accent4">
                    <a:lumMod val="50000"/>
                  </a:schemeClr>
                </a:solidFill>
              </a:rPr>
              <a:t>Html.AntiForgeryToken</a:t>
            </a:r>
            <a:r>
              <a:rPr lang="pl-PL" sz="2400" b="1" dirty="0" smtClean="0">
                <a:solidFill>
                  <a:schemeClr val="accent4">
                    <a:lumMod val="50000"/>
                  </a:schemeClr>
                </a:solidFill>
              </a:rPr>
              <a:t> + [</a:t>
            </a:r>
            <a:r>
              <a:rPr lang="pl-PL" sz="2400" b="1" dirty="0" err="1" smtClean="0">
                <a:solidFill>
                  <a:schemeClr val="accent4">
                    <a:lumMod val="50000"/>
                  </a:schemeClr>
                </a:solidFill>
              </a:rPr>
              <a:t>ValidateAntiForgeryToken</a:t>
            </a:r>
            <a:r>
              <a:rPr lang="pl-PL" sz="2400" b="1" dirty="0" smtClean="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pl-PL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SQL </a:t>
            </a:r>
            <a:r>
              <a:rPr lang="pl-PL" dirty="0" err="1" smtClean="0"/>
              <a:t>Injection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Place SQL </a:t>
            </a:r>
            <a:r>
              <a:rPr lang="pl-PL" dirty="0" err="1" smtClean="0"/>
              <a:t>code</a:t>
            </a:r>
            <a:r>
              <a:rPr lang="pl-PL" dirty="0" smtClean="0"/>
              <a:t> in form controls ;)</a:t>
            </a:r>
          </a:p>
          <a:p>
            <a:r>
              <a:rPr lang="pl-PL" dirty="0" err="1" smtClean="0"/>
              <a:t>Protect</a:t>
            </a:r>
            <a:r>
              <a:rPr lang="pl-PL" dirty="0" smtClean="0"/>
              <a:t> by:</a:t>
            </a:r>
          </a:p>
          <a:p>
            <a:pPr lvl="1"/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concatenate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and form controls</a:t>
            </a:r>
          </a:p>
          <a:p>
            <a:pPr lvl="1"/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validate</a:t>
            </a:r>
            <a:r>
              <a:rPr lang="pl-PL" dirty="0" smtClean="0"/>
              <a:t>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input</a:t>
            </a:r>
            <a:r>
              <a:rPr lang="pl-PL" dirty="0" smtClean="0"/>
              <a:t>. ALWAYS!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628972" y="6311900"/>
            <a:ext cx="1183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https://prod.ceidg.gov.pl/CEIDG/ceidg.public.ui/SearchDetails.aspx?Id=e82735cd-bc2b-4ac0-8bac-a1dc54d8c013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2"/>
          <a:srcRect t="14219" b="23235"/>
          <a:stretch/>
        </p:blipFill>
        <p:spPr>
          <a:xfrm>
            <a:off x="7188859" y="1027906"/>
            <a:ext cx="4791075" cy="4313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400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eblog.sinteur.com/wp-content/uploads/2008/05/mi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37" y="1552756"/>
            <a:ext cx="11248453" cy="40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2581396" y="187874"/>
            <a:ext cx="664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600" dirty="0" err="1" smtClean="0"/>
              <a:t>They</a:t>
            </a:r>
            <a:r>
              <a:rPr lang="pl-PL" sz="6600" dirty="0" smtClean="0"/>
              <a:t> </a:t>
            </a:r>
            <a:r>
              <a:rPr lang="pl-PL" sz="6600" dirty="0" err="1" smtClean="0"/>
              <a:t>see</a:t>
            </a:r>
            <a:r>
              <a:rPr lang="pl-PL" sz="6600" dirty="0" smtClean="0"/>
              <a:t> me </a:t>
            </a:r>
            <a:r>
              <a:rPr lang="pl-PL" sz="6600" dirty="0" err="1" smtClean="0"/>
              <a:t>rollin</a:t>
            </a:r>
            <a:r>
              <a:rPr lang="pl-PL" sz="6600" dirty="0" smtClean="0"/>
              <a:t>’</a:t>
            </a:r>
            <a:endParaRPr lang="pl-PL" sz="66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715872" y="5835460"/>
            <a:ext cx="43808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 err="1" smtClean="0"/>
              <a:t>They</a:t>
            </a:r>
            <a:r>
              <a:rPr lang="pl-PL" sz="6000" dirty="0" smtClean="0"/>
              <a:t> </a:t>
            </a:r>
            <a:r>
              <a:rPr lang="pl-PL" sz="6000" dirty="0" err="1" smtClean="0"/>
              <a:t>patchin</a:t>
            </a:r>
            <a:r>
              <a:rPr lang="pl-PL" sz="6000" dirty="0" smtClean="0"/>
              <a:t>’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110976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596"/>
          </a:xfrm>
        </p:spPr>
        <p:txBody>
          <a:bodyPr/>
          <a:lstStyle/>
          <a:p>
            <a:r>
              <a:rPr lang="pl-PL" dirty="0" smtClean="0"/>
              <a:t>.NET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secured</a:t>
            </a:r>
            <a:r>
              <a:rPr lang="pl-PL" dirty="0" smtClean="0"/>
              <a:t> by </a:t>
            </a:r>
            <a:r>
              <a:rPr lang="pl-PL" dirty="0" err="1" smtClean="0"/>
              <a:t>default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By </a:t>
            </a:r>
            <a:r>
              <a:rPr lang="pl-PL" dirty="0" err="1" smtClean="0"/>
              <a:t>default</a:t>
            </a:r>
            <a:r>
              <a:rPr lang="pl-PL" dirty="0" smtClean="0"/>
              <a:t> .NET </a:t>
            </a:r>
            <a:r>
              <a:rPr lang="pl-PL" dirty="0" err="1" smtClean="0"/>
              <a:t>filters</a:t>
            </a:r>
            <a:r>
              <a:rPr lang="pl-PL" dirty="0" smtClean="0"/>
              <a:t> </a:t>
            </a:r>
            <a:r>
              <a:rPr lang="pl-PL" dirty="0" err="1" smtClean="0"/>
              <a:t>queries</a:t>
            </a:r>
            <a:endParaRPr lang="pl-PL" dirty="0" smtClean="0"/>
          </a:p>
          <a:p>
            <a:r>
              <a:rPr lang="pl-PL" dirty="0" err="1" smtClean="0"/>
              <a:t>Sometimes</a:t>
            </a:r>
            <a:r>
              <a:rPr lang="pl-PL" dirty="0" smtClean="0"/>
              <a:t> </a:t>
            </a:r>
            <a:r>
              <a:rPr lang="pl-PL" dirty="0" err="1" smtClean="0"/>
              <a:t>correct</a:t>
            </a:r>
            <a:r>
              <a:rPr lang="pl-PL" dirty="0" smtClean="0"/>
              <a:t> </a:t>
            </a:r>
            <a:r>
              <a:rPr lang="pl-PL" dirty="0" err="1" smtClean="0"/>
              <a:t>request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filtered</a:t>
            </a:r>
            <a:r>
              <a:rPr lang="pl-PL" dirty="0" smtClean="0"/>
              <a:t> out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html</a:t>
            </a:r>
            <a:r>
              <a:rPr lang="pl-PL" dirty="0" smtClean="0"/>
              <a:t> </a:t>
            </a:r>
            <a:r>
              <a:rPr lang="pl-PL" dirty="0" err="1" smtClean="0"/>
              <a:t>visual</a:t>
            </a:r>
            <a:r>
              <a:rPr lang="pl-PL" dirty="0" smtClean="0"/>
              <a:t> </a:t>
            </a:r>
            <a:r>
              <a:rPr lang="pl-PL" dirty="0" err="1" smtClean="0"/>
              <a:t>comment</a:t>
            </a:r>
            <a:r>
              <a:rPr lang="pl-PL" dirty="0" smtClean="0"/>
              <a:t> </a:t>
            </a:r>
            <a:r>
              <a:rPr lang="pl-PL" dirty="0" err="1" smtClean="0"/>
              <a:t>editor</a:t>
            </a:r>
            <a:r>
              <a:rPr lang="pl-PL" dirty="0" smtClean="0"/>
              <a:t>)</a:t>
            </a:r>
          </a:p>
          <a:p>
            <a:pPr lvl="1"/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turn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off, </a:t>
            </a:r>
            <a:r>
              <a:rPr lang="pl-PL" dirty="0" err="1" smtClean="0"/>
              <a:t>sanitize</a:t>
            </a:r>
            <a:r>
              <a:rPr lang="pl-PL" dirty="0" smtClean="0"/>
              <a:t>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input</a:t>
            </a:r>
            <a:r>
              <a:rPr lang="pl-PL" dirty="0" smtClean="0"/>
              <a:t> – </a:t>
            </a:r>
            <a:r>
              <a:rPr lang="pl-PL" dirty="0" err="1" smtClean="0"/>
              <a:t>google</a:t>
            </a:r>
            <a:r>
              <a:rPr lang="pl-PL" dirty="0" smtClean="0"/>
              <a:t> '</a:t>
            </a:r>
            <a:r>
              <a:rPr lang="pl-PL" dirty="0" err="1" smtClean="0"/>
              <a:t>Html</a:t>
            </a:r>
            <a:r>
              <a:rPr lang="pl-PL" dirty="0" smtClean="0"/>
              <a:t> </a:t>
            </a:r>
            <a:r>
              <a:rPr lang="pl-PL" dirty="0" err="1" smtClean="0"/>
              <a:t>Agility</a:t>
            </a:r>
            <a:r>
              <a:rPr lang="pl-PL" dirty="0" smtClean="0"/>
              <a:t> Pack'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Want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security</a:t>
            </a:r>
            <a:r>
              <a:rPr lang="pl-PL" dirty="0" smtClean="0"/>
              <a:t>? </a:t>
            </a:r>
            <a:r>
              <a:rPr lang="pl-PL" dirty="0" err="1" smtClean="0"/>
              <a:t>Require</a:t>
            </a:r>
            <a:r>
              <a:rPr lang="pl-PL" dirty="0" smtClean="0"/>
              <a:t> SSL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888209" y="3776305"/>
            <a:ext cx="6777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system.web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httpRuntime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requestValidationMode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2.0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system.web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561847" y="4834572"/>
            <a:ext cx="4207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RequireHttps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Login()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097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Security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120 min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347537" y="4160522"/>
            <a:ext cx="9416933" cy="1274539"/>
          </a:xfrm>
        </p:spPr>
        <p:txBody>
          <a:bodyPr/>
          <a:lstStyle/>
          <a:p>
            <a:r>
              <a:rPr lang="pl-PL" dirty="0" smtClean="0"/>
              <a:t>LAB 09 A</a:t>
            </a:r>
            <a:br>
              <a:rPr lang="pl-PL" dirty="0" smtClean="0"/>
            </a:br>
            <a:r>
              <a:rPr lang="pl-PL" dirty="0" smtClean="0"/>
              <a:t>LAB 09 B </a:t>
            </a:r>
            <a:r>
              <a:rPr lang="pl-PL" dirty="0"/>
              <a:t>OPTIONAL </a:t>
            </a:r>
          </a:p>
        </p:txBody>
      </p:sp>
    </p:spTree>
    <p:extLst>
      <p:ext uri="{BB962C8B-B14F-4D97-AF65-F5344CB8AC3E}">
        <p14:creationId xmlns:p14="http://schemas.microsoft.com/office/powerpoint/2010/main" val="5940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</a:t>
            </a:r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err="1" smtClean="0"/>
              <a:t>Authentication</a:t>
            </a:r>
            <a:r>
              <a:rPr lang="pl-PL" dirty="0" smtClean="0"/>
              <a:t> vs </a:t>
            </a:r>
            <a:r>
              <a:rPr lang="pl-PL" dirty="0" err="1" smtClean="0"/>
              <a:t>Authorization</a:t>
            </a:r>
            <a:endParaRPr lang="pl-PL" dirty="0" smtClean="0"/>
          </a:p>
          <a:p>
            <a:r>
              <a:rPr lang="pl-PL" dirty="0" smtClean="0"/>
              <a:t>MVC </a:t>
            </a:r>
            <a:r>
              <a:rPr lang="pl-PL" dirty="0" err="1" smtClean="0"/>
              <a:t>security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endParaRPr lang="pl-PL" dirty="0" smtClean="0"/>
          </a:p>
          <a:p>
            <a:r>
              <a:rPr lang="pl-PL" dirty="0" smtClean="0"/>
              <a:t>Controlling </a:t>
            </a:r>
            <a:r>
              <a:rPr lang="pl-PL" dirty="0" err="1" smtClean="0"/>
              <a:t>access</a:t>
            </a:r>
            <a:r>
              <a:rPr lang="pl-PL" dirty="0" smtClean="0"/>
              <a:t> to </a:t>
            </a:r>
            <a:r>
              <a:rPr lang="pl-PL" dirty="0" err="1" smtClean="0"/>
              <a:t>resources</a:t>
            </a:r>
            <a:endParaRPr lang="pl-PL" dirty="0" smtClean="0"/>
          </a:p>
          <a:p>
            <a:r>
              <a:rPr lang="pl-PL" dirty="0" err="1" smtClean="0"/>
              <a:t>Designing</a:t>
            </a:r>
            <a:r>
              <a:rPr lang="pl-PL" dirty="0" smtClean="0"/>
              <a:t> </a:t>
            </a:r>
            <a:r>
              <a:rPr lang="pl-PL" dirty="0" err="1" smtClean="0"/>
              <a:t>secure</a:t>
            </a:r>
            <a:r>
              <a:rPr lang="pl-PL" dirty="0" smtClean="0"/>
              <a:t> </a:t>
            </a:r>
            <a:r>
              <a:rPr lang="pl-PL" dirty="0" err="1" smtClean="0"/>
              <a:t>applications</a:t>
            </a:r>
            <a:endParaRPr lang="pl-PL" dirty="0" smtClean="0"/>
          </a:p>
          <a:p>
            <a:r>
              <a:rPr lang="pl-PL" dirty="0" smtClean="0"/>
              <a:t>Microsoft ASP.NET Identity Framework</a:t>
            </a:r>
          </a:p>
          <a:p>
            <a:r>
              <a:rPr lang="pl-PL" dirty="0" err="1"/>
              <a:t>OAuth</a:t>
            </a:r>
            <a:r>
              <a:rPr lang="pl-PL" dirty="0"/>
              <a:t> – </a:t>
            </a:r>
            <a:r>
              <a:rPr lang="pl-PL" dirty="0" err="1"/>
              <a:t>integrating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with Facebook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699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419226" y="2143421"/>
            <a:ext cx="9294146" cy="2571159"/>
            <a:chOff x="-145008" y="1651000"/>
            <a:chExt cx="9294146" cy="2571159"/>
          </a:xfrm>
        </p:grpSpPr>
        <p:sp>
          <p:nvSpPr>
            <p:cNvPr id="8" name="Prostokąt zaokrąglony 7"/>
            <p:cNvSpPr/>
            <p:nvPr/>
          </p:nvSpPr>
          <p:spPr>
            <a:xfrm>
              <a:off x="-145008" y="2648540"/>
              <a:ext cx="9294146" cy="157361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  <p:sp>
        <p:nvSpPr>
          <p:cNvPr id="14" name="Prostokąt z rogami zaokrąglonymi po przekątnej 13"/>
          <p:cNvSpPr/>
          <p:nvPr/>
        </p:nvSpPr>
        <p:spPr>
          <a:xfrm>
            <a:off x="4772152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TESTS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Authentication</a:t>
            </a:r>
            <a:r>
              <a:rPr lang="pl-PL" dirty="0" smtClean="0"/>
              <a:t> vs </a:t>
            </a:r>
            <a:r>
              <a:rPr lang="pl-PL" dirty="0" err="1" smtClean="0"/>
              <a:t>Authorization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Authentication</a:t>
            </a:r>
            <a:r>
              <a:rPr lang="pl-PL" dirty="0" smtClean="0"/>
              <a:t> – </a:t>
            </a:r>
            <a:r>
              <a:rPr lang="pl-PL" dirty="0" err="1" smtClean="0"/>
              <a:t>who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?</a:t>
            </a:r>
          </a:p>
          <a:p>
            <a:r>
              <a:rPr lang="pl-PL" dirty="0" err="1" smtClean="0"/>
              <a:t>Authorization</a:t>
            </a:r>
            <a:r>
              <a:rPr lang="pl-PL" dirty="0" smtClean="0"/>
              <a:t> –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do?</a:t>
            </a:r>
            <a:endParaRPr lang="pl-PL" dirty="0"/>
          </a:p>
        </p:txBody>
      </p:sp>
      <p:pic>
        <p:nvPicPr>
          <p:cNvPr id="4" name="Picture 2" descr="http://gazeta.choroszcz.pl/wp-content/uploads/2010/02/prawo-jazd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40" y="3573016"/>
            <a:ext cx="23241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a 4"/>
          <p:cNvGrpSpPr/>
          <p:nvPr/>
        </p:nvGrpSpPr>
        <p:grpSpPr>
          <a:xfrm>
            <a:off x="3383320" y="4293096"/>
            <a:ext cx="4536504" cy="864096"/>
            <a:chOff x="1691680" y="4293096"/>
            <a:chExt cx="4536504" cy="864096"/>
          </a:xfrm>
        </p:grpSpPr>
        <p:sp>
          <p:nvSpPr>
            <p:cNvPr id="6" name="Prostokąt zaokrąglony 5"/>
            <p:cNvSpPr/>
            <p:nvPr/>
          </p:nvSpPr>
          <p:spPr>
            <a:xfrm>
              <a:off x="1691680" y="4293096"/>
              <a:ext cx="3096344" cy="86409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2800" b="1" dirty="0" err="1" smtClean="0"/>
                <a:t>Authentication</a:t>
              </a:r>
              <a:endParaRPr lang="pl-PL" sz="2800" b="1" dirty="0"/>
            </a:p>
          </p:txBody>
        </p:sp>
        <p:cxnSp>
          <p:nvCxnSpPr>
            <p:cNvPr id="7" name="Łącznik prosty ze strzałką 6"/>
            <p:cNvCxnSpPr>
              <a:stCxn id="6" idx="3"/>
            </p:cNvCxnSpPr>
            <p:nvPr/>
          </p:nvCxnSpPr>
          <p:spPr>
            <a:xfrm flipV="1">
              <a:off x="4788024" y="4293096"/>
              <a:ext cx="144016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Grupa 7"/>
          <p:cNvGrpSpPr/>
          <p:nvPr/>
        </p:nvGrpSpPr>
        <p:grpSpPr>
          <a:xfrm>
            <a:off x="3311312" y="5556896"/>
            <a:ext cx="4536504" cy="864096"/>
            <a:chOff x="1691680" y="4293096"/>
            <a:chExt cx="4536504" cy="864096"/>
          </a:xfrm>
        </p:grpSpPr>
        <p:sp>
          <p:nvSpPr>
            <p:cNvPr id="9" name="Prostokąt zaokrąglony 8"/>
            <p:cNvSpPr/>
            <p:nvPr/>
          </p:nvSpPr>
          <p:spPr>
            <a:xfrm>
              <a:off x="1691680" y="4293096"/>
              <a:ext cx="3096344" cy="8640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2800" b="1" dirty="0" err="1" smtClean="0"/>
                <a:t>Authorization</a:t>
              </a:r>
              <a:endParaRPr lang="pl-PL" sz="2800" b="1" dirty="0"/>
            </a:p>
          </p:txBody>
        </p:sp>
        <p:cxnSp>
          <p:nvCxnSpPr>
            <p:cNvPr id="10" name="Łącznik prosty ze strzałką 9"/>
            <p:cNvCxnSpPr>
              <a:stCxn id="9" idx="3"/>
            </p:cNvCxnSpPr>
            <p:nvPr/>
          </p:nvCxnSpPr>
          <p:spPr>
            <a:xfrm flipV="1">
              <a:off x="4788024" y="4293096"/>
              <a:ext cx="144016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63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Security </a:t>
            </a:r>
            <a:r>
              <a:rPr lang="pl-PL" dirty="0" err="1" smtClean="0"/>
              <a:t>has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First bastion - IIS</a:t>
            </a:r>
            <a:endParaRPr lang="pl-PL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040380" y="22885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20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ASP.NET </a:t>
            </a:r>
            <a:r>
              <a:rPr lang="pl-PL" dirty="0" err="1" smtClean="0"/>
              <a:t>Authorization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Anonymous</a:t>
            </a:r>
            <a:endParaRPr lang="pl-PL" b="1" dirty="0" smtClean="0"/>
          </a:p>
          <a:p>
            <a:r>
              <a:rPr lang="pl-PL" b="1" dirty="0" smtClean="0"/>
              <a:t>Identity</a:t>
            </a:r>
          </a:p>
          <a:p>
            <a:pPr lvl="1"/>
            <a:r>
              <a:rPr lang="pl-PL" b="1" dirty="0" smtClean="0"/>
              <a:t>Providers + </a:t>
            </a:r>
            <a:r>
              <a:rPr lang="pl-PL" b="1" dirty="0" err="1" smtClean="0"/>
              <a:t>Oauth</a:t>
            </a:r>
            <a:endParaRPr lang="pl-PL" b="1" dirty="0" smtClean="0"/>
          </a:p>
          <a:p>
            <a:pPr lvl="1"/>
            <a:r>
              <a:rPr lang="pl-PL" b="1" dirty="0" err="1" smtClean="0"/>
              <a:t>Tokens</a:t>
            </a:r>
            <a:r>
              <a:rPr lang="pl-PL" b="1" dirty="0" smtClean="0"/>
              <a:t> + </a:t>
            </a:r>
            <a:r>
              <a:rPr lang="pl-PL" b="1" dirty="0" err="1" smtClean="0"/>
              <a:t>Claims</a:t>
            </a:r>
            <a:endParaRPr lang="pl-PL" dirty="0" smtClean="0"/>
          </a:p>
          <a:p>
            <a:r>
              <a:rPr lang="pl-PL" b="1" dirty="0" smtClean="0"/>
              <a:t>Windows</a:t>
            </a:r>
          </a:p>
          <a:p>
            <a:endParaRPr lang="pl-PL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1968447"/>
              </p:ext>
            </p:extLst>
          </p:nvPr>
        </p:nvGraphicFramePr>
        <p:xfrm>
          <a:off x="2815389" y="2310064"/>
          <a:ext cx="9095873" cy="428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02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Tożsamość w chmurze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Poza domeną tożsamości</a:t>
            </a:r>
            <a:endParaRPr lang="en-US" dirty="0" smtClean="0"/>
          </a:p>
          <a:p>
            <a:r>
              <a:rPr lang="pl-PL" dirty="0" smtClean="0"/>
              <a:t>Zbyt dużo „wysp” tożsamości</a:t>
            </a:r>
            <a:endParaRPr lang="en-US" dirty="0" smtClean="0"/>
          </a:p>
          <a:p>
            <a:r>
              <a:rPr lang="pl-PL" dirty="0" smtClean="0"/>
              <a:t>Obecne techniki są skomplikowane lub niekompatybilne</a:t>
            </a:r>
          </a:p>
          <a:p>
            <a:r>
              <a:rPr lang="pl-PL" dirty="0" smtClean="0"/>
              <a:t>Zarządzanie kontami stron trzecich w twoim systemie jest ryzykowne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73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228601"/>
            <a:ext cx="4267200" cy="1329595"/>
          </a:xfrm>
        </p:spPr>
        <p:txBody>
          <a:bodyPr/>
          <a:lstStyle/>
          <a:p>
            <a:r>
              <a:rPr lang="pl-PL" dirty="0" smtClean="0"/>
              <a:t>Wchodzi Adrian do lokalu …</a:t>
            </a:r>
            <a:endParaRPr lang="en-US" dirty="0"/>
          </a:p>
        </p:txBody>
      </p:sp>
      <p:pic>
        <p:nvPicPr>
          <p:cNvPr id="48132" name="Picture 4" descr="http://farm3.static.flickr.com/2095/1897498718_b7b44ad982.jpg?v=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458114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46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078">
        <p14:flythrough/>
      </p:transition>
    </mc:Choice>
    <mc:Fallback xmlns="">
      <p:transition advTm="4078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/>
          <p:nvPr/>
        </p:nvGrpSpPr>
        <p:grpSpPr>
          <a:xfrm>
            <a:off x="4953000" y="3962400"/>
            <a:ext cx="1981200" cy="2686110"/>
            <a:chOff x="3429000" y="3962400"/>
            <a:chExt cx="1981200" cy="2686110"/>
          </a:xfrm>
        </p:grpSpPr>
        <p:sp>
          <p:nvSpPr>
            <p:cNvPr id="154667" name="Text Box 43"/>
            <p:cNvSpPr txBox="1">
              <a:spLocks noChangeArrowheads="1"/>
            </p:cNvSpPr>
            <p:nvPr/>
          </p:nvSpPr>
          <p:spPr bwMode="auto">
            <a:xfrm>
              <a:off x="3505200" y="3962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Token</a:t>
              </a:r>
            </a:p>
          </p:txBody>
        </p:sp>
        <p:sp>
          <p:nvSpPr>
            <p:cNvPr id="154709" name="Rectangle 85"/>
            <p:cNvSpPr>
              <a:spLocks noChangeArrowheads="1"/>
            </p:cNvSpPr>
            <p:nvPr/>
          </p:nvSpPr>
          <p:spPr bwMode="auto">
            <a:xfrm>
              <a:off x="3429000" y="4343400"/>
              <a:ext cx="1981200" cy="1905000"/>
            </a:xfrm>
            <a:prstGeom prst="rect">
              <a:avLst/>
            </a:prstGeom>
            <a:ln>
              <a:headEnd/>
              <a:tailEnd type="none" w="lg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29000" y="6248400"/>
              <a:ext cx="1981200" cy="381000"/>
            </a:xfrm>
            <a:prstGeom prst="rect">
              <a:avLst/>
            </a:prstGeom>
            <a:ln>
              <a:headEnd type="none" w="lg" len="lg"/>
              <a:tailEnd type="stealth" w="lg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20" name="Text Box 89"/>
            <p:cNvSpPr txBox="1">
              <a:spLocks noChangeArrowheads="1"/>
            </p:cNvSpPr>
            <p:nvPr/>
          </p:nvSpPr>
          <p:spPr bwMode="auto">
            <a:xfrm>
              <a:off x="3505200" y="6248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latin typeface="Calibri" pitchFamily="34" charset="0"/>
                </a:rPr>
                <a:t>Signature</a:t>
              </a:r>
            </a:p>
          </p:txBody>
        </p:sp>
      </p:grp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8229600" y="4114800"/>
            <a:ext cx="18288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/>
              <a:t>Example Claims</a:t>
            </a:r>
          </a:p>
        </p:txBody>
      </p:sp>
      <p:grpSp>
        <p:nvGrpSpPr>
          <p:cNvPr id="3" name="Group 30"/>
          <p:cNvGrpSpPr/>
          <p:nvPr/>
        </p:nvGrpSpPr>
        <p:grpSpPr>
          <a:xfrm>
            <a:off x="6934200" y="4495800"/>
            <a:ext cx="2581834" cy="437166"/>
            <a:chOff x="5410200" y="4495800"/>
            <a:chExt cx="2581834" cy="437166"/>
          </a:xfrm>
        </p:grpSpPr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7077635" y="4594412"/>
              <a:ext cx="914399" cy="3385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Name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410200" y="4495800"/>
              <a:ext cx="1631576" cy="277906"/>
            </a:xfrm>
            <a:custGeom>
              <a:avLst/>
              <a:gdLst>
                <a:gd name="connsiteX0" fmla="*/ 1631576 w 1631576"/>
                <a:gd name="connsiteY0" fmla="*/ 277906 h 277906"/>
                <a:gd name="connsiteX1" fmla="*/ 690282 w 1631576"/>
                <a:gd name="connsiteY1" fmla="*/ 224118 h 277906"/>
                <a:gd name="connsiteX2" fmla="*/ 0 w 1631576"/>
                <a:gd name="connsiteY2" fmla="*/ 0 h 27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1576" h="277906">
                  <a:moveTo>
                    <a:pt x="1631576" y="277906"/>
                  </a:moveTo>
                  <a:cubicBezTo>
                    <a:pt x="1296893" y="274171"/>
                    <a:pt x="962211" y="270436"/>
                    <a:pt x="690282" y="224118"/>
                  </a:cubicBezTo>
                  <a:cubicBezTo>
                    <a:pt x="418353" y="177800"/>
                    <a:pt x="209176" y="8890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1"/>
          <p:cNvGrpSpPr/>
          <p:nvPr/>
        </p:nvGrpSpPr>
        <p:grpSpPr>
          <a:xfrm>
            <a:off x="6934200" y="4876800"/>
            <a:ext cx="2590800" cy="437166"/>
            <a:chOff x="5410200" y="4876800"/>
            <a:chExt cx="2590800" cy="437166"/>
          </a:xfrm>
        </p:grpSpPr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7077635" y="4975412"/>
              <a:ext cx="923365" cy="3385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Group  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410200" y="4876800"/>
              <a:ext cx="1631576" cy="277906"/>
            </a:xfrm>
            <a:custGeom>
              <a:avLst/>
              <a:gdLst>
                <a:gd name="connsiteX0" fmla="*/ 1631576 w 1631576"/>
                <a:gd name="connsiteY0" fmla="*/ 277906 h 277906"/>
                <a:gd name="connsiteX1" fmla="*/ 690282 w 1631576"/>
                <a:gd name="connsiteY1" fmla="*/ 224118 h 277906"/>
                <a:gd name="connsiteX2" fmla="*/ 0 w 1631576"/>
                <a:gd name="connsiteY2" fmla="*/ 0 h 27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1576" h="277906">
                  <a:moveTo>
                    <a:pt x="1631576" y="277906"/>
                  </a:moveTo>
                  <a:cubicBezTo>
                    <a:pt x="1296893" y="274171"/>
                    <a:pt x="962211" y="270436"/>
                    <a:pt x="690282" y="224118"/>
                  </a:cubicBezTo>
                  <a:cubicBezTo>
                    <a:pt x="418353" y="177800"/>
                    <a:pt x="209176" y="8890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32"/>
          <p:cNvGrpSpPr/>
          <p:nvPr/>
        </p:nvGrpSpPr>
        <p:grpSpPr>
          <a:xfrm>
            <a:off x="6934200" y="5257800"/>
            <a:ext cx="2590800" cy="437166"/>
            <a:chOff x="5410200" y="5257800"/>
            <a:chExt cx="2590800" cy="437166"/>
          </a:xfrm>
        </p:grpSpPr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7077635" y="5356412"/>
              <a:ext cx="923365" cy="3385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Age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410200" y="5257800"/>
              <a:ext cx="1631576" cy="277906"/>
            </a:xfrm>
            <a:custGeom>
              <a:avLst/>
              <a:gdLst>
                <a:gd name="connsiteX0" fmla="*/ 1631576 w 1631576"/>
                <a:gd name="connsiteY0" fmla="*/ 277906 h 277906"/>
                <a:gd name="connsiteX1" fmla="*/ 690282 w 1631576"/>
                <a:gd name="connsiteY1" fmla="*/ 224118 h 277906"/>
                <a:gd name="connsiteX2" fmla="*/ 0 w 1631576"/>
                <a:gd name="connsiteY2" fmla="*/ 0 h 27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1576" h="277906">
                  <a:moveTo>
                    <a:pt x="1631576" y="277906"/>
                  </a:moveTo>
                  <a:cubicBezTo>
                    <a:pt x="1296893" y="274171"/>
                    <a:pt x="962211" y="270436"/>
                    <a:pt x="690282" y="224118"/>
                  </a:cubicBezTo>
                  <a:cubicBezTo>
                    <a:pt x="418353" y="177800"/>
                    <a:pt x="209176" y="8890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4953000" y="4343400"/>
            <a:ext cx="1981200" cy="1924110"/>
            <a:chOff x="3429000" y="4343400"/>
            <a:chExt cx="1981200" cy="1924110"/>
          </a:xfrm>
        </p:grpSpPr>
        <p:sp>
          <p:nvSpPr>
            <p:cNvPr id="154710" name="Text Box 86"/>
            <p:cNvSpPr txBox="1">
              <a:spLocks noChangeArrowheads="1"/>
            </p:cNvSpPr>
            <p:nvPr/>
          </p:nvSpPr>
          <p:spPr bwMode="auto">
            <a:xfrm>
              <a:off x="3505200" y="4343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1">
                  <a:latin typeface="Calibri" pitchFamily="34" charset="0"/>
                </a:rPr>
                <a:t>Claim 1</a:t>
              </a:r>
            </a:p>
          </p:txBody>
        </p:sp>
        <p:sp>
          <p:nvSpPr>
            <p:cNvPr id="154711" name="Text Box 87"/>
            <p:cNvSpPr txBox="1">
              <a:spLocks noChangeArrowheads="1"/>
            </p:cNvSpPr>
            <p:nvPr/>
          </p:nvSpPr>
          <p:spPr bwMode="auto">
            <a:xfrm>
              <a:off x="3505200" y="4724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latin typeface="Calibri" pitchFamily="34" charset="0"/>
                </a:rPr>
                <a:t>Claim 2</a:t>
              </a:r>
            </a:p>
          </p:txBody>
        </p:sp>
        <p:sp>
          <p:nvSpPr>
            <p:cNvPr id="154712" name="Text Box 88"/>
            <p:cNvSpPr txBox="1">
              <a:spLocks noChangeArrowheads="1"/>
            </p:cNvSpPr>
            <p:nvPr/>
          </p:nvSpPr>
          <p:spPr bwMode="auto">
            <a:xfrm>
              <a:off x="3505200" y="5486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alibri" pitchFamily="34" charset="0"/>
                </a:rPr>
                <a:t>. . .</a:t>
              </a:r>
            </a:p>
          </p:txBody>
        </p:sp>
        <p:sp>
          <p:nvSpPr>
            <p:cNvPr id="154713" name="Text Box 89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latin typeface="Calibri" pitchFamily="34" charset="0"/>
                </a:rPr>
                <a:t>Claim n</a:t>
              </a:r>
            </a:p>
          </p:txBody>
        </p:sp>
        <p:sp>
          <p:nvSpPr>
            <p:cNvPr id="154715" name="Line 91"/>
            <p:cNvSpPr>
              <a:spLocks noChangeShapeType="1"/>
            </p:cNvSpPr>
            <p:nvPr/>
          </p:nvSpPr>
          <p:spPr bwMode="auto">
            <a:xfrm>
              <a:off x="3429000" y="4724400"/>
              <a:ext cx="19812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54716" name="Line 92"/>
            <p:cNvSpPr>
              <a:spLocks noChangeShapeType="1"/>
            </p:cNvSpPr>
            <p:nvPr/>
          </p:nvSpPr>
          <p:spPr bwMode="auto">
            <a:xfrm>
              <a:off x="3429000" y="5486400"/>
              <a:ext cx="19812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54717" name="Line 93"/>
            <p:cNvSpPr>
              <a:spLocks noChangeShapeType="1"/>
            </p:cNvSpPr>
            <p:nvPr/>
          </p:nvSpPr>
          <p:spPr bwMode="auto">
            <a:xfrm>
              <a:off x="3429000" y="5867400"/>
              <a:ext cx="19812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48" name="Line 91"/>
            <p:cNvSpPr>
              <a:spLocks noChangeShapeType="1"/>
            </p:cNvSpPr>
            <p:nvPr/>
          </p:nvSpPr>
          <p:spPr bwMode="auto">
            <a:xfrm>
              <a:off x="3429000" y="5105400"/>
              <a:ext cx="19812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49" name="Text Box 87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latin typeface="Calibri" pitchFamily="34" charset="0"/>
                </a:rPr>
                <a:t>Claim 3</a:t>
              </a: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Token</a:t>
            </a:r>
            <a:r>
              <a:rPr lang="pl-PL" dirty="0" smtClean="0"/>
              <a:t> and </a:t>
            </a:r>
            <a:r>
              <a:rPr lang="pl-PL" dirty="0" err="1" smtClean="0"/>
              <a:t>Claims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 bwMode="black">
          <a:xfrm>
            <a:off x="838200" y="1825625"/>
            <a:ext cx="10515600" cy="1676273"/>
          </a:xfrm>
        </p:spPr>
        <p:txBody>
          <a:bodyPr/>
          <a:lstStyle/>
          <a:p>
            <a:r>
              <a:rPr lang="pl-PL" b="1" i="1" dirty="0" smtClean="0"/>
              <a:t>T</a:t>
            </a:r>
            <a:r>
              <a:rPr lang="en-US" b="1" i="1" dirty="0" err="1" smtClean="0"/>
              <a:t>oken</a:t>
            </a:r>
            <a:r>
              <a:rPr lang="en-US" b="1" dirty="0" smtClean="0"/>
              <a:t> </a:t>
            </a:r>
            <a:r>
              <a:rPr lang="pl-PL" dirty="0" smtClean="0"/>
              <a:t>jest zbiorem bajtów wyrażających informacje o tożsamości</a:t>
            </a:r>
            <a:endParaRPr lang="en-US" dirty="0" smtClean="0"/>
          </a:p>
          <a:p>
            <a:pPr lvl="1"/>
            <a:r>
              <a:rPr lang="pl-PL" dirty="0" smtClean="0"/>
              <a:t>Taka informacja zawiera jedno lub więcej </a:t>
            </a:r>
            <a:r>
              <a:rPr lang="pl-PL" b="1" i="1" dirty="0" smtClean="0"/>
              <a:t>praw</a:t>
            </a:r>
            <a:endParaRPr lang="en-US" b="1" i="1" dirty="0" smtClean="0"/>
          </a:p>
          <a:p>
            <a:pPr lvl="1"/>
            <a:r>
              <a:rPr lang="pl-PL" dirty="0" smtClean="0"/>
              <a:t>Każde </a:t>
            </a:r>
            <a:r>
              <a:rPr lang="pl-PL" b="1" i="1" dirty="0" smtClean="0"/>
              <a:t>prawo</a:t>
            </a:r>
            <a:r>
              <a:rPr lang="pl-PL" dirty="0" smtClean="0"/>
              <a:t> zawiera informacje o jednostce do której należy </a:t>
            </a:r>
            <a:r>
              <a:rPr lang="pl-PL" dirty="0" err="1" smtClean="0"/>
              <a:t>token</a:t>
            </a:r>
            <a:endParaRPr lang="en-US" dirty="0" smtClean="0"/>
          </a:p>
        </p:txBody>
      </p:sp>
      <p:grpSp>
        <p:nvGrpSpPr>
          <p:cNvPr id="7" name="Group 27"/>
          <p:cNvGrpSpPr/>
          <p:nvPr/>
        </p:nvGrpSpPr>
        <p:grpSpPr>
          <a:xfrm>
            <a:off x="1828800" y="4953001"/>
            <a:ext cx="3113442" cy="1667435"/>
            <a:chOff x="304800" y="4953000"/>
            <a:chExt cx="3113442" cy="1667435"/>
          </a:xfrm>
        </p:grpSpPr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04800" y="4953000"/>
              <a:ext cx="2133600" cy="132343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2000" i="1" dirty="0"/>
                <a:t>Wskazuje kto utworzył ten </a:t>
              </a:r>
              <a:r>
                <a:rPr lang="pl-PL" sz="2000" i="1" dirty="0" err="1"/>
                <a:t>token</a:t>
              </a:r>
              <a:r>
                <a:rPr lang="pl-PL" sz="2000" i="1" dirty="0"/>
                <a:t> i strzeże go przed zmianami</a:t>
              </a:r>
              <a:endParaRPr lang="en-US" sz="2000" i="1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320501" y="6272605"/>
              <a:ext cx="2097741" cy="347830"/>
            </a:xfrm>
            <a:custGeom>
              <a:avLst/>
              <a:gdLst>
                <a:gd name="connsiteX0" fmla="*/ 0 w 2097741"/>
                <a:gd name="connsiteY0" fmla="*/ 0 h 652630"/>
                <a:gd name="connsiteX1" fmla="*/ 613186 w 2097741"/>
                <a:gd name="connsiteY1" fmla="*/ 623943 h 652630"/>
                <a:gd name="connsiteX2" fmla="*/ 2097741 w 2097741"/>
                <a:gd name="connsiteY2" fmla="*/ 172122 h 65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7741" h="652630">
                  <a:moveTo>
                    <a:pt x="0" y="0"/>
                  </a:moveTo>
                  <a:cubicBezTo>
                    <a:pt x="131781" y="297628"/>
                    <a:pt x="263563" y="595256"/>
                    <a:pt x="613186" y="623943"/>
                  </a:cubicBezTo>
                  <a:cubicBezTo>
                    <a:pt x="962809" y="652630"/>
                    <a:pt x="1530275" y="412376"/>
                    <a:pt x="2097741" y="172122"/>
                  </a:cubicBezTo>
                </a:path>
              </a:pathLst>
            </a:cu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05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078">
        <p14:flythrough/>
      </p:transition>
    </mc:Choice>
    <mc:Fallback xmlns="">
      <p:transition advTm="40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22|29.2|3.4|1.2|3.3|2.4"/>
</p:tagLst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1482</TotalTime>
  <Words>931</Words>
  <Application>Microsoft Office PowerPoint</Application>
  <PresentationFormat>Panoramiczny</PresentationFormat>
  <Paragraphs>247</Paragraphs>
  <Slides>26</Slides>
  <Notes>5</Notes>
  <HiddenSlides>3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FontAwesome</vt:lpstr>
      <vt:lpstr>Segoe UI Light</vt:lpstr>
      <vt:lpstr>Wingdings</vt:lpstr>
      <vt:lpstr>Motyw pakietu Office</vt:lpstr>
      <vt:lpstr>ASP.NET MVC 5 with Developement Patterns</vt:lpstr>
      <vt:lpstr>Module agenda</vt:lpstr>
      <vt:lpstr>MVC Components</vt:lpstr>
      <vt:lpstr>Authentication vs Authorization</vt:lpstr>
      <vt:lpstr>Security has layers</vt:lpstr>
      <vt:lpstr>ASP.NET Authorization</vt:lpstr>
      <vt:lpstr>Tożsamość w chmurze</vt:lpstr>
      <vt:lpstr>Wchodzi Adrian do lokalu …</vt:lpstr>
      <vt:lpstr>Token and Claims</vt:lpstr>
      <vt:lpstr>Secure Token Service</vt:lpstr>
      <vt:lpstr>ASP.NET MVC Identity 2.1 framework</vt:lpstr>
      <vt:lpstr>MVC Built-in authentication providers</vt:lpstr>
      <vt:lpstr>Designing secure applications</vt:lpstr>
      <vt:lpstr>Controlling access to resources</vt:lpstr>
      <vt:lpstr>Prezentacja programu PowerPoint</vt:lpstr>
      <vt:lpstr>Code restrictions</vt:lpstr>
      <vt:lpstr>Prezentacja programu PowerPoint</vt:lpstr>
      <vt:lpstr>Prezentacja programu PowerPoint</vt:lpstr>
      <vt:lpstr>OAuth – integrating your application with Facebook</vt:lpstr>
      <vt:lpstr>Common Web attacks</vt:lpstr>
      <vt:lpstr>SQL Injection</vt:lpstr>
      <vt:lpstr>Prezentacja programu PowerPoint</vt:lpstr>
      <vt:lpstr>.NET is secured by default</vt:lpstr>
      <vt:lpstr>Security</vt:lpstr>
      <vt:lpstr>Module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35</cp:revision>
  <dcterms:created xsi:type="dcterms:W3CDTF">2015-12-21T20:24:16Z</dcterms:created>
  <dcterms:modified xsi:type="dcterms:W3CDTF">2016-01-08T09:13:12Z</dcterms:modified>
</cp:coreProperties>
</file>