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restaurant_sales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restaurant_sales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restaurant_sales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restaurant_sales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restaurant_sales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restaurant_sales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[restaurant_sales_data.xlsx]Sheet7!PivotTable4</c:name>
    <c:fmtId val="-1"/>
  </c:pivotSource>
  <c:chart>
    <c:title>
      <c:tx>
        <c:rich>
          <a:bodyPr rot="0" spcFirstLastPara="0" vertOverflow="ellipsis" vert="horz" wrap="square" anchor="ctr" anchorCtr="1"/>
          <a:lstStyle/>
          <a:p>
            <a:pPr>
              <a:defRPr lang="en-US" sz="2000" b="1" i="0" u="none" strike="noStrike" kern="1200" baseline="0">
                <a:solidFill>
                  <a:schemeClr val="accent6">
                    <a:lumMod val="10000"/>
                  </a:schemeClr>
                </a:solidFill>
                <a:latin typeface="+mn-lt"/>
                <a:ea typeface="+mn-ea"/>
                <a:cs typeface="+mn-cs"/>
              </a:defRPr>
            </a:pPr>
            <a:r>
              <a:rPr lang="en-US" sz="2000" dirty="0">
                <a:solidFill>
                  <a:srgbClr val="7030A0"/>
                </a:solidFill>
              </a:rPr>
              <a:t>Top-Selling </a:t>
            </a:r>
            <a:r>
              <a:rPr lang="en-US" sz="2000" dirty="0" smtClean="0">
                <a:solidFill>
                  <a:srgbClr val="7030A0"/>
                </a:solidFill>
              </a:rPr>
              <a:t>Products</a:t>
            </a:r>
            <a:endParaRPr lang="en-US" sz="2000" dirty="0">
              <a:solidFill>
                <a:srgbClr val="7030A0"/>
              </a:solidFill>
            </a:endParaRPr>
          </a:p>
        </c:rich>
      </c:tx>
      <c:layout/>
      <c:overlay val="0"/>
      <c:spPr>
        <a:noFill/>
        <a:ln>
          <a:noFill/>
        </a:ln>
        <a:effectLst/>
      </c:spPr>
      <c:txPr>
        <a:bodyPr rot="0" spcFirstLastPara="0" vertOverflow="ellipsis" vert="horz" wrap="square" anchor="ctr" anchorCtr="1"/>
        <a:lstStyle/>
        <a:p>
          <a:pPr>
            <a:defRPr lang="en-US" sz="2000" b="1" i="0" u="none" strike="noStrike" kern="1200" baseline="0">
              <a:solidFill>
                <a:schemeClr val="accent6">
                  <a:lumMod val="1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Sheet7!$B$3</c:f>
              <c:strCache>
                <c:ptCount val="1"/>
                <c:pt idx="0">
                  <c:v>Total</c:v>
                </c:pt>
              </c:strCache>
            </c:strRef>
          </c:tx>
          <c:spPr>
            <a:solidFill>
              <a:srgbClr val="7030A0"/>
            </a:solidFill>
            <a:ln>
              <a:solidFill>
                <a:schemeClr val="bg1">
                  <a:lumMod val="50000"/>
                </a:schemeClr>
              </a:soli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Sheet7!$A$4:$A$13</c:f>
              <c:strCache>
                <c:ptCount val="10"/>
                <c:pt idx="0">
                  <c:v>Pasta Alfredo</c:v>
                </c:pt>
                <c:pt idx="1">
                  <c:v>Water</c:v>
                </c:pt>
                <c:pt idx="2">
                  <c:v>Ice Cream</c:v>
                </c:pt>
                <c:pt idx="3">
                  <c:v>Side Salad</c:v>
                </c:pt>
                <c:pt idx="4">
                  <c:v>French Fries</c:v>
                </c:pt>
                <c:pt idx="5">
                  <c:v>Grilled Chicken</c:v>
                </c:pt>
                <c:pt idx="6">
                  <c:v>Mashed Potatoes</c:v>
                </c:pt>
                <c:pt idx="7">
                  <c:v>Chocolate Cake</c:v>
                </c:pt>
                <c:pt idx="8">
                  <c:v>Coca Cola</c:v>
                </c:pt>
                <c:pt idx="9">
                  <c:v>Cheese Fries</c:v>
                </c:pt>
              </c:strCache>
            </c:strRef>
          </c:cat>
          <c:val>
            <c:numRef>
              <c:f>Sheet7!$B$4:$B$13</c:f>
              <c:numCache>
                <c:formatCode>General</c:formatCode>
                <c:ptCount val="10"/>
                <c:pt idx="0">
                  <c:v>4183</c:v>
                </c:pt>
                <c:pt idx="1">
                  <c:v>4030</c:v>
                </c:pt>
                <c:pt idx="2">
                  <c:v>4002</c:v>
                </c:pt>
                <c:pt idx="3">
                  <c:v>3994</c:v>
                </c:pt>
                <c:pt idx="4">
                  <c:v>3636</c:v>
                </c:pt>
                <c:pt idx="5">
                  <c:v>2492</c:v>
                </c:pt>
                <c:pt idx="6">
                  <c:v>2374</c:v>
                </c:pt>
                <c:pt idx="7">
                  <c:v>2348</c:v>
                </c:pt>
                <c:pt idx="8">
                  <c:v>2282</c:v>
                </c:pt>
                <c:pt idx="9">
                  <c:v>2061</c:v>
                </c:pt>
              </c:numCache>
            </c:numRef>
          </c:val>
        </c:ser>
        <c:dLbls>
          <c:showLegendKey val="0"/>
          <c:showVal val="1"/>
          <c:showCatName val="0"/>
          <c:showSerName val="0"/>
          <c:showPercent val="0"/>
          <c:showBubbleSize val="0"/>
        </c:dLbls>
        <c:gapWidth val="140"/>
        <c:overlap val="-40"/>
        <c:axId val="1150751168"/>
        <c:axId val="1150750624"/>
      </c:barChart>
      <c:catAx>
        <c:axId val="115075116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crossAx val="1150750624"/>
        <c:crosses val="autoZero"/>
        <c:auto val="1"/>
        <c:lblAlgn val="ctr"/>
        <c:lblOffset val="100"/>
        <c:noMultiLvlLbl val="0"/>
      </c:catAx>
      <c:valAx>
        <c:axId val="1150750624"/>
        <c:scaling>
          <c:orientation val="minMax"/>
        </c:scaling>
        <c:delete val="1"/>
        <c:axPos val="b"/>
        <c:title>
          <c:tx>
            <c:rich>
              <a:bodyPr rot="0" spcFirstLastPara="0" vertOverflow="ellipsis" vert="horz" wrap="square" anchor="ctr" anchorCtr="1"/>
              <a:lstStyle/>
              <a:p>
                <a:pPr defTabSz="914400">
                  <a:defRPr lang="en-US" sz="1000" b="0" i="0" u="none" strike="noStrike" kern="1200" baseline="0">
                    <a:solidFill>
                      <a:schemeClr val="dk1">
                        <a:lumMod val="65000"/>
                        <a:lumOff val="35000"/>
                      </a:schemeClr>
                    </a:solidFill>
                    <a:latin typeface="+mn-lt"/>
                    <a:ea typeface="+mn-ea"/>
                    <a:cs typeface="+mn-cs"/>
                  </a:defRPr>
                </a:pPr>
                <a:r>
                  <a:rPr lang="en-US" sz="1400" b="1">
                    <a:solidFill>
                      <a:schemeClr val="accent6">
                        <a:lumMod val="10000"/>
                      </a:schemeClr>
                    </a:solidFill>
                  </a:rPr>
                  <a:t>Units Sold</a:t>
                </a:r>
              </a:p>
            </c:rich>
          </c:tx>
          <c:layout>
            <c:manualLayout>
              <c:xMode val="edge"/>
              <c:yMode val="edge"/>
              <c:x val="0.578139107172714"/>
              <c:y val="0.92245266005410298"/>
            </c:manualLayout>
          </c:layout>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150751168"/>
        <c:crosses val="autoZero"/>
        <c:crossBetween val="between"/>
      </c:valAx>
      <c:spPr>
        <a:noFill/>
        <a:ln>
          <a:noFill/>
        </a:ln>
        <a:effectLst/>
      </c:spPr>
    </c:plotArea>
    <c:plotVisOnly val="1"/>
    <c:dispBlanksAs val="gap"/>
    <c:showDLblsOverMax val="0"/>
    <c:extLst>
      <c:ext uri="{0b15fc19-7d7d-44ad-8c2d-2c3a37ce22c3}">
        <chartProps xmlns="https://web.wps.cn/et/2018/main" chartId="{3d02f2c3-1c82-40b4-a145-56541adc5f38}"/>
      </c:ext>
    </c:extLst>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[restaurant_sales_data.xlsx]Sheet8!PivotTable5</c:name>
    <c:fmtId val="-1"/>
  </c:pivotSource>
  <c:chart>
    <c:title>
      <c:tx>
        <c:rich>
          <a:bodyPr rot="0" spcFirstLastPara="0" vertOverflow="ellipsis" vert="horz" wrap="square" anchor="ctr" anchorCtr="1"/>
          <a:lstStyle/>
          <a:p>
            <a:pPr>
              <a:defRPr lang="en-US" sz="2000" b="1" i="0" u="none" strike="noStrike" kern="1200" baseline="0">
                <a:solidFill>
                  <a:schemeClr val="accent6">
                    <a:lumMod val="10000"/>
                  </a:schemeClr>
                </a:solidFill>
                <a:latin typeface="+mn-lt"/>
                <a:ea typeface="+mn-ea"/>
                <a:cs typeface="+mn-cs"/>
              </a:defRPr>
            </a:pPr>
            <a:r>
              <a:rPr lang="en-US" sz="2000" dirty="0">
                <a:solidFill>
                  <a:srgbClr val="7030A0"/>
                </a:solidFill>
              </a:rPr>
              <a:t>Revenue by Day</a:t>
            </a:r>
          </a:p>
        </c:rich>
      </c:tx>
      <c:layout/>
      <c:overlay val="0"/>
      <c:spPr>
        <a:noFill/>
        <a:ln>
          <a:noFill/>
        </a:ln>
        <a:effectLst/>
      </c:spPr>
      <c:txPr>
        <a:bodyPr rot="0" spcFirstLastPara="0" vertOverflow="ellipsis" vert="horz" wrap="square" anchor="ctr" anchorCtr="1"/>
        <a:lstStyle/>
        <a:p>
          <a:pPr>
            <a:defRPr lang="en-US" sz="2000" b="1" i="0" u="none" strike="noStrike" kern="1200" baseline="0">
              <a:solidFill>
                <a:schemeClr val="accent6">
                  <a:lumMod val="10000"/>
                </a:schemeClr>
              </a:solidFill>
              <a:latin typeface="+mn-lt"/>
              <a:ea typeface="+mn-ea"/>
              <a:cs typeface="+mn-cs"/>
            </a:defRPr>
          </a:pPr>
          <a:endParaRPr lang="en-US"/>
        </a:p>
      </c:txPr>
    </c:title>
    <c:autoTitleDeleted val="0"/>
    <c:plotArea>
      <c:layout>
        <c:manualLayout>
          <c:layoutTarget val="inner"/>
          <c:xMode val="edge"/>
          <c:yMode val="edge"/>
          <c:x val="4.1824903161950602E-2"/>
          <c:y val="0.178881933278249"/>
          <c:w val="0.90914518553357504"/>
          <c:h val="0.66225060102781297"/>
        </c:manualLayout>
      </c:layout>
      <c:barChart>
        <c:barDir val="col"/>
        <c:grouping val="clustered"/>
        <c:varyColors val="0"/>
        <c:ser>
          <c:idx val="0"/>
          <c:order val="0"/>
          <c:tx>
            <c:strRef>
              <c:f>Sheet8!$B$3</c:f>
              <c:strCache>
                <c:ptCount val="1"/>
                <c:pt idx="0">
                  <c:v>Total</c:v>
                </c:pt>
              </c:strCache>
            </c:strRef>
          </c:tx>
          <c:spPr>
            <a:solidFill>
              <a:srgbClr val="7030A0"/>
            </a:solidFill>
            <a:ln>
              <a:solidFill>
                <a:schemeClr val="bg1">
                  <a:lumMod val="50000"/>
                </a:schemeClr>
              </a:solidFill>
            </a:ln>
            <a:effectLst/>
          </c:spPr>
          <c:invertIfNegative val="0"/>
          <c:dLbls>
            <c:numFmt formatCode="&quot;$&quot;#,##0.00" sourceLinked="0"/>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Sheet8!$A$4:$A$10</c:f>
              <c:strCache>
                <c:ptCount val="7"/>
                <c:pt idx="0">
                  <c:v>Sun</c:v>
                </c:pt>
                <c:pt idx="1">
                  <c:v>Mon</c:v>
                </c:pt>
                <c:pt idx="2">
                  <c:v>Tue</c:v>
                </c:pt>
                <c:pt idx="3">
                  <c:v>Wed</c:v>
                </c:pt>
                <c:pt idx="4">
                  <c:v>Thu</c:v>
                </c:pt>
                <c:pt idx="5">
                  <c:v>Fri</c:v>
                </c:pt>
                <c:pt idx="6">
                  <c:v>Sat</c:v>
                </c:pt>
              </c:strCache>
            </c:strRef>
          </c:cat>
          <c:val>
            <c:numRef>
              <c:f>Sheet8!$B$4:$B$10</c:f>
              <c:numCache>
                <c:formatCode>General</c:formatCode>
                <c:ptCount val="7"/>
                <c:pt idx="0">
                  <c:v>50977</c:v>
                </c:pt>
                <c:pt idx="1">
                  <c:v>50540.5</c:v>
                </c:pt>
                <c:pt idx="2">
                  <c:v>50851</c:v>
                </c:pt>
                <c:pt idx="3">
                  <c:v>48099.5</c:v>
                </c:pt>
                <c:pt idx="4">
                  <c:v>49252.5</c:v>
                </c:pt>
                <c:pt idx="5">
                  <c:v>49855.5</c:v>
                </c:pt>
                <c:pt idx="6">
                  <c:v>49894.5</c:v>
                </c:pt>
              </c:numCache>
            </c:numRef>
          </c:val>
        </c:ser>
        <c:dLbls>
          <c:showLegendKey val="0"/>
          <c:showVal val="1"/>
          <c:showCatName val="0"/>
          <c:showSerName val="0"/>
          <c:showPercent val="0"/>
          <c:showBubbleSize val="0"/>
        </c:dLbls>
        <c:gapWidth val="500"/>
        <c:overlap val="-50"/>
        <c:axId val="1150749536"/>
        <c:axId val="1150752256"/>
      </c:barChart>
      <c:catAx>
        <c:axId val="1150749536"/>
        <c:scaling>
          <c:orientation val="minMax"/>
        </c:scaling>
        <c:delete val="0"/>
        <c:axPos val="b"/>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crossAx val="1150752256"/>
        <c:crosses val="autoZero"/>
        <c:auto val="1"/>
        <c:lblAlgn val="ctr"/>
        <c:lblOffset val="100"/>
        <c:noMultiLvlLbl val="0"/>
      </c:catAx>
      <c:valAx>
        <c:axId val="1150752256"/>
        <c:scaling>
          <c:orientation val="minMax"/>
        </c:scaling>
        <c:delete val="1"/>
        <c:axPos val="l"/>
        <c:title>
          <c:tx>
            <c:rich>
              <a:bodyPr rot="-5400000" spcFirstLastPara="0" vertOverflow="ellipsis" vert="horz" wrap="square" anchor="ctr" anchorCtr="1"/>
              <a:lstStyle/>
              <a:p>
                <a:pPr>
                  <a:defRPr lang="en-US" sz="1400" b="1" i="0" u="none" strike="noStrike" kern="1200" baseline="0">
                    <a:solidFill>
                      <a:schemeClr val="accent6">
                        <a:lumMod val="10000"/>
                      </a:schemeClr>
                    </a:solidFill>
                    <a:latin typeface="+mn-lt"/>
                    <a:ea typeface="+mn-ea"/>
                    <a:cs typeface="+mn-cs"/>
                  </a:defRPr>
                </a:pPr>
                <a:r>
                  <a:rPr lang="en-US" sz="1400" b="1">
                    <a:solidFill>
                      <a:schemeClr val="accent6">
                        <a:lumMod val="10000"/>
                      </a:schemeClr>
                    </a:solidFill>
                  </a:rPr>
                  <a:t>Total Revenue</a:t>
                </a:r>
              </a:p>
            </c:rich>
          </c:tx>
          <c:layout/>
          <c:overlay val="0"/>
          <c:spPr>
            <a:noFill/>
            <a:ln>
              <a:noFill/>
            </a:ln>
            <a:effectLst/>
          </c:spPr>
          <c:txPr>
            <a:bodyPr rot="-5400000" spcFirstLastPara="0" vertOverflow="ellipsis" vert="horz" wrap="square" anchor="ctr" anchorCtr="1"/>
            <a:lstStyle/>
            <a:p>
              <a:pPr>
                <a:defRPr lang="en-US" sz="1400" b="1" i="0" u="none" strike="noStrike" kern="1200" baseline="0">
                  <a:solidFill>
                    <a:schemeClr val="accent6">
                      <a:lumMod val="10000"/>
                    </a:schemeClr>
                  </a:solidFill>
                  <a:latin typeface="+mn-lt"/>
                  <a:ea typeface="+mn-ea"/>
                  <a:cs typeface="+mn-cs"/>
                </a:defRPr>
              </a:pPr>
              <a:endParaRPr lang="en-US"/>
            </a:p>
          </c:txPr>
        </c:title>
        <c:numFmt formatCode="General" sourceLinked="1"/>
        <c:majorTickMark val="out"/>
        <c:minorTickMark val="none"/>
        <c:tickLblPos val="nextTo"/>
        <c:crossAx val="1150749536"/>
        <c:crosses val="autoZero"/>
        <c:crossBetween val="between"/>
      </c:valAx>
      <c:spPr>
        <a:noFill/>
        <a:ln>
          <a:noFill/>
        </a:ln>
        <a:effectLst/>
      </c:spPr>
    </c:plotArea>
    <c:plotVisOnly val="1"/>
    <c:dispBlanksAs val="gap"/>
    <c:showDLblsOverMax val="0"/>
    <c:extLst>
      <c:ext uri="{0b15fc19-7d7d-44ad-8c2d-2c3a37ce22c3}">
        <chartProps xmlns="https://web.wps.cn/et/2018/main" chartId="{011aacaa-d8d6-4a6d-bce4-bb112b0671dc}"/>
      </c:ext>
    </c:extLst>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[restaurant_sales_data.xlsx]Sheet9!PivotTable6</c:name>
    <c:fmtId val="-1"/>
  </c:pivotSource>
  <c:chart>
    <c:title>
      <c:tx>
        <c:rich>
          <a:bodyPr rot="0" spcFirstLastPara="0" vertOverflow="ellipsis" vert="horz" wrap="square" anchor="ctr" anchorCtr="1"/>
          <a:lstStyle/>
          <a:p>
            <a:pPr>
              <a:defRPr lang="en-US" sz="2000" b="1" i="0" u="none" strike="noStrike" kern="1200" baseline="0">
                <a:solidFill>
                  <a:schemeClr val="accent6">
                    <a:lumMod val="10000"/>
                  </a:schemeClr>
                </a:solidFill>
                <a:latin typeface="+mn-lt"/>
                <a:ea typeface="+mn-ea"/>
                <a:cs typeface="+mn-cs"/>
              </a:defRPr>
            </a:pPr>
            <a:r>
              <a:rPr lang="en-US" sz="2000" b="1" dirty="0">
                <a:solidFill>
                  <a:srgbClr val="7030A0"/>
                </a:solidFill>
              </a:rPr>
              <a:t>Monthly Sales Trend</a:t>
            </a:r>
          </a:p>
        </c:rich>
      </c:tx>
      <c:layout/>
      <c:overlay val="0"/>
      <c:spPr>
        <a:noFill/>
        <a:ln>
          <a:noFill/>
        </a:ln>
        <a:effectLst/>
      </c:spPr>
      <c:txPr>
        <a:bodyPr rot="0" spcFirstLastPara="0" vertOverflow="ellipsis" vert="horz" wrap="square" anchor="ctr" anchorCtr="1"/>
        <a:lstStyle/>
        <a:p>
          <a:pPr>
            <a:defRPr lang="en-US" sz="2000" b="1" i="0" u="none" strike="noStrike" kern="1200" baseline="0">
              <a:solidFill>
                <a:schemeClr val="accent6">
                  <a:lumMod val="10000"/>
                </a:schemeClr>
              </a:solidFill>
              <a:latin typeface="+mn-lt"/>
              <a:ea typeface="+mn-ea"/>
              <a:cs typeface="+mn-cs"/>
            </a:defRPr>
          </a:pPr>
          <a:endParaRPr lang="en-US"/>
        </a:p>
      </c:txPr>
    </c:title>
    <c:autoTitleDeleted val="0"/>
    <c:plotArea>
      <c:layout>
        <c:manualLayout>
          <c:layoutTarget val="inner"/>
          <c:xMode val="edge"/>
          <c:yMode val="edge"/>
          <c:x val="4.2417244033872203E-2"/>
          <c:y val="0.14514285714285699"/>
          <c:w val="0.93410315627405704"/>
          <c:h val="0.76312380952380998"/>
        </c:manualLayout>
      </c:layout>
      <c:barChart>
        <c:barDir val="col"/>
        <c:grouping val="clustered"/>
        <c:varyColors val="0"/>
        <c:ser>
          <c:idx val="0"/>
          <c:order val="0"/>
          <c:tx>
            <c:strRef>
              <c:f>Sheet9!$B$3</c:f>
              <c:strCache>
                <c:ptCount val="1"/>
                <c:pt idx="0">
                  <c:v>Total</c:v>
                </c:pt>
              </c:strCache>
            </c:strRef>
          </c:tx>
          <c:spPr>
            <a:solidFill>
              <a:srgbClr val="7030A0"/>
            </a:solidFill>
            <a:ln>
              <a:solidFill>
                <a:schemeClr val="bg1">
                  <a:lumMod val="50000"/>
                </a:schemeClr>
              </a:solidFill>
            </a:ln>
            <a:effectLst/>
          </c:spPr>
          <c:invertIfNegative val="0"/>
          <c:dLbls>
            <c:numFmt formatCode="&quot;$&quot;#,##0.00" sourceLinked="0"/>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accent6">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Sheet9!$A$4:$A$15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Sheet9!$B$4:$B$15</c:f>
              <c:numCache>
                <c:formatCode>General</c:formatCode>
                <c:ptCount val="12"/>
                <c:pt idx="0">
                  <c:v>28671.5</c:v>
                </c:pt>
                <c:pt idx="1">
                  <c:v>25860</c:v>
                </c:pt>
                <c:pt idx="2">
                  <c:v>31440.5</c:v>
                </c:pt>
                <c:pt idx="3">
                  <c:v>30012</c:v>
                </c:pt>
                <c:pt idx="4">
                  <c:v>30346</c:v>
                </c:pt>
                <c:pt idx="5">
                  <c:v>29532.5</c:v>
                </c:pt>
                <c:pt idx="6">
                  <c:v>29767</c:v>
                </c:pt>
                <c:pt idx="7">
                  <c:v>30492</c:v>
                </c:pt>
                <c:pt idx="8">
                  <c:v>27349</c:v>
                </c:pt>
                <c:pt idx="9">
                  <c:v>30052.5</c:v>
                </c:pt>
                <c:pt idx="10">
                  <c:v>27893.5</c:v>
                </c:pt>
                <c:pt idx="11">
                  <c:v>28054</c:v>
                </c:pt>
              </c:numCache>
            </c:numRef>
          </c:val>
        </c:ser>
        <c:dLbls>
          <c:showLegendKey val="0"/>
          <c:showVal val="1"/>
          <c:showCatName val="0"/>
          <c:showSerName val="0"/>
          <c:showPercent val="0"/>
          <c:showBubbleSize val="0"/>
        </c:dLbls>
        <c:gapWidth val="500"/>
        <c:overlap val="-50"/>
        <c:axId val="1150743008"/>
        <c:axId val="1150753888"/>
      </c:barChart>
      <c:catAx>
        <c:axId val="11507430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crossAx val="1150753888"/>
        <c:crosses val="autoZero"/>
        <c:auto val="1"/>
        <c:lblAlgn val="ctr"/>
        <c:lblOffset val="100"/>
        <c:noMultiLvlLbl val="0"/>
      </c:catAx>
      <c:valAx>
        <c:axId val="1150753888"/>
        <c:scaling>
          <c:orientation val="minMax"/>
        </c:scaling>
        <c:delete val="1"/>
        <c:axPos val="l"/>
        <c:title>
          <c:tx>
            <c:rich>
              <a:bodyPr rot="-5400000" spcFirstLastPara="0" vertOverflow="ellipsis" vert="horz" wrap="square" anchor="ctr" anchorCtr="1"/>
              <a:lstStyle/>
              <a:p>
                <a:pPr>
                  <a:defRPr lang="en-US" sz="1400" b="1" i="0" u="none" strike="noStrike" kern="1200" baseline="0">
                    <a:solidFill>
                      <a:schemeClr val="accent6">
                        <a:lumMod val="10000"/>
                      </a:schemeClr>
                    </a:solidFill>
                    <a:latin typeface="+mn-lt"/>
                    <a:ea typeface="+mn-ea"/>
                    <a:cs typeface="+mn-cs"/>
                  </a:defRPr>
                </a:pPr>
                <a:r>
                  <a:rPr lang="en-US" sz="1400" b="1">
                    <a:solidFill>
                      <a:schemeClr val="accent6">
                        <a:lumMod val="10000"/>
                      </a:schemeClr>
                    </a:solidFill>
                  </a:rPr>
                  <a:t>Total Revenue</a:t>
                </a:r>
              </a:p>
            </c:rich>
          </c:tx>
          <c:layout/>
          <c:overlay val="0"/>
          <c:spPr>
            <a:noFill/>
            <a:ln>
              <a:noFill/>
            </a:ln>
            <a:effectLst/>
          </c:spPr>
          <c:txPr>
            <a:bodyPr rot="-5400000" spcFirstLastPara="0" vertOverflow="ellipsis" vert="horz" wrap="square" anchor="ctr" anchorCtr="1"/>
            <a:lstStyle/>
            <a:p>
              <a:pPr>
                <a:defRPr lang="en-US" sz="1400" b="1" i="0" u="none" strike="noStrike" kern="1200" baseline="0">
                  <a:solidFill>
                    <a:schemeClr val="accent6">
                      <a:lumMod val="10000"/>
                    </a:schemeClr>
                  </a:solidFill>
                  <a:latin typeface="+mn-lt"/>
                  <a:ea typeface="+mn-ea"/>
                  <a:cs typeface="+mn-cs"/>
                </a:defRPr>
              </a:pPr>
              <a:endParaRPr lang="en-US"/>
            </a:p>
          </c:txPr>
        </c:title>
        <c:numFmt formatCode="General" sourceLinked="1"/>
        <c:majorTickMark val="none"/>
        <c:minorTickMark val="none"/>
        <c:tickLblPos val="nextTo"/>
        <c:crossAx val="1150743008"/>
        <c:crosses val="autoZero"/>
        <c:crossBetween val="between"/>
      </c:valAx>
      <c:spPr>
        <a:noFill/>
        <a:ln>
          <a:noFill/>
        </a:ln>
        <a:effectLst/>
      </c:spPr>
    </c:plotArea>
    <c:plotVisOnly val="1"/>
    <c:dispBlanksAs val="gap"/>
    <c:showDLblsOverMax val="0"/>
    <c:extLst>
      <c:ext uri="{0b15fc19-7d7d-44ad-8c2d-2c3a37ce22c3}">
        <chartProps xmlns="https://web.wps.cn/et/2018/main" chartId="{4faece71-b771-42be-a1d1-136f5ce449c7}"/>
      </c:ext>
    </c:extLst>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[restaurant_sales_data.xlsx]Sheet12!PivotTable9</c:name>
    <c:fmtId val="-1"/>
  </c:pivotSource>
  <c:chart>
    <c:title>
      <c:tx>
        <c:rich>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r>
              <a:rPr lang="en-US" sz="2000" b="1" dirty="0">
                <a:solidFill>
                  <a:srgbClr val="7030A0"/>
                </a:solidFill>
              </a:rPr>
              <a:t>Unit Sales by Category and Year</a:t>
            </a:r>
          </a:p>
        </c:rich>
      </c:tx>
      <c:layout/>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8.3021139951832995E-2"/>
          <c:y val="0.148444718201417"/>
          <c:w val="0.82813754348407798"/>
          <c:h val="0.76199568832768705"/>
        </c:manualLayout>
      </c:layout>
      <c:barChart>
        <c:barDir val="col"/>
        <c:grouping val="clustered"/>
        <c:varyColors val="0"/>
        <c:ser>
          <c:idx val="0"/>
          <c:order val="0"/>
          <c:tx>
            <c:strRef>
              <c:f>Sheet12!$B$3:$B$4</c:f>
              <c:strCache>
                <c:ptCount val="1"/>
                <c:pt idx="0">
                  <c:v>2022</c:v>
                </c:pt>
              </c:strCache>
            </c:strRef>
          </c:tx>
          <c:spPr>
            <a:solidFill>
              <a:srgbClr val="7030A0"/>
            </a:solidFill>
            <a:ln>
              <a:solidFill>
                <a:schemeClr val="bg1">
                  <a:lumMod val="50000"/>
                </a:schemeClr>
              </a:soli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Sheet12!$A$5:$A$9</c:f>
              <c:strCache>
                <c:ptCount val="5"/>
                <c:pt idx="0">
                  <c:v>Desserts</c:v>
                </c:pt>
                <c:pt idx="1">
                  <c:v>Drinks</c:v>
                </c:pt>
                <c:pt idx="2">
                  <c:v>Main Dishes</c:v>
                </c:pt>
                <c:pt idx="3">
                  <c:v>Side Dishes</c:v>
                </c:pt>
                <c:pt idx="4">
                  <c:v>Starters</c:v>
                </c:pt>
              </c:strCache>
            </c:strRef>
          </c:cat>
          <c:val>
            <c:numRef>
              <c:f>Sheet12!$B$5:$B$9</c:f>
              <c:numCache>
                <c:formatCode>General</c:formatCode>
                <c:ptCount val="5"/>
                <c:pt idx="0">
                  <c:v>5373</c:v>
                </c:pt>
                <c:pt idx="1">
                  <c:v>5396</c:v>
                </c:pt>
                <c:pt idx="2">
                  <c:v>5574</c:v>
                </c:pt>
                <c:pt idx="3">
                  <c:v>5187</c:v>
                </c:pt>
                <c:pt idx="4">
                  <c:v>5427</c:v>
                </c:pt>
              </c:numCache>
            </c:numRef>
          </c:val>
        </c:ser>
        <c:ser>
          <c:idx val="1"/>
          <c:order val="1"/>
          <c:tx>
            <c:strRef>
              <c:f>Sheet12!$C$3:$C$4</c:f>
              <c:strCache>
                <c:ptCount val="1"/>
                <c:pt idx="0">
                  <c:v>2023</c:v>
                </c:pt>
              </c:strCache>
            </c:strRef>
          </c:tx>
          <c:spPr>
            <a:solidFill>
              <a:schemeClr val="accent3">
                <a:lumMod val="50000"/>
              </a:schemeClr>
            </a:solidFill>
            <a:ln>
              <a:solidFill>
                <a:schemeClr val="bg1">
                  <a:lumMod val="50000"/>
                </a:schemeClr>
              </a:soli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Sheet12!$A$5:$A$9</c:f>
              <c:strCache>
                <c:ptCount val="5"/>
                <c:pt idx="0">
                  <c:v>Desserts</c:v>
                </c:pt>
                <c:pt idx="1">
                  <c:v>Drinks</c:v>
                </c:pt>
                <c:pt idx="2">
                  <c:v>Main Dishes</c:v>
                </c:pt>
                <c:pt idx="3">
                  <c:v>Side Dishes</c:v>
                </c:pt>
                <c:pt idx="4">
                  <c:v>Starters</c:v>
                </c:pt>
              </c:strCache>
            </c:strRef>
          </c:cat>
          <c:val>
            <c:numRef>
              <c:f>Sheet12!$C$5:$C$9</c:f>
              <c:numCache>
                <c:formatCode>General</c:formatCode>
                <c:ptCount val="5"/>
                <c:pt idx="0">
                  <c:v>5149</c:v>
                </c:pt>
                <c:pt idx="1">
                  <c:v>5122</c:v>
                </c:pt>
                <c:pt idx="2">
                  <c:v>5245</c:v>
                </c:pt>
                <c:pt idx="3">
                  <c:v>5199</c:v>
                </c:pt>
                <c:pt idx="4">
                  <c:v>5172</c:v>
                </c:pt>
              </c:numCache>
            </c:numRef>
          </c:val>
        </c:ser>
        <c:dLbls>
          <c:showLegendKey val="0"/>
          <c:showVal val="1"/>
          <c:showCatName val="0"/>
          <c:showSerName val="0"/>
          <c:showPercent val="0"/>
          <c:showBubbleSize val="0"/>
        </c:dLbls>
        <c:gapWidth val="500"/>
        <c:overlap val="-50"/>
        <c:axId val="1150741920"/>
        <c:axId val="1150742464"/>
      </c:barChart>
      <c:catAx>
        <c:axId val="115074192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crossAx val="1150742464"/>
        <c:crosses val="autoZero"/>
        <c:auto val="1"/>
        <c:lblAlgn val="ctr"/>
        <c:lblOffset val="100"/>
        <c:noMultiLvlLbl val="0"/>
      </c:catAx>
      <c:valAx>
        <c:axId val="1150742464"/>
        <c:scaling>
          <c:orientation val="minMax"/>
        </c:scaling>
        <c:delete val="1"/>
        <c:axPos val="l"/>
        <c:title>
          <c:tx>
            <c:rich>
              <a:bodyPr rot="-5400000" spcFirstLastPara="0" vertOverflow="ellipsis" vert="horz" wrap="square" anchor="ctr" anchorCtr="1"/>
              <a:lstStyle/>
              <a:p>
                <a:pPr>
                  <a:defRPr lang="en-US" sz="1400" b="1" i="0" u="none" strike="noStrike" kern="1200" baseline="0">
                    <a:solidFill>
                      <a:schemeClr val="accent6">
                        <a:lumMod val="10000"/>
                      </a:schemeClr>
                    </a:solidFill>
                    <a:latin typeface="+mn-lt"/>
                    <a:ea typeface="+mn-ea"/>
                    <a:cs typeface="+mn-cs"/>
                  </a:defRPr>
                </a:pPr>
                <a:r>
                  <a:rPr lang="en-US" sz="1400" b="1">
                    <a:solidFill>
                      <a:schemeClr val="accent6">
                        <a:lumMod val="10000"/>
                      </a:schemeClr>
                    </a:solidFill>
                  </a:rPr>
                  <a:t>Units Sold</a:t>
                </a:r>
              </a:p>
            </c:rich>
          </c:tx>
          <c:layout/>
          <c:overlay val="0"/>
          <c:spPr>
            <a:noFill/>
            <a:ln>
              <a:noFill/>
            </a:ln>
            <a:effectLst/>
          </c:spPr>
          <c:txPr>
            <a:bodyPr rot="-5400000" spcFirstLastPara="0" vertOverflow="ellipsis" vert="horz" wrap="square" anchor="ctr" anchorCtr="1"/>
            <a:lstStyle/>
            <a:p>
              <a:pPr>
                <a:defRPr lang="en-US" sz="1400" b="1" i="0" u="none" strike="noStrike" kern="1200" baseline="0">
                  <a:solidFill>
                    <a:schemeClr val="accent6">
                      <a:lumMod val="10000"/>
                    </a:schemeClr>
                  </a:solidFill>
                  <a:latin typeface="+mn-lt"/>
                  <a:ea typeface="+mn-ea"/>
                  <a:cs typeface="+mn-cs"/>
                </a:defRPr>
              </a:pPr>
              <a:endParaRPr lang="en-US"/>
            </a:p>
          </c:txPr>
        </c:title>
        <c:numFmt formatCode="General" sourceLinked="1"/>
        <c:majorTickMark val="none"/>
        <c:minorTickMark val="none"/>
        <c:tickLblPos val="nextTo"/>
        <c:crossAx val="11507419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legendEntry>
      <c:layout/>
      <c:overlay val="0"/>
      <c:spPr>
        <a:noFill/>
        <a:ln>
          <a:noFill/>
        </a:ln>
        <a:effectLst/>
      </c:spPr>
      <c:txPr>
        <a:bodyPr rot="0" spcFirstLastPara="0" vertOverflow="ellipsis" vert="horz" wrap="square"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9c3965f0-09a6-4a5c-8728-bf2a6f0de9c2}"/>
      </c:ext>
    </c:extLst>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[restaurant_sales_data.xlsx]Sheet5!PivotTable3</c:name>
    <c:fmtId val="-1"/>
  </c:pivotSource>
  <c:chart>
    <c:title>
      <c:tx>
        <c:rich>
          <a:bodyPr rot="0" spcFirstLastPara="0" vertOverflow="ellipsis" vert="horz" wrap="square" anchor="ctr" anchorCtr="1"/>
          <a:lstStyle/>
          <a:p>
            <a:pPr>
              <a:defRPr lang="en-US" sz="1800" b="1" i="0" u="none" strike="noStrike" kern="1200" baseline="0">
                <a:solidFill>
                  <a:schemeClr val="accent6">
                    <a:lumMod val="10000"/>
                  </a:schemeClr>
                </a:solidFill>
                <a:latin typeface="+mn-lt"/>
                <a:ea typeface="+mn-ea"/>
                <a:cs typeface="+mn-cs"/>
              </a:defRPr>
            </a:pPr>
            <a:r>
              <a:rPr lang="en-US" sz="1800" b="1" dirty="0">
                <a:solidFill>
                  <a:srgbClr val="7030A0"/>
                </a:solidFill>
              </a:rPr>
              <a:t>Top 10 </a:t>
            </a:r>
            <a:r>
              <a:rPr lang="en-US" sz="1800" b="1" dirty="0" smtClean="0">
                <a:solidFill>
                  <a:srgbClr val="7030A0"/>
                </a:solidFill>
              </a:rPr>
              <a:t>Customers</a:t>
            </a:r>
            <a:r>
              <a:rPr lang="en-US" sz="1800" b="1" baseline="0" dirty="0" smtClean="0">
                <a:solidFill>
                  <a:srgbClr val="7030A0"/>
                </a:solidFill>
              </a:rPr>
              <a:t> by </a:t>
            </a:r>
            <a:r>
              <a:rPr lang="en-US" sz="1800" b="1" dirty="0" smtClean="0">
                <a:solidFill>
                  <a:srgbClr val="7030A0"/>
                </a:solidFill>
              </a:rPr>
              <a:t>Orders and Spend</a:t>
            </a:r>
            <a:endParaRPr lang="en-US" sz="1800" b="1" dirty="0">
              <a:solidFill>
                <a:srgbClr val="7030A0"/>
              </a:solidFill>
            </a:endParaRPr>
          </a:p>
        </c:rich>
      </c:tx>
      <c:layout>
        <c:manualLayout>
          <c:xMode val="edge"/>
          <c:yMode val="edge"/>
          <c:x val="0.17090406171570599"/>
          <c:y val="1.79276531549258E-2"/>
        </c:manualLayout>
      </c:layout>
      <c:overlay val="0"/>
      <c:spPr>
        <a:noFill/>
        <a:ln>
          <a:noFill/>
        </a:ln>
        <a:effectLst/>
      </c:spPr>
      <c:txPr>
        <a:bodyPr rot="0" spcFirstLastPara="0" vertOverflow="ellipsis" vert="horz" wrap="square" anchor="ctr" anchorCtr="1"/>
        <a:lstStyle/>
        <a:p>
          <a:pPr>
            <a:defRPr lang="en-US" sz="1800" b="1" i="0" u="none" strike="noStrike" kern="1200" baseline="0">
              <a:solidFill>
                <a:schemeClr val="accent6">
                  <a:lumMod val="1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Sheet5!$B$3</c:f>
              <c:strCache>
                <c:ptCount val="1"/>
                <c:pt idx="0">
                  <c:v>Number of Orders</c:v>
                </c:pt>
              </c:strCache>
            </c:strRef>
          </c:tx>
          <c:spPr>
            <a:solidFill>
              <a:schemeClr val="accent3">
                <a:lumMod val="50000"/>
              </a:schemeClr>
            </a:solidFill>
            <a:ln>
              <a:solidFill>
                <a:schemeClr val="tx1"/>
              </a:soli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accent6">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Sheet5!$A$4:$A$13</c:f>
              <c:strCache>
                <c:ptCount val="10"/>
                <c:pt idx="0">
                  <c:v>CUST_028</c:v>
                </c:pt>
                <c:pt idx="1">
                  <c:v>CUST_089</c:v>
                </c:pt>
                <c:pt idx="2">
                  <c:v>CUST_020</c:v>
                </c:pt>
                <c:pt idx="3">
                  <c:v>CUST_019</c:v>
                </c:pt>
                <c:pt idx="4">
                  <c:v>CUST_054</c:v>
                </c:pt>
                <c:pt idx="5">
                  <c:v>CUST_017</c:v>
                </c:pt>
                <c:pt idx="6">
                  <c:v>CUST_074</c:v>
                </c:pt>
                <c:pt idx="7">
                  <c:v>CUST_093</c:v>
                </c:pt>
                <c:pt idx="8">
                  <c:v>CUST_066</c:v>
                </c:pt>
                <c:pt idx="9">
                  <c:v>CUST_086</c:v>
                </c:pt>
              </c:strCache>
            </c:strRef>
          </c:cat>
          <c:val>
            <c:numRef>
              <c:f>Sheet5!$B$4:$B$13</c:f>
              <c:numCache>
                <c:formatCode>General</c:formatCode>
                <c:ptCount val="10"/>
                <c:pt idx="0">
                  <c:v>198</c:v>
                </c:pt>
                <c:pt idx="1">
                  <c:v>184</c:v>
                </c:pt>
                <c:pt idx="2">
                  <c:v>187</c:v>
                </c:pt>
                <c:pt idx="3">
                  <c:v>197</c:v>
                </c:pt>
                <c:pt idx="4">
                  <c:v>186</c:v>
                </c:pt>
                <c:pt idx="5">
                  <c:v>181</c:v>
                </c:pt>
                <c:pt idx="6">
                  <c:v>189</c:v>
                </c:pt>
                <c:pt idx="7">
                  <c:v>185</c:v>
                </c:pt>
                <c:pt idx="8">
                  <c:v>207</c:v>
                </c:pt>
                <c:pt idx="9">
                  <c:v>180</c:v>
                </c:pt>
              </c:numCache>
            </c:numRef>
          </c:val>
        </c:ser>
        <c:ser>
          <c:idx val="1"/>
          <c:order val="1"/>
          <c:tx>
            <c:strRef>
              <c:f>Sheet5!$C$3</c:f>
              <c:strCache>
                <c:ptCount val="1"/>
                <c:pt idx="0">
                  <c:v>Total Spend</c:v>
                </c:pt>
              </c:strCache>
            </c:strRef>
          </c:tx>
          <c:spPr>
            <a:solidFill>
              <a:srgbClr val="7030A0"/>
            </a:solidFill>
            <a:ln>
              <a:solidFill>
                <a:schemeClr val="bg1">
                  <a:lumMod val="50000"/>
                </a:schemeClr>
              </a:solidFill>
            </a:ln>
            <a:effectLst/>
          </c:spPr>
          <c:invertIfNegative val="0"/>
          <c:dLbls>
            <c:numFmt formatCode="&quot;$&quot;#,##0_);[Red]\(&quot;$&quot;#,##0\)" sourceLinked="0"/>
            <c:spPr>
              <a:noFill/>
              <a:ln>
                <a:noFill/>
              </a:ln>
              <a:effectLst/>
            </c:spPr>
            <c:txPr>
              <a:bodyPr rot="0" spcFirstLastPara="0" vertOverflow="ellipsis" vert="horz" wrap="square" lIns="38100" tIns="19050" rIns="38100" bIns="19050"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strRef>
              <c:f>Sheet5!$A$4:$A$13</c:f>
              <c:strCache>
                <c:ptCount val="10"/>
                <c:pt idx="0">
                  <c:v>CUST_028</c:v>
                </c:pt>
                <c:pt idx="1">
                  <c:v>CUST_089</c:v>
                </c:pt>
                <c:pt idx="2">
                  <c:v>CUST_020</c:v>
                </c:pt>
                <c:pt idx="3">
                  <c:v>CUST_019</c:v>
                </c:pt>
                <c:pt idx="4">
                  <c:v>CUST_054</c:v>
                </c:pt>
                <c:pt idx="5">
                  <c:v>CUST_017</c:v>
                </c:pt>
                <c:pt idx="6">
                  <c:v>CUST_074</c:v>
                </c:pt>
                <c:pt idx="7">
                  <c:v>CUST_093</c:v>
                </c:pt>
                <c:pt idx="8">
                  <c:v>CUST_066</c:v>
                </c:pt>
                <c:pt idx="9">
                  <c:v>CUST_086</c:v>
                </c:pt>
              </c:strCache>
            </c:strRef>
          </c:cat>
          <c:val>
            <c:numRef>
              <c:f>Sheet5!$C$4:$C$13</c:f>
              <c:numCache>
                <c:formatCode>General</c:formatCode>
                <c:ptCount val="10"/>
                <c:pt idx="0">
                  <c:v>4197</c:v>
                </c:pt>
                <c:pt idx="1">
                  <c:v>4196</c:v>
                </c:pt>
                <c:pt idx="2">
                  <c:v>4166.5</c:v>
                </c:pt>
                <c:pt idx="3">
                  <c:v>4163</c:v>
                </c:pt>
                <c:pt idx="4">
                  <c:v>4108</c:v>
                </c:pt>
                <c:pt idx="5">
                  <c:v>4083.5</c:v>
                </c:pt>
                <c:pt idx="6">
                  <c:v>4079.5</c:v>
                </c:pt>
                <c:pt idx="7">
                  <c:v>4069</c:v>
                </c:pt>
                <c:pt idx="8">
                  <c:v>4053.5</c:v>
                </c:pt>
                <c:pt idx="9">
                  <c:v>3993.5</c:v>
                </c:pt>
              </c:numCache>
            </c:numRef>
          </c:val>
        </c:ser>
        <c:dLbls>
          <c:showLegendKey val="0"/>
          <c:showVal val="1"/>
          <c:showCatName val="0"/>
          <c:showSerName val="0"/>
          <c:showPercent val="0"/>
          <c:showBubbleSize val="0"/>
        </c:dLbls>
        <c:gapWidth val="500"/>
        <c:overlap val="-50"/>
        <c:axId val="1234188144"/>
        <c:axId val="1234188688"/>
      </c:barChart>
      <c:catAx>
        <c:axId val="123418814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crossAx val="1234188688"/>
        <c:crosses val="autoZero"/>
        <c:auto val="1"/>
        <c:lblAlgn val="ctr"/>
        <c:lblOffset val="100"/>
        <c:noMultiLvlLbl val="0"/>
      </c:catAx>
      <c:valAx>
        <c:axId val="1234188688"/>
        <c:scaling>
          <c:orientation val="minMax"/>
        </c:scaling>
        <c:delete val="1"/>
        <c:axPos val="l"/>
        <c:numFmt formatCode="General" sourceLinked="1"/>
        <c:majorTickMark val="none"/>
        <c:minorTickMark val="none"/>
        <c:tickLblPos val="nextTo"/>
        <c:crossAx val="1234188144"/>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legendEntry>
      <c:layout>
        <c:manualLayout>
          <c:xMode val="edge"/>
          <c:yMode val="edge"/>
          <c:x val="0.80317673754096996"/>
          <c:y val="0.47059891107078"/>
        </c:manualLayout>
      </c:layout>
      <c:overlay val="0"/>
      <c:spPr>
        <a:noFill/>
        <a:ln>
          <a:noFill/>
        </a:ln>
        <a:effectLst/>
      </c:spPr>
      <c:txPr>
        <a:bodyPr rot="0" spcFirstLastPara="0" vertOverflow="ellipsis" vert="horz" wrap="square" anchor="ctr" anchorCtr="1"/>
        <a:lstStyle/>
        <a:p>
          <a:pPr>
            <a:defRPr lang="en-US" sz="14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efd5034f-5508-454f-8f56-2f24973c76a3}"/>
      </c:ext>
    </c:extLst>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[restaurant_sales_data.xlsx]Sheet14!PivotTable5</c:name>
    <c:fmtId val="-1"/>
  </c:pivotSource>
  <c:chart>
    <c:title>
      <c:tx>
        <c:rich>
          <a:bodyPr rot="0" spcFirstLastPara="0" vertOverflow="ellipsis" vert="horz" wrap="square" anchor="ctr" anchorCtr="1"/>
          <a:lstStyle/>
          <a:p>
            <a:pPr>
              <a:defRPr lang="en-US" sz="1920" b="1" i="0" u="none" strike="noStrike" kern="1200" baseline="0">
                <a:solidFill>
                  <a:schemeClr val="accent6">
                    <a:lumMod val="10000"/>
                  </a:schemeClr>
                </a:solidFill>
                <a:latin typeface="+mn-lt"/>
                <a:ea typeface="+mn-ea"/>
                <a:cs typeface="+mn-cs"/>
              </a:defRPr>
            </a:pPr>
            <a:r>
              <a:rPr lang="en-US" sz="1920" b="1" dirty="0">
                <a:solidFill>
                  <a:srgbClr val="7030A0"/>
                </a:solidFill>
              </a:rPr>
              <a:t>Payment Method Distribution</a:t>
            </a:r>
          </a:p>
        </c:rich>
      </c:tx>
      <c:layout/>
      <c:overlay val="0"/>
      <c:spPr>
        <a:noFill/>
        <a:ln>
          <a:noFill/>
        </a:ln>
        <a:effectLst/>
      </c:spPr>
      <c:txPr>
        <a:bodyPr rot="0" spcFirstLastPara="0" vertOverflow="ellipsis" vert="horz" wrap="square" anchor="ctr" anchorCtr="1"/>
        <a:lstStyle/>
        <a:p>
          <a:pPr>
            <a:defRPr lang="en-US" sz="1920" b="1" i="0" u="none" strike="noStrike" kern="1200" baseline="0">
              <a:solidFill>
                <a:schemeClr val="accent6">
                  <a:lumMod val="10000"/>
                </a:schemeClr>
              </a:solidFill>
              <a:latin typeface="+mn-lt"/>
              <a:ea typeface="+mn-ea"/>
              <a:cs typeface="+mn-cs"/>
            </a:defRPr>
          </a:pPr>
          <a:endParaRPr lang="en-US"/>
        </a:p>
      </c:txPr>
    </c:title>
    <c:autoTitleDeleted val="0"/>
    <c:plotArea>
      <c:layout/>
      <c:pieChart>
        <c:varyColors val="1"/>
        <c:ser>
          <c:idx val="0"/>
          <c:order val="0"/>
          <c:tx>
            <c:strRef>
              <c:f>Sheet14!$B$3</c:f>
              <c:strCache>
                <c:ptCount val="1"/>
                <c:pt idx="0">
                  <c:v>Total</c:v>
                </c:pt>
              </c:strCache>
            </c:strRef>
          </c:tx>
          <c:dPt>
            <c:idx val="0"/>
            <c:bubble3D val="0"/>
            <c:spPr>
              <a:solidFill>
                <a:srgbClr val="7030A0"/>
              </a:solidFill>
              <a:ln>
                <a:gradFill>
                  <a:gsLst>
                    <a:gs pos="0">
                      <a:schemeClr val="accent1">
                        <a:lumMod val="75000"/>
                        <a:hueOff val="-1670000"/>
                      </a:schemeClr>
                    </a:gs>
                    <a:gs pos="100000">
                      <a:schemeClr val="accent1">
                        <a:lumMod val="75000"/>
                      </a:schemeClr>
                    </a:gs>
                  </a:gsLst>
                  <a:lin ang="5160000" scaled="1"/>
                </a:gradFill>
              </a:ln>
              <a:effectLst/>
            </c:spPr>
          </c:dPt>
          <c:dPt>
            <c:idx val="1"/>
            <c:bubble3D val="0"/>
            <c:spPr>
              <a:solidFill>
                <a:schemeClr val="bg1">
                  <a:lumMod val="60000"/>
                  <a:lumOff val="40000"/>
                </a:schemeClr>
              </a:solidFill>
              <a:ln>
                <a:gradFill>
                  <a:gsLst>
                    <a:gs pos="0">
                      <a:schemeClr val="accent2">
                        <a:lumMod val="75000"/>
                        <a:hueOff val="-1670000"/>
                      </a:schemeClr>
                    </a:gs>
                    <a:gs pos="100000">
                      <a:schemeClr val="accent2">
                        <a:lumMod val="75000"/>
                      </a:schemeClr>
                    </a:gs>
                  </a:gsLst>
                  <a:lin ang="5160000" scaled="1"/>
                </a:gradFill>
              </a:ln>
              <a:effectLst/>
            </c:spPr>
          </c:dPt>
          <c:dPt>
            <c:idx val="2"/>
            <c:bubble3D val="0"/>
            <c:spPr>
              <a:solidFill>
                <a:schemeClr val="accent3">
                  <a:lumMod val="50000"/>
                </a:schemeClr>
              </a:solidFill>
              <a:ln>
                <a:gradFill>
                  <a:gsLst>
                    <a:gs pos="0">
                      <a:schemeClr val="accent3">
                        <a:lumMod val="75000"/>
                        <a:hueOff val="-1670000"/>
                      </a:schemeClr>
                    </a:gs>
                    <a:gs pos="100000">
                      <a:schemeClr val="accent3">
                        <a:lumMod val="75000"/>
                      </a:schemeClr>
                    </a:gs>
                  </a:gsLst>
                  <a:lin ang="5160000" scaled="1"/>
                </a:gradFill>
              </a:ln>
              <a:effectLst/>
            </c:spPr>
          </c:dPt>
          <c:dLbls>
            <c:dLbl>
              <c:idx val="0"/>
              <c:layout>
                <c:manualLayout>
                  <c:x val="-0.20073327031899965"/>
                  <c:y val="0.1247876603511146"/>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2"/>
              <c:layout>
                <c:manualLayout>
                  <c:x val="0.18870586047183024"/>
                  <c:y val="0.13013387941770355"/>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400" b="0" i="0" u="none" strike="noStrike" kern="1200" baseline="0">
                    <a:solidFill>
                      <a:schemeClr val="accent6">
                        <a:lumMod val="10000"/>
                      </a:schemeClr>
                    </a:solidFill>
                    <a:latin typeface="+mn-lt"/>
                    <a:ea typeface="+mn-ea"/>
                    <a:cs typeface="+mn-cs"/>
                  </a:defRPr>
                </a:pPr>
                <a:endParaRPr lang="en-US"/>
              </a:p>
            </c:txPr>
            <c:dLblPos val="inEnd"/>
            <c:showLegendKey val="0"/>
            <c:showVal val="1"/>
            <c:showCatName val="1"/>
            <c:showSerName val="0"/>
            <c:showPercent val="1"/>
            <c:showBubbleSize val="0"/>
            <c:showLeaderLines val="1"/>
            <c:leaderLines>
              <c:spPr>
                <a:ln w="9525">
                  <a:solidFill>
                    <a:schemeClr val="dk1">
                      <a:lumMod val="35000"/>
                      <a:lumOff val="65000"/>
                    </a:schemeClr>
                  </a:solidFill>
                </a:ln>
                <a:effectLst/>
              </c:spPr>
            </c:leaderLines>
            <c:extLst>
              <c:ext xmlns:c15="http://schemas.microsoft.com/office/drawing/2012/chart" uri="{CE6537A1-D6FC-4f65-9D91-7224C49458BB}">
                <c15:layout/>
              </c:ext>
            </c:extLst>
          </c:dLbls>
          <c:cat>
            <c:strRef>
              <c:f>Sheet14!$A$4:$A$6</c:f>
              <c:strCache>
                <c:ptCount val="3"/>
                <c:pt idx="0">
                  <c:v>Cash</c:v>
                </c:pt>
                <c:pt idx="1">
                  <c:v>Credit Card</c:v>
                </c:pt>
                <c:pt idx="2">
                  <c:v>Digital Wallet</c:v>
                </c:pt>
              </c:strCache>
            </c:strRef>
          </c:cat>
          <c:val>
            <c:numRef>
              <c:f>Sheet14!$B$4:$B$6</c:f>
              <c:numCache>
                <c:formatCode>General</c:formatCode>
                <c:ptCount val="3"/>
                <c:pt idx="0">
                  <c:v>5499</c:v>
                </c:pt>
                <c:pt idx="1">
                  <c:v>6586</c:v>
                </c:pt>
                <c:pt idx="2">
                  <c:v>5449</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en-US" sz="1600" b="0" i="0" u="none" strike="noStrike" kern="1200" baseline="0">
                <a:solidFill>
                  <a:schemeClr val="accent6">
                    <a:lumMod val="10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1600" b="0" i="0" u="none" strike="noStrike" kern="1200" baseline="0">
                <a:solidFill>
                  <a:schemeClr val="accent6">
                    <a:lumMod val="10000"/>
                  </a:schemeClr>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1600" b="0" i="0" u="none" strike="noStrike" kern="1200" baseline="0">
                <a:solidFill>
                  <a:schemeClr val="accent6">
                    <a:lumMod val="10000"/>
                  </a:schemeClr>
                </a:solidFill>
                <a:latin typeface="+mn-lt"/>
                <a:ea typeface="+mn-ea"/>
                <a:cs typeface="+mn-cs"/>
              </a:defRPr>
            </a:pPr>
            <a:endParaRPr lang="en-US"/>
          </a:p>
        </c:txPr>
      </c:legendEntry>
      <c:layout/>
      <c:overlay val="0"/>
      <c:spPr>
        <a:noFill/>
        <a:ln>
          <a:noFill/>
        </a:ln>
        <a:effectLst/>
      </c:spPr>
      <c:txPr>
        <a:bodyPr rot="0" spcFirstLastPara="0" vertOverflow="ellipsis" vert="horz" wrap="square" anchor="ctr" anchorCtr="1"/>
        <a:lstStyle/>
        <a:p>
          <a:pPr>
            <a:defRPr lang="en-US" sz="1600" b="0" i="0" u="none" strike="noStrike" kern="1200" baseline="0">
              <a:solidFill>
                <a:schemeClr val="accent6">
                  <a:lumMod val="10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5e4283c5-0229-4ea8-9c5b-f117895be7ee}"/>
      </c:ext>
    </c:extLst>
  </c:chart>
  <c:spPr>
    <a:solidFill>
      <a:schemeClr val="lt1">
        <a:lumMod val="96000"/>
      </a:schemeClr>
    </a:solidFill>
    <a:ln w="9525" cap="flat" cmpd="sng" algn="ctr">
      <a:solidFill>
        <a:schemeClr val="tx1">
          <a:lumMod val="15000"/>
          <a:lumOff val="85000"/>
        </a:schemeClr>
      </a:solidFill>
      <a:round/>
    </a:ln>
    <a:effectLst/>
  </c:spPr>
  <c:txPr>
    <a:bodyPr/>
    <a:lstStyle/>
    <a:p>
      <a:pPr>
        <a:defRPr lang="en-US" sz="1600" b="1">
          <a:solidFill>
            <a:schemeClr val="accent6">
              <a:lumMod val="10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25">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10800000" scaled="0"/>
      </a:gradFill>
      <a:ln>
        <a:gradFill>
          <a:gsLst>
            <a:gs pos="95000">
              <a:schemeClr val="phClr">
                <a:lumMod val="75000"/>
              </a:schemeClr>
            </a:gs>
            <a:gs pos="0">
              <a:schemeClr val="phClr">
                <a:lumMod val="75000"/>
                <a:hueOff val="-1670000"/>
              </a:schemeClr>
            </a:gs>
          </a:gsLst>
          <a:lin ang="1080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8">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8">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8">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08">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462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089">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hueOff val="-1670000"/>
            </a:schemeClr>
          </a:gs>
          <a:gs pos="100000">
            <a:schemeClr val="phClr"/>
          </a:gs>
        </a:gsLst>
        <a:lin ang="5400000" scaled="0"/>
      </a:gradFill>
      <a:ln>
        <a:gradFill>
          <a:gsLst>
            <a:gs pos="0">
              <a:schemeClr val="phClr">
                <a:lumMod val="75000"/>
                <a:hueOff val="-1670000"/>
              </a:schemeClr>
            </a:gs>
            <a:gs pos="100000">
              <a:schemeClr val="phClr">
                <a:lumMod val="75000"/>
              </a:schemeClr>
            </a:gs>
          </a:gsLst>
          <a:lin ang="5160000" scaled="1"/>
        </a:gra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RESTAURANT SALES ANALYSIS REPORT</a:t>
            </a:r>
          </a:p>
        </p:txBody>
      </p:sp>
      <p:sp>
        <p:nvSpPr>
          <p:cNvPr id="3" name="Subtitle 2"/>
          <p:cNvSpPr>
            <a:spLocks noGrp="1"/>
          </p:cNvSpPr>
          <p:nvPr>
            <p:ph type="subTitle" idx="1"/>
          </p:nvPr>
        </p:nvSpPr>
        <p:spPr/>
        <p:txBody>
          <a:bodyPr/>
          <a:lstStyle/>
          <a:p>
            <a:r>
              <a:rPr lang="en-US" sz="1600" dirty="0" smtClean="0"/>
              <a:t>PREPARED BY</a:t>
            </a:r>
            <a:r>
              <a:rPr lang="en-US" sz="1600" b="1" dirty="0" smtClean="0"/>
              <a:t>: </a:t>
            </a:r>
            <a:r>
              <a:rPr lang="en-US" sz="1600" b="1" i="1" dirty="0" smtClean="0"/>
              <a:t>ATAMA INNOCENT</a:t>
            </a:r>
            <a:endParaRPr lang="en-US" sz="16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Payment Method Distribution:</a:t>
            </a:r>
          </a:p>
        </p:txBody>
      </p:sp>
      <p:sp>
        <p:nvSpPr>
          <p:cNvPr id="5" name="Content Placeholder 4"/>
          <p:cNvSpPr>
            <a:spLocks noGrp="1"/>
          </p:cNvSpPr>
          <p:nvPr>
            <p:ph idx="1"/>
          </p:nvPr>
        </p:nvSpPr>
        <p:spPr/>
        <p:txBody>
          <a:bodyPr/>
          <a:lstStyle/>
          <a:p>
            <a:r>
              <a:rPr lang="en-US" sz="2000"/>
              <a:t>Credit Card is the most used payment method, followed closely by Cash and Digital Wallet, which have nearly equal usage.</a:t>
            </a:r>
          </a:p>
        </p:txBody>
      </p:sp>
      <p:graphicFrame>
        <p:nvGraphicFramePr>
          <p:cNvPr id="6" name="Chart 5"/>
          <p:cNvGraphicFramePr/>
          <p:nvPr>
            <p:extLst>
              <p:ext uri="{D42A27DB-BD31-4B8C-83A1-F6EECF244321}">
                <p14:modId xmlns:p14="http://schemas.microsoft.com/office/powerpoint/2010/main" val="3125623411"/>
              </p:ext>
            </p:extLst>
          </p:nvPr>
        </p:nvGraphicFramePr>
        <p:xfrm>
          <a:off x="2374265" y="2377440"/>
          <a:ext cx="7204710" cy="401891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55257"/>
            <a:ext cx="10972800" cy="1143000"/>
          </a:xfrm>
        </p:spPr>
        <p:txBody>
          <a:bodyPr/>
          <a:lstStyle/>
          <a:p>
            <a:r>
              <a:rPr lang="en-US"/>
              <a:t>SALES STRATEGY RECOMMENDATIONS:</a:t>
            </a:r>
          </a:p>
        </p:txBody>
      </p:sp>
      <p:sp>
        <p:nvSpPr>
          <p:cNvPr id="5" name="Content Placeholder 4"/>
          <p:cNvSpPr>
            <a:spLocks noGrp="1"/>
          </p:cNvSpPr>
          <p:nvPr>
            <p:ph idx="1"/>
          </p:nvPr>
        </p:nvSpPr>
        <p:spPr>
          <a:xfrm>
            <a:off x="450850" y="763905"/>
            <a:ext cx="11131550" cy="5774055"/>
          </a:xfrm>
        </p:spPr>
        <p:txBody>
          <a:bodyPr/>
          <a:lstStyle/>
          <a:p>
            <a:r>
              <a:rPr lang="en-US" sz="2000" b="1" dirty="0"/>
              <a:t>Product Optimization:</a:t>
            </a:r>
            <a:r>
              <a:rPr lang="en-US" sz="2000" dirty="0"/>
              <a:t> Emphasize top-selling </a:t>
            </a:r>
            <a:r>
              <a:rPr lang="en-US" sz="2000" dirty="0" smtClean="0"/>
              <a:t>products </a:t>
            </a:r>
            <a:r>
              <a:rPr lang="en-US" sz="2000" dirty="0"/>
              <a:t>such as Pasta Alfredo, Water, and Ice Cream in promotions and menu placement to drive consistent sales volume.</a:t>
            </a:r>
          </a:p>
          <a:p>
            <a:r>
              <a:rPr lang="en-US" sz="2000" b="1" dirty="0"/>
              <a:t>Day-Specific Sales Enhancement:</a:t>
            </a:r>
            <a:r>
              <a:rPr lang="en-US" sz="2000" dirty="0"/>
              <a:t> Since Sunday is the highest revenue-generating day, introduce weekly Sunday specials, promotions, family packages</a:t>
            </a:r>
            <a:r>
              <a:rPr lang="en-US" sz="2000" dirty="0" smtClean="0"/>
              <a:t>, limited-time </a:t>
            </a:r>
            <a:r>
              <a:rPr lang="en-US" sz="2000" dirty="0"/>
              <a:t>offers to attract even more customers on that day.</a:t>
            </a:r>
          </a:p>
          <a:p>
            <a:r>
              <a:rPr lang="en-US" sz="2000" b="1" dirty="0"/>
              <a:t>Seasonal Sales Planning:</a:t>
            </a:r>
            <a:r>
              <a:rPr lang="en-US" sz="2000" dirty="0"/>
              <a:t> With March showing a slight sales increase, plan marketing campaigns, discounts, or menu innovations, taking advantage of this monthly trend to boost revenue even further.</a:t>
            </a:r>
          </a:p>
          <a:p>
            <a:r>
              <a:rPr lang="en-US" sz="2000" b="1" dirty="0"/>
              <a:t>Category Performance Improvement:</a:t>
            </a:r>
            <a:r>
              <a:rPr lang="en-US" sz="2000" dirty="0"/>
              <a:t> Capitalize on the strong performance of Main Dishes, which consistently leads in unit sales</a:t>
            </a:r>
            <a:r>
              <a:rPr lang="en-US" sz="2000" dirty="0" smtClean="0"/>
              <a:t>, particularly </a:t>
            </a:r>
            <a:r>
              <a:rPr lang="en-US" sz="2000" dirty="0"/>
              <a:t>in 2022, by promoting variety and bundle deals to further increase unit sales in this category.</a:t>
            </a:r>
          </a:p>
          <a:p>
            <a:r>
              <a:rPr lang="en-US" sz="2000" b="1" dirty="0"/>
              <a:t>Customer Retention and Loyalty Development:</a:t>
            </a:r>
            <a:r>
              <a:rPr lang="en-US" sz="2000" dirty="0"/>
              <a:t> Focus on </a:t>
            </a:r>
            <a:r>
              <a:rPr lang="en-US" sz="2000" dirty="0" smtClean="0"/>
              <a:t>nurturing </a:t>
            </a:r>
            <a:r>
              <a:rPr lang="en-US" sz="2000" dirty="0"/>
              <a:t>relationships with high-spending customers like C028 and C089, and frequent buyers like C066 through tailored loyalty programs, appreciation incentives, or early access to new offerings to keep them coming back.</a:t>
            </a:r>
          </a:p>
          <a:p>
            <a:r>
              <a:rPr lang="en-US" sz="2000" b="1" dirty="0"/>
              <a:t>Payment Method Optimization:</a:t>
            </a:r>
            <a:r>
              <a:rPr lang="en-US" sz="2000" dirty="0"/>
              <a:t> Maintain smooth processing of the most used payment method, Credit Card, and encourage the use of Digital Wallet and Cash alternatives through small incentives </a:t>
            </a:r>
            <a:r>
              <a:rPr lang="en-US" sz="2000"/>
              <a:t>or </a:t>
            </a:r>
            <a:r>
              <a:rPr lang="en-US" sz="2000" smtClean="0"/>
              <a:t>convenience </a:t>
            </a:r>
            <a:r>
              <a:rPr lang="en-US" sz="2000" dirty="0"/>
              <a:t>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EXECUTIVE SUMMARY</a:t>
            </a:r>
          </a:p>
        </p:txBody>
      </p:sp>
      <p:sp>
        <p:nvSpPr>
          <p:cNvPr id="5" name="Content Placeholder 4"/>
          <p:cNvSpPr>
            <a:spLocks noGrp="1"/>
          </p:cNvSpPr>
          <p:nvPr>
            <p:ph idx="1"/>
          </p:nvPr>
        </p:nvSpPr>
        <p:spPr/>
        <p:txBody>
          <a:bodyPr/>
          <a:lstStyle/>
          <a:p>
            <a:pPr marL="0" indent="0">
              <a:buNone/>
            </a:pPr>
            <a:r>
              <a:rPr lang="en-US" sz="2000"/>
              <a:t>This report provides an in-depth analysis of the restaurant sales dataset, highlighting key trends, patterns, and insights. The analysis covers total sales performance, revenue generation, item performance, customer activity, and daily/monthly sales distribution. The findings of this report can inform business decisions, enhance marketing strategies to improve sales performance, and guide item optimization, ultimately boosting overall restaurant profitability and customer satisfaction.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DATASET, DATA CLEANING, AND TRANSFORMATION</a:t>
            </a:r>
          </a:p>
        </p:txBody>
      </p:sp>
      <p:sp>
        <p:nvSpPr>
          <p:cNvPr id="5" name="Content Placeholder 4"/>
          <p:cNvSpPr>
            <a:spLocks noGrp="1"/>
          </p:cNvSpPr>
          <p:nvPr>
            <p:ph idx="1"/>
          </p:nvPr>
        </p:nvSpPr>
        <p:spPr/>
        <p:txBody>
          <a:bodyPr/>
          <a:lstStyle/>
          <a:p>
            <a:r>
              <a:rPr lang="en-US" sz="2000" b="1" dirty="0"/>
              <a:t>Dataset Link</a:t>
            </a:r>
            <a:r>
              <a:rPr lang="en-US" sz="2000" b="1" dirty="0" smtClean="0"/>
              <a:t>: </a:t>
            </a:r>
            <a:r>
              <a:rPr lang="en-US" altLang="en-US" sz="2000" b="1" dirty="0"/>
              <a:t>https://</a:t>
            </a:r>
            <a:r>
              <a:rPr lang="en-US" altLang="en-US" sz="2000" b="1" dirty="0" smtClean="0"/>
              <a:t>www.kaggle.com/datasets/ahmedmohamed2003/restaurant-sales-dirty-data-for-cleaning-training</a:t>
            </a:r>
            <a:endParaRPr lang="en-US" sz="2000" b="1" dirty="0"/>
          </a:p>
          <a:p>
            <a:pPr marL="0" indent="0">
              <a:buNone/>
            </a:pPr>
            <a:endParaRPr lang="en-US" sz="2000" b="1" dirty="0"/>
          </a:p>
          <a:p>
            <a:r>
              <a:rPr lang="en-US" sz="2000" b="1" dirty="0"/>
              <a:t>Data Cleaning: </a:t>
            </a:r>
            <a:r>
              <a:rPr lang="en-US" sz="2000" dirty="0"/>
              <a:t>The dataset underwent thorough cleaning to ensure accuracy and consistency. This process involved:</a:t>
            </a:r>
          </a:p>
          <a:p>
            <a:pPr>
              <a:buFont typeface="Wingdings" panose="05000000000000000000" charset="0"/>
              <a:buChar char="ü"/>
            </a:pPr>
            <a:r>
              <a:rPr lang="en-US" sz="2000" dirty="0"/>
              <a:t>duplicate check</a:t>
            </a:r>
          </a:p>
          <a:p>
            <a:pPr>
              <a:buFont typeface="Wingdings" panose="05000000000000000000" charset="0"/>
              <a:buChar char="ü"/>
            </a:pPr>
            <a:r>
              <a:rPr lang="en-US" sz="2000" dirty="0"/>
              <a:t>handling missing values</a:t>
            </a:r>
          </a:p>
          <a:p>
            <a:pPr>
              <a:buFont typeface="Wingdings" panose="05000000000000000000" charset="0"/>
              <a:buChar char="ü"/>
            </a:pPr>
            <a:r>
              <a:rPr lang="en-US" sz="2000" dirty="0"/>
              <a:t>date validation</a:t>
            </a:r>
          </a:p>
          <a:p>
            <a:pPr>
              <a:buFont typeface="Wingdings" panose="05000000000000000000" charset="0"/>
              <a:buChar char="ü"/>
            </a:pPr>
            <a:endParaRPr lang="en-US" sz="2000" dirty="0"/>
          </a:p>
          <a:p>
            <a:pPr>
              <a:buFont typeface="Arial" panose="020B0604020202020204" pitchFamily="34" charset="0"/>
              <a:buChar char="•"/>
            </a:pPr>
            <a:r>
              <a:rPr lang="en-US" sz="2000" b="1" dirty="0"/>
              <a:t>Data Transformation:</a:t>
            </a:r>
            <a:r>
              <a:rPr lang="en-US" sz="2000" dirty="0"/>
              <a:t> Additionally, date extraction was performed to breakdown ‘Order Date’ into separate components (Day, Month, and Year) for further analysis .</a:t>
            </a:r>
          </a:p>
          <a:p>
            <a:pPr marL="0" indent="0">
              <a:buFont typeface="Wingdings" panose="05000000000000000000" charset="0"/>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a:t>SALES </a:t>
            </a:r>
            <a:r>
              <a:rPr lang="en-US" smtClean="0"/>
              <a:t>ANALYSIS:</a:t>
            </a:r>
            <a:endParaRPr lang="en-US" dirty="0"/>
          </a:p>
        </p:txBody>
      </p:sp>
      <p:sp>
        <p:nvSpPr>
          <p:cNvPr id="5" name="Content Placeholder 4"/>
          <p:cNvSpPr>
            <a:spLocks noGrp="1"/>
          </p:cNvSpPr>
          <p:nvPr>
            <p:ph idx="1"/>
          </p:nvPr>
        </p:nvSpPr>
        <p:spPr>
          <a:xfrm>
            <a:off x="609600" y="1600200"/>
            <a:ext cx="10972800" cy="4848101"/>
          </a:xfrm>
        </p:spPr>
        <p:txBody>
          <a:bodyPr/>
          <a:lstStyle/>
          <a:p>
            <a:r>
              <a:rPr lang="en-US" sz="2000" dirty="0"/>
              <a:t>The  restaurant recorded a total of 52,844 units sold.</a:t>
            </a:r>
          </a:p>
          <a:p>
            <a:r>
              <a:rPr lang="en-US" sz="2000" dirty="0"/>
              <a:t>The total revenue generated during the period amounted to $349,470.50</a:t>
            </a:r>
            <a:r>
              <a:rPr lang="en-US" sz="2000" dirty="0" smtClean="0"/>
              <a:t>.</a:t>
            </a:r>
          </a:p>
          <a:p>
            <a:r>
              <a:rPr lang="en-US" sz="2000" dirty="0"/>
              <a:t>There were 17,534 individual orders placed</a:t>
            </a:r>
            <a:r>
              <a:rPr lang="en-US" sz="2000" dirty="0" smtClean="0"/>
              <a:t>.</a:t>
            </a:r>
            <a:endParaRPr lang="en-US" sz="2000" dirty="0"/>
          </a:p>
          <a:p>
            <a:r>
              <a:rPr lang="en-US" sz="2000" dirty="0"/>
              <a:t>The average order value calculated from dividing the total revenue by the total number of orders was approximately $19.93.</a:t>
            </a:r>
          </a:p>
          <a:p>
            <a:r>
              <a:rPr lang="en-US" sz="2000" dirty="0"/>
              <a:t>A total of 100 unique customers made purchases.</a:t>
            </a:r>
          </a:p>
          <a:p>
            <a:r>
              <a:rPr lang="en-US" sz="2000" dirty="0" smtClean="0"/>
              <a:t>In </a:t>
            </a:r>
            <a:r>
              <a:rPr lang="en-US" sz="2000" dirty="0"/>
              <a:t>total, 26 items were sold across various categories.</a:t>
            </a:r>
          </a:p>
          <a:p>
            <a:r>
              <a:rPr lang="en-US" sz="2000" dirty="0"/>
              <a:t>The sales period </a:t>
            </a:r>
            <a:r>
              <a:rPr lang="en-US" sz="2000" dirty="0" smtClean="0"/>
              <a:t>spanned </a:t>
            </a:r>
            <a:r>
              <a:rPr lang="en-US" sz="2000" dirty="0"/>
              <a:t>from January 2022 to December 2023.</a:t>
            </a:r>
          </a:p>
          <a:p>
            <a:pPr marL="0" indent="0">
              <a:buNone/>
            </a:pPr>
            <a:endParaRPr lang="en-US" sz="2000" dirty="0"/>
          </a:p>
          <a:p>
            <a:endParaRPr lang="en-US" sz="2000" dirty="0"/>
          </a:p>
          <a:p>
            <a:endParaRPr lang="en-US" sz="2000" dirty="0"/>
          </a:p>
          <a:p>
            <a:endParaRPr lang="en-US" sz="2000" dirty="0"/>
          </a:p>
        </p:txBody>
      </p:sp>
      <p:grpSp>
        <p:nvGrpSpPr>
          <p:cNvPr id="7" name="Group 6"/>
          <p:cNvGrpSpPr/>
          <p:nvPr/>
        </p:nvGrpSpPr>
        <p:grpSpPr>
          <a:xfrm>
            <a:off x="831274" y="4808854"/>
            <a:ext cx="10200904" cy="879428"/>
            <a:chOff x="0" y="207686"/>
            <a:chExt cx="9880346" cy="741048"/>
          </a:xfrm>
        </p:grpSpPr>
        <p:sp>
          <p:nvSpPr>
            <p:cNvPr id="9" name="Rounded Rectangle 8"/>
            <p:cNvSpPr/>
            <p:nvPr/>
          </p:nvSpPr>
          <p:spPr>
            <a:xfrm>
              <a:off x="0" y="217214"/>
              <a:ext cx="1371600" cy="731520"/>
            </a:xfrm>
            <a:prstGeom prst="roundRect">
              <a:avLst/>
            </a:prstGeom>
            <a:solidFill>
              <a:schemeClr val="lt1">
                <a:lumMod val="96000"/>
              </a:schemeClr>
            </a:solid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smtClean="0">
                  <a:solidFill>
                    <a:srgbClr val="7030A0"/>
                  </a:solidFill>
                </a:rPr>
                <a:t>52,844</a:t>
              </a:r>
              <a:endParaRPr lang="en-US" sz="1600" b="1" dirty="0">
                <a:solidFill>
                  <a:srgbClr val="7030A0"/>
                </a:solidFill>
              </a:endParaRPr>
            </a:p>
            <a:p>
              <a:pPr algn="ctr"/>
              <a:r>
                <a:rPr lang="en-US" sz="1100" dirty="0">
                  <a:solidFill>
                    <a:schemeClr val="accent3">
                      <a:lumMod val="50000"/>
                    </a:schemeClr>
                  </a:solidFill>
                </a:rPr>
                <a:t>Total Units Sold</a:t>
              </a:r>
            </a:p>
          </p:txBody>
        </p:sp>
        <p:sp>
          <p:nvSpPr>
            <p:cNvPr id="10" name="Rounded Rectangle 9"/>
            <p:cNvSpPr/>
            <p:nvPr/>
          </p:nvSpPr>
          <p:spPr>
            <a:xfrm>
              <a:off x="1412619" y="207688"/>
              <a:ext cx="1371600" cy="731520"/>
            </a:xfrm>
            <a:prstGeom prst="roundRect">
              <a:avLst/>
            </a:prstGeom>
            <a:solidFill>
              <a:schemeClr val="lt1">
                <a:lumMod val="96000"/>
              </a:schemeClr>
            </a:solid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7030A0"/>
                  </a:solidFill>
                </a:rPr>
                <a:t>$</a:t>
              </a:r>
              <a:r>
                <a:rPr lang="en-US" sz="1600" b="1" dirty="0" smtClean="0">
                  <a:solidFill>
                    <a:srgbClr val="7030A0"/>
                  </a:solidFill>
                </a:rPr>
                <a:t>349,470.50</a:t>
              </a:r>
              <a:endParaRPr lang="en-US" sz="1600" b="1" dirty="0">
                <a:solidFill>
                  <a:srgbClr val="7030A0"/>
                </a:solidFill>
              </a:endParaRPr>
            </a:p>
            <a:p>
              <a:pPr algn="ctr"/>
              <a:r>
                <a:rPr lang="en-US" sz="1100" dirty="0">
                  <a:solidFill>
                    <a:schemeClr val="accent3">
                      <a:lumMod val="50000"/>
                    </a:schemeClr>
                  </a:solidFill>
                </a:rPr>
                <a:t>Total Revenue</a:t>
              </a:r>
            </a:p>
          </p:txBody>
        </p:sp>
        <p:sp>
          <p:nvSpPr>
            <p:cNvPr id="11" name="Rounded Rectangle 10"/>
            <p:cNvSpPr/>
            <p:nvPr/>
          </p:nvSpPr>
          <p:spPr>
            <a:xfrm>
              <a:off x="4271361" y="207686"/>
              <a:ext cx="1371600" cy="731520"/>
            </a:xfrm>
            <a:prstGeom prst="roundRect">
              <a:avLst/>
            </a:prstGeom>
            <a:solidFill>
              <a:schemeClr val="lt1">
                <a:lumMod val="96000"/>
              </a:schemeClr>
            </a:solid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7030A0"/>
                  </a:solidFill>
                </a:rPr>
                <a:t>$19.93</a:t>
              </a:r>
            </a:p>
            <a:p>
              <a:pPr algn="ctr"/>
              <a:r>
                <a:rPr lang="en-US" sz="1100" dirty="0">
                  <a:solidFill>
                    <a:schemeClr val="accent3">
                      <a:lumMod val="50000"/>
                    </a:schemeClr>
                  </a:solidFill>
                </a:rPr>
                <a:t>Average Order Value</a:t>
              </a:r>
            </a:p>
          </p:txBody>
        </p:sp>
        <p:sp>
          <p:nvSpPr>
            <p:cNvPr id="12" name="Rounded Rectangle 11"/>
            <p:cNvSpPr/>
            <p:nvPr/>
          </p:nvSpPr>
          <p:spPr>
            <a:xfrm>
              <a:off x="5692240" y="217213"/>
              <a:ext cx="1371600" cy="731520"/>
            </a:xfrm>
            <a:prstGeom prst="roundRect">
              <a:avLst/>
            </a:prstGeom>
            <a:solidFill>
              <a:schemeClr val="lt1">
                <a:lumMod val="96000"/>
              </a:schemeClr>
            </a:solid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7030A0"/>
                  </a:solidFill>
                </a:rPr>
                <a:t>100</a:t>
              </a:r>
            </a:p>
            <a:p>
              <a:pPr algn="ctr"/>
              <a:r>
                <a:rPr lang="en-US" sz="1100" dirty="0">
                  <a:solidFill>
                    <a:schemeClr val="accent3">
                      <a:lumMod val="50000"/>
                    </a:schemeClr>
                  </a:solidFill>
                </a:rPr>
                <a:t>Total </a:t>
              </a:r>
              <a:r>
                <a:rPr lang="en-US" sz="1100" dirty="0" smtClean="0">
                  <a:solidFill>
                    <a:schemeClr val="accent3">
                      <a:lumMod val="50000"/>
                    </a:schemeClr>
                  </a:solidFill>
                </a:rPr>
                <a:t>Customers</a:t>
              </a:r>
              <a:endParaRPr lang="en-US" sz="1100" dirty="0">
                <a:solidFill>
                  <a:schemeClr val="accent3">
                    <a:lumMod val="50000"/>
                  </a:schemeClr>
                </a:solidFill>
              </a:endParaRPr>
            </a:p>
          </p:txBody>
        </p:sp>
        <p:sp>
          <p:nvSpPr>
            <p:cNvPr id="13" name="Rounded Rectangle 12"/>
            <p:cNvSpPr/>
            <p:nvPr/>
          </p:nvSpPr>
          <p:spPr>
            <a:xfrm>
              <a:off x="2833498" y="207687"/>
              <a:ext cx="1371600" cy="731520"/>
            </a:xfrm>
            <a:prstGeom prst="roundRect">
              <a:avLst/>
            </a:prstGeom>
            <a:solidFill>
              <a:schemeClr val="lt1">
                <a:lumMod val="96000"/>
              </a:schemeClr>
            </a:solid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smtClean="0">
                  <a:solidFill>
                    <a:srgbClr val="7030A0"/>
                  </a:solidFill>
                </a:rPr>
                <a:t>17,534</a:t>
              </a:r>
              <a:endParaRPr lang="en-US" sz="1600" b="1" dirty="0">
                <a:solidFill>
                  <a:srgbClr val="7030A0"/>
                </a:solidFill>
              </a:endParaRPr>
            </a:p>
            <a:p>
              <a:pPr algn="ctr"/>
              <a:r>
                <a:rPr lang="en-US" dirty="0" smtClean="0">
                  <a:solidFill>
                    <a:schemeClr val="accent3">
                      <a:lumMod val="50000"/>
                    </a:schemeClr>
                  </a:solidFill>
                </a:rPr>
                <a:t>Total </a:t>
              </a:r>
              <a:r>
                <a:rPr lang="en-US" sz="1100" baseline="0" dirty="0" smtClean="0">
                  <a:solidFill>
                    <a:schemeClr val="accent3">
                      <a:lumMod val="50000"/>
                    </a:schemeClr>
                  </a:solidFill>
                </a:rPr>
                <a:t>Orders</a:t>
              </a:r>
              <a:endParaRPr lang="en-US" sz="1100" dirty="0">
                <a:solidFill>
                  <a:schemeClr val="accent3">
                    <a:lumMod val="50000"/>
                  </a:schemeClr>
                </a:solidFill>
              </a:endParaRPr>
            </a:p>
          </p:txBody>
        </p:sp>
        <p:sp>
          <p:nvSpPr>
            <p:cNvPr id="14" name="Rounded Rectangle 13"/>
            <p:cNvSpPr/>
            <p:nvPr/>
          </p:nvSpPr>
          <p:spPr>
            <a:xfrm>
              <a:off x="7099046" y="217213"/>
              <a:ext cx="1371600" cy="731520"/>
            </a:xfrm>
            <a:prstGeom prst="roundRect">
              <a:avLst/>
            </a:prstGeom>
            <a:solidFill>
              <a:schemeClr val="lt1">
                <a:lumMod val="96000"/>
              </a:schemeClr>
            </a:solid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7030A0"/>
                  </a:solidFill>
                </a:rPr>
                <a:t>26</a:t>
              </a:r>
            </a:p>
            <a:p>
              <a:pPr algn="ctr"/>
              <a:r>
                <a:rPr lang="en-US" dirty="0" smtClean="0">
                  <a:solidFill>
                    <a:schemeClr val="accent3">
                      <a:lumMod val="50000"/>
                    </a:schemeClr>
                  </a:solidFill>
                </a:rPr>
                <a:t>Total </a:t>
              </a:r>
              <a:r>
                <a:rPr lang="en-US" sz="1100" dirty="0" smtClean="0">
                  <a:solidFill>
                    <a:schemeClr val="accent3">
                      <a:lumMod val="50000"/>
                    </a:schemeClr>
                  </a:solidFill>
                </a:rPr>
                <a:t>Items </a:t>
              </a:r>
              <a:r>
                <a:rPr lang="en-US" sz="1100" dirty="0">
                  <a:solidFill>
                    <a:schemeClr val="accent3">
                      <a:lumMod val="50000"/>
                    </a:schemeClr>
                  </a:solidFill>
                </a:rPr>
                <a:t>Sold</a:t>
              </a:r>
            </a:p>
          </p:txBody>
        </p:sp>
        <p:sp>
          <p:nvSpPr>
            <p:cNvPr id="15" name="Rounded Rectangle 14"/>
            <p:cNvSpPr/>
            <p:nvPr/>
          </p:nvSpPr>
          <p:spPr>
            <a:xfrm>
              <a:off x="8508746" y="207688"/>
              <a:ext cx="1371600" cy="731520"/>
            </a:xfrm>
            <a:prstGeom prst="roundRect">
              <a:avLst/>
            </a:prstGeom>
            <a:solidFill>
              <a:schemeClr val="lt1">
                <a:lumMod val="96000"/>
              </a:schemeClr>
            </a:solidFill>
            <a:ln>
              <a:solidFill>
                <a:schemeClr val="accent3">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rgbClr val="7030A0"/>
                  </a:solidFill>
                </a:rPr>
                <a:t>2022-2023</a:t>
              </a:r>
            </a:p>
            <a:p>
              <a:pPr algn="ctr"/>
              <a:r>
                <a:rPr lang="en-US" sz="1100" dirty="0">
                  <a:solidFill>
                    <a:schemeClr val="accent3">
                      <a:lumMod val="50000"/>
                    </a:schemeClr>
                  </a:solidFill>
                </a:rPr>
                <a:t>Sales Period</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Top-Selling Products:</a:t>
            </a:r>
          </a:p>
        </p:txBody>
      </p:sp>
      <p:sp>
        <p:nvSpPr>
          <p:cNvPr id="3" name="Content Placeholder 2"/>
          <p:cNvSpPr>
            <a:spLocks noGrp="1"/>
          </p:cNvSpPr>
          <p:nvPr>
            <p:ph idx="1"/>
          </p:nvPr>
        </p:nvSpPr>
        <p:spPr/>
        <p:txBody>
          <a:bodyPr/>
          <a:lstStyle/>
          <a:p>
            <a:r>
              <a:rPr lang="en-US" sz="2000" dirty="0"/>
              <a:t>Pasta Alfredo is the top-selling </a:t>
            </a:r>
            <a:r>
              <a:rPr lang="en-US" sz="2000" dirty="0" smtClean="0"/>
              <a:t>product, </a:t>
            </a:r>
            <a:r>
              <a:rPr lang="en-US" sz="2000" dirty="0"/>
              <a:t>followed closely by Water and Ice Cream.</a:t>
            </a:r>
          </a:p>
        </p:txBody>
      </p:sp>
      <p:graphicFrame>
        <p:nvGraphicFramePr>
          <p:cNvPr id="4" name="Chart 3"/>
          <p:cNvGraphicFramePr/>
          <p:nvPr>
            <p:extLst>
              <p:ext uri="{D42A27DB-BD31-4B8C-83A1-F6EECF244321}">
                <p14:modId xmlns:p14="http://schemas.microsoft.com/office/powerpoint/2010/main" val="2337711245"/>
              </p:ext>
            </p:extLst>
          </p:nvPr>
        </p:nvGraphicFramePr>
        <p:xfrm>
          <a:off x="2525395" y="2151380"/>
          <a:ext cx="7595870" cy="422529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Revenue by Day:</a:t>
            </a:r>
          </a:p>
        </p:txBody>
      </p:sp>
      <p:sp>
        <p:nvSpPr>
          <p:cNvPr id="5" name="Content Placeholder 4"/>
          <p:cNvSpPr>
            <a:spLocks noGrp="1"/>
          </p:cNvSpPr>
          <p:nvPr>
            <p:ph idx="1"/>
          </p:nvPr>
        </p:nvSpPr>
        <p:spPr>
          <a:xfrm>
            <a:off x="354965" y="1600200"/>
            <a:ext cx="11227435" cy="5499735"/>
          </a:xfrm>
        </p:spPr>
        <p:txBody>
          <a:bodyPr/>
          <a:lstStyle/>
          <a:p>
            <a:r>
              <a:rPr lang="en-US" sz="2000"/>
              <a:t>Sunday recorded the highest sales revenue of the week.</a:t>
            </a:r>
          </a:p>
        </p:txBody>
      </p:sp>
      <p:graphicFrame>
        <p:nvGraphicFramePr>
          <p:cNvPr id="2" name="Chart 1"/>
          <p:cNvGraphicFramePr/>
          <p:nvPr>
            <p:extLst>
              <p:ext uri="{D42A27DB-BD31-4B8C-83A1-F6EECF244321}">
                <p14:modId xmlns:p14="http://schemas.microsoft.com/office/powerpoint/2010/main" val="1302420813"/>
              </p:ext>
            </p:extLst>
          </p:nvPr>
        </p:nvGraphicFramePr>
        <p:xfrm>
          <a:off x="2073910" y="2693670"/>
          <a:ext cx="8249285" cy="38798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Monthly Sales Trend:</a:t>
            </a:r>
          </a:p>
        </p:txBody>
      </p:sp>
      <p:sp>
        <p:nvSpPr>
          <p:cNvPr id="5" name="Content Placeholder 4"/>
          <p:cNvSpPr>
            <a:spLocks noGrp="1"/>
          </p:cNvSpPr>
          <p:nvPr>
            <p:ph idx="1"/>
          </p:nvPr>
        </p:nvSpPr>
        <p:spPr/>
        <p:txBody>
          <a:bodyPr/>
          <a:lstStyle/>
          <a:p>
            <a:r>
              <a:rPr lang="en-US" sz="2000"/>
              <a:t>Sales were consistent across months, with a slight peak in March.</a:t>
            </a:r>
          </a:p>
        </p:txBody>
      </p:sp>
      <p:graphicFrame>
        <p:nvGraphicFramePr>
          <p:cNvPr id="6" name="Chart 5"/>
          <p:cNvGraphicFramePr/>
          <p:nvPr>
            <p:extLst>
              <p:ext uri="{D42A27DB-BD31-4B8C-83A1-F6EECF244321}">
                <p14:modId xmlns:p14="http://schemas.microsoft.com/office/powerpoint/2010/main" val="3838973900"/>
              </p:ext>
            </p:extLst>
          </p:nvPr>
        </p:nvGraphicFramePr>
        <p:xfrm>
          <a:off x="1485900" y="2356485"/>
          <a:ext cx="9354820" cy="407543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Unit Sales by Category and Year:</a:t>
            </a:r>
          </a:p>
        </p:txBody>
      </p:sp>
      <p:sp>
        <p:nvSpPr>
          <p:cNvPr id="5" name="Content Placeholder 4"/>
          <p:cNvSpPr>
            <a:spLocks noGrp="1"/>
          </p:cNvSpPr>
          <p:nvPr>
            <p:ph idx="1"/>
          </p:nvPr>
        </p:nvSpPr>
        <p:spPr/>
        <p:txBody>
          <a:bodyPr/>
          <a:lstStyle/>
          <a:p>
            <a:r>
              <a:rPr lang="en-US" sz="2000"/>
              <a:t>Main dishes had the highest unit sales in both years, with a stonger performance in 2022.</a:t>
            </a:r>
          </a:p>
        </p:txBody>
      </p:sp>
      <p:graphicFrame>
        <p:nvGraphicFramePr>
          <p:cNvPr id="6" name="Chart 5"/>
          <p:cNvGraphicFramePr/>
          <p:nvPr>
            <p:extLst>
              <p:ext uri="{D42A27DB-BD31-4B8C-83A1-F6EECF244321}">
                <p14:modId xmlns:p14="http://schemas.microsoft.com/office/powerpoint/2010/main" val="1355115614"/>
              </p:ext>
            </p:extLst>
          </p:nvPr>
        </p:nvGraphicFramePr>
        <p:xfrm>
          <a:off x="609600" y="2124075"/>
          <a:ext cx="10810875" cy="400240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Customer Purchase Behaviour:</a:t>
            </a:r>
          </a:p>
        </p:txBody>
      </p:sp>
      <p:sp>
        <p:nvSpPr>
          <p:cNvPr id="5" name="Content Placeholder 4"/>
          <p:cNvSpPr>
            <a:spLocks noGrp="1"/>
          </p:cNvSpPr>
          <p:nvPr>
            <p:ph idx="1"/>
          </p:nvPr>
        </p:nvSpPr>
        <p:spPr>
          <a:xfrm>
            <a:off x="609600" y="1233805"/>
            <a:ext cx="10972800" cy="4892675"/>
          </a:xfrm>
        </p:spPr>
        <p:txBody>
          <a:bodyPr/>
          <a:lstStyle/>
          <a:p>
            <a:pPr lvl="1">
              <a:buFont typeface="Arial" panose="020B0604020202020204" pitchFamily="34" charset="0"/>
              <a:buChar char="•"/>
            </a:pPr>
            <a:r>
              <a:rPr lang="en-US" sz="2000"/>
              <a:t>While all top 10 customers show similar purchase behaviour, C028 and C089 lead slightly in total spend, whereas C066 stands out with the highest number of orders.</a:t>
            </a:r>
          </a:p>
        </p:txBody>
      </p:sp>
      <p:graphicFrame>
        <p:nvGraphicFramePr>
          <p:cNvPr id="2" name="Chart 1"/>
          <p:cNvGraphicFramePr/>
          <p:nvPr>
            <p:extLst>
              <p:ext uri="{D42A27DB-BD31-4B8C-83A1-F6EECF244321}">
                <p14:modId xmlns:p14="http://schemas.microsoft.com/office/powerpoint/2010/main" val="3056212874"/>
              </p:ext>
            </p:extLst>
          </p:nvPr>
        </p:nvGraphicFramePr>
        <p:xfrm>
          <a:off x="981710" y="2413000"/>
          <a:ext cx="9614535" cy="42005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657</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SimSun</vt:lpstr>
      <vt:lpstr>Arial</vt:lpstr>
      <vt:lpstr>Wingdings</vt:lpstr>
      <vt:lpstr>1_Art_mountaineering</vt:lpstr>
      <vt:lpstr>RESTAURANT SALES ANALYSIS REPORT</vt:lpstr>
      <vt:lpstr>📋 EXECUTIVE SUMMARY</vt:lpstr>
      <vt:lpstr>🛠 DATASET, DATA CLEANING, AND TRANSFORMATION</vt:lpstr>
      <vt:lpstr>📊 SALES ANALYSIS:</vt:lpstr>
      <vt:lpstr>Top-Selling Products:</vt:lpstr>
      <vt:lpstr>Revenue by Day:</vt:lpstr>
      <vt:lpstr>Monthly Sales Trend:</vt:lpstr>
      <vt:lpstr>Unit Sales by Category and Year:</vt:lpstr>
      <vt:lpstr>Customer Purchase Behaviour:</vt:lpstr>
      <vt:lpstr>Payment Method Distribution:</vt:lpstr>
      <vt:lpstr>SALES STRATEGY 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Sales Analysis Report</dc:title>
  <dc:creator>DELL</dc:creator>
  <cp:lastModifiedBy>DELL</cp:lastModifiedBy>
  <cp:revision>37</cp:revision>
  <dcterms:created xsi:type="dcterms:W3CDTF">2025-07-28T23:23:00Z</dcterms:created>
  <dcterms:modified xsi:type="dcterms:W3CDTF">2025-08-06T21:37:05Z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0D185E78223B4175B5CFBFE2BF608742_13</vt:lpwstr>
  </property>
  <property fmtid="{D5CDD505-2E9C-101B-9397-08002B2CF9AE}" pid="3" name="KSOProductBuildVer">
    <vt:lpwstr>1033-12.2.0.19805</vt:lpwstr>
  </property>
</Properties>
</file>