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sldIdLst>
    <p:sldId id="256" r:id="rId2"/>
    <p:sldId id="262" r:id="rId3"/>
    <p:sldId id="263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1DB-A86A-4DC5-B76B-A372880E180B}" type="datetimeFigureOut">
              <a:rPr lang="en-IN" smtClean="0"/>
              <a:t>11-12-2016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CFC-4487-4267-BF1E-2F2CF04643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092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1DB-A86A-4DC5-B76B-A372880E180B}" type="datetimeFigureOut">
              <a:rPr lang="en-IN" smtClean="0"/>
              <a:t>11-12-2016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CFC-4487-4267-BF1E-2F2CF04643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913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1DB-A86A-4DC5-B76B-A372880E180B}" type="datetimeFigureOut">
              <a:rPr lang="en-IN" smtClean="0"/>
              <a:t>11-12-2016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CFC-4487-4267-BF1E-2F2CF04643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198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1DB-A86A-4DC5-B76B-A372880E180B}" type="datetimeFigureOut">
              <a:rPr lang="en-IN" smtClean="0"/>
              <a:t>11-12-2016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CFC-4487-4267-BF1E-2F2CF04643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719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1DB-A86A-4DC5-B76B-A372880E180B}" type="datetimeFigureOut">
              <a:rPr lang="en-IN" smtClean="0"/>
              <a:t>11-12-2016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CFC-4487-4267-BF1E-2F2CF04643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816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1DB-A86A-4DC5-B76B-A372880E180B}" type="datetimeFigureOut">
              <a:rPr lang="en-IN" smtClean="0"/>
              <a:t>11-12-2016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CFC-4487-4267-BF1E-2F2CF04643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306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1DB-A86A-4DC5-B76B-A372880E180B}" type="datetimeFigureOut">
              <a:rPr lang="en-IN" smtClean="0"/>
              <a:t>11-12-2016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CFC-4487-4267-BF1E-2F2CF04643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8557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1DB-A86A-4DC5-B76B-A372880E180B}" type="datetimeFigureOut">
              <a:rPr lang="en-IN" smtClean="0"/>
              <a:t>11-12-2016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CFC-4487-4267-BF1E-2F2CF04643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427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1DB-A86A-4DC5-B76B-A372880E180B}" type="datetimeFigureOut">
              <a:rPr lang="en-IN" smtClean="0"/>
              <a:t>11-12-2016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CFC-4487-4267-BF1E-2F2CF04643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831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1DB-A86A-4DC5-B76B-A372880E180B}" type="datetimeFigureOut">
              <a:rPr lang="en-IN" smtClean="0"/>
              <a:t>11-12-2016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CFC-4487-4267-BF1E-2F2CF04643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975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1DB-A86A-4DC5-B76B-A372880E180B}" type="datetimeFigureOut">
              <a:rPr lang="en-IN" smtClean="0"/>
              <a:t>11-12-2016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CFC-4487-4267-BF1E-2F2CF04643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2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A31DB-A86A-4DC5-B76B-A372880E180B}" type="datetimeFigureOut">
              <a:rPr lang="en-IN" smtClean="0"/>
              <a:t>11-12-2016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F0CFC-4487-4267-BF1E-2F2CF04643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014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993" y="3176983"/>
            <a:ext cx="1031302" cy="6840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794" y="1529285"/>
            <a:ext cx="5359616" cy="171450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665845" y="2893770"/>
            <a:ext cx="5228985" cy="969855"/>
            <a:chOff x="5652375" y="1965095"/>
            <a:chExt cx="5228985" cy="96985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52375" y="2280758"/>
              <a:ext cx="933450" cy="6191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48056" y="1965095"/>
              <a:ext cx="661410" cy="66665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377940" y="2411730"/>
              <a:ext cx="45034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 Cooked &amp; Served by </a:t>
              </a:r>
              <a:r>
                <a:rPr lang="en-IN" sz="2800" dirty="0" smtClean="0">
                  <a:solidFill>
                    <a:srgbClr val="FF0000"/>
                  </a:solidFill>
                  <a:latin typeface="Bauhaus 93" panose="04030905020B02020C02" pitchFamily="82" charset="0"/>
                </a:rPr>
                <a:t>Code Chefs</a:t>
              </a:r>
              <a:endParaRPr lang="en-IN" sz="2800" dirty="0">
                <a:solidFill>
                  <a:srgbClr val="FF0000"/>
                </a:solidFill>
                <a:latin typeface="Bauhaus 93" panose="04030905020B02020C02" pitchFamily="82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457450" y="4903471"/>
            <a:ext cx="8583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#ls</a:t>
            </a:r>
          </a:p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	</a:t>
            </a:r>
            <a:r>
              <a:rPr lang="en-IN" sz="16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Akrur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	 </a:t>
            </a:r>
            <a:r>
              <a:rPr lang="en-IN" sz="16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	Basabendra		Jaya		Akash</a:t>
            </a:r>
            <a:endParaRPr lang="en-IN" sz="1600" b="1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74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31422" y="693770"/>
            <a:ext cx="8945882" cy="3670363"/>
          </a:xfrm>
        </p:spPr>
        <p:txBody>
          <a:bodyPr>
            <a:normAutofit fontScale="77500" lnSpcReduction="20000"/>
          </a:bodyPr>
          <a:lstStyle/>
          <a:p>
            <a:pPr lvl="1">
              <a:lnSpc>
                <a:spcPct val="150000"/>
              </a:lnSpc>
            </a:pPr>
            <a:r>
              <a:rPr lang="en-IN" sz="1500" dirty="0" smtClean="0"/>
              <a:t>API requirement understanding</a:t>
            </a:r>
          </a:p>
          <a:p>
            <a:pPr lvl="1">
              <a:lnSpc>
                <a:spcPct val="150000"/>
              </a:lnSpc>
            </a:pPr>
            <a:r>
              <a:rPr lang="en-IN" sz="1500" dirty="0" smtClean="0"/>
              <a:t>RAML definition</a:t>
            </a:r>
          </a:p>
          <a:p>
            <a:pPr lvl="1">
              <a:lnSpc>
                <a:spcPct val="150000"/>
              </a:lnSpc>
            </a:pPr>
            <a:r>
              <a:rPr lang="en-IN" sz="1500" dirty="0" smtClean="0"/>
              <a:t>Mule Project Creation</a:t>
            </a:r>
          </a:p>
          <a:p>
            <a:pPr lvl="1">
              <a:lnSpc>
                <a:spcPct val="150000"/>
              </a:lnSpc>
            </a:pPr>
            <a:r>
              <a:rPr lang="en-IN" sz="1500" dirty="0" smtClean="0"/>
              <a:t>Mule Flow creation</a:t>
            </a:r>
          </a:p>
          <a:p>
            <a:pPr lvl="1">
              <a:lnSpc>
                <a:spcPct val="150000"/>
              </a:lnSpc>
            </a:pPr>
            <a:r>
              <a:rPr lang="en-IN" sz="1500" dirty="0" smtClean="0"/>
              <a:t>Request Processing</a:t>
            </a:r>
          </a:p>
          <a:p>
            <a:pPr lvl="1">
              <a:lnSpc>
                <a:spcPct val="150000"/>
              </a:lnSpc>
            </a:pPr>
            <a:r>
              <a:rPr lang="en-IN" sz="1500" dirty="0" smtClean="0"/>
              <a:t>Marshalling</a:t>
            </a:r>
          </a:p>
          <a:p>
            <a:pPr lvl="1">
              <a:lnSpc>
                <a:spcPct val="150000"/>
              </a:lnSpc>
            </a:pPr>
            <a:r>
              <a:rPr lang="en-IN" sz="1500" dirty="0" smtClean="0"/>
              <a:t>Integration with JMS</a:t>
            </a:r>
          </a:p>
          <a:p>
            <a:pPr lvl="1">
              <a:lnSpc>
                <a:spcPct val="150000"/>
              </a:lnSpc>
            </a:pPr>
            <a:r>
              <a:rPr lang="en-IN" sz="1500" dirty="0" smtClean="0"/>
              <a:t>SSL queue connectivity</a:t>
            </a:r>
          </a:p>
          <a:p>
            <a:pPr lvl="1">
              <a:lnSpc>
                <a:spcPct val="150000"/>
              </a:lnSpc>
            </a:pPr>
            <a:r>
              <a:rPr lang="en-IN" sz="1500" dirty="0" smtClean="0"/>
              <a:t>Un-marshalling</a:t>
            </a:r>
          </a:p>
          <a:p>
            <a:pPr lvl="1">
              <a:lnSpc>
                <a:spcPct val="150000"/>
              </a:lnSpc>
            </a:pPr>
            <a:r>
              <a:rPr lang="en-IN" sz="1500" dirty="0" smtClean="0"/>
              <a:t>Prepare security traits</a:t>
            </a:r>
          </a:p>
          <a:p>
            <a:pPr lvl="1">
              <a:lnSpc>
                <a:spcPct val="150000"/>
              </a:lnSpc>
            </a:pPr>
            <a:r>
              <a:rPr lang="en-IN" sz="1500" dirty="0" smtClean="0"/>
              <a:t>Custom Business Logic</a:t>
            </a:r>
          </a:p>
          <a:p>
            <a:pPr lvl="1">
              <a:lnSpc>
                <a:spcPct val="150000"/>
              </a:lnSpc>
            </a:pPr>
            <a:r>
              <a:rPr lang="en-IN" sz="1500" dirty="0" smtClean="0"/>
              <a:t>Configuration driven response/error handling</a:t>
            </a:r>
            <a:endParaRPr lang="en-IN" sz="1500" dirty="0"/>
          </a:p>
          <a:p>
            <a:pPr lvl="1"/>
            <a:endParaRPr lang="en-IN" sz="15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1160812" y="728060"/>
            <a:ext cx="497026" cy="3539328"/>
            <a:chOff x="1332262" y="1456767"/>
            <a:chExt cx="497026" cy="353932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2262" y="1456767"/>
              <a:ext cx="483878" cy="35931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8135" y="2321158"/>
              <a:ext cx="295423" cy="273758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8137" y="2074010"/>
              <a:ext cx="302799" cy="280594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2407" y="1737175"/>
              <a:ext cx="486881" cy="36154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5107" y="2605393"/>
              <a:ext cx="295423" cy="273758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8137" y="2942317"/>
              <a:ext cx="295423" cy="273758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5513" y="3203801"/>
              <a:ext cx="295423" cy="273758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9600" y="3504750"/>
              <a:ext cx="295423" cy="273758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0991" y="3799310"/>
              <a:ext cx="295423" cy="273758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5513" y="4089304"/>
              <a:ext cx="295423" cy="273758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7199" y="4722337"/>
              <a:ext cx="295423" cy="273758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3127" y="4452487"/>
              <a:ext cx="403013" cy="299267"/>
            </a:xfrm>
            <a:prstGeom prst="rect">
              <a:avLst/>
            </a:prstGeom>
          </p:spPr>
        </p:pic>
      </p:grpSp>
      <p:sp>
        <p:nvSpPr>
          <p:cNvPr id="32" name="AutoShape 12" descr="Image result for collection hamm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" name="AutoShape 16" descr="Image result for brainstor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910" y="1279615"/>
            <a:ext cx="3415660" cy="2272966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8318192" y="607885"/>
            <a:ext cx="3577003" cy="3616425"/>
            <a:chOff x="8244500" y="1367679"/>
            <a:chExt cx="3577003" cy="3616425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44500" y="1367679"/>
              <a:ext cx="3443466" cy="3616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78203" y="2609153"/>
              <a:ext cx="3543300" cy="1133475"/>
            </a:xfrm>
            <a:prstGeom prst="rect">
              <a:avLst/>
            </a:prstGeom>
          </p:spPr>
        </p:pic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3233" y="4996250"/>
            <a:ext cx="2179066" cy="108953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9080" y="4949978"/>
            <a:ext cx="1377520" cy="124246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42362" y="4911607"/>
            <a:ext cx="1285160" cy="1325867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10133" y="5481961"/>
            <a:ext cx="658081" cy="46163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9363" y="5465784"/>
            <a:ext cx="658081" cy="46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3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31794" y="1872121"/>
            <a:ext cx="3974546" cy="3179939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62849" y="3681360"/>
            <a:ext cx="797983" cy="1046335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  <a:prstDash val="dashDot"/>
          </a:ln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osiaicBubbl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62849" y="2106792"/>
            <a:ext cx="797983" cy="1046335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  <a:prstDash val="dashDot"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6920" y="2629959"/>
            <a:ext cx="1303972" cy="130397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418320" y="2106792"/>
            <a:ext cx="1794510" cy="268907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 flipV="1">
            <a:off x="5006340" y="2629960"/>
            <a:ext cx="2556509" cy="832131"/>
          </a:xfrm>
          <a:prstGeom prst="straightConnector1">
            <a:avLst/>
          </a:prstGeom>
          <a:ln w="28575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1"/>
            <a:endCxn id="6" idx="3"/>
          </p:cNvCxnSpPr>
          <p:nvPr/>
        </p:nvCxnSpPr>
        <p:spPr>
          <a:xfrm flipH="1" flipV="1">
            <a:off x="5006340" y="3462091"/>
            <a:ext cx="2556509" cy="742437"/>
          </a:xfrm>
          <a:prstGeom prst="straightConnector1">
            <a:avLst/>
          </a:prstGeom>
          <a:ln w="28575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2" idx="1"/>
          </p:cNvCxnSpPr>
          <p:nvPr/>
        </p:nvCxnSpPr>
        <p:spPr>
          <a:xfrm>
            <a:off x="8360832" y="2629960"/>
            <a:ext cx="1057488" cy="82136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prstDash val="dash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1"/>
            <a:endCxn id="8" idx="3"/>
          </p:cNvCxnSpPr>
          <p:nvPr/>
        </p:nvCxnSpPr>
        <p:spPr>
          <a:xfrm flipH="1">
            <a:off x="8360832" y="3451327"/>
            <a:ext cx="1057488" cy="753201"/>
          </a:xfrm>
          <a:prstGeom prst="straightConnector1">
            <a:avLst/>
          </a:prstGeom>
          <a:ln w="28575">
            <a:solidFill>
              <a:srgbClr val="002060"/>
            </a:solidFill>
            <a:prstDash val="dash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532620" y="4204527"/>
            <a:ext cx="1680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2060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Backend System / Staas Mock</a:t>
            </a:r>
            <a:endParaRPr lang="en-IN" dirty="0">
              <a:solidFill>
                <a:srgbClr val="002060"/>
              </a:solidFill>
              <a:latin typeface="Estrangelo Edessa" panose="03080600000000000000" pitchFamily="66" charset="0"/>
              <a:cs typeface="Estrangelo Edessa" panose="03080600000000000000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72399" y="3151527"/>
            <a:ext cx="1021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rgbClr val="002060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Req MQ</a:t>
            </a:r>
            <a:endParaRPr lang="en-IN" sz="1400" dirty="0">
              <a:solidFill>
                <a:srgbClr val="002060"/>
              </a:solidFill>
              <a:latin typeface="Estrangelo Edessa" panose="03080600000000000000" pitchFamily="66" charset="0"/>
              <a:cs typeface="Estrangelo Edessa" panose="03080600000000000000" pitchFamily="66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104" y="2799894"/>
            <a:ext cx="3435355" cy="20857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476" y="2295096"/>
            <a:ext cx="2903080" cy="95192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0384" y="2752037"/>
            <a:ext cx="932328" cy="755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9164" y="2322153"/>
            <a:ext cx="548922" cy="54892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7976" y="4219351"/>
            <a:ext cx="734191" cy="631507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924798" y="4948262"/>
            <a:ext cx="1021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rgbClr val="002060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Res MQ</a:t>
            </a:r>
            <a:endParaRPr lang="en-IN" sz="1400" dirty="0">
              <a:solidFill>
                <a:srgbClr val="002060"/>
              </a:solidFill>
              <a:latin typeface="Estrangelo Edessa" panose="03080600000000000000" pitchFamily="66" charset="0"/>
              <a:cs typeface="Estrangelo Edessa" panose="03080600000000000000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63090" y="4560475"/>
            <a:ext cx="1155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rgbClr val="002060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Artifact</a:t>
            </a:r>
            <a:endParaRPr lang="en-IN" sz="1400" dirty="0">
              <a:solidFill>
                <a:srgbClr val="002060"/>
              </a:solidFill>
              <a:latin typeface="Estrangelo Edessa" panose="03080600000000000000" pitchFamily="66" charset="0"/>
              <a:cs typeface="Estrangelo Edessa" panose="0308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82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94360" y="190736"/>
            <a:ext cx="9045893" cy="2594428"/>
            <a:chOff x="669607" y="1194295"/>
            <a:chExt cx="10192703" cy="26413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607" y="1194295"/>
              <a:ext cx="2143125" cy="214312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571749" y="2394267"/>
              <a:ext cx="8290561" cy="1441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/>
                <a:t>Time</a:t>
              </a:r>
              <a:r>
                <a:rPr lang="en-IN" dirty="0"/>
                <a:t> and </a:t>
              </a:r>
              <a:r>
                <a:rPr lang="en-IN" sz="3200" dirty="0" smtClean="0"/>
                <a:t>Effort</a:t>
              </a:r>
              <a:r>
                <a:rPr lang="en-IN" dirty="0" smtClean="0"/>
                <a:t> </a:t>
              </a:r>
              <a:r>
                <a:rPr lang="en-IN" dirty="0"/>
                <a:t>to create </a:t>
              </a:r>
              <a:r>
                <a:rPr lang="en-IN" dirty="0" smtClean="0"/>
                <a:t>API</a:t>
              </a:r>
            </a:p>
            <a:p>
              <a:endParaRPr lang="en-IN" dirty="0"/>
            </a:p>
            <a:p>
              <a:pPr lvl="1"/>
              <a:r>
                <a:rPr lang="en-IN" dirty="0" smtClean="0"/>
                <a:t>                   Development </a:t>
              </a:r>
              <a:r>
                <a:rPr lang="en-IN" dirty="0"/>
                <a:t>time and efforts </a:t>
              </a:r>
              <a:r>
                <a:rPr lang="en-IN" dirty="0" smtClean="0"/>
                <a:t>reduction</a:t>
              </a:r>
              <a:endParaRPr lang="en-IN" dirty="0"/>
            </a:p>
            <a:p>
              <a:endParaRPr lang="en-IN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5623" y="2963653"/>
              <a:ext cx="982028" cy="735573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3601205" y="2967404"/>
            <a:ext cx="4844798" cy="1786008"/>
            <a:chOff x="983932" y="3758916"/>
            <a:chExt cx="4016193" cy="136724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3932" y="3758916"/>
              <a:ext cx="1828800" cy="103822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78795" y="4678499"/>
              <a:ext cx="3021330" cy="447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 smtClean="0"/>
                <a:t>Cost </a:t>
              </a:r>
              <a:r>
                <a:rPr lang="en-IN" dirty="0"/>
                <a:t>reduction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204546" y="4624115"/>
            <a:ext cx="7600950" cy="2297506"/>
            <a:chOff x="6066471" y="4018675"/>
            <a:chExt cx="5491164" cy="145968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66471" y="4018675"/>
              <a:ext cx="1542099" cy="1285083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594284" y="4278028"/>
              <a:ext cx="396335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IN" dirty="0"/>
                <a:t>Standardization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IN" dirty="0"/>
                <a:t>Easy to Adapt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IN" dirty="0"/>
                <a:t>Less defects</a:t>
              </a:r>
            </a:p>
            <a:p>
              <a:endParaRPr lang="en-IN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10892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2176462"/>
            <a:ext cx="2465070" cy="219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9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70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Bauhaus 93</vt:lpstr>
      <vt:lpstr>Calibri</vt:lpstr>
      <vt:lpstr>Calibri Light</vt:lpstr>
      <vt:lpstr>Estrangelo Edessa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Template</dc:title>
  <dc:creator>HSBC</dc:creator>
  <cp:lastModifiedBy>HSBC</cp:lastModifiedBy>
  <cp:revision>47</cp:revision>
  <dcterms:created xsi:type="dcterms:W3CDTF">2016-12-10T21:13:34Z</dcterms:created>
  <dcterms:modified xsi:type="dcterms:W3CDTF">2016-12-11T23:47:58Z</dcterms:modified>
</cp:coreProperties>
</file>