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sldIdLst>
    <p:sldId id="256" r:id="rId2"/>
    <p:sldId id="262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1DB-A86A-4DC5-B76B-A372880E180B}" type="datetimeFigureOut">
              <a:rPr lang="en-IN" smtClean="0"/>
              <a:t>12-12-2016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855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1DB-A86A-4DC5-B76B-A372880E180B}" type="datetimeFigureOut">
              <a:rPr lang="en-IN" smtClean="0"/>
              <a:t>12-12-2016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55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1DB-A86A-4DC5-B76B-A372880E180B}" type="datetimeFigureOut">
              <a:rPr lang="en-IN" smtClean="0"/>
              <a:t>12-12-2016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044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1DB-A86A-4DC5-B76B-A372880E180B}" type="datetimeFigureOut">
              <a:rPr lang="en-IN" smtClean="0"/>
              <a:t>12-12-2016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528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62A31DB-A86A-4DC5-B76B-A372880E180B}" type="datetimeFigureOut">
              <a:rPr lang="en-IN" smtClean="0"/>
              <a:t>12-12-2016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94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1DB-A86A-4DC5-B76B-A372880E180B}" type="datetimeFigureOut">
              <a:rPr lang="en-IN" smtClean="0"/>
              <a:t>12-12-2016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026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1DB-A86A-4DC5-B76B-A372880E180B}" type="datetimeFigureOut">
              <a:rPr lang="en-IN" smtClean="0"/>
              <a:t>12-12-2016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91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1DB-A86A-4DC5-B76B-A372880E180B}" type="datetimeFigureOut">
              <a:rPr lang="en-IN" smtClean="0"/>
              <a:t>12-12-2016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67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1DB-A86A-4DC5-B76B-A372880E180B}" type="datetimeFigureOut">
              <a:rPr lang="en-IN" smtClean="0"/>
              <a:t>12-12-2016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653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1DB-A86A-4DC5-B76B-A372880E180B}" type="datetimeFigureOut">
              <a:rPr lang="en-IN" smtClean="0"/>
              <a:t>12-12-2016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857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1DB-A86A-4DC5-B76B-A372880E180B}" type="datetimeFigureOut">
              <a:rPr lang="en-IN" smtClean="0"/>
              <a:t>12-12-2016</a:t>
            </a:fld>
            <a:endParaRPr lang="en-IN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27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62A31DB-A86A-4DC5-B76B-A372880E180B}" type="datetimeFigureOut">
              <a:rPr lang="en-IN" smtClean="0"/>
              <a:t>12-12-2016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098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993" y="3176983"/>
            <a:ext cx="1031302" cy="6840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794" y="1529285"/>
            <a:ext cx="5359616" cy="171450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665845" y="2893770"/>
            <a:ext cx="5228985" cy="969855"/>
            <a:chOff x="5652375" y="1965095"/>
            <a:chExt cx="5228985" cy="96985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52375" y="2280758"/>
              <a:ext cx="933450" cy="6191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48056" y="1965095"/>
              <a:ext cx="661410" cy="66665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377940" y="2411730"/>
              <a:ext cx="45034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 Cooked &amp; Served by </a:t>
              </a:r>
              <a:r>
                <a:rPr lang="en-IN" sz="2800" dirty="0" smtClean="0">
                  <a:solidFill>
                    <a:srgbClr val="FF0000"/>
                  </a:solidFill>
                  <a:latin typeface="Bauhaus 93" panose="04030905020B02020C02" pitchFamily="82" charset="0"/>
                </a:rPr>
                <a:t>Code Chefs</a:t>
              </a:r>
              <a:endParaRPr lang="en-IN" sz="2800" dirty="0">
                <a:solidFill>
                  <a:srgbClr val="FF0000"/>
                </a:solidFill>
                <a:latin typeface="Bauhaus 93" panose="04030905020B02020C02" pitchFamily="82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457450" y="4903471"/>
            <a:ext cx="8583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#ls</a:t>
            </a:r>
          </a:p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	</a:t>
            </a:r>
            <a:r>
              <a:rPr lang="en-IN" sz="16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Akrur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	 </a:t>
            </a:r>
            <a:r>
              <a:rPr lang="en-IN" sz="16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	Basabendra		Jaya		Akash</a:t>
            </a:r>
            <a:endParaRPr lang="en-IN" sz="1600" b="1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74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31422" y="693770"/>
            <a:ext cx="8945882" cy="3670363"/>
          </a:xfrm>
        </p:spPr>
        <p:txBody>
          <a:bodyPr>
            <a:normAutofit fontScale="70000" lnSpcReduction="20000"/>
          </a:bodyPr>
          <a:lstStyle/>
          <a:p>
            <a:pPr lvl="1">
              <a:lnSpc>
                <a:spcPct val="150000"/>
              </a:lnSpc>
            </a:pPr>
            <a:r>
              <a:rPr lang="en-IN" sz="1500" dirty="0" smtClean="0"/>
              <a:t>API requirement understanding</a:t>
            </a:r>
          </a:p>
          <a:p>
            <a:pPr lvl="1">
              <a:lnSpc>
                <a:spcPct val="150000"/>
              </a:lnSpc>
            </a:pPr>
            <a:r>
              <a:rPr lang="en-IN" sz="1500" dirty="0" smtClean="0"/>
              <a:t>RAML definition</a:t>
            </a:r>
          </a:p>
          <a:p>
            <a:pPr lvl="1">
              <a:lnSpc>
                <a:spcPct val="150000"/>
              </a:lnSpc>
            </a:pPr>
            <a:r>
              <a:rPr lang="en-IN" sz="1500" dirty="0" smtClean="0"/>
              <a:t>Mule Project Creation</a:t>
            </a:r>
          </a:p>
          <a:p>
            <a:pPr lvl="1">
              <a:lnSpc>
                <a:spcPct val="150000"/>
              </a:lnSpc>
            </a:pPr>
            <a:r>
              <a:rPr lang="en-IN" sz="1500" dirty="0" smtClean="0"/>
              <a:t>Mule Flow creation</a:t>
            </a:r>
          </a:p>
          <a:p>
            <a:pPr lvl="1">
              <a:lnSpc>
                <a:spcPct val="150000"/>
              </a:lnSpc>
            </a:pPr>
            <a:r>
              <a:rPr lang="en-IN" sz="1500" dirty="0" smtClean="0"/>
              <a:t>Request Processing</a:t>
            </a:r>
          </a:p>
          <a:p>
            <a:pPr lvl="1">
              <a:lnSpc>
                <a:spcPct val="150000"/>
              </a:lnSpc>
            </a:pPr>
            <a:r>
              <a:rPr lang="en-IN" sz="1500" dirty="0" smtClean="0"/>
              <a:t>Marshalling</a:t>
            </a:r>
          </a:p>
          <a:p>
            <a:pPr lvl="1">
              <a:lnSpc>
                <a:spcPct val="150000"/>
              </a:lnSpc>
            </a:pPr>
            <a:r>
              <a:rPr lang="en-IN" sz="1500" dirty="0" smtClean="0"/>
              <a:t>Integration with JMS</a:t>
            </a:r>
          </a:p>
          <a:p>
            <a:pPr lvl="1">
              <a:lnSpc>
                <a:spcPct val="150000"/>
              </a:lnSpc>
            </a:pPr>
            <a:r>
              <a:rPr lang="en-IN" sz="1500" dirty="0" smtClean="0"/>
              <a:t>SSL queue connectivity</a:t>
            </a:r>
          </a:p>
          <a:p>
            <a:pPr lvl="1">
              <a:lnSpc>
                <a:spcPct val="150000"/>
              </a:lnSpc>
            </a:pPr>
            <a:r>
              <a:rPr lang="en-IN" sz="1500" dirty="0" smtClean="0"/>
              <a:t>Un-marshalling</a:t>
            </a:r>
          </a:p>
          <a:p>
            <a:pPr lvl="1">
              <a:lnSpc>
                <a:spcPct val="150000"/>
              </a:lnSpc>
            </a:pPr>
            <a:r>
              <a:rPr lang="en-IN" sz="1500" dirty="0" smtClean="0"/>
              <a:t>Prepare security traits</a:t>
            </a:r>
          </a:p>
          <a:p>
            <a:pPr lvl="1">
              <a:lnSpc>
                <a:spcPct val="150000"/>
              </a:lnSpc>
            </a:pPr>
            <a:r>
              <a:rPr lang="en-IN" sz="1500" dirty="0" smtClean="0"/>
              <a:t>Custom Business Logic</a:t>
            </a:r>
          </a:p>
          <a:p>
            <a:pPr lvl="1">
              <a:lnSpc>
                <a:spcPct val="150000"/>
              </a:lnSpc>
            </a:pPr>
            <a:r>
              <a:rPr lang="en-IN" sz="1500" dirty="0" smtClean="0"/>
              <a:t>Configuration driven response/error handling</a:t>
            </a:r>
            <a:endParaRPr lang="en-IN" sz="1500" dirty="0"/>
          </a:p>
          <a:p>
            <a:pPr lvl="1"/>
            <a:endParaRPr lang="en-IN" sz="15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1160812" y="728060"/>
            <a:ext cx="497026" cy="3539328"/>
            <a:chOff x="1332262" y="1456767"/>
            <a:chExt cx="497026" cy="353932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2262" y="1456767"/>
              <a:ext cx="483878" cy="35931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8135" y="2321158"/>
              <a:ext cx="295423" cy="273758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8137" y="2074010"/>
              <a:ext cx="302799" cy="280594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2407" y="1737175"/>
              <a:ext cx="486881" cy="36154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5107" y="2605393"/>
              <a:ext cx="295423" cy="273758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8137" y="2942317"/>
              <a:ext cx="295423" cy="273758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5513" y="3203801"/>
              <a:ext cx="295423" cy="273758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9600" y="3504750"/>
              <a:ext cx="295423" cy="273758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0991" y="3799310"/>
              <a:ext cx="295423" cy="273758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5513" y="4089304"/>
              <a:ext cx="295423" cy="273758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7199" y="4722337"/>
              <a:ext cx="295423" cy="273758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3127" y="4452487"/>
              <a:ext cx="403013" cy="299267"/>
            </a:xfrm>
            <a:prstGeom prst="rect">
              <a:avLst/>
            </a:prstGeom>
          </p:spPr>
        </p:pic>
      </p:grpSp>
      <p:sp>
        <p:nvSpPr>
          <p:cNvPr id="32" name="AutoShape 12" descr="Image result for collection hamm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" name="AutoShape 16" descr="Image result for brainstor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910" y="1279615"/>
            <a:ext cx="3415660" cy="2272966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8318192" y="607885"/>
            <a:ext cx="3577003" cy="3616425"/>
            <a:chOff x="8244500" y="1367679"/>
            <a:chExt cx="3577003" cy="3616425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44500" y="1367679"/>
              <a:ext cx="3443466" cy="3616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78203" y="2609153"/>
              <a:ext cx="3543300" cy="1133475"/>
            </a:xfrm>
            <a:prstGeom prst="rect">
              <a:avLst/>
            </a:prstGeom>
          </p:spPr>
        </p:pic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3233" y="4996250"/>
            <a:ext cx="2179066" cy="108953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9080" y="4949978"/>
            <a:ext cx="1377520" cy="124246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42362" y="4911607"/>
            <a:ext cx="1285160" cy="1325867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0133" y="5481961"/>
            <a:ext cx="658081" cy="46163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9363" y="5465784"/>
            <a:ext cx="658081" cy="46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3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94360" y="190736"/>
            <a:ext cx="9045893" cy="2594428"/>
            <a:chOff x="669607" y="1194295"/>
            <a:chExt cx="10192703" cy="26413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607" y="1194295"/>
              <a:ext cx="2143125" cy="214312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571749" y="2394267"/>
              <a:ext cx="8290561" cy="1441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/>
                <a:t>Time</a:t>
              </a:r>
              <a:r>
                <a:rPr lang="en-IN" dirty="0"/>
                <a:t> and </a:t>
              </a:r>
              <a:r>
                <a:rPr lang="en-IN" sz="3200" dirty="0" smtClean="0"/>
                <a:t>Effort</a:t>
              </a:r>
              <a:r>
                <a:rPr lang="en-IN" dirty="0" smtClean="0"/>
                <a:t> </a:t>
              </a:r>
              <a:r>
                <a:rPr lang="en-IN" dirty="0"/>
                <a:t>to create </a:t>
              </a:r>
              <a:r>
                <a:rPr lang="en-IN" dirty="0" smtClean="0"/>
                <a:t>API</a:t>
              </a:r>
            </a:p>
            <a:p>
              <a:endParaRPr lang="en-IN" dirty="0"/>
            </a:p>
            <a:p>
              <a:pPr lvl="1"/>
              <a:r>
                <a:rPr lang="en-IN" dirty="0" smtClean="0"/>
                <a:t>                   Development </a:t>
              </a:r>
              <a:r>
                <a:rPr lang="en-IN" dirty="0"/>
                <a:t>time and efforts </a:t>
              </a:r>
              <a:r>
                <a:rPr lang="en-IN" dirty="0" smtClean="0"/>
                <a:t>reduction</a:t>
              </a:r>
              <a:endParaRPr lang="en-IN" dirty="0"/>
            </a:p>
            <a:p>
              <a:endParaRPr lang="en-IN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5623" y="2963653"/>
              <a:ext cx="982028" cy="735573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3601205" y="2967404"/>
            <a:ext cx="4844798" cy="1786008"/>
            <a:chOff x="983932" y="3758916"/>
            <a:chExt cx="4016193" cy="136724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3932" y="3758916"/>
              <a:ext cx="1828800" cy="103822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78795" y="4678499"/>
              <a:ext cx="3021330" cy="447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 smtClean="0"/>
                <a:t>Cost </a:t>
              </a:r>
              <a:r>
                <a:rPr lang="en-IN" dirty="0"/>
                <a:t>reduction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204546" y="4624115"/>
            <a:ext cx="7600950" cy="2297506"/>
            <a:chOff x="6066471" y="4018675"/>
            <a:chExt cx="5491164" cy="145968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66471" y="4018675"/>
              <a:ext cx="1542099" cy="1285083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594284" y="4278028"/>
              <a:ext cx="396335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IN" dirty="0"/>
                <a:t>Standardization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IN" dirty="0"/>
                <a:t>Easy to Adapt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IN" dirty="0"/>
                <a:t>Less defects</a:t>
              </a:r>
            </a:p>
            <a:p>
              <a:endParaRPr lang="en-IN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10892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2176462"/>
            <a:ext cx="2465070" cy="219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9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282</TotalTime>
  <Words>60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Bauhaus 93</vt:lpstr>
      <vt:lpstr>Lucida Console</vt:lpstr>
      <vt:lpstr>Rockwell</vt:lpstr>
      <vt:lpstr>Rockwell Condensed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Template</dc:title>
  <dc:creator>HSBC</dc:creator>
  <cp:lastModifiedBy>HSBC</cp:lastModifiedBy>
  <cp:revision>42</cp:revision>
  <dcterms:created xsi:type="dcterms:W3CDTF">2016-12-10T21:13:34Z</dcterms:created>
  <dcterms:modified xsi:type="dcterms:W3CDTF">2016-12-12T04:30:27Z</dcterms:modified>
</cp:coreProperties>
</file>