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7" r:id="rId1"/>
  </p:sldMasterIdLst>
  <p:notesMasterIdLst>
    <p:notesMasterId r:id="rId14"/>
  </p:notesMasterIdLst>
  <p:sldIdLst>
    <p:sldId id="256" r:id="rId2"/>
    <p:sldId id="257" r:id="rId3"/>
    <p:sldId id="262" r:id="rId4"/>
    <p:sldId id="259" r:id="rId5"/>
    <p:sldId id="260" r:id="rId6"/>
    <p:sldId id="261" r:id="rId7"/>
    <p:sldId id="263" r:id="rId8"/>
    <p:sldId id="264" r:id="rId9"/>
    <p:sldId id="265" r:id="rId10"/>
    <p:sldId id="258" r:id="rId11"/>
    <p:sldId id="267"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948"/>
    <p:restoredTop sz="76152"/>
  </p:normalViewPr>
  <p:slideViewPr>
    <p:cSldViewPr snapToGrid="0" snapToObjects="1">
      <p:cViewPr varScale="1">
        <p:scale>
          <a:sx n="96" d="100"/>
          <a:sy n="96" d="100"/>
        </p:scale>
        <p:origin x="624" y="176"/>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8" d="100"/>
          <a:sy n="88" d="100"/>
        </p:scale>
        <p:origin x="2664" y="184"/>
      </p:cViewPr>
      <p:guideLst/>
    </p:cSldViewPr>
  </p:notes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commentAuthors" Target="commentAuthor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BA190B-2C69-C846-8FEC-864CF45778E4}" type="datetimeFigureOut">
              <a:rPr lang="en-US" smtClean="0"/>
              <a:t>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F3DBCB-5E5C-184A-A590-43F06DDD4544}" type="slidenum">
              <a:rPr lang="en-US" smtClean="0"/>
              <a:t>‹#›</a:t>
            </a:fld>
            <a:endParaRPr lang="en-US"/>
          </a:p>
        </p:txBody>
      </p:sp>
    </p:spTree>
    <p:extLst>
      <p:ext uri="{BB962C8B-B14F-4D97-AF65-F5344CB8AC3E}">
        <p14:creationId xmlns:p14="http://schemas.microsoft.com/office/powerpoint/2010/main" val="1476487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 Id="rId3" Type="http://schemas.openxmlformats.org/officeDocument/2006/relationships/hyperlink" Target="https://www.analyticsvidhya.com/blog/2015/02/data-exploration-preparation-model/"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analyticsvidhya.com/blog/2015/01/decision-tree-simplified/" TargetMode="External"/><Relationship Id="rId4" Type="http://schemas.openxmlformats.org/officeDocument/2006/relationships/hyperlink" Target="https://www.analyticsvidhya.com/blog/2014/06/introduction-random-forest-simplified/" TargetMode="External"/><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10-15 mins on this slide Day 1- part 1 </a:t>
            </a:r>
          </a:p>
          <a:p>
            <a:r>
              <a:rPr lang="en-US" sz="1200" b="0" i="0" kern="1200" dirty="0" smtClean="0">
                <a:solidFill>
                  <a:schemeClr val="tx1"/>
                </a:solidFill>
                <a:effectLst/>
                <a:latin typeface="+mn-lt"/>
                <a:ea typeface="+mn-ea"/>
                <a:cs typeface="+mn-cs"/>
              </a:rPr>
              <a:t>Introduction about yourself, experience</a:t>
            </a:r>
            <a:r>
              <a:rPr lang="en-US" sz="1200" b="0" i="0" kern="1200" baseline="0" dirty="0" smtClean="0">
                <a:solidFill>
                  <a:schemeClr val="tx1"/>
                </a:solidFill>
                <a:effectLst/>
                <a:latin typeface="+mn-lt"/>
                <a:ea typeface="+mn-ea"/>
                <a:cs typeface="+mn-cs"/>
              </a:rPr>
              <a:t> etc</a:t>
            </a:r>
            <a:r>
              <a:rPr lang="en-US" sz="1200" b="0" i="0" kern="1200" dirty="0" smtClean="0">
                <a:solidFill>
                  <a:schemeClr val="tx1"/>
                </a:solidFill>
                <a:effectLst/>
                <a:latin typeface="+mn-lt"/>
                <a:ea typeface="+mn-ea"/>
                <a:cs typeface="+mn-cs"/>
              </a:rPr>
              <a:t>.. Making students familiar with the environment. Making them curious about the workshop.</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What is machine learning,</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Here is what people said(Most Obvious answer):</a:t>
            </a:r>
          </a:p>
          <a:p>
            <a:r>
              <a:rPr lang="en-US" sz="1200" b="0" i="0" kern="1200" dirty="0" smtClean="0">
                <a:solidFill>
                  <a:schemeClr val="tx1"/>
                </a:solidFill>
                <a:effectLst/>
                <a:latin typeface="+mn-lt"/>
                <a:ea typeface="+mn-ea"/>
                <a:cs typeface="+mn-cs"/>
              </a:rPr>
              <a:t>I don’t know, may be learning from machines?</a:t>
            </a:r>
          </a:p>
          <a:p>
            <a:r>
              <a:rPr lang="en-US" sz="1200" b="0" i="0" kern="1200" dirty="0" smtClean="0">
                <a:solidFill>
                  <a:schemeClr val="tx1"/>
                </a:solidFill>
                <a:effectLst/>
                <a:latin typeface="+mn-lt"/>
                <a:ea typeface="+mn-ea"/>
                <a:cs typeface="+mn-cs"/>
              </a:rPr>
              <a:t>Making machines learn something a.k.a. programming machine software</a:t>
            </a:r>
          </a:p>
          <a:p>
            <a:r>
              <a:rPr lang="en-US" sz="1200" b="0" i="0" kern="1200" dirty="0" smtClean="0">
                <a:solidFill>
                  <a:schemeClr val="tx1"/>
                </a:solidFill>
                <a:effectLst/>
                <a:latin typeface="+mn-lt"/>
                <a:ea typeface="+mn-ea"/>
                <a:cs typeface="+mn-cs"/>
              </a:rPr>
              <a:t>Learning with help of computers</a:t>
            </a:r>
          </a:p>
          <a:p>
            <a:r>
              <a:rPr lang="en-US" sz="1200" b="0" i="0" kern="1200" dirty="0" smtClean="0">
                <a:solidFill>
                  <a:schemeClr val="tx1"/>
                </a:solidFill>
                <a:effectLst/>
                <a:latin typeface="+mn-lt"/>
                <a:ea typeface="+mn-ea"/>
                <a:cs typeface="+mn-cs"/>
              </a:rPr>
              <a:t>Learning through online courses (!!!)</a:t>
            </a:r>
            <a:endParaRPr lang="en-US" sz="1200" b="0" i="1" kern="1200" dirty="0" smtClean="0">
              <a:solidFill>
                <a:schemeClr val="tx1"/>
              </a:solidFill>
              <a:effectLst/>
              <a:latin typeface="+mn-lt"/>
              <a:ea typeface="+mn-ea"/>
              <a:cs typeface="+mn-cs"/>
            </a:endParaRPr>
          </a:p>
          <a:p>
            <a:endParaRPr lang="en-US" sz="1200" b="0" i="1" kern="1200" dirty="0" smtClean="0">
              <a:solidFill>
                <a:schemeClr val="tx1"/>
              </a:solidFill>
              <a:effectLst/>
              <a:latin typeface="+mn-lt"/>
              <a:ea typeface="+mn-ea"/>
              <a:cs typeface="+mn-cs"/>
            </a:endParaRPr>
          </a:p>
          <a:p>
            <a:r>
              <a:rPr lang="en-US" sz="1200" b="0" i="1" kern="1200" dirty="0" smtClean="0">
                <a:solidFill>
                  <a:schemeClr val="tx1"/>
                </a:solidFill>
                <a:effectLst/>
                <a:latin typeface="+mn-lt"/>
                <a:ea typeface="+mn-ea"/>
                <a:cs typeface="+mn-cs"/>
              </a:rPr>
              <a:t>Before</a:t>
            </a:r>
            <a:r>
              <a:rPr lang="en-US" sz="1200" b="0" i="1" kern="1200" baseline="0" dirty="0" smtClean="0">
                <a:solidFill>
                  <a:schemeClr val="tx1"/>
                </a:solidFill>
                <a:effectLst/>
                <a:latin typeface="+mn-lt"/>
                <a:ea typeface="+mn-ea"/>
                <a:cs typeface="+mn-cs"/>
              </a:rPr>
              <a:t> commenting on what machine learning is let’s first see why Machine learning.</a:t>
            </a:r>
            <a:endParaRPr lang="en-US" sz="1200" b="0" i="1" kern="1200" dirty="0" smtClean="0">
              <a:solidFill>
                <a:schemeClr val="tx1"/>
              </a:solidFill>
              <a:effectLst/>
              <a:latin typeface="+mn-lt"/>
              <a:ea typeface="+mn-ea"/>
              <a:cs typeface="+mn-cs"/>
            </a:endParaRPr>
          </a:p>
          <a:p>
            <a:endParaRPr lang="en-US" sz="1200" b="0" i="1"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E5F3DBCB-5E5C-184A-A590-43F06DDD4544}" type="slidenum">
              <a:rPr lang="en-US" smtClean="0"/>
              <a:t>1</a:t>
            </a:fld>
            <a:endParaRPr lang="en-US"/>
          </a:p>
        </p:txBody>
      </p:sp>
    </p:spTree>
    <p:extLst>
      <p:ext uri="{BB962C8B-B14F-4D97-AF65-F5344CB8AC3E}">
        <p14:creationId xmlns:p14="http://schemas.microsoft.com/office/powerpoint/2010/main" val="11565605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20 mins</a:t>
            </a:r>
          </a:p>
          <a:p>
            <a:r>
              <a:rPr lang="en-US" sz="1200" b="1" i="0" kern="1200" dirty="0" smtClean="0">
                <a:solidFill>
                  <a:schemeClr val="tx1"/>
                </a:solidFill>
                <a:effectLst/>
                <a:latin typeface="+mn-lt"/>
                <a:ea typeface="+mn-ea"/>
                <a:cs typeface="+mn-cs"/>
              </a:rPr>
              <a:t>Collecting data</a:t>
            </a:r>
            <a:r>
              <a:rPr lang="en-US" sz="1200" b="0" i="0" kern="1200" dirty="0" smtClean="0">
                <a:solidFill>
                  <a:schemeClr val="tx1"/>
                </a:solidFill>
                <a:effectLst/>
                <a:latin typeface="+mn-lt"/>
                <a:ea typeface="+mn-ea"/>
                <a:cs typeface="+mn-cs"/>
              </a:rPr>
              <a:t>: Be it the raw data from excel, access, text files etc., this step (gathering past data) forms the foundation of the future learning. The better the variety, density and volume of relevant data, better the learning prospects for the machine becomes.</a:t>
            </a:r>
          </a:p>
          <a:p>
            <a:r>
              <a:rPr lang="en-US" sz="1200" b="1" i="0" kern="1200" dirty="0" smtClean="0">
                <a:solidFill>
                  <a:schemeClr val="tx1"/>
                </a:solidFill>
                <a:effectLst/>
                <a:latin typeface="+mn-lt"/>
                <a:ea typeface="+mn-ea"/>
                <a:cs typeface="+mn-cs"/>
              </a:rPr>
              <a:t>Preparing the data</a:t>
            </a:r>
            <a:r>
              <a:rPr lang="en-US" sz="1200" b="0" i="0" kern="1200" dirty="0" smtClean="0">
                <a:solidFill>
                  <a:schemeClr val="tx1"/>
                </a:solidFill>
                <a:effectLst/>
                <a:latin typeface="+mn-lt"/>
                <a:ea typeface="+mn-ea"/>
                <a:cs typeface="+mn-cs"/>
              </a:rPr>
              <a:t>: Any analytical process thrives on the quality of the data used. One needs to spend time determining the quality of data and then taking steps for fixing issues such as missing data and treatment of outliers. </a:t>
            </a:r>
            <a:r>
              <a:rPr lang="en-US" sz="1200" b="0" i="0" u="sng" kern="1200" dirty="0" smtClean="0">
                <a:solidFill>
                  <a:schemeClr val="tx1"/>
                </a:solidFill>
                <a:effectLst/>
                <a:latin typeface="+mn-lt"/>
                <a:ea typeface="+mn-ea"/>
                <a:cs typeface="+mn-cs"/>
                <a:hlinkClick r:id="rId3"/>
              </a:rPr>
              <a:t>Exploratory analysis</a:t>
            </a:r>
            <a:r>
              <a:rPr lang="en-US" sz="1200" b="0" i="0" kern="1200" dirty="0" smtClean="0">
                <a:solidFill>
                  <a:schemeClr val="tx1"/>
                </a:solidFill>
                <a:effectLst/>
                <a:latin typeface="+mn-lt"/>
                <a:ea typeface="+mn-ea"/>
                <a:cs typeface="+mn-cs"/>
              </a:rPr>
              <a:t> is perhaps one method to study the nuances of the data in details thereby burgeoning the nutritional content of the data.</a:t>
            </a:r>
          </a:p>
          <a:p>
            <a:r>
              <a:rPr lang="en-US" sz="1200" b="1" i="0" kern="1200" dirty="0" smtClean="0">
                <a:solidFill>
                  <a:schemeClr val="tx1"/>
                </a:solidFill>
                <a:effectLst/>
                <a:latin typeface="+mn-lt"/>
                <a:ea typeface="+mn-ea"/>
                <a:cs typeface="+mn-cs"/>
              </a:rPr>
              <a:t>Training a model</a:t>
            </a:r>
            <a:r>
              <a:rPr lang="en-US" sz="1200" b="0" i="0" kern="1200" dirty="0" smtClean="0">
                <a:solidFill>
                  <a:schemeClr val="tx1"/>
                </a:solidFill>
                <a:effectLst/>
                <a:latin typeface="+mn-lt"/>
                <a:ea typeface="+mn-ea"/>
                <a:cs typeface="+mn-cs"/>
              </a:rPr>
              <a:t>: This step involves choosing the appropriate algorithm and representation of data in the form of the model. The cleaned data is split into two parts – train and test (proportion depending on the prerequisites); the first part (training data) is used for developing the model. The second part (test data), is used as a reference.</a:t>
            </a:r>
          </a:p>
          <a:p>
            <a:r>
              <a:rPr lang="en-US" sz="1200" b="1" i="0" kern="1200" dirty="0" smtClean="0">
                <a:solidFill>
                  <a:schemeClr val="tx1"/>
                </a:solidFill>
                <a:effectLst/>
                <a:latin typeface="+mn-lt"/>
                <a:ea typeface="+mn-ea"/>
                <a:cs typeface="+mn-cs"/>
              </a:rPr>
              <a:t>Evaluating the model</a:t>
            </a:r>
            <a:r>
              <a:rPr lang="en-US" sz="1200" b="0" i="0" kern="1200" dirty="0" smtClean="0">
                <a:solidFill>
                  <a:schemeClr val="tx1"/>
                </a:solidFill>
                <a:effectLst/>
                <a:latin typeface="+mn-lt"/>
                <a:ea typeface="+mn-ea"/>
                <a:cs typeface="+mn-cs"/>
              </a:rPr>
              <a:t>: To test the accuracy, the second part of the data (holdout / test data) is used. This step determines the precision in the choice of the algorithm based on the outcome. A better test to check accuracy of model is to see its performance on data which was not used at all during model build.</a:t>
            </a:r>
          </a:p>
          <a:p>
            <a:r>
              <a:rPr lang="en-US" sz="1200" b="1" i="0" kern="1200" dirty="0" smtClean="0">
                <a:solidFill>
                  <a:schemeClr val="tx1"/>
                </a:solidFill>
                <a:effectLst/>
                <a:latin typeface="+mn-lt"/>
                <a:ea typeface="+mn-ea"/>
                <a:cs typeface="+mn-cs"/>
              </a:rPr>
              <a:t>Improving the performance</a:t>
            </a:r>
            <a:r>
              <a:rPr lang="en-US" sz="1200" b="0" i="0" kern="1200" dirty="0" smtClean="0">
                <a:solidFill>
                  <a:schemeClr val="tx1"/>
                </a:solidFill>
                <a:effectLst/>
                <a:latin typeface="+mn-lt"/>
                <a:ea typeface="+mn-ea"/>
                <a:cs typeface="+mn-cs"/>
              </a:rPr>
              <a:t>: This step might involve choosing a different model altogether or introducing more variables to augment the efficiency. That’s why significant amount of time needs to be spent </a:t>
            </a:r>
            <a:r>
              <a:rPr lang="en-US" sz="1200" b="1" i="0" kern="1200" dirty="0" smtClean="0">
                <a:solidFill>
                  <a:schemeClr val="tx1"/>
                </a:solidFill>
                <a:effectLst/>
                <a:latin typeface="+mn-lt"/>
                <a:ea typeface="+mn-ea"/>
                <a:cs typeface="+mn-cs"/>
              </a:rPr>
              <a:t>in data collection and preparation.</a:t>
            </a:r>
            <a:endParaRPr lang="en-US" sz="1200" b="0" i="0" kern="1200" dirty="0" smtClean="0">
              <a:solidFill>
                <a:schemeClr val="tx1"/>
              </a:solidFill>
              <a:effectLst/>
              <a:latin typeface="+mn-lt"/>
              <a:ea typeface="+mn-ea"/>
              <a:cs typeface="+mn-cs"/>
            </a:endParaRP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E5F3DBCB-5E5C-184A-A590-43F06DDD4544}" type="slidenum">
              <a:rPr lang="en-US" smtClean="0"/>
              <a:t>10</a:t>
            </a:fld>
            <a:endParaRPr lang="en-US"/>
          </a:p>
        </p:txBody>
      </p:sp>
    </p:spTree>
    <p:extLst>
      <p:ext uri="{BB962C8B-B14F-4D97-AF65-F5344CB8AC3E}">
        <p14:creationId xmlns:p14="http://schemas.microsoft.com/office/powerpoint/2010/main" val="20355598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br>
              <a:rPr lang="en-US" dirty="0" smtClean="0"/>
            </a:br>
            <a:r>
              <a:rPr lang="en-US" dirty="0" smtClean="0"/>
              <a:t>20 mins</a:t>
            </a:r>
          </a:p>
          <a:p>
            <a:r>
              <a:rPr lang="en-US" dirty="0" smtClean="0"/>
              <a:t>Describe</a:t>
            </a:r>
            <a:r>
              <a:rPr lang="en-US" baseline="0" dirty="0" smtClean="0"/>
              <a:t> the tools and technologies used to write machine learning algorithms.</a:t>
            </a:r>
          </a:p>
          <a:p>
            <a:r>
              <a:rPr lang="en-US" baseline="0" dirty="0" smtClean="0"/>
              <a:t>For ex :</a:t>
            </a:r>
          </a:p>
          <a:p>
            <a:r>
              <a:rPr lang="en-US" baseline="0" dirty="0" smtClean="0"/>
              <a:t>You can code using python, R , </a:t>
            </a:r>
            <a:r>
              <a:rPr lang="en-US" baseline="0" dirty="0" err="1" smtClean="0"/>
              <a:t>scala</a:t>
            </a:r>
            <a:r>
              <a:rPr lang="en-US" baseline="0" dirty="0" smtClean="0"/>
              <a:t> , java , </a:t>
            </a:r>
            <a:r>
              <a:rPr lang="en-US" baseline="0" dirty="0" err="1" smtClean="0"/>
              <a:t>javascript</a:t>
            </a:r>
            <a:r>
              <a:rPr lang="en-US" baseline="0" dirty="0" smtClean="0"/>
              <a:t> </a:t>
            </a:r>
            <a:r>
              <a:rPr lang="en-US" baseline="0" dirty="0" err="1" smtClean="0"/>
              <a:t>etc</a:t>
            </a:r>
            <a:endParaRPr lang="en-US" baseline="0" dirty="0" smtClean="0"/>
          </a:p>
          <a:p>
            <a:r>
              <a:rPr lang="en-US" baseline="0" dirty="0" smtClean="0"/>
              <a:t>IDEs can be used like </a:t>
            </a:r>
            <a:r>
              <a:rPr lang="en-US" baseline="0" dirty="0" err="1" smtClean="0"/>
              <a:t>pyCharm</a:t>
            </a:r>
            <a:r>
              <a:rPr lang="en-US" baseline="0" dirty="0" smtClean="0"/>
              <a:t> , </a:t>
            </a:r>
            <a:r>
              <a:rPr lang="en-US" baseline="0" dirty="0" err="1" smtClean="0"/>
              <a:t>jupyter</a:t>
            </a:r>
            <a:r>
              <a:rPr lang="en-US" baseline="0" dirty="0" smtClean="0"/>
              <a:t> for python </a:t>
            </a:r>
          </a:p>
          <a:p>
            <a:r>
              <a:rPr lang="en-US" baseline="0" dirty="0" err="1" smtClean="0"/>
              <a:t>Webstorm</a:t>
            </a:r>
            <a:r>
              <a:rPr lang="en-US" baseline="0" dirty="0" smtClean="0"/>
              <a:t> for UI development</a:t>
            </a:r>
          </a:p>
          <a:p>
            <a:r>
              <a:rPr lang="en-US" baseline="0" dirty="0" smtClean="0"/>
              <a:t>For the below sessions we will be concentrating on python tech stack.</a:t>
            </a:r>
          </a:p>
          <a:p>
            <a:r>
              <a:rPr lang="en-US" baseline="0" dirty="0" smtClean="0"/>
              <a:t>And we will be taking hands-on sessions on different ML algorithms.</a:t>
            </a:r>
          </a:p>
          <a:p>
            <a:endParaRPr lang="en-US" dirty="0"/>
          </a:p>
        </p:txBody>
      </p:sp>
      <p:sp>
        <p:nvSpPr>
          <p:cNvPr id="4" name="Slide Number Placeholder 3"/>
          <p:cNvSpPr>
            <a:spLocks noGrp="1"/>
          </p:cNvSpPr>
          <p:nvPr>
            <p:ph type="sldNum" sz="quarter" idx="10"/>
          </p:nvPr>
        </p:nvSpPr>
        <p:spPr/>
        <p:txBody>
          <a:bodyPr/>
          <a:lstStyle/>
          <a:p>
            <a:fld id="{E5F3DBCB-5E5C-184A-A590-43F06DDD4544}" type="slidenum">
              <a:rPr lang="en-US" smtClean="0"/>
              <a:t>11</a:t>
            </a:fld>
            <a:endParaRPr lang="en-US"/>
          </a:p>
        </p:txBody>
      </p:sp>
    </p:spTree>
    <p:extLst>
      <p:ext uri="{BB962C8B-B14F-4D97-AF65-F5344CB8AC3E}">
        <p14:creationId xmlns:p14="http://schemas.microsoft.com/office/powerpoint/2010/main" val="17744068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45 mins</a:t>
            </a:r>
          </a:p>
          <a:p>
            <a:r>
              <a:rPr lang="en-US" baseline="0" dirty="0" smtClean="0"/>
              <a:t>Guide the installation of python</a:t>
            </a:r>
          </a:p>
          <a:p>
            <a:r>
              <a:rPr lang="en-US" baseline="0" dirty="0" smtClean="0"/>
              <a:t>What is </a:t>
            </a:r>
            <a:r>
              <a:rPr lang="en-US" baseline="0" dirty="0" err="1" smtClean="0"/>
              <a:t>sci</a:t>
            </a:r>
            <a:r>
              <a:rPr lang="en-US" baseline="0" dirty="0" smtClean="0"/>
              <a:t>-kit learn</a:t>
            </a:r>
          </a:p>
          <a:p>
            <a:r>
              <a:rPr lang="en-US" baseline="0" dirty="0" smtClean="0"/>
              <a:t>What is an IDE </a:t>
            </a:r>
            <a:r>
              <a:rPr lang="en-US" baseline="0" dirty="0" err="1" smtClean="0"/>
              <a:t>etc</a:t>
            </a:r>
            <a:endParaRPr lang="en-US" baseline="0" dirty="0" smtClean="0"/>
          </a:p>
          <a:p>
            <a:r>
              <a:rPr lang="en-US" baseline="0" dirty="0" smtClean="0"/>
              <a:t>python basics if needed, as we have to take all hands-on sessions using python and </a:t>
            </a:r>
            <a:r>
              <a:rPr lang="en-US" baseline="0" dirty="0" err="1" smtClean="0"/>
              <a:t>sci</a:t>
            </a:r>
            <a:r>
              <a:rPr lang="en-US" baseline="0" dirty="0" smtClean="0"/>
              <a:t>-kit learn  </a:t>
            </a:r>
          </a:p>
        </p:txBody>
      </p:sp>
      <p:sp>
        <p:nvSpPr>
          <p:cNvPr id="4" name="Slide Number Placeholder 3"/>
          <p:cNvSpPr>
            <a:spLocks noGrp="1"/>
          </p:cNvSpPr>
          <p:nvPr>
            <p:ph type="sldNum" sz="quarter" idx="10"/>
          </p:nvPr>
        </p:nvSpPr>
        <p:spPr/>
        <p:txBody>
          <a:bodyPr/>
          <a:lstStyle/>
          <a:p>
            <a:fld id="{E5F3DBCB-5E5C-184A-A590-43F06DDD4544}" type="slidenum">
              <a:rPr lang="en-US" smtClean="0"/>
              <a:t>12</a:t>
            </a:fld>
            <a:endParaRPr lang="en-US"/>
          </a:p>
        </p:txBody>
      </p:sp>
    </p:spTree>
    <p:extLst>
      <p:ext uri="{BB962C8B-B14F-4D97-AF65-F5344CB8AC3E}">
        <p14:creationId xmlns:p14="http://schemas.microsoft.com/office/powerpoint/2010/main" val="201394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10</a:t>
            </a:r>
            <a:r>
              <a:rPr lang="en-US" baseline="0" dirty="0" smtClean="0"/>
              <a:t> mins </a:t>
            </a:r>
            <a:r>
              <a:rPr lang="mr-IN" baseline="0" dirty="0" smtClean="0"/>
              <a:t>–</a:t>
            </a:r>
            <a:r>
              <a:rPr lang="en-US" baseline="0" dirty="0" smtClean="0"/>
              <a:t> importance of machine learning, day to day life examples like google ad sense, weather forecast, </a:t>
            </a:r>
            <a:r>
              <a:rPr lang="en-US" baseline="0" dirty="0" err="1" smtClean="0"/>
              <a:t>youtube</a:t>
            </a:r>
            <a:r>
              <a:rPr lang="en-US" baseline="0" dirty="0" smtClean="0"/>
              <a:t> suggestions etc. </a:t>
            </a:r>
            <a:endParaRPr lang="en-US" dirty="0" smtClean="0"/>
          </a:p>
          <a:p>
            <a:r>
              <a:rPr lang="en-US" dirty="0" smtClean="0"/>
              <a:t>Why Machine learning</a:t>
            </a:r>
            <a:r>
              <a:rPr lang="en-US" baseline="0" dirty="0" smtClean="0"/>
              <a:t> ?</a:t>
            </a:r>
          </a:p>
          <a:p>
            <a:r>
              <a:rPr lang="en-US" sz="1200" b="1" i="0" kern="1200" dirty="0" smtClean="0">
                <a:solidFill>
                  <a:schemeClr val="tx1"/>
                </a:solidFill>
                <a:effectLst/>
                <a:latin typeface="+mn-lt"/>
                <a:ea typeface="+mn-ea"/>
                <a:cs typeface="+mn-cs"/>
              </a:rPr>
              <a:t>The benefit of machine learning is that it can predict ?</a:t>
            </a:r>
          </a:p>
          <a:p>
            <a:r>
              <a:rPr lang="en-US" sz="1200" b="0" i="0" kern="1200" dirty="0" smtClean="0">
                <a:solidFill>
                  <a:schemeClr val="tx1"/>
                </a:solidFill>
                <a:effectLst/>
                <a:latin typeface="+mn-lt"/>
                <a:ea typeface="+mn-ea"/>
                <a:cs typeface="+mn-cs"/>
              </a:rPr>
              <a:t>If you’re just tagging your friend’s faces in pictures, you’re not using a machine learning model.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If you upload a new photo and suddenly it tells you who each person is, then you’re cooking with machine learning gas. </a:t>
            </a:r>
          </a:p>
          <a:p>
            <a:r>
              <a:rPr lang="en-US" sz="1200" b="0" i="0" kern="1200" dirty="0" smtClean="0">
                <a:solidFill>
                  <a:schemeClr val="tx1"/>
                </a:solidFill>
                <a:effectLst/>
                <a:latin typeface="+mn-lt"/>
                <a:ea typeface="+mn-ea"/>
                <a:cs typeface="+mn-cs"/>
              </a:rPr>
              <a:t>The whole point of machine learning is to predict things based on patterns and other factors it has been trained with.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It can be anything; housing prices based on zip code and number of bedrooms, likelihood of a flight delay based on time of year and weather, tagging of objects or people in pictures etc.</a:t>
            </a:r>
          </a:p>
          <a:p>
            <a:r>
              <a:rPr lang="en-US" sz="1200" b="0" i="0" kern="1200" dirty="0" smtClean="0">
                <a:solidFill>
                  <a:schemeClr val="tx1"/>
                </a:solidFill>
                <a:effectLst/>
                <a:latin typeface="+mn-lt"/>
                <a:ea typeface="+mn-ea"/>
                <a:cs typeface="+mn-cs"/>
              </a:rPr>
              <a:t>Here you can give n-number</a:t>
            </a:r>
            <a:r>
              <a:rPr lang="en-US" sz="1200" b="0" i="0" kern="1200" baseline="0" dirty="0" smtClean="0">
                <a:solidFill>
                  <a:schemeClr val="tx1"/>
                </a:solidFill>
                <a:effectLst/>
                <a:latin typeface="+mn-lt"/>
                <a:ea typeface="+mn-ea"/>
                <a:cs typeface="+mn-cs"/>
              </a:rPr>
              <a:t> of use cases</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But How it predicts ?</a:t>
            </a:r>
            <a:endParaRPr lang="en-US" sz="1200" b="1"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5F3DBCB-5E5C-184A-A590-43F06DDD4544}" type="slidenum">
              <a:rPr lang="en-US" smtClean="0"/>
              <a:t>2</a:t>
            </a:fld>
            <a:endParaRPr lang="en-US"/>
          </a:p>
        </p:txBody>
      </p:sp>
    </p:spTree>
    <p:extLst>
      <p:ext uri="{BB962C8B-B14F-4D97-AF65-F5344CB8AC3E}">
        <p14:creationId xmlns:p14="http://schemas.microsoft.com/office/powerpoint/2010/main" val="12911261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10 mins</a:t>
            </a:r>
          </a:p>
          <a:p>
            <a:r>
              <a:rPr lang="en-US" sz="1200" b="1" i="0" kern="1200" dirty="0" smtClean="0">
                <a:solidFill>
                  <a:schemeClr val="tx1"/>
                </a:solidFill>
                <a:effectLst/>
                <a:latin typeface="+mn-lt"/>
                <a:ea typeface="+mn-ea"/>
                <a:cs typeface="+mn-cs"/>
              </a:rPr>
              <a:t>Machine learning requires training..</a:t>
            </a:r>
          </a:p>
          <a:p>
            <a:r>
              <a:rPr lang="en-US" sz="1200" b="0" i="0" kern="1200" dirty="0" smtClean="0">
                <a:solidFill>
                  <a:schemeClr val="tx1"/>
                </a:solidFill>
                <a:effectLst/>
                <a:latin typeface="+mn-lt"/>
                <a:ea typeface="+mn-ea"/>
                <a:cs typeface="+mn-cs"/>
              </a:rPr>
              <a:t>You have to tell a machine learning model what its trying to predict. Think about how a human child learns.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first time they see a banana, they have no idea what it is. You then tell them it is a banana. </a:t>
            </a:r>
          </a:p>
          <a:p>
            <a:r>
              <a:rPr lang="en-US" sz="1200" b="0" i="0" kern="1200" dirty="0" smtClean="0">
                <a:solidFill>
                  <a:schemeClr val="tx1"/>
                </a:solidFill>
                <a:effectLst/>
                <a:latin typeface="+mn-lt"/>
                <a:ea typeface="+mn-ea"/>
                <a:cs typeface="+mn-cs"/>
              </a:rPr>
              <a:t>The next time they see one (not the one you trained them on because you already ate it) they’ll identify it as a banana. </a:t>
            </a:r>
          </a:p>
          <a:p>
            <a:r>
              <a:rPr lang="en-US" sz="1200" b="0" i="0" kern="1200" dirty="0" smtClean="0">
                <a:solidFill>
                  <a:schemeClr val="tx1"/>
                </a:solidFill>
                <a:effectLst/>
                <a:latin typeface="+mn-lt"/>
                <a:ea typeface="+mn-ea"/>
                <a:cs typeface="+mn-cs"/>
              </a:rPr>
              <a:t>Machine learning works in a similar way. You show it as many pictures of a banana as you possibly can, tell it its a banana, and then test it with a picture of a banana it wasn’t trained on. This is an over simplification a bit because I’m leaving out the part where you also have to tell it what isn’t a banana, and show it different kinds of bananas, different colors, pictures from different perspectives and angles etc.</a:t>
            </a:r>
            <a:r>
              <a:rPr lang="en-US" sz="1200" b="0" i="0" kern="1200" baseline="0" dirty="0" smtClean="0">
                <a:solidFill>
                  <a:schemeClr val="tx1"/>
                </a:solidFill>
                <a:effectLst/>
                <a:latin typeface="+mn-lt"/>
                <a:ea typeface="+mn-ea"/>
                <a:cs typeface="+mn-cs"/>
              </a:rPr>
              <a:t> elaborate with multiple examples.</a:t>
            </a:r>
            <a:endParaRPr lang="en-US" sz="1200" b="0" i="0" kern="1200" dirty="0" smtClean="0">
              <a:solidFill>
                <a:schemeClr val="tx1"/>
              </a:solidFill>
              <a:effectLst/>
              <a:latin typeface="+mn-lt"/>
              <a:ea typeface="+mn-ea"/>
              <a:cs typeface="+mn-cs"/>
            </a:endParaRP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E5F3DBCB-5E5C-184A-A590-43F06DDD4544}" type="slidenum">
              <a:rPr lang="en-US" smtClean="0"/>
              <a:t>3</a:t>
            </a:fld>
            <a:endParaRPr lang="en-US"/>
          </a:p>
        </p:txBody>
      </p:sp>
    </p:spTree>
    <p:extLst>
      <p:ext uri="{BB962C8B-B14F-4D97-AF65-F5344CB8AC3E}">
        <p14:creationId xmlns:p14="http://schemas.microsoft.com/office/powerpoint/2010/main" val="16200737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5-10 mins</a:t>
            </a:r>
          </a:p>
          <a:p>
            <a:r>
              <a:rPr lang="en-US" sz="1200" b="0" i="0" kern="1200" dirty="0" smtClean="0">
                <a:solidFill>
                  <a:schemeClr val="tx1"/>
                </a:solidFill>
                <a:effectLst/>
                <a:latin typeface="+mn-lt"/>
                <a:ea typeface="+mn-ea"/>
                <a:cs typeface="+mn-cs"/>
              </a:rPr>
              <a:t>Most people seem a bit intimidated or confused by machine learning. What is it? Where is it going? Can I have some money now please?</a:t>
            </a:r>
            <a:endParaRPr lang="en-US" sz="1200" i="1"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i="1" kern="1200" dirty="0" smtClean="0">
                <a:solidFill>
                  <a:schemeClr val="tx1"/>
                </a:solidFill>
                <a:latin typeface="+mn-lt"/>
                <a:ea typeface="+mn-ea"/>
                <a:cs typeface="+mn-cs"/>
              </a:rPr>
              <a:t>“Basically</a:t>
            </a:r>
            <a:r>
              <a:rPr lang="en-US" sz="1200" i="1" kern="1200" baseline="0" dirty="0" smtClean="0">
                <a:solidFill>
                  <a:schemeClr val="tx1"/>
                </a:solidFill>
                <a:latin typeface="+mn-lt"/>
                <a:ea typeface="+mn-ea"/>
                <a:cs typeface="+mn-cs"/>
              </a:rPr>
              <a:t> </a:t>
            </a:r>
            <a:r>
              <a:rPr lang="en-US" sz="1200" i="1" kern="1200" dirty="0" smtClean="0">
                <a:solidFill>
                  <a:schemeClr val="tx1"/>
                </a:solidFill>
                <a:latin typeface="+mn-lt"/>
                <a:ea typeface="+mn-ea"/>
                <a:cs typeface="+mn-cs"/>
              </a:rPr>
              <a:t>Machine Learning refers to the techniques involved in dealing with vast data in the most intelligent fashion (by developing algorithms) to derive actionable insights.”</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All valid questions. The truth is, you’ve been training machine learning models for years now, probably without realizing it. </a:t>
            </a:r>
          </a:p>
          <a:p>
            <a:r>
              <a:rPr lang="en-US" sz="1200" b="0" i="0" kern="1200" dirty="0" smtClean="0">
                <a:solidFill>
                  <a:schemeClr val="tx1"/>
                </a:solidFill>
                <a:effectLst/>
                <a:latin typeface="+mn-lt"/>
                <a:ea typeface="+mn-ea"/>
                <a:cs typeface="+mn-cs"/>
              </a:rPr>
              <a:t>Do you use an iPhone or Apple photos? Or how about Facebook? You know how it shows you a group of faces and asks you to identify them? Well, by tagging those photos, you are training a facial recognition model to identify new faces. </a:t>
            </a:r>
          </a:p>
          <a:p>
            <a:r>
              <a:rPr lang="en-US" sz="1200" b="0" i="0" kern="1200" dirty="0" smtClean="0">
                <a:solidFill>
                  <a:schemeClr val="tx1"/>
                </a:solidFill>
                <a:effectLst/>
                <a:latin typeface="+mn-lt"/>
                <a:ea typeface="+mn-ea"/>
                <a:cs typeface="+mn-cs"/>
              </a:rPr>
              <a:t>Congratulations, you can now say you have experience training machine learning models! </a:t>
            </a:r>
            <a:endParaRPr lang="en-US" dirty="0"/>
          </a:p>
        </p:txBody>
      </p:sp>
      <p:sp>
        <p:nvSpPr>
          <p:cNvPr id="4" name="Slide Number Placeholder 3"/>
          <p:cNvSpPr>
            <a:spLocks noGrp="1"/>
          </p:cNvSpPr>
          <p:nvPr>
            <p:ph type="sldNum" sz="quarter" idx="10"/>
          </p:nvPr>
        </p:nvSpPr>
        <p:spPr/>
        <p:txBody>
          <a:bodyPr/>
          <a:lstStyle/>
          <a:p>
            <a:fld id="{E5F3DBCB-5E5C-184A-A590-43F06DDD4544}" type="slidenum">
              <a:rPr lang="en-US" smtClean="0"/>
              <a:t>4</a:t>
            </a:fld>
            <a:endParaRPr lang="en-US"/>
          </a:p>
        </p:txBody>
      </p:sp>
    </p:spTree>
    <p:extLst>
      <p:ext uri="{BB962C8B-B14F-4D97-AF65-F5344CB8AC3E}">
        <p14:creationId xmlns:p14="http://schemas.microsoft.com/office/powerpoint/2010/main" val="12292925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10 mins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People tend to throw all of these terms around casually. To sound like an expert, learn the difference.</a:t>
            </a:r>
          </a:p>
          <a:p>
            <a:r>
              <a:rPr lang="en-US" sz="1200" b="0" i="0" kern="1200" dirty="0" smtClean="0">
                <a:solidFill>
                  <a:schemeClr val="tx1"/>
                </a:solidFill>
                <a:effectLst/>
                <a:latin typeface="+mn-lt"/>
                <a:ea typeface="+mn-ea"/>
                <a:cs typeface="+mn-cs"/>
              </a:rPr>
              <a:t>AI — Artificial Intelligence just means a computer that is as good as (or better than) humans at doing specific tasks. It can also mean a robot that can make decisions based on lots of input, not unlike the Terminator or C3PO. Its a very broad term that isn’t very useful.</a:t>
            </a:r>
          </a:p>
          <a:p>
            <a:r>
              <a:rPr lang="en-US" sz="1200" b="0" i="0" kern="1200" dirty="0" smtClean="0">
                <a:solidFill>
                  <a:schemeClr val="tx1"/>
                </a:solidFill>
                <a:effectLst/>
                <a:latin typeface="+mn-lt"/>
                <a:ea typeface="+mn-ea"/>
                <a:cs typeface="+mn-cs"/>
              </a:rPr>
              <a:t>ML — Machine learning is a method for achieving AI. It means making a prediction about something based on training from sets of parsed data. There are lots of different ways a ML platform can implement training sets to predict things.</a:t>
            </a:r>
          </a:p>
          <a:p>
            <a:r>
              <a:rPr lang="en-US" sz="1200" b="0" i="0" kern="1200" dirty="0" smtClean="0">
                <a:solidFill>
                  <a:schemeClr val="tx1"/>
                </a:solidFill>
                <a:effectLst/>
                <a:latin typeface="+mn-lt"/>
                <a:ea typeface="+mn-ea"/>
                <a:cs typeface="+mn-cs"/>
              </a:rPr>
              <a:t>NL — Neural networks is one of these ways a machine learning model can predict things. Neural networks work a bit like your brain, by tuning itself through lots and lots of training to understand what a banana is supposed to look like. You create layers of nodes that get very </a:t>
            </a:r>
            <a:r>
              <a:rPr lang="en-US" sz="1200" b="1" i="0" kern="1200" dirty="0" smtClean="0">
                <a:solidFill>
                  <a:schemeClr val="tx1"/>
                </a:solidFill>
                <a:effectLst/>
                <a:latin typeface="+mn-lt"/>
                <a:ea typeface="+mn-ea"/>
                <a:cs typeface="+mn-cs"/>
              </a:rPr>
              <a:t>deep.</a:t>
            </a: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5F3DBCB-5E5C-184A-A590-43F06DDD4544}" type="slidenum">
              <a:rPr lang="en-US" smtClean="0"/>
              <a:t>5</a:t>
            </a:fld>
            <a:endParaRPr lang="en-US"/>
          </a:p>
        </p:txBody>
      </p:sp>
    </p:spTree>
    <p:extLst>
      <p:ext uri="{BB962C8B-B14F-4D97-AF65-F5344CB8AC3E}">
        <p14:creationId xmlns:p14="http://schemas.microsoft.com/office/powerpoint/2010/main" val="1683002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10 mins</a:t>
            </a:r>
            <a:endParaRPr lang="en-US" dirty="0" smtClean="0"/>
          </a:p>
          <a:p>
            <a:r>
              <a:rPr lang="en-US" sz="1200" b="1" i="0" kern="1200" dirty="0" smtClean="0">
                <a:solidFill>
                  <a:schemeClr val="tx1"/>
                </a:solidFill>
                <a:effectLst/>
                <a:latin typeface="+mn-lt"/>
                <a:ea typeface="+mn-ea"/>
                <a:cs typeface="+mn-cs"/>
              </a:rPr>
              <a:t>1. Supervised Learning</a:t>
            </a:r>
          </a:p>
          <a:p>
            <a:r>
              <a:rPr lang="en-US" sz="1200" b="1" i="0" u="sng" kern="1200" dirty="0" smtClean="0">
                <a:solidFill>
                  <a:schemeClr val="tx1"/>
                </a:solidFill>
                <a:effectLst/>
                <a:latin typeface="+mn-lt"/>
                <a:ea typeface="+mn-ea"/>
                <a:cs typeface="+mn-cs"/>
              </a:rPr>
              <a:t>How it works:</a:t>
            </a:r>
            <a:r>
              <a:rPr lang="en-US" sz="1200" b="0" i="0" kern="1200" dirty="0" smtClean="0">
                <a:solidFill>
                  <a:schemeClr val="tx1"/>
                </a:solidFill>
                <a:effectLst/>
                <a:latin typeface="+mn-lt"/>
                <a:ea typeface="+mn-ea"/>
                <a:cs typeface="+mn-cs"/>
              </a:rPr>
              <a:t> This algorithm consist of a target / outcome variable (or dependent variable) which is to be predicted from a given set of predictors (independent variables). Using these set of variables, we generate a function that map inputs to desired outputs. The training process continues until the model achieves a desired level of accuracy on the training data. Examples of Supervised Learning: Regression, </a:t>
            </a:r>
            <a:r>
              <a:rPr lang="en-US" sz="1200" b="0" i="0" u="sng" kern="1200" dirty="0" smtClean="0">
                <a:solidFill>
                  <a:schemeClr val="tx1"/>
                </a:solidFill>
                <a:effectLst/>
                <a:latin typeface="+mn-lt"/>
                <a:ea typeface="+mn-ea"/>
                <a:cs typeface="+mn-cs"/>
                <a:hlinkClick r:id="rId3"/>
              </a:rPr>
              <a:t>Decision Tree</a:t>
            </a:r>
            <a:r>
              <a:rPr lang="en-US" sz="1200" b="0" i="0" kern="1200" dirty="0" smtClean="0">
                <a:solidFill>
                  <a:schemeClr val="tx1"/>
                </a:solidFill>
                <a:effectLst/>
                <a:latin typeface="+mn-lt"/>
                <a:ea typeface="+mn-ea"/>
                <a:cs typeface="+mn-cs"/>
              </a:rPr>
              <a:t>, </a:t>
            </a:r>
            <a:r>
              <a:rPr lang="en-US" sz="1200" b="0" i="0" u="sng" kern="1200" dirty="0" smtClean="0">
                <a:solidFill>
                  <a:schemeClr val="tx1"/>
                </a:solidFill>
                <a:effectLst/>
                <a:latin typeface="+mn-lt"/>
                <a:ea typeface="+mn-ea"/>
                <a:cs typeface="+mn-cs"/>
                <a:hlinkClick r:id="rId4"/>
              </a:rPr>
              <a:t>Random Forest</a:t>
            </a:r>
            <a:r>
              <a:rPr lang="en-US" sz="1200" b="0" i="0" kern="1200" dirty="0" smtClean="0">
                <a:solidFill>
                  <a:schemeClr val="tx1"/>
                </a:solidFill>
                <a:effectLst/>
                <a:latin typeface="+mn-lt"/>
                <a:ea typeface="+mn-ea"/>
                <a:cs typeface="+mn-cs"/>
              </a:rPr>
              <a:t>, KNN, Logistic Regression etc.</a:t>
            </a:r>
          </a:p>
          <a:p>
            <a:r>
              <a:rPr lang="en-US" sz="1200" b="1" i="0" kern="1200" dirty="0" smtClean="0">
                <a:solidFill>
                  <a:schemeClr val="tx1"/>
                </a:solidFill>
                <a:effectLst/>
                <a:latin typeface="+mn-lt"/>
                <a:ea typeface="+mn-ea"/>
                <a:cs typeface="+mn-cs"/>
              </a:rPr>
              <a:t>2. Unsupervised Learning</a:t>
            </a:r>
          </a:p>
          <a:p>
            <a:r>
              <a:rPr lang="en-US" sz="1200" b="1" i="0" u="sng" kern="1200" dirty="0" smtClean="0">
                <a:solidFill>
                  <a:schemeClr val="tx1"/>
                </a:solidFill>
                <a:effectLst/>
                <a:latin typeface="+mn-lt"/>
                <a:ea typeface="+mn-ea"/>
                <a:cs typeface="+mn-cs"/>
              </a:rPr>
              <a:t>How it works:</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In this algorithm, we do not have any target or outcome variable to predict / estimate.  It is used for clustering population in different groups, which is widely used for segmenting customers in different groups for specific intervention. Examples of Unsupervised Learning: </a:t>
            </a:r>
            <a:r>
              <a:rPr lang="en-US" sz="1200" b="0" i="0" kern="1200" dirty="0" err="1" smtClean="0">
                <a:solidFill>
                  <a:schemeClr val="tx1"/>
                </a:solidFill>
                <a:effectLst/>
                <a:latin typeface="+mn-lt"/>
                <a:ea typeface="+mn-ea"/>
                <a:cs typeface="+mn-cs"/>
              </a:rPr>
              <a:t>Apriori</a:t>
            </a:r>
            <a:r>
              <a:rPr lang="en-US" sz="1200" b="0" i="0" kern="1200" dirty="0" smtClean="0">
                <a:solidFill>
                  <a:schemeClr val="tx1"/>
                </a:solidFill>
                <a:effectLst/>
                <a:latin typeface="+mn-lt"/>
                <a:ea typeface="+mn-ea"/>
                <a:cs typeface="+mn-cs"/>
              </a:rPr>
              <a:t> algorithm, K-means</a:t>
            </a:r>
          </a:p>
          <a:p>
            <a:r>
              <a:rPr lang="en-US" sz="1200" b="1" i="0" kern="1200" dirty="0" smtClean="0">
                <a:solidFill>
                  <a:schemeClr val="tx1"/>
                </a:solidFill>
                <a:effectLst/>
                <a:latin typeface="+mn-lt"/>
                <a:ea typeface="+mn-ea"/>
                <a:cs typeface="+mn-cs"/>
              </a:rPr>
              <a:t>3. Reinforcement Learning:</a:t>
            </a:r>
          </a:p>
          <a:p>
            <a:r>
              <a:rPr lang="en-US" sz="1200" b="1" i="0" u="sng" kern="1200" dirty="0" smtClean="0">
                <a:solidFill>
                  <a:schemeClr val="tx1"/>
                </a:solidFill>
                <a:effectLst/>
                <a:latin typeface="+mn-lt"/>
                <a:ea typeface="+mn-ea"/>
                <a:cs typeface="+mn-cs"/>
              </a:rPr>
              <a:t>How it works:</a:t>
            </a:r>
            <a:r>
              <a:rPr lang="en-US" sz="1200" b="0" i="0" kern="1200" dirty="0" smtClean="0">
                <a:solidFill>
                  <a:schemeClr val="tx1"/>
                </a:solidFill>
                <a:effectLst/>
                <a:latin typeface="+mn-lt"/>
                <a:ea typeface="+mn-ea"/>
                <a:cs typeface="+mn-cs"/>
              </a:rPr>
              <a:t>  Using this algorithm, the machine is trained to make specific decisions. It works this way: the machine is exposed to an environment where it trains itself continually using trial and error. This machine learns from past experience and tries to capture the best possible knowledge to make accurate business decisions. Example of Reinforcement Learning: Markov Decision Process.</a:t>
            </a:r>
            <a:r>
              <a:rPr lang="en-US" sz="1200" b="0" i="0" kern="1200" baseline="0" dirty="0" smtClean="0">
                <a:solidFill>
                  <a:schemeClr val="tx1"/>
                </a:solidFill>
                <a:effectLst/>
                <a:latin typeface="+mn-lt"/>
                <a:ea typeface="+mn-ea"/>
                <a:cs typeface="+mn-cs"/>
              </a:rPr>
              <a:t> Used mostly in Games, self drive cars , navigation systems.</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5F3DBCB-5E5C-184A-A590-43F06DDD4544}" type="slidenum">
              <a:rPr lang="en-US" smtClean="0"/>
              <a:t>6</a:t>
            </a:fld>
            <a:endParaRPr lang="en-US"/>
          </a:p>
        </p:txBody>
      </p:sp>
    </p:spTree>
    <p:extLst>
      <p:ext uri="{BB962C8B-B14F-4D97-AF65-F5344CB8AC3E}">
        <p14:creationId xmlns:p14="http://schemas.microsoft.com/office/powerpoint/2010/main" val="12997508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15 mins</a:t>
            </a:r>
            <a:endParaRPr lang="en-US" dirty="0" smtClean="0"/>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Predictive model as the name suggests is used to predict the future outcome based on the historical data. Predictive models are normally given clear instructions right from the beginning as in what needs to be learnt and how it needs to be learnt. These class of learning algorithms are termed as </a:t>
            </a:r>
            <a:r>
              <a:rPr lang="en-US" sz="1200" b="1" i="0" kern="1200" dirty="0" smtClean="0">
                <a:solidFill>
                  <a:schemeClr val="tx1"/>
                </a:solidFill>
                <a:effectLst/>
                <a:latin typeface="+mn-lt"/>
                <a:ea typeface="+mn-ea"/>
                <a:cs typeface="+mn-cs"/>
              </a:rPr>
              <a:t>Supervised Learning.</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For example: Supervised Learning is used when a marketing company is trying to find out which customers are likely to churn. We can also use it to predict the likelihood of occurrence of perils like earthquakes, tornadoes etc. with an aim to determine the Total Insurance Value. Some examples of algorithms used are: Nearest </a:t>
            </a:r>
            <a:r>
              <a:rPr lang="en-US" sz="1200" b="0" i="0" kern="1200" dirty="0" err="1" smtClean="0">
                <a:solidFill>
                  <a:schemeClr val="tx1"/>
                </a:solidFill>
                <a:effectLst/>
                <a:latin typeface="+mn-lt"/>
                <a:ea typeface="+mn-ea"/>
                <a:cs typeface="+mn-cs"/>
              </a:rPr>
              <a:t>neighbour</a:t>
            </a:r>
            <a:r>
              <a:rPr lang="en-US" sz="1200" b="0" i="0" kern="1200" dirty="0" smtClean="0">
                <a:solidFill>
                  <a:schemeClr val="tx1"/>
                </a:solidFill>
                <a:effectLst/>
                <a:latin typeface="+mn-lt"/>
                <a:ea typeface="+mn-ea"/>
                <a:cs typeface="+mn-cs"/>
              </a:rPr>
              <a:t>, Naïve Bayes, Decision Trees, Regression etc.</a:t>
            </a:r>
          </a:p>
          <a:p>
            <a:endParaRPr lang="en-US" dirty="0"/>
          </a:p>
        </p:txBody>
      </p:sp>
      <p:sp>
        <p:nvSpPr>
          <p:cNvPr id="4" name="Slide Number Placeholder 3"/>
          <p:cNvSpPr>
            <a:spLocks noGrp="1"/>
          </p:cNvSpPr>
          <p:nvPr>
            <p:ph type="sldNum" sz="quarter" idx="10"/>
          </p:nvPr>
        </p:nvSpPr>
        <p:spPr/>
        <p:txBody>
          <a:bodyPr/>
          <a:lstStyle/>
          <a:p>
            <a:fld id="{E5F3DBCB-5E5C-184A-A590-43F06DDD4544}" type="slidenum">
              <a:rPr lang="en-US" smtClean="0"/>
              <a:t>7</a:t>
            </a:fld>
            <a:endParaRPr lang="en-US"/>
          </a:p>
        </p:txBody>
      </p:sp>
    </p:spTree>
    <p:extLst>
      <p:ext uri="{BB962C8B-B14F-4D97-AF65-F5344CB8AC3E}">
        <p14:creationId xmlns:p14="http://schemas.microsoft.com/office/powerpoint/2010/main" val="278042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15 mins</a:t>
            </a:r>
            <a:endParaRPr lang="en-US" dirty="0" smtClean="0"/>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Unsupervised learning / Descriptive models:</a:t>
            </a:r>
          </a:p>
          <a:p>
            <a:r>
              <a:rPr lang="en-US" sz="1200" b="0" i="0" kern="1200" dirty="0" smtClean="0">
                <a:solidFill>
                  <a:schemeClr val="tx1"/>
                </a:solidFill>
                <a:effectLst/>
                <a:latin typeface="+mn-lt"/>
                <a:ea typeface="+mn-ea"/>
                <a:cs typeface="+mn-cs"/>
              </a:rPr>
              <a:t>It is used to train descriptive models where no target is set and no single feature is important than the other. The case of unsupervised learning can be: When a retailer wishes to find out what are the combination of products, customers tends to buy more frequently. Furthermore, in pharmaceutical industry, unsupervised learning may be used to predict which diseases are likely to occur along with diabetes. Example of algorithm used here is: K- means Clustering Algorithm</a:t>
            </a:r>
          </a:p>
          <a:p>
            <a:endParaRPr lang="en-US" dirty="0"/>
          </a:p>
        </p:txBody>
      </p:sp>
      <p:sp>
        <p:nvSpPr>
          <p:cNvPr id="4" name="Slide Number Placeholder 3"/>
          <p:cNvSpPr>
            <a:spLocks noGrp="1"/>
          </p:cNvSpPr>
          <p:nvPr>
            <p:ph type="sldNum" sz="quarter" idx="10"/>
          </p:nvPr>
        </p:nvSpPr>
        <p:spPr/>
        <p:txBody>
          <a:bodyPr/>
          <a:lstStyle/>
          <a:p>
            <a:fld id="{E5F3DBCB-5E5C-184A-A590-43F06DDD4544}" type="slidenum">
              <a:rPr lang="en-US" smtClean="0"/>
              <a:t>8</a:t>
            </a:fld>
            <a:endParaRPr lang="en-US"/>
          </a:p>
        </p:txBody>
      </p:sp>
    </p:spTree>
    <p:extLst>
      <p:ext uri="{BB962C8B-B14F-4D97-AF65-F5344CB8AC3E}">
        <p14:creationId xmlns:p14="http://schemas.microsoft.com/office/powerpoint/2010/main" val="5925011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smtClean="0">
                <a:solidFill>
                  <a:schemeClr val="tx1"/>
                </a:solidFill>
                <a:effectLst/>
                <a:latin typeface="+mn-lt"/>
                <a:ea typeface="+mn-ea"/>
                <a:cs typeface="+mn-cs"/>
              </a:rPr>
              <a:t>15 </a:t>
            </a:r>
            <a:r>
              <a:rPr lang="en-US" sz="1200" b="0" i="0" kern="1200" dirty="0" smtClean="0">
                <a:solidFill>
                  <a:schemeClr val="tx1"/>
                </a:solidFill>
                <a:effectLst/>
                <a:latin typeface="+mn-lt"/>
                <a:ea typeface="+mn-ea"/>
                <a:cs typeface="+mn-cs"/>
              </a:rPr>
              <a:t>mins</a:t>
            </a:r>
          </a:p>
          <a:p>
            <a:r>
              <a:rPr lang="en-US" sz="1200" b="0" i="0" kern="1200" dirty="0" smtClean="0">
                <a:solidFill>
                  <a:schemeClr val="tx1"/>
                </a:solidFill>
                <a:effectLst/>
                <a:latin typeface="+mn-lt"/>
                <a:ea typeface="+mn-ea"/>
                <a:cs typeface="+mn-cs"/>
              </a:rPr>
              <a:t>It is an example of machine learning where the machine is trained to take specific decisions based on the business requirement with the sole motto to maximize efficiency (performance). The idea involved in reinforcement learning is: The machine/ software agent trains itself on a continual basis based on the environment it is exposed to, and applies it’s enriched knowledge to solve business problems. This continual learning process ensures less involvement of human expertise which in turn saves a lot of time!</a:t>
            </a:r>
          </a:p>
          <a:p>
            <a:r>
              <a:rPr lang="en-US" sz="1200" b="0" i="0" kern="1200" dirty="0" smtClean="0">
                <a:solidFill>
                  <a:schemeClr val="tx1"/>
                </a:solidFill>
                <a:effectLst/>
                <a:latin typeface="+mn-lt"/>
                <a:ea typeface="+mn-ea"/>
                <a:cs typeface="+mn-cs"/>
              </a:rPr>
              <a:t>An example of algorithm used in RL is Markov Decision Process.</a:t>
            </a:r>
          </a:p>
          <a:p>
            <a:r>
              <a:rPr lang="en-US" sz="1200" b="0" i="0" u="sng" kern="1200" dirty="0" smtClean="0">
                <a:solidFill>
                  <a:schemeClr val="tx1"/>
                </a:solidFill>
                <a:effectLst/>
                <a:latin typeface="+mn-lt"/>
                <a:ea typeface="+mn-ea"/>
                <a:cs typeface="+mn-cs"/>
              </a:rPr>
              <a:t>Important Note:</a:t>
            </a:r>
            <a:r>
              <a:rPr lang="en-US" sz="1200" b="0" i="0" kern="1200" dirty="0" smtClean="0">
                <a:solidFill>
                  <a:schemeClr val="tx1"/>
                </a:solidFill>
                <a:effectLst/>
                <a:latin typeface="+mn-lt"/>
                <a:ea typeface="+mn-ea"/>
                <a:cs typeface="+mn-cs"/>
              </a:rPr>
              <a:t> There is a subtle difference between Supervised Learning and Reinforcement Learning (RL). RL essentially involves learning by interacting with an environment. An RL agent learns from its past experience, rather from its continual trial and error learning process as against supervised learning where an external supervisor  provides examples.</a:t>
            </a:r>
          </a:p>
          <a:p>
            <a:r>
              <a:rPr lang="en-US" sz="1200" b="0" i="0" kern="1200" dirty="0" smtClean="0">
                <a:solidFill>
                  <a:schemeClr val="tx1"/>
                </a:solidFill>
                <a:effectLst/>
                <a:latin typeface="+mn-lt"/>
                <a:ea typeface="+mn-ea"/>
                <a:cs typeface="+mn-cs"/>
              </a:rPr>
              <a:t>A good example to understand the difference is self driving cars. Self driving cars use Reinforcement learning to make decisions continuously – which route to take? what speed to drive on? are some of the questions which are decided after interacting with the environment. A simple manifestation for supervised learning would be to predict fare from a cab going from one place to another.</a:t>
            </a:r>
          </a:p>
          <a:p>
            <a:endParaRPr lang="en-US" dirty="0"/>
          </a:p>
        </p:txBody>
      </p:sp>
      <p:sp>
        <p:nvSpPr>
          <p:cNvPr id="4" name="Slide Number Placeholder 3"/>
          <p:cNvSpPr>
            <a:spLocks noGrp="1"/>
          </p:cNvSpPr>
          <p:nvPr>
            <p:ph type="sldNum" sz="quarter" idx="10"/>
          </p:nvPr>
        </p:nvSpPr>
        <p:spPr/>
        <p:txBody>
          <a:bodyPr/>
          <a:lstStyle/>
          <a:p>
            <a:fld id="{E5F3DBCB-5E5C-184A-A590-43F06DDD4544}" type="slidenum">
              <a:rPr lang="en-US" smtClean="0"/>
              <a:t>9</a:t>
            </a:fld>
            <a:endParaRPr lang="en-US"/>
          </a:p>
        </p:txBody>
      </p:sp>
    </p:spTree>
    <p:extLst>
      <p:ext uri="{BB962C8B-B14F-4D97-AF65-F5344CB8AC3E}">
        <p14:creationId xmlns:p14="http://schemas.microsoft.com/office/powerpoint/2010/main" val="1325584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A8CD43E-A697-7549-8A8F-5102DA5F0114}" type="datetimeFigureOut">
              <a:rPr lang="en-US" smtClean="0"/>
              <a:t>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BD452F-295C-294C-9B14-7D481B92A107}" type="slidenum">
              <a:rPr lang="en-US" smtClean="0"/>
              <a:t>‹#›</a:t>
            </a:fld>
            <a:endParaRPr lang="en-US"/>
          </a:p>
        </p:txBody>
      </p:sp>
    </p:spTree>
    <p:extLst>
      <p:ext uri="{BB962C8B-B14F-4D97-AF65-F5344CB8AC3E}">
        <p14:creationId xmlns:p14="http://schemas.microsoft.com/office/powerpoint/2010/main" val="1599803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8CD43E-A697-7549-8A8F-5102DA5F0114}" type="datetimeFigureOut">
              <a:rPr lang="en-US" smtClean="0"/>
              <a:t>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BD452F-295C-294C-9B14-7D481B92A107}" type="slidenum">
              <a:rPr lang="en-US" smtClean="0"/>
              <a:t>‹#›</a:t>
            </a:fld>
            <a:endParaRPr lang="en-US"/>
          </a:p>
        </p:txBody>
      </p:sp>
    </p:spTree>
    <p:extLst>
      <p:ext uri="{BB962C8B-B14F-4D97-AF65-F5344CB8AC3E}">
        <p14:creationId xmlns:p14="http://schemas.microsoft.com/office/powerpoint/2010/main" val="917109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8CD43E-A697-7549-8A8F-5102DA5F0114}" type="datetimeFigureOut">
              <a:rPr lang="en-US" smtClean="0"/>
              <a:t>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BD452F-295C-294C-9B14-7D481B92A107}"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758203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8CD43E-A697-7549-8A8F-5102DA5F0114}" type="datetimeFigureOut">
              <a:rPr lang="en-US" smtClean="0"/>
              <a:t>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BD452F-295C-294C-9B14-7D481B92A107}" type="slidenum">
              <a:rPr lang="en-US" smtClean="0"/>
              <a:t>‹#›</a:t>
            </a:fld>
            <a:endParaRPr lang="en-US"/>
          </a:p>
        </p:txBody>
      </p:sp>
    </p:spTree>
    <p:extLst>
      <p:ext uri="{BB962C8B-B14F-4D97-AF65-F5344CB8AC3E}">
        <p14:creationId xmlns:p14="http://schemas.microsoft.com/office/powerpoint/2010/main" val="14557750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8CD43E-A697-7549-8A8F-5102DA5F0114}" type="datetimeFigureOut">
              <a:rPr lang="en-US" smtClean="0"/>
              <a:t>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BD452F-295C-294C-9B14-7D481B92A10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296717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8CD43E-A697-7549-8A8F-5102DA5F0114}" type="datetimeFigureOut">
              <a:rPr lang="en-US" smtClean="0"/>
              <a:t>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BD452F-295C-294C-9B14-7D481B92A107}" type="slidenum">
              <a:rPr lang="en-US" smtClean="0"/>
              <a:t>‹#›</a:t>
            </a:fld>
            <a:endParaRPr lang="en-US"/>
          </a:p>
        </p:txBody>
      </p:sp>
    </p:spTree>
    <p:extLst>
      <p:ext uri="{BB962C8B-B14F-4D97-AF65-F5344CB8AC3E}">
        <p14:creationId xmlns:p14="http://schemas.microsoft.com/office/powerpoint/2010/main" val="20489148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8CD43E-A697-7549-8A8F-5102DA5F0114}" type="datetimeFigureOut">
              <a:rPr lang="en-US" smtClean="0"/>
              <a:t>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BD452F-295C-294C-9B14-7D481B92A107}" type="slidenum">
              <a:rPr lang="en-US" smtClean="0"/>
              <a:t>‹#›</a:t>
            </a:fld>
            <a:endParaRPr lang="en-US"/>
          </a:p>
        </p:txBody>
      </p:sp>
    </p:spTree>
    <p:extLst>
      <p:ext uri="{BB962C8B-B14F-4D97-AF65-F5344CB8AC3E}">
        <p14:creationId xmlns:p14="http://schemas.microsoft.com/office/powerpoint/2010/main" val="12116379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8CD43E-A697-7549-8A8F-5102DA5F0114}" type="datetimeFigureOut">
              <a:rPr lang="en-US" smtClean="0"/>
              <a:t>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BD452F-295C-294C-9B14-7D481B92A107}" type="slidenum">
              <a:rPr lang="en-US" smtClean="0"/>
              <a:t>‹#›</a:t>
            </a:fld>
            <a:endParaRPr lang="en-US"/>
          </a:p>
        </p:txBody>
      </p:sp>
    </p:spTree>
    <p:extLst>
      <p:ext uri="{BB962C8B-B14F-4D97-AF65-F5344CB8AC3E}">
        <p14:creationId xmlns:p14="http://schemas.microsoft.com/office/powerpoint/2010/main" val="1558563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8CD43E-A697-7549-8A8F-5102DA5F0114}" type="datetimeFigureOut">
              <a:rPr lang="en-US" smtClean="0"/>
              <a:t>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BD452F-295C-294C-9B14-7D481B92A107}" type="slidenum">
              <a:rPr lang="en-US" smtClean="0"/>
              <a:t>‹#›</a:t>
            </a:fld>
            <a:endParaRPr lang="en-US"/>
          </a:p>
        </p:txBody>
      </p:sp>
    </p:spTree>
    <p:extLst>
      <p:ext uri="{BB962C8B-B14F-4D97-AF65-F5344CB8AC3E}">
        <p14:creationId xmlns:p14="http://schemas.microsoft.com/office/powerpoint/2010/main" val="1409038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8CD43E-A697-7549-8A8F-5102DA5F0114}" type="datetimeFigureOut">
              <a:rPr lang="en-US" smtClean="0"/>
              <a:t>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BD452F-295C-294C-9B14-7D481B92A107}" type="slidenum">
              <a:rPr lang="en-US" smtClean="0"/>
              <a:t>‹#›</a:t>
            </a:fld>
            <a:endParaRPr lang="en-US"/>
          </a:p>
        </p:txBody>
      </p:sp>
    </p:spTree>
    <p:extLst>
      <p:ext uri="{BB962C8B-B14F-4D97-AF65-F5344CB8AC3E}">
        <p14:creationId xmlns:p14="http://schemas.microsoft.com/office/powerpoint/2010/main" val="1401557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A8CD43E-A697-7549-8A8F-5102DA5F0114}" type="datetimeFigureOut">
              <a:rPr lang="en-US" smtClean="0"/>
              <a:t>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BD452F-295C-294C-9B14-7D481B92A107}" type="slidenum">
              <a:rPr lang="en-US" smtClean="0"/>
              <a:t>‹#›</a:t>
            </a:fld>
            <a:endParaRPr lang="en-US"/>
          </a:p>
        </p:txBody>
      </p:sp>
    </p:spTree>
    <p:extLst>
      <p:ext uri="{BB962C8B-B14F-4D97-AF65-F5344CB8AC3E}">
        <p14:creationId xmlns:p14="http://schemas.microsoft.com/office/powerpoint/2010/main" val="233686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A8CD43E-A697-7549-8A8F-5102DA5F0114}" type="datetimeFigureOut">
              <a:rPr lang="en-US" smtClean="0"/>
              <a:t>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BD452F-295C-294C-9B14-7D481B92A107}" type="slidenum">
              <a:rPr lang="en-US" smtClean="0"/>
              <a:t>‹#›</a:t>
            </a:fld>
            <a:endParaRPr lang="en-US"/>
          </a:p>
        </p:txBody>
      </p:sp>
    </p:spTree>
    <p:extLst>
      <p:ext uri="{BB962C8B-B14F-4D97-AF65-F5344CB8AC3E}">
        <p14:creationId xmlns:p14="http://schemas.microsoft.com/office/powerpoint/2010/main" val="1963873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A8CD43E-A697-7549-8A8F-5102DA5F0114}" type="datetimeFigureOut">
              <a:rPr lang="en-US" smtClean="0"/>
              <a:t>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BD452F-295C-294C-9B14-7D481B92A107}" type="slidenum">
              <a:rPr lang="en-US" smtClean="0"/>
              <a:t>‹#›</a:t>
            </a:fld>
            <a:endParaRPr lang="en-US"/>
          </a:p>
        </p:txBody>
      </p:sp>
    </p:spTree>
    <p:extLst>
      <p:ext uri="{BB962C8B-B14F-4D97-AF65-F5344CB8AC3E}">
        <p14:creationId xmlns:p14="http://schemas.microsoft.com/office/powerpoint/2010/main" val="2145592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8CD43E-A697-7549-8A8F-5102DA5F0114}" type="datetimeFigureOut">
              <a:rPr lang="en-US" smtClean="0"/>
              <a:t>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BD452F-295C-294C-9B14-7D481B92A107}" type="slidenum">
              <a:rPr lang="en-US" smtClean="0"/>
              <a:t>‹#›</a:t>
            </a:fld>
            <a:endParaRPr lang="en-US"/>
          </a:p>
        </p:txBody>
      </p:sp>
    </p:spTree>
    <p:extLst>
      <p:ext uri="{BB962C8B-B14F-4D97-AF65-F5344CB8AC3E}">
        <p14:creationId xmlns:p14="http://schemas.microsoft.com/office/powerpoint/2010/main" val="427646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8CD43E-A697-7549-8A8F-5102DA5F0114}" type="datetimeFigureOut">
              <a:rPr lang="en-US" smtClean="0"/>
              <a:t>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BD452F-295C-294C-9B14-7D481B92A107}" type="slidenum">
              <a:rPr lang="en-US" smtClean="0"/>
              <a:t>‹#›</a:t>
            </a:fld>
            <a:endParaRPr lang="en-US"/>
          </a:p>
        </p:txBody>
      </p:sp>
    </p:spTree>
    <p:extLst>
      <p:ext uri="{BB962C8B-B14F-4D97-AF65-F5344CB8AC3E}">
        <p14:creationId xmlns:p14="http://schemas.microsoft.com/office/powerpoint/2010/main" val="1969971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8CD43E-A697-7549-8A8F-5102DA5F0114}" type="datetimeFigureOut">
              <a:rPr lang="en-US" smtClean="0"/>
              <a:t>8/20/18</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0BD452F-295C-294C-9B14-7D481B92A107}" type="slidenum">
              <a:rPr lang="en-US" smtClean="0"/>
              <a:t>‹#›</a:t>
            </a:fld>
            <a:endParaRPr lang="en-US"/>
          </a:p>
        </p:txBody>
      </p:sp>
    </p:spTree>
    <p:extLst>
      <p:ext uri="{BB962C8B-B14F-4D97-AF65-F5344CB8AC3E}">
        <p14:creationId xmlns:p14="http://schemas.microsoft.com/office/powerpoint/2010/main" val="156361483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A8CD43E-A697-7549-8A8F-5102DA5F0114}" type="datetimeFigureOut">
              <a:rPr lang="en-US" smtClean="0"/>
              <a:t>8/20/18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0BD452F-295C-294C-9B14-7D481B92A107}" type="slidenum">
              <a:rPr lang="en-US" smtClean="0"/>
              <a:t>‹#›</a:t>
            </a:fld>
            <a:endParaRPr lang="en-US"/>
          </a:p>
        </p:txBody>
      </p:sp>
    </p:spTree>
    <p:extLst>
      <p:ext uri="{BB962C8B-B14F-4D97-AF65-F5344CB8AC3E}">
        <p14:creationId xmlns:p14="http://schemas.microsoft.com/office/powerpoint/2010/main" val="2141701268"/>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 id="2147483771" r:id="rId14"/>
    <p:sldLayoutId id="2147483772" r:id="rId15"/>
    <p:sldLayoutId id="214748377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alphaModFix amt="92000"/>
            <a:lum/>
          </a:blip>
          <a:srcRect/>
          <a:stretch>
            <a:fillRect l="-6000" r="-6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5279771" y="5056189"/>
            <a:ext cx="6577934" cy="990651"/>
          </a:xfrm>
          <a:noFill/>
        </p:spPr>
        <p:txBody>
          <a:bodyPr>
            <a:normAutofit/>
          </a:bodyPr>
          <a:lstStyle/>
          <a:p>
            <a:r>
              <a:rPr lang="en-US" sz="4000" dirty="0" smtClean="0">
                <a:solidFill>
                  <a:srgbClr val="FFFF00"/>
                </a:solidFill>
                <a:latin typeface="Arial Rounded MT Bold" charset="0"/>
                <a:ea typeface="Arial Rounded MT Bold" charset="0"/>
                <a:cs typeface="Arial Rounded MT Bold" charset="0"/>
              </a:rPr>
              <a:t>Machine Learning and AI</a:t>
            </a:r>
            <a:endParaRPr lang="en-US" sz="4000" dirty="0">
              <a:solidFill>
                <a:srgbClr val="FFFF00"/>
              </a:solidFill>
              <a:latin typeface="Arial Rounded MT Bold" charset="0"/>
              <a:ea typeface="Arial Rounded MT Bold" charset="0"/>
              <a:cs typeface="Arial Rounded MT Bold" charset="0"/>
            </a:endParaRPr>
          </a:p>
        </p:txBody>
      </p:sp>
    </p:spTree>
    <p:extLst>
      <p:ext uri="{BB962C8B-B14F-4D97-AF65-F5344CB8AC3E}">
        <p14:creationId xmlns:p14="http://schemas.microsoft.com/office/powerpoint/2010/main" val="417513216"/>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214437"/>
          </a:xfrm>
          <a:gradFill flip="none" rotWithShape="1">
            <a:gsLst>
              <a:gs pos="0">
                <a:schemeClr val="accent5">
                  <a:lumMod val="0"/>
                  <a:lumOff val="100000"/>
                </a:schemeClr>
              </a:gs>
              <a:gs pos="11000">
                <a:schemeClr val="accent5">
                  <a:lumMod val="0"/>
                  <a:lumOff val="100000"/>
                </a:schemeClr>
              </a:gs>
              <a:gs pos="100000">
                <a:schemeClr val="accent5">
                  <a:lumMod val="100000"/>
                </a:schemeClr>
              </a:gs>
            </a:gsLst>
            <a:path path="rect">
              <a:fillToRect l="100000" t="100000"/>
            </a:path>
            <a:tileRect r="-100000" b="-100000"/>
          </a:gradFill>
        </p:spPr>
        <p:txBody>
          <a:bodyPr anchor="ctr" anchorCtr="0"/>
          <a:lstStyle/>
          <a:p>
            <a:r>
              <a:rPr lang="en-US" b="1" dirty="0">
                <a:solidFill>
                  <a:schemeClr val="tx1"/>
                </a:solidFill>
              </a:rPr>
              <a:t>What are the steps used in Machine Learning</a:t>
            </a:r>
            <a:r>
              <a:rPr lang="en-US" b="1" dirty="0" smtClean="0">
                <a:solidFill>
                  <a:schemeClr val="tx1"/>
                </a:solidFill>
              </a:rPr>
              <a:t>?</a:t>
            </a:r>
            <a:endParaRPr lang="en-US" dirty="0">
              <a:solidFill>
                <a:schemeClr val="tx1"/>
              </a:solidFill>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0076" y="1214437"/>
            <a:ext cx="10044112" cy="5406970"/>
          </a:xfrm>
        </p:spPr>
      </p:pic>
    </p:spTree>
    <p:extLst>
      <p:ext uri="{BB962C8B-B14F-4D97-AF65-F5344CB8AC3E}">
        <p14:creationId xmlns:p14="http://schemas.microsoft.com/office/powerpoint/2010/main" val="1629820205"/>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214437"/>
          </a:xfrm>
          <a:gradFill flip="none" rotWithShape="1">
            <a:gsLst>
              <a:gs pos="0">
                <a:schemeClr val="accent5">
                  <a:lumMod val="0"/>
                  <a:lumOff val="100000"/>
                </a:schemeClr>
              </a:gs>
              <a:gs pos="11000">
                <a:schemeClr val="accent5">
                  <a:lumMod val="0"/>
                  <a:lumOff val="100000"/>
                </a:schemeClr>
              </a:gs>
              <a:gs pos="100000">
                <a:schemeClr val="accent5">
                  <a:lumMod val="100000"/>
                </a:schemeClr>
              </a:gs>
            </a:gsLst>
            <a:path path="rect">
              <a:fillToRect l="100000" t="100000"/>
            </a:path>
            <a:tileRect r="-100000" b="-100000"/>
          </a:gradFill>
        </p:spPr>
        <p:txBody>
          <a:bodyPr anchor="ctr" anchorCtr="0"/>
          <a:lstStyle/>
          <a:p>
            <a:r>
              <a:rPr lang="en-US" b="1" dirty="0" smtClean="0">
                <a:solidFill>
                  <a:schemeClr val="tx1"/>
                </a:solidFill>
              </a:rPr>
              <a:t>Getting started!</a:t>
            </a:r>
            <a:endParaRPr lang="en-US" dirty="0">
              <a:solidFill>
                <a:schemeClr val="tx1"/>
              </a:solidFill>
            </a:endParaRP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4840" y="1214437"/>
            <a:ext cx="10439400" cy="5571495"/>
          </a:xfrm>
        </p:spPr>
      </p:pic>
    </p:spTree>
    <p:extLst>
      <p:ext uri="{BB962C8B-B14F-4D97-AF65-F5344CB8AC3E}">
        <p14:creationId xmlns:p14="http://schemas.microsoft.com/office/powerpoint/2010/main" val="1697444349"/>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192000" cy="1214438"/>
          </a:xfrm>
          <a:gradFill flip="none" rotWithShape="1">
            <a:gsLst>
              <a:gs pos="0">
                <a:schemeClr val="accent5">
                  <a:lumMod val="0"/>
                  <a:lumOff val="100000"/>
                </a:schemeClr>
              </a:gs>
              <a:gs pos="11000">
                <a:schemeClr val="accent5">
                  <a:lumMod val="0"/>
                  <a:lumOff val="100000"/>
                </a:schemeClr>
              </a:gs>
              <a:gs pos="100000">
                <a:schemeClr val="accent5">
                  <a:lumMod val="100000"/>
                </a:schemeClr>
              </a:gs>
            </a:gsLst>
            <a:path path="rect">
              <a:fillToRect l="100000" t="100000"/>
            </a:path>
            <a:tileRect r="-100000" b="-100000"/>
          </a:gradFill>
        </p:spPr>
        <p:txBody>
          <a:bodyPr anchor="ctr" anchorCtr="0"/>
          <a:lstStyle/>
          <a:p>
            <a:r>
              <a:rPr lang="en-US" dirty="0" smtClean="0">
                <a:solidFill>
                  <a:schemeClr val="tx1"/>
                </a:solidFill>
              </a:rPr>
              <a:t>Installation steps!</a:t>
            </a:r>
            <a:endParaRPr lang="en-US" dirty="0">
              <a:solidFill>
                <a:schemeClr val="tx1"/>
              </a:solidFill>
            </a:endParaRPr>
          </a:p>
        </p:txBody>
      </p:sp>
      <p:sp>
        <p:nvSpPr>
          <p:cNvPr id="8" name="TextBox 7"/>
          <p:cNvSpPr txBox="1"/>
          <p:nvPr/>
        </p:nvSpPr>
        <p:spPr>
          <a:xfrm>
            <a:off x="614362" y="1814513"/>
            <a:ext cx="9101137" cy="2831544"/>
          </a:xfrm>
          <a:prstGeom prst="rect">
            <a:avLst/>
          </a:prstGeom>
          <a:noFill/>
        </p:spPr>
        <p:txBody>
          <a:bodyPr wrap="square" rtlCol="0">
            <a:spAutoFit/>
          </a:bodyPr>
          <a:lstStyle/>
          <a:p>
            <a:pPr marL="342900" indent="-342900">
              <a:lnSpc>
                <a:spcPct val="200000"/>
              </a:lnSpc>
              <a:buFont typeface="Wingdings" charset="2"/>
              <a:buChar char="Ø"/>
            </a:pPr>
            <a:r>
              <a:rPr lang="en-US" sz="2000" dirty="0" smtClean="0">
                <a:latin typeface="Arial Rounded MT Bold" charset="0"/>
                <a:ea typeface="Arial Rounded MT Bold" charset="0"/>
                <a:cs typeface="Arial Rounded MT Bold" charset="0"/>
              </a:rPr>
              <a:t>Python</a:t>
            </a:r>
          </a:p>
          <a:p>
            <a:pPr marL="342900" indent="-342900">
              <a:lnSpc>
                <a:spcPct val="200000"/>
              </a:lnSpc>
              <a:buFont typeface="Wingdings" charset="2"/>
              <a:buChar char="Ø"/>
            </a:pPr>
            <a:r>
              <a:rPr lang="en-US" sz="2000" dirty="0" err="1" smtClean="0">
                <a:latin typeface="Arial Rounded MT Bold" charset="0"/>
                <a:ea typeface="Arial Rounded MT Bold" charset="0"/>
                <a:cs typeface="Arial Rounded MT Bold" charset="0"/>
              </a:rPr>
              <a:t>NumPy</a:t>
            </a:r>
            <a:r>
              <a:rPr lang="en-US" sz="2000" dirty="0" smtClean="0">
                <a:latin typeface="Arial Rounded MT Bold" charset="0"/>
                <a:ea typeface="Arial Rounded MT Bold" charset="0"/>
                <a:cs typeface="Arial Rounded MT Bold" charset="0"/>
              </a:rPr>
              <a:t> , Pandas , </a:t>
            </a:r>
            <a:r>
              <a:rPr lang="en-US" sz="2000" dirty="0" err="1" smtClean="0">
                <a:latin typeface="Arial Rounded MT Bold" charset="0"/>
                <a:ea typeface="Arial Rounded MT Bold" charset="0"/>
                <a:cs typeface="Arial Rounded MT Bold" charset="0"/>
              </a:rPr>
              <a:t>SciPy</a:t>
            </a:r>
            <a:r>
              <a:rPr lang="en-US" sz="2000" dirty="0" smtClean="0">
                <a:latin typeface="Arial Rounded MT Bold" charset="0"/>
                <a:ea typeface="Arial Rounded MT Bold" charset="0"/>
                <a:cs typeface="Arial Rounded MT Bold" charset="0"/>
              </a:rPr>
              <a:t> (packages)</a:t>
            </a:r>
          </a:p>
          <a:p>
            <a:pPr marL="342900" indent="-342900">
              <a:lnSpc>
                <a:spcPct val="200000"/>
              </a:lnSpc>
              <a:buFont typeface="Wingdings" charset="2"/>
              <a:buChar char="Ø"/>
            </a:pPr>
            <a:r>
              <a:rPr lang="en-US" sz="2000" dirty="0" err="1" smtClean="0">
                <a:latin typeface="Arial Rounded MT Bold" charset="0"/>
                <a:ea typeface="Arial Rounded MT Bold" charset="0"/>
                <a:cs typeface="Arial Rounded MT Bold" charset="0"/>
              </a:rPr>
              <a:t>Scikit</a:t>
            </a:r>
            <a:r>
              <a:rPr lang="en-US" sz="2000" dirty="0" smtClean="0">
                <a:latin typeface="Arial Rounded MT Bold" charset="0"/>
                <a:ea typeface="Arial Rounded MT Bold" charset="0"/>
                <a:cs typeface="Arial Rounded MT Bold" charset="0"/>
              </a:rPr>
              <a:t>-learn</a:t>
            </a:r>
          </a:p>
          <a:p>
            <a:pPr marL="342900" indent="-342900">
              <a:lnSpc>
                <a:spcPct val="200000"/>
              </a:lnSpc>
              <a:buFont typeface="Wingdings" charset="2"/>
              <a:buChar char="Ø"/>
            </a:pPr>
            <a:r>
              <a:rPr lang="en-US" sz="2000" dirty="0" err="1" smtClean="0">
                <a:latin typeface="Arial Rounded MT Bold" charset="0"/>
                <a:ea typeface="Arial Rounded MT Bold" charset="0"/>
                <a:cs typeface="Arial Rounded MT Bold" charset="0"/>
              </a:rPr>
              <a:t>PyCharm</a:t>
            </a:r>
            <a:r>
              <a:rPr lang="en-US" sz="2000" dirty="0" smtClean="0">
                <a:latin typeface="Arial Rounded MT Bold" charset="0"/>
                <a:ea typeface="Arial Rounded MT Bold" charset="0"/>
                <a:cs typeface="Arial Rounded MT Bold" charset="0"/>
              </a:rPr>
              <a:t> IDE</a:t>
            </a:r>
          </a:p>
          <a:p>
            <a:pPr marL="285750" indent="-285750">
              <a:buFont typeface="Wingdings" charset="2"/>
              <a:buChar char="Ø"/>
            </a:pPr>
            <a:endParaRPr lang="en-US" dirty="0"/>
          </a:p>
        </p:txBody>
      </p:sp>
    </p:spTree>
    <p:extLst>
      <p:ext uri="{BB962C8B-B14F-4D97-AF65-F5344CB8AC3E}">
        <p14:creationId xmlns:p14="http://schemas.microsoft.com/office/powerpoint/2010/main" val="12278207"/>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4262373"/>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214437"/>
          </a:xfrm>
          <a:gradFill flip="none" rotWithShape="1">
            <a:gsLst>
              <a:gs pos="0">
                <a:schemeClr val="accent5">
                  <a:lumMod val="0"/>
                  <a:lumOff val="100000"/>
                </a:schemeClr>
              </a:gs>
              <a:gs pos="11000">
                <a:schemeClr val="accent5">
                  <a:lumMod val="0"/>
                  <a:lumOff val="100000"/>
                </a:schemeClr>
              </a:gs>
              <a:gs pos="100000">
                <a:schemeClr val="accent5">
                  <a:lumMod val="100000"/>
                </a:schemeClr>
              </a:gs>
            </a:gsLst>
            <a:path path="rect">
              <a:fillToRect l="100000" t="100000"/>
            </a:path>
            <a:tileRect r="-100000" b="-100000"/>
          </a:gradFill>
        </p:spPr>
        <p:txBody>
          <a:bodyPr anchor="ctr" anchorCtr="0"/>
          <a:lstStyle/>
          <a:p>
            <a:r>
              <a:rPr lang="en-US" dirty="0" smtClean="0">
                <a:solidFill>
                  <a:schemeClr val="tx1"/>
                </a:solidFill>
              </a:rPr>
              <a:t>How it predicts?</a:t>
            </a:r>
            <a:endParaRPr lang="en-US" dirty="0">
              <a:solidFill>
                <a:schemeClr val="tx1"/>
              </a:solidFill>
            </a:endParaRPr>
          </a:p>
        </p:txBody>
      </p:sp>
      <p:pic>
        <p:nvPicPr>
          <p:cNvPr id="7" name="Content Placeholder 6"/>
          <p:cNvPicPr>
            <a:picLocks noGrp="1" noChangeAspect="1"/>
          </p:cNvPicPr>
          <p:nvPr>
            <p:ph idx="1"/>
          </p:nvPr>
        </p:nvPicPr>
        <p:blipFill rotWithShape="1">
          <a:blip r:embed="rId3">
            <a:extLst>
              <a:ext uri="{28A0092B-C50C-407E-A947-70E740481C1C}">
                <a14:useLocalDpi xmlns:a14="http://schemas.microsoft.com/office/drawing/2010/main" val="0"/>
              </a:ext>
            </a:extLst>
          </a:blip>
          <a:srcRect t="9258" b="-502"/>
          <a:stretch/>
        </p:blipFill>
        <p:spPr>
          <a:xfrm>
            <a:off x="185737" y="1452805"/>
            <a:ext cx="11301413" cy="5243564"/>
          </a:xfrm>
        </p:spPr>
      </p:pic>
    </p:spTree>
    <p:extLst>
      <p:ext uri="{BB962C8B-B14F-4D97-AF65-F5344CB8AC3E}">
        <p14:creationId xmlns:p14="http://schemas.microsoft.com/office/powerpoint/2010/main" val="2118958850"/>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214437"/>
          </a:xfrm>
          <a:gradFill flip="none" rotWithShape="1">
            <a:gsLst>
              <a:gs pos="0">
                <a:schemeClr val="accent5">
                  <a:lumMod val="0"/>
                  <a:lumOff val="100000"/>
                </a:schemeClr>
              </a:gs>
              <a:gs pos="11000">
                <a:schemeClr val="accent5">
                  <a:lumMod val="0"/>
                  <a:lumOff val="100000"/>
                </a:schemeClr>
              </a:gs>
              <a:gs pos="100000">
                <a:schemeClr val="accent5">
                  <a:lumMod val="100000"/>
                </a:schemeClr>
              </a:gs>
            </a:gsLst>
            <a:path path="rect">
              <a:fillToRect l="100000" t="100000"/>
            </a:path>
            <a:tileRect r="-100000" b="-100000"/>
          </a:gradFill>
        </p:spPr>
        <p:txBody>
          <a:bodyPr anchor="ctr" anchorCtr="0"/>
          <a:lstStyle/>
          <a:p>
            <a:r>
              <a:rPr lang="en-US" dirty="0" smtClean="0">
                <a:solidFill>
                  <a:schemeClr val="tx1"/>
                </a:solidFill>
              </a:rPr>
              <a:t>What is ML?</a:t>
            </a:r>
            <a:endParaRPr lang="en-US" dirty="0">
              <a:solidFill>
                <a:schemeClr val="tx1"/>
              </a:solidFill>
            </a:endParaRP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28676" y="1385888"/>
            <a:ext cx="9686924" cy="5127341"/>
          </a:xfrm>
        </p:spPr>
      </p:pic>
    </p:spTree>
    <p:extLst>
      <p:ext uri="{BB962C8B-B14F-4D97-AF65-F5344CB8AC3E}">
        <p14:creationId xmlns:p14="http://schemas.microsoft.com/office/powerpoint/2010/main" val="1909259829"/>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214437"/>
          </a:xfrm>
          <a:gradFill flip="none" rotWithShape="1">
            <a:gsLst>
              <a:gs pos="0">
                <a:schemeClr val="accent5">
                  <a:lumMod val="0"/>
                  <a:lumOff val="100000"/>
                </a:schemeClr>
              </a:gs>
              <a:gs pos="11000">
                <a:schemeClr val="accent5">
                  <a:lumMod val="0"/>
                  <a:lumOff val="100000"/>
                </a:schemeClr>
              </a:gs>
              <a:gs pos="100000">
                <a:schemeClr val="accent5">
                  <a:lumMod val="100000"/>
                </a:schemeClr>
              </a:gs>
            </a:gsLst>
            <a:path path="rect">
              <a:fillToRect l="100000" t="100000"/>
            </a:path>
            <a:tileRect r="-100000" b="-100000"/>
          </a:gradFill>
        </p:spPr>
        <p:txBody>
          <a:bodyPr anchor="ctr" anchorCtr="0"/>
          <a:lstStyle/>
          <a:p>
            <a:r>
              <a:rPr lang="en-US" dirty="0" smtClean="0">
                <a:solidFill>
                  <a:schemeClr val="tx1"/>
                </a:solidFill>
              </a:rPr>
              <a:t>How ML differs from AI and DL?</a:t>
            </a:r>
            <a:endParaRPr lang="en-US" dirty="0">
              <a:solidFill>
                <a:schemeClr val="tx1"/>
              </a:solidFill>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51669" y="1714500"/>
            <a:ext cx="10406856" cy="4158800"/>
          </a:xfrm>
        </p:spPr>
      </p:pic>
    </p:spTree>
    <p:extLst>
      <p:ext uri="{BB962C8B-B14F-4D97-AF65-F5344CB8AC3E}">
        <p14:creationId xmlns:p14="http://schemas.microsoft.com/office/powerpoint/2010/main" val="1899959383"/>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214437"/>
          </a:xfrm>
          <a:gradFill flip="none" rotWithShape="1">
            <a:gsLst>
              <a:gs pos="0">
                <a:schemeClr val="accent5">
                  <a:lumMod val="0"/>
                  <a:lumOff val="100000"/>
                </a:schemeClr>
              </a:gs>
              <a:gs pos="11000">
                <a:schemeClr val="accent5">
                  <a:lumMod val="0"/>
                  <a:lumOff val="100000"/>
                </a:schemeClr>
              </a:gs>
              <a:gs pos="100000">
                <a:schemeClr val="accent5">
                  <a:lumMod val="100000"/>
                </a:schemeClr>
              </a:gs>
            </a:gsLst>
            <a:path path="rect">
              <a:fillToRect l="100000" t="100000"/>
            </a:path>
            <a:tileRect r="-100000" b="-100000"/>
          </a:gradFill>
        </p:spPr>
        <p:txBody>
          <a:bodyPr anchor="ctr" anchorCtr="0"/>
          <a:lstStyle/>
          <a:p>
            <a:r>
              <a:rPr lang="en-US" dirty="0" smtClean="0">
                <a:solidFill>
                  <a:schemeClr val="tx1"/>
                </a:solidFill>
              </a:rPr>
              <a:t>Types of ML algorithms</a:t>
            </a:r>
            <a:endParaRPr lang="en-US" dirty="0">
              <a:solidFill>
                <a:schemeClr val="tx1"/>
              </a:solidFill>
            </a:endParaRPr>
          </a:p>
        </p:txBody>
      </p:sp>
      <p:pic>
        <p:nvPicPr>
          <p:cNvPr id="7" name="Content Placeholder 6"/>
          <p:cNvPicPr>
            <a:picLocks noGrp="1" noChangeAspect="1"/>
          </p:cNvPicPr>
          <p:nvPr>
            <p:ph idx="1"/>
          </p:nvPr>
        </p:nvPicPr>
        <p:blipFill rotWithShape="1">
          <a:blip r:embed="rId3">
            <a:extLst>
              <a:ext uri="{28A0092B-C50C-407E-A947-70E740481C1C}">
                <a14:useLocalDpi xmlns:a14="http://schemas.microsoft.com/office/drawing/2010/main" val="0"/>
              </a:ext>
            </a:extLst>
          </a:blip>
          <a:srcRect t="14837" b="357"/>
          <a:stretch/>
        </p:blipFill>
        <p:spPr>
          <a:xfrm>
            <a:off x="463670" y="1451924"/>
            <a:ext cx="10123368" cy="5118533"/>
          </a:xfrm>
        </p:spPr>
      </p:pic>
    </p:spTree>
    <p:extLst>
      <p:ext uri="{BB962C8B-B14F-4D97-AF65-F5344CB8AC3E}">
        <p14:creationId xmlns:p14="http://schemas.microsoft.com/office/powerpoint/2010/main" val="653637092"/>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214437"/>
          </a:xfrm>
          <a:gradFill flip="none" rotWithShape="1">
            <a:gsLst>
              <a:gs pos="0">
                <a:schemeClr val="accent5">
                  <a:lumMod val="0"/>
                  <a:lumOff val="100000"/>
                </a:schemeClr>
              </a:gs>
              <a:gs pos="11000">
                <a:schemeClr val="accent5">
                  <a:lumMod val="0"/>
                  <a:lumOff val="100000"/>
                </a:schemeClr>
              </a:gs>
              <a:gs pos="100000">
                <a:schemeClr val="accent5">
                  <a:lumMod val="100000"/>
                </a:schemeClr>
              </a:gs>
            </a:gsLst>
            <a:path path="rect">
              <a:fillToRect l="100000" t="100000"/>
            </a:path>
            <a:tileRect r="-100000" b="-100000"/>
          </a:gradFill>
        </p:spPr>
        <p:txBody>
          <a:bodyPr anchor="ctr" anchorCtr="0"/>
          <a:lstStyle/>
          <a:p>
            <a:r>
              <a:rPr lang="en-US" b="1" dirty="0">
                <a:solidFill>
                  <a:schemeClr val="tx1"/>
                </a:solidFill>
              </a:rPr>
              <a:t>Supervised </a:t>
            </a:r>
            <a:r>
              <a:rPr lang="en-US" b="1" dirty="0" smtClean="0">
                <a:solidFill>
                  <a:schemeClr val="tx1"/>
                </a:solidFill>
              </a:rPr>
              <a:t>Learning</a:t>
            </a:r>
            <a:endParaRPr lang="en-US" dirty="0">
              <a:solidFill>
                <a:schemeClr val="tx1"/>
              </a:solidFill>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8650" y="1339056"/>
            <a:ext cx="10744200" cy="5506038"/>
          </a:xfrm>
        </p:spPr>
      </p:pic>
    </p:spTree>
    <p:extLst>
      <p:ext uri="{BB962C8B-B14F-4D97-AF65-F5344CB8AC3E}">
        <p14:creationId xmlns:p14="http://schemas.microsoft.com/office/powerpoint/2010/main" val="1552062335"/>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214437"/>
          </a:xfrm>
          <a:gradFill flip="none" rotWithShape="1">
            <a:gsLst>
              <a:gs pos="0">
                <a:schemeClr val="accent5">
                  <a:lumMod val="0"/>
                  <a:lumOff val="100000"/>
                </a:schemeClr>
              </a:gs>
              <a:gs pos="11000">
                <a:schemeClr val="accent5">
                  <a:lumMod val="0"/>
                  <a:lumOff val="100000"/>
                </a:schemeClr>
              </a:gs>
              <a:gs pos="100000">
                <a:schemeClr val="accent5">
                  <a:lumMod val="100000"/>
                </a:schemeClr>
              </a:gs>
            </a:gsLst>
            <a:path path="rect">
              <a:fillToRect l="100000" t="100000"/>
            </a:path>
            <a:tileRect r="-100000" b="-100000"/>
          </a:gradFill>
        </p:spPr>
        <p:txBody>
          <a:bodyPr anchor="ctr" anchorCtr="0"/>
          <a:lstStyle/>
          <a:p>
            <a:r>
              <a:rPr lang="en-US" b="1" dirty="0">
                <a:solidFill>
                  <a:schemeClr val="tx1"/>
                </a:solidFill>
              </a:rPr>
              <a:t>Unsupervised learning</a:t>
            </a:r>
          </a:p>
        </p:txBody>
      </p:sp>
      <p:pic>
        <p:nvPicPr>
          <p:cNvPr id="5" name="Content Placeholder 4"/>
          <p:cNvPicPr>
            <a:picLocks noGrp="1" noChangeAspect="1"/>
          </p:cNvPicPr>
          <p:nvPr>
            <p:ph idx="1"/>
          </p:nvPr>
        </p:nvPicPr>
        <p:blipFill rotWithShape="1">
          <a:blip r:embed="rId3">
            <a:extLst>
              <a:ext uri="{28A0092B-C50C-407E-A947-70E740481C1C}">
                <a14:useLocalDpi xmlns:a14="http://schemas.microsoft.com/office/drawing/2010/main" val="0"/>
              </a:ext>
            </a:extLst>
          </a:blip>
          <a:srcRect t="10201" b="2247"/>
          <a:stretch/>
        </p:blipFill>
        <p:spPr>
          <a:xfrm>
            <a:off x="295274" y="1214437"/>
            <a:ext cx="10961017" cy="5073085"/>
          </a:xfrm>
        </p:spPr>
      </p:pic>
    </p:spTree>
    <p:extLst>
      <p:ext uri="{BB962C8B-B14F-4D97-AF65-F5344CB8AC3E}">
        <p14:creationId xmlns:p14="http://schemas.microsoft.com/office/powerpoint/2010/main" val="673783172"/>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214437"/>
          </a:xfrm>
          <a:gradFill flip="none" rotWithShape="1">
            <a:gsLst>
              <a:gs pos="0">
                <a:schemeClr val="accent5">
                  <a:lumMod val="0"/>
                  <a:lumOff val="100000"/>
                </a:schemeClr>
              </a:gs>
              <a:gs pos="11000">
                <a:schemeClr val="accent5">
                  <a:lumMod val="0"/>
                  <a:lumOff val="100000"/>
                </a:schemeClr>
              </a:gs>
              <a:gs pos="100000">
                <a:schemeClr val="accent5">
                  <a:lumMod val="100000"/>
                </a:schemeClr>
              </a:gs>
            </a:gsLst>
            <a:path path="rect">
              <a:fillToRect l="100000" t="100000"/>
            </a:path>
            <a:tileRect r="-100000" b="-100000"/>
          </a:gradFill>
        </p:spPr>
        <p:txBody>
          <a:bodyPr anchor="ctr" anchorCtr="0"/>
          <a:lstStyle/>
          <a:p>
            <a:r>
              <a:rPr lang="en-US" b="1" dirty="0">
                <a:solidFill>
                  <a:schemeClr val="tx1"/>
                </a:solidFill>
              </a:rPr>
              <a:t>Reinforcement </a:t>
            </a:r>
            <a:r>
              <a:rPr lang="en-US" b="1" dirty="0" smtClean="0">
                <a:solidFill>
                  <a:schemeClr val="tx1"/>
                </a:solidFill>
              </a:rPr>
              <a:t>Learning</a:t>
            </a:r>
            <a:endParaRPr lang="en-US" b="1" dirty="0">
              <a:solidFill>
                <a:schemeClr val="tx1"/>
              </a:solidFill>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1500" y="1074705"/>
            <a:ext cx="10916628" cy="5770905"/>
          </a:xfrm>
        </p:spPr>
      </p:pic>
    </p:spTree>
    <p:extLst>
      <p:ext uri="{BB962C8B-B14F-4D97-AF65-F5344CB8AC3E}">
        <p14:creationId xmlns:p14="http://schemas.microsoft.com/office/powerpoint/2010/main" val="206815858"/>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1847</TotalTime>
  <Words>811</Words>
  <Application>Microsoft Macintosh PowerPoint</Application>
  <PresentationFormat>Widescreen</PresentationFormat>
  <Paragraphs>113</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 Rounded MT Bold</vt:lpstr>
      <vt:lpstr>Calibri</vt:lpstr>
      <vt:lpstr>Mangal</vt:lpstr>
      <vt:lpstr>Trebuchet MS</vt:lpstr>
      <vt:lpstr>Wingdings</vt:lpstr>
      <vt:lpstr>Wingdings 3</vt:lpstr>
      <vt:lpstr>Arial</vt:lpstr>
      <vt:lpstr>Facet</vt:lpstr>
      <vt:lpstr>Machine Learning and AI</vt:lpstr>
      <vt:lpstr>PowerPoint Presentation</vt:lpstr>
      <vt:lpstr>How it predicts?</vt:lpstr>
      <vt:lpstr>What is ML?</vt:lpstr>
      <vt:lpstr>How ML differs from AI and DL?</vt:lpstr>
      <vt:lpstr>Types of ML algorithms</vt:lpstr>
      <vt:lpstr>Supervised Learning</vt:lpstr>
      <vt:lpstr>Unsupervised learning</vt:lpstr>
      <vt:lpstr>Reinforcement Learning</vt:lpstr>
      <vt:lpstr>What are the steps used in Machine Learning?</vt:lpstr>
      <vt:lpstr>Getting started!</vt:lpstr>
      <vt:lpstr>Installation steps!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Microsoft Office User</dc:creator>
  <cp:lastModifiedBy>Microsoft Office User</cp:lastModifiedBy>
  <cp:revision>30</cp:revision>
  <dcterms:created xsi:type="dcterms:W3CDTF">2018-07-17T15:45:56Z</dcterms:created>
  <dcterms:modified xsi:type="dcterms:W3CDTF">2018-08-21T20:02:18Z</dcterms:modified>
</cp:coreProperties>
</file>