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6"/>
  </p:notesMasterIdLst>
  <p:sldIdLst>
    <p:sldId id="374" r:id="rId3"/>
    <p:sldId id="375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376" r:id="rId15"/>
    <p:sldId id="377" r:id="rId16"/>
    <p:sldId id="379" r:id="rId17"/>
    <p:sldId id="380" r:id="rId18"/>
    <p:sldId id="381" r:id="rId19"/>
    <p:sldId id="382" r:id="rId20"/>
    <p:sldId id="398" r:id="rId21"/>
    <p:sldId id="399" r:id="rId22"/>
    <p:sldId id="400" r:id="rId23"/>
    <p:sldId id="401" r:id="rId24"/>
    <p:sldId id="402" r:id="rId25"/>
    <p:sldId id="273" r:id="rId26"/>
    <p:sldId id="274" r:id="rId27"/>
    <p:sldId id="275" r:id="rId28"/>
    <p:sldId id="349" r:id="rId29"/>
    <p:sldId id="350" r:id="rId30"/>
    <p:sldId id="276" r:id="rId31"/>
    <p:sldId id="277" r:id="rId32"/>
    <p:sldId id="278" r:id="rId33"/>
    <p:sldId id="280" r:id="rId34"/>
    <p:sldId id="281" r:id="rId35"/>
    <p:sldId id="283" r:id="rId36"/>
    <p:sldId id="285" r:id="rId37"/>
    <p:sldId id="286" r:id="rId38"/>
    <p:sldId id="288" r:id="rId39"/>
    <p:sldId id="289" r:id="rId40"/>
    <p:sldId id="290" r:id="rId41"/>
    <p:sldId id="291" r:id="rId42"/>
    <p:sldId id="293" r:id="rId43"/>
    <p:sldId id="297" r:id="rId44"/>
    <p:sldId id="298" r:id="rId45"/>
    <p:sldId id="299" r:id="rId46"/>
    <p:sldId id="300" r:id="rId47"/>
    <p:sldId id="301" r:id="rId48"/>
    <p:sldId id="302" r:id="rId49"/>
    <p:sldId id="305" r:id="rId50"/>
    <p:sldId id="366" r:id="rId51"/>
    <p:sldId id="367" r:id="rId52"/>
    <p:sldId id="352" r:id="rId53"/>
    <p:sldId id="353" r:id="rId54"/>
    <p:sldId id="354" r:id="rId55"/>
    <p:sldId id="357" r:id="rId56"/>
    <p:sldId id="358" r:id="rId57"/>
    <p:sldId id="359" r:id="rId58"/>
    <p:sldId id="360" r:id="rId59"/>
    <p:sldId id="361" r:id="rId60"/>
    <p:sldId id="363" r:id="rId61"/>
    <p:sldId id="364" r:id="rId62"/>
    <p:sldId id="369" r:id="rId63"/>
    <p:sldId id="370" r:id="rId64"/>
    <p:sldId id="372" r:id="rId65"/>
    <p:sldId id="308" r:id="rId66"/>
    <p:sldId id="309" r:id="rId67"/>
    <p:sldId id="310" r:id="rId68"/>
    <p:sldId id="312" r:id="rId69"/>
    <p:sldId id="314" r:id="rId70"/>
    <p:sldId id="315" r:id="rId71"/>
    <p:sldId id="318" r:id="rId72"/>
    <p:sldId id="344" r:id="rId73"/>
    <p:sldId id="345" r:id="rId74"/>
    <p:sldId id="34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8F8F8"/>
    <a:srgbClr val="3BA1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0"/>
    <p:restoredTop sz="94759"/>
  </p:normalViewPr>
  <p:slideViewPr>
    <p:cSldViewPr snapToGrid="0" snapToObjects="1">
      <p:cViewPr>
        <p:scale>
          <a:sx n="120" d="100"/>
          <a:sy n="120" d="100"/>
        </p:scale>
        <p:origin x="5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notesMaster" Target="notesMasters/notes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BA9CC-64BC-F447-81EB-7625A201036B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DAA25-CE76-EF4A-9A75-CD522E2C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/>
            <a:fld id="{D4451217-6CA2-684A-A8C8-842222CC95FF}" type="slidenum">
              <a:rPr lang="en-US" altLang="x-none" sz="1200">
                <a:latin typeface="Arial" charset="0"/>
              </a:rPr>
              <a:pPr eaLnBrk="1" hangingPunct="1"/>
              <a:t>13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9135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/>
            <a:fld id="{11C1756E-D540-304F-B422-8411EC2A1357}" type="slidenum">
              <a:rPr lang="en-US" altLang="x-none" sz="1200">
                <a:latin typeface="Arial" charset="0"/>
              </a:rPr>
              <a:pPr eaLnBrk="1" hangingPunct="1"/>
              <a:t>14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037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/>
            <a:fld id="{F270382E-D10D-1B4C-80A9-B2EBABDCFCE9}" type="slidenum">
              <a:rPr lang="en-US" altLang="x-none" sz="1200">
                <a:latin typeface="Arial" charset="0"/>
              </a:rPr>
              <a:pPr eaLnBrk="1" hangingPunct="1"/>
              <a:t>15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4464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/>
            <a:fld id="{66CF6255-DAB3-AF4F-8401-515CB79E02EF}" type="slidenum">
              <a:rPr lang="en-US" altLang="x-none" sz="1200">
                <a:latin typeface="Arial" charset="0"/>
              </a:rPr>
              <a:pPr eaLnBrk="1" hangingPunct="1"/>
              <a:t>16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1355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/>
            <a:fld id="{7A12BFC3-C815-284C-BF36-E6302C261994}" type="slidenum">
              <a:rPr lang="en-US" altLang="x-none" sz="1200">
                <a:latin typeface="Arial" charset="0"/>
              </a:rPr>
              <a:pPr eaLnBrk="1" hangingPunct="1"/>
              <a:t>17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19343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/>
            <a:fld id="{CC99FA80-616B-5C42-B7A0-21B7F19CC271}" type="slidenum">
              <a:rPr lang="en-US" altLang="x-none" sz="1200">
                <a:latin typeface="Arial" charset="0"/>
              </a:rPr>
              <a:pPr eaLnBrk="1" hangingPunct="1"/>
              <a:t>18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7584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7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1031"/>
          <p:cNvSpPr>
            <a:spLocks noChangeArrowheads="1"/>
          </p:cNvSpPr>
          <p:nvPr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endParaRPr lang="x-none" altLang="x-none" sz="1400" b="1" smtClean="0">
              <a:solidFill>
                <a:srgbClr val="000000"/>
              </a:solidFill>
              <a:latin typeface="AvantGarde" charset="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93472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1200" b="1">
                <a:latin typeface="Courier New" charset="0"/>
              </a:defRPr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9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8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0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0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80380-2E3F-6F44-94A5-C64E08B554C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Title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485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4219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n-lt"/>
              </a:rPr>
              <a:t>CPE 150: Introduction to Programming</a:t>
            </a:r>
            <a:endParaRPr lang="en-US" sz="4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5673" y="2704370"/>
            <a:ext cx="865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/>
              <a:t>Chapter </a:t>
            </a:r>
            <a:r>
              <a:rPr lang="en-US" sz="3600" i="1" dirty="0" smtClean="0"/>
              <a:t>3: Functions</a:t>
            </a:r>
            <a:endParaRPr lang="en-US" sz="3600" i="1" dirty="0"/>
          </a:p>
        </p:txBody>
      </p:sp>
      <p:sp>
        <p:nvSpPr>
          <p:cNvPr id="3" name="Rectangle 2"/>
          <p:cNvSpPr/>
          <p:nvPr/>
        </p:nvSpPr>
        <p:spPr>
          <a:xfrm>
            <a:off x="0" y="6440556"/>
            <a:ext cx="12192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Copyright </a:t>
            </a:r>
            <a:r>
              <a:rPr lang="en-US" sz="900" b="1" dirty="0" smtClean="0"/>
              <a:t>notice</a:t>
            </a:r>
            <a:r>
              <a:rPr lang="en-US" sz="900" b="1"/>
              <a:t>: </a:t>
            </a:r>
            <a:r>
              <a:rPr lang="en-US" sz="900" i="1" smtClean="0"/>
              <a:t>1- care </a:t>
            </a:r>
            <a:r>
              <a:rPr lang="en-US" sz="900" i="1" dirty="0"/>
              <a:t>has been taken to use only those web images deemed by the instructor to be in the public domain. If you see a copyrighted image on any slide and are the copyright owner, please contact the instructor. It will be removed.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5658" y="6592956"/>
            <a:ext cx="10571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 smtClean="0"/>
              <a:t>2- These slides are inspired, based, and modified with permission from the authors of the C++ How to Program (4</a:t>
            </a:r>
            <a:r>
              <a:rPr lang="en-US" sz="900" i="1" baseline="30000" dirty="0" smtClean="0"/>
              <a:t>th</a:t>
            </a:r>
            <a:r>
              <a:rPr lang="en-US" sz="900" i="1" dirty="0" smtClean="0"/>
              <a:t> </a:t>
            </a:r>
            <a:r>
              <a:rPr lang="en-US" sz="900" i="1" dirty="0"/>
              <a:t>Edition) textbook </a:t>
            </a:r>
          </a:p>
        </p:txBody>
      </p:sp>
    </p:spTree>
    <p:extLst>
      <p:ext uri="{BB962C8B-B14F-4D97-AF65-F5344CB8AC3E}">
        <p14:creationId xmlns:p14="http://schemas.microsoft.com/office/powerpoint/2010/main" val="19364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3.5	Function Definitions</a:t>
            </a:r>
          </a:p>
        </p:txBody>
      </p:sp>
      <p:sp>
        <p:nvSpPr>
          <p:cNvPr id="2478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Example function</a:t>
            </a:r>
          </a:p>
          <a:p>
            <a:pPr lvl="1">
              <a:buFontTx/>
              <a:buNone/>
            </a:pPr>
            <a:r>
              <a:rPr lang="en-US" altLang="x-none" sz="1800" b="1">
                <a:latin typeface="Courier New" charset="0"/>
                <a:ea typeface="Courier New" charset="0"/>
                <a:cs typeface="Courier New" charset="0"/>
              </a:rPr>
              <a:t>int square( int y )</a:t>
            </a:r>
          </a:p>
          <a:p>
            <a:pPr lvl="1">
              <a:buFontTx/>
              <a:buNone/>
            </a:pPr>
            <a:r>
              <a:rPr lang="en-US" altLang="x-none" sz="1800" b="1">
                <a:latin typeface="Courier New" charset="0"/>
                <a:ea typeface="Courier New" charset="0"/>
                <a:cs typeface="Courier New" charset="0"/>
              </a:rPr>
              <a:t>{                                                          </a:t>
            </a:r>
            <a:endParaRPr lang="en-US" altLang="x-none" sz="1800" b="1">
              <a:latin typeface="Courier New" charset="0"/>
              <a:ea typeface="Times New Roman" charset="0"/>
              <a:cs typeface="Times New Roman" charset="0"/>
            </a:endParaRPr>
          </a:p>
          <a:p>
            <a:pPr lvl="1">
              <a:buFontTx/>
              <a:buNone/>
            </a:pPr>
            <a:r>
              <a:rPr lang="en-US" altLang="x-none" sz="1800" b="1">
                <a:latin typeface="Courier New" charset="0"/>
                <a:ea typeface="Courier New" charset="0"/>
                <a:cs typeface="Courier New" charset="0"/>
              </a:rPr>
              <a:t>  return y * y;</a:t>
            </a:r>
            <a:endParaRPr lang="en-US" altLang="x-none" sz="1800" b="1">
              <a:latin typeface="Courier New" charset="0"/>
              <a:ea typeface="Times New Roman" charset="0"/>
              <a:cs typeface="Times New Roman" charset="0"/>
            </a:endParaRPr>
          </a:p>
          <a:p>
            <a:pPr lvl="1">
              <a:buFontTx/>
              <a:buNone/>
            </a:pPr>
            <a:r>
              <a:rPr lang="en-US" altLang="x-none" sz="18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altLang="x-none" b="1">
                <a:latin typeface="Courier New" charset="0"/>
              </a:rPr>
              <a:t>return</a:t>
            </a:r>
            <a:r>
              <a:rPr lang="en-US" altLang="x-none"/>
              <a:t> keyword</a:t>
            </a:r>
          </a:p>
          <a:p>
            <a:pPr lvl="1"/>
            <a:r>
              <a:rPr lang="en-US" altLang="x-none"/>
              <a:t>Returns data, and control goes to function’s caller</a:t>
            </a:r>
          </a:p>
          <a:p>
            <a:pPr lvl="2"/>
            <a:r>
              <a:rPr lang="en-US" altLang="x-none"/>
              <a:t>If no data to return, use </a:t>
            </a:r>
            <a:r>
              <a:rPr lang="en-US" altLang="x-none" b="1">
                <a:latin typeface="Courier New" charset="0"/>
              </a:rPr>
              <a:t>return;</a:t>
            </a:r>
          </a:p>
          <a:p>
            <a:pPr lvl="1"/>
            <a:r>
              <a:rPr lang="en-US" altLang="x-none"/>
              <a:t>Function ends when reaches right brace</a:t>
            </a:r>
          </a:p>
          <a:p>
            <a:pPr lvl="2"/>
            <a:r>
              <a:rPr lang="en-US" altLang="x-none"/>
              <a:t>Control goes to caller</a:t>
            </a:r>
          </a:p>
          <a:p>
            <a:r>
              <a:rPr lang="en-US" altLang="x-none"/>
              <a:t>Functions cannot be defined inside other functions</a:t>
            </a:r>
          </a:p>
          <a:p>
            <a:r>
              <a:rPr lang="en-US" altLang="x-none"/>
              <a:t>Next: program examples</a:t>
            </a:r>
            <a:endParaRPr lang="en-US" altLang="x-none" b="1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123090" y="4335519"/>
            <a:ext cx="7010400" cy="18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square function definition returns square of an integer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square(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y )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y is a copy of argument to function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y * y;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// returns square of y as an int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square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23090" y="6011919"/>
            <a:ext cx="70104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1  4  9  16  25  36  49  64  81  100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180490" y="5326120"/>
            <a:ext cx="4495800" cy="1128713"/>
            <a:chOff x="1296" y="624"/>
            <a:chExt cx="2832" cy="711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2448" y="812"/>
              <a:ext cx="1680" cy="5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Definition of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square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y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is a copy of the argument passed. Returns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y * y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, or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y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squared.</a:t>
              </a: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H="1" flipV="1">
              <a:off x="1296" y="624"/>
              <a:ext cx="115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447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3090" y="136634"/>
            <a:ext cx="7010400" cy="4382814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3.3: fig03_03.cpp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Creating and using a programmer-defined function.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square(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function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loop 10 times and calculate and output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square of x each time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x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x &lt;=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x++ )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square( x )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call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44745" name="Group 9"/>
          <p:cNvGrpSpPr>
            <a:grpSpLocks/>
          </p:cNvGrpSpPr>
          <p:nvPr/>
        </p:nvGrpSpPr>
        <p:grpSpPr bwMode="auto">
          <a:xfrm>
            <a:off x="4682359" y="2114329"/>
            <a:ext cx="4114800" cy="838200"/>
            <a:chOff x="1632" y="1488"/>
            <a:chExt cx="2592" cy="528"/>
          </a:xfrm>
        </p:grpSpPr>
        <p:sp>
          <p:nvSpPr>
            <p:cNvPr id="244740" name="Text Box 4"/>
            <p:cNvSpPr txBox="1">
              <a:spLocks noChangeArrowheads="1"/>
            </p:cNvSpPr>
            <p:nvPr/>
          </p:nvSpPr>
          <p:spPr bwMode="auto">
            <a:xfrm>
              <a:off x="2544" y="1488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Parentheses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()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cause function to be called. When done, it returns the result.</a:t>
              </a:r>
            </a:p>
          </p:txBody>
        </p:sp>
        <p:sp>
          <p:nvSpPr>
            <p:cNvPr id="244741" name="Line 5"/>
            <p:cNvSpPr>
              <a:spLocks noChangeShapeType="1"/>
            </p:cNvSpPr>
            <p:nvPr/>
          </p:nvSpPr>
          <p:spPr bwMode="auto">
            <a:xfrm flipH="1">
              <a:off x="1632" y="158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4744" name="Group 8"/>
          <p:cNvGrpSpPr>
            <a:grpSpLocks/>
          </p:cNvGrpSpPr>
          <p:nvPr/>
        </p:nvGrpSpPr>
        <p:grpSpPr bwMode="auto">
          <a:xfrm>
            <a:off x="3799490" y="761449"/>
            <a:ext cx="4114800" cy="1323975"/>
            <a:chOff x="1056" y="480"/>
            <a:chExt cx="2592" cy="834"/>
          </a:xfrm>
        </p:grpSpPr>
        <p:sp>
          <p:nvSpPr>
            <p:cNvPr id="244742" name="Text Box 6"/>
            <p:cNvSpPr txBox="1">
              <a:spLocks noChangeArrowheads="1"/>
            </p:cNvSpPr>
            <p:nvPr/>
          </p:nvSpPr>
          <p:spPr bwMode="auto">
            <a:xfrm>
              <a:off x="1968" y="480"/>
              <a:ext cx="1680" cy="8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Function prototype: specifies data types of arguments and return values.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square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expects and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int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, and returns an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int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244743" name="Line 7"/>
            <p:cNvSpPr>
              <a:spLocks noChangeShapeType="1"/>
            </p:cNvSpPr>
            <p:nvPr/>
          </p:nvSpPr>
          <p:spPr bwMode="auto">
            <a:xfrm flipH="1">
              <a:off x="1056" y="57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6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6379779" cy="610651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3.4: fig03_04.cpp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Finding the maximum of three floating-point numbers.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cin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maximum(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number1;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number2;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number3;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"Enter three floating-point numbers: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cin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&gt;&gt; number1 &gt;&gt; number2 &gt;&gt; number3;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number1, number2 and number3 are arguments to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the maximum function call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"Maximum is: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maximum( number1, number2, number3 )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termination</a:t>
            </a: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48838" name="Group 6"/>
          <p:cNvGrpSpPr>
            <a:grpSpLocks/>
          </p:cNvGrpSpPr>
          <p:nvPr/>
        </p:nvGrpSpPr>
        <p:grpSpPr bwMode="auto">
          <a:xfrm>
            <a:off x="2719935" y="2188780"/>
            <a:ext cx="2667000" cy="1444625"/>
            <a:chOff x="1091" y="1392"/>
            <a:chExt cx="1680" cy="910"/>
          </a:xfrm>
        </p:grpSpPr>
        <p:sp>
          <p:nvSpPr>
            <p:cNvPr id="248836" name="Text Box 4"/>
            <p:cNvSpPr txBox="1">
              <a:spLocks noChangeArrowheads="1"/>
            </p:cNvSpPr>
            <p:nvPr/>
          </p:nvSpPr>
          <p:spPr bwMode="auto">
            <a:xfrm>
              <a:off x="1091" y="1776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Function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maximum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takes 3 arguments (all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double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) and returns a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double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248837" name="Line 5"/>
            <p:cNvSpPr>
              <a:spLocks noChangeShapeType="1"/>
            </p:cNvSpPr>
            <p:nvPr/>
          </p:nvSpPr>
          <p:spPr bwMode="auto">
            <a:xfrm flipH="1" flipV="1">
              <a:off x="1152" y="1392"/>
              <a:ext cx="689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8" name="Rectangle 1027"/>
          <p:cNvSpPr txBox="1">
            <a:spLocks noChangeArrowheads="1"/>
          </p:cNvSpPr>
          <p:nvPr/>
        </p:nvSpPr>
        <p:spPr bwMode="auto">
          <a:xfrm>
            <a:off x="6379779" y="0"/>
            <a:ext cx="5812221" cy="37837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maximum definition;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x, y and z are parameters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maximum(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x,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y,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z )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max = x;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assume x is largest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y &gt; max )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// if y is larger,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max = y;   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assign y to max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z &gt; max )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if z is larger,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max = z;   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assign z to max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max;   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max is largest value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maximum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9" name="Rectangle 1028"/>
          <p:cNvSpPr>
            <a:spLocks noChangeArrowheads="1"/>
          </p:cNvSpPr>
          <p:nvPr/>
        </p:nvSpPr>
        <p:spPr bwMode="auto">
          <a:xfrm>
            <a:off x="6442840" y="3863317"/>
            <a:ext cx="5728138" cy="1981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Enter three floating-point numbers: 99.32 37.3 27.1928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Maximum is: 99.32</a:t>
            </a:r>
          </a:p>
          <a:p>
            <a:pPr fontAlgn="base"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ea typeface="Courier New" charset="0"/>
              <a:cs typeface="Courier New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Enter three floating-point numbers: 1.1 3.333 2.22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Maximum is: 3.333</a:t>
            </a:r>
            <a:r>
              <a:rPr lang="en-US" altLang="x-none" dirty="0">
                <a:solidFill>
                  <a:srgbClr val="000000"/>
                </a:solidFill>
                <a:latin typeface="Courier" charset="0"/>
                <a:ea typeface="Times New Roman" charset="0"/>
                <a:cs typeface="Times New Roman" charset="0"/>
              </a:rPr>
              <a:t> </a:t>
            </a:r>
          </a:p>
          <a:p>
            <a:pPr fontAlgn="base"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Enter three floating-point numbers: 27.9 14.31 88.99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Maximum is: 88.99</a:t>
            </a:r>
            <a:r>
              <a:rPr lang="en-US" altLang="x-none" dirty="0">
                <a:solidFill>
                  <a:srgbClr val="000000"/>
                </a:solidFill>
                <a:latin typeface="Courier" charset="0"/>
                <a:ea typeface="Times New Roman" charset="0"/>
                <a:cs typeface="Times New Roman" charset="0"/>
              </a:rPr>
              <a:t> </a:t>
            </a:r>
          </a:p>
          <a:p>
            <a:pPr fontAlgn="base"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  <p:grpSp>
        <p:nvGrpSpPr>
          <p:cNvPr id="10" name="Group 1031"/>
          <p:cNvGrpSpPr>
            <a:grpSpLocks/>
          </p:cNvGrpSpPr>
          <p:nvPr/>
        </p:nvGrpSpPr>
        <p:grpSpPr bwMode="auto">
          <a:xfrm>
            <a:off x="5166326" y="111125"/>
            <a:ext cx="4119563" cy="727075"/>
            <a:chOff x="-1011" y="358"/>
            <a:chExt cx="2595" cy="458"/>
          </a:xfrm>
        </p:grpSpPr>
        <p:sp>
          <p:nvSpPr>
            <p:cNvPr id="11" name="Text Box 1029"/>
            <p:cNvSpPr txBox="1">
              <a:spLocks noChangeArrowheads="1"/>
            </p:cNvSpPr>
            <p:nvPr/>
          </p:nvSpPr>
          <p:spPr bwMode="auto">
            <a:xfrm>
              <a:off x="-1011" y="358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Comma separated list for multiple parameters.</a:t>
              </a:r>
            </a:p>
          </p:txBody>
        </p:sp>
        <p:sp>
          <p:nvSpPr>
            <p:cNvPr id="12" name="Line 1030"/>
            <p:cNvSpPr>
              <a:spLocks noChangeShapeType="1"/>
            </p:cNvSpPr>
            <p:nvPr/>
          </p:nvSpPr>
          <p:spPr bwMode="auto">
            <a:xfrm>
              <a:off x="669" y="540"/>
              <a:ext cx="915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6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x-none" dirty="0" smtClean="0"/>
              <a:t>18.9 </a:t>
            </a:r>
            <a:r>
              <a:rPr lang="en-US" altLang="x-none" dirty="0"/>
              <a:t>Character-Handling Library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399" y="1341438"/>
            <a:ext cx="10457793" cy="5211762"/>
          </a:xfrm>
        </p:spPr>
        <p:txBody>
          <a:bodyPr/>
          <a:lstStyle/>
          <a:p>
            <a:pPr eaLnBrk="1" hangingPunct="1"/>
            <a:r>
              <a:rPr lang="en-US" altLang="x-none" dirty="0"/>
              <a:t>Character-handling library functions</a:t>
            </a:r>
          </a:p>
          <a:p>
            <a:pPr lvl="1" eaLnBrk="1" hangingPunct="1"/>
            <a:r>
              <a:rPr lang="en-US" altLang="x-none" dirty="0"/>
              <a:t>Perform useful tests and manipulations of character data</a:t>
            </a:r>
          </a:p>
          <a:p>
            <a:pPr lvl="1" eaLnBrk="1" hangingPunct="1"/>
            <a:r>
              <a:rPr lang="en-US" altLang="x-none" dirty="0"/>
              <a:t>Manipulates characters as </a:t>
            </a:r>
            <a:r>
              <a:rPr lang="en-US" altLang="x-none" dirty="0" err="1">
                <a:latin typeface="Lucida Console" charset="0"/>
              </a:rPr>
              <a:t>int</a:t>
            </a:r>
            <a:r>
              <a:rPr lang="en-US" altLang="x-none" dirty="0" err="1"/>
              <a:t>s</a:t>
            </a:r>
            <a:endParaRPr lang="en-US" altLang="x-none" dirty="0"/>
          </a:p>
          <a:p>
            <a:pPr lvl="2" eaLnBrk="1" hangingPunct="1"/>
            <a:r>
              <a:rPr lang="en-US" altLang="x-none" dirty="0">
                <a:latin typeface="Lucida Console" charset="0"/>
              </a:rPr>
              <a:t>char</a:t>
            </a:r>
            <a:r>
              <a:rPr lang="en-US" altLang="x-none" dirty="0"/>
              <a:t> cannot store </a:t>
            </a:r>
            <a:r>
              <a:rPr lang="en-US" altLang="x-none" dirty="0">
                <a:latin typeface="Lucida Console" charset="0"/>
              </a:rPr>
              <a:t>EOF</a:t>
            </a:r>
            <a:r>
              <a:rPr lang="en-US" altLang="x-none" dirty="0"/>
              <a:t> (usually </a:t>
            </a:r>
            <a:r>
              <a:rPr lang="en-US" altLang="x-none" dirty="0">
                <a:latin typeface="Lucida Console" charset="0"/>
              </a:rPr>
              <a:t>-1</a:t>
            </a:r>
            <a:r>
              <a:rPr lang="en-US" altLang="x-none" dirty="0"/>
              <a:t>)</a:t>
            </a:r>
          </a:p>
          <a:p>
            <a:pPr lvl="2" eaLnBrk="1" hangingPunct="1"/>
            <a:r>
              <a:rPr lang="en-US" altLang="x-none" dirty="0"/>
              <a:t>All functions take an </a:t>
            </a:r>
            <a:r>
              <a:rPr lang="en-US" altLang="x-none" dirty="0" err="1">
                <a:latin typeface="Lucida Console" charset="0"/>
              </a:rPr>
              <a:t>int</a:t>
            </a:r>
            <a:r>
              <a:rPr lang="en-US" altLang="x-none" dirty="0"/>
              <a:t> argument and return an </a:t>
            </a:r>
            <a:r>
              <a:rPr lang="en-US" altLang="x-none" dirty="0" err="1">
                <a:latin typeface="Lucida Console" charset="0"/>
              </a:rPr>
              <a:t>int</a:t>
            </a:r>
            <a:endParaRPr lang="en-US" altLang="x-none" dirty="0">
              <a:latin typeface="Lucida Console" charset="0"/>
            </a:endParaRPr>
          </a:p>
          <a:p>
            <a:pPr lvl="1" eaLnBrk="1" hangingPunct="1"/>
            <a:r>
              <a:rPr lang="en-US" altLang="x-none" dirty="0"/>
              <a:t>Included in </a:t>
            </a:r>
            <a:r>
              <a:rPr lang="en-US" altLang="x-none" dirty="0">
                <a:latin typeface="Lucida Console" charset="0"/>
              </a:rPr>
              <a:t>&lt;</a:t>
            </a:r>
            <a:r>
              <a:rPr lang="en-US" altLang="x-none" dirty="0" err="1">
                <a:latin typeface="Lucida Console" charset="0"/>
              </a:rPr>
              <a:t>cctype</a:t>
            </a:r>
            <a:r>
              <a:rPr lang="en-US" altLang="x-none" dirty="0">
                <a:latin typeface="Lucida Console" charset="0"/>
              </a:rPr>
              <a:t>&gt;</a:t>
            </a:r>
            <a:r>
              <a:rPr lang="en-US" altLang="x-none" dirty="0"/>
              <a:t> header file</a:t>
            </a:r>
          </a:p>
        </p:txBody>
      </p:sp>
    </p:spTree>
    <p:extLst>
      <p:ext uri="{BB962C8B-B14F-4D97-AF65-F5344CB8AC3E}">
        <p14:creationId xmlns:p14="http://schemas.microsoft.com/office/powerpoint/2010/main" val="1726078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126" y="1061545"/>
            <a:ext cx="5928602" cy="4671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126" y="5649528"/>
            <a:ext cx="5955238" cy="877396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10363200" cy="1066800"/>
          </a:xfrm>
          <a:noFill/>
        </p:spPr>
        <p:txBody>
          <a:bodyPr/>
          <a:lstStyle/>
          <a:p>
            <a:pPr eaLnBrk="1" hangingPunct="1"/>
            <a:r>
              <a:rPr lang="en-US" altLang="x-none" dirty="0"/>
              <a:t>18.9 Character-Handling Library</a:t>
            </a:r>
          </a:p>
        </p:txBody>
      </p:sp>
    </p:spTree>
    <p:extLst>
      <p:ext uri="{BB962C8B-B14F-4D97-AF65-F5344CB8AC3E}">
        <p14:creationId xmlns:p14="http://schemas.microsoft.com/office/powerpoint/2010/main" val="1717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41438"/>
            <a:ext cx="8001000" cy="5211762"/>
          </a:xfrm>
        </p:spPr>
        <p:txBody>
          <a:bodyPr/>
          <a:lstStyle/>
          <a:p>
            <a:pPr eaLnBrk="1" hangingPunct="1"/>
            <a:r>
              <a:rPr lang="en-US" altLang="x-none" dirty="0"/>
              <a:t>Character-handling library functions (Cont.)</a:t>
            </a:r>
          </a:p>
          <a:p>
            <a:pPr lvl="1" eaLnBrk="1" hangingPunct="1"/>
            <a:r>
              <a:rPr lang="en-US" altLang="x-none" dirty="0"/>
              <a:t>Function </a:t>
            </a:r>
            <a:r>
              <a:rPr lang="en-US" altLang="x-none" dirty="0" err="1">
                <a:latin typeface="Lucida Console" charset="0"/>
              </a:rPr>
              <a:t>isdigit</a:t>
            </a:r>
            <a:endParaRPr lang="en-US" altLang="x-none" dirty="0">
              <a:latin typeface="Lucida Console" charset="0"/>
            </a:endParaRPr>
          </a:p>
          <a:p>
            <a:pPr lvl="2" eaLnBrk="1" hangingPunct="1"/>
            <a:r>
              <a:rPr lang="en-US" altLang="x-none" dirty="0"/>
              <a:t>Returns </a:t>
            </a:r>
            <a:r>
              <a:rPr lang="en-US" altLang="x-none" dirty="0">
                <a:latin typeface="Lucida Console" charset="0"/>
              </a:rPr>
              <a:t>true</a:t>
            </a:r>
            <a:r>
              <a:rPr lang="en-US" altLang="x-none" dirty="0"/>
              <a:t> if argument is a digit (</a:t>
            </a:r>
            <a:r>
              <a:rPr lang="en-US" altLang="x-none" dirty="0">
                <a:latin typeface="Lucida Console" charset="0"/>
              </a:rPr>
              <a:t>0</a:t>
            </a:r>
            <a:r>
              <a:rPr lang="en-US" altLang="x-none" dirty="0"/>
              <a:t>-</a:t>
            </a:r>
            <a:r>
              <a:rPr lang="en-US" altLang="x-none" dirty="0">
                <a:latin typeface="Lucida Console" charset="0"/>
              </a:rPr>
              <a:t>9</a:t>
            </a:r>
            <a:r>
              <a:rPr lang="en-US" altLang="x-none" dirty="0"/>
              <a:t>)</a:t>
            </a:r>
          </a:p>
          <a:p>
            <a:pPr lvl="1" eaLnBrk="1" hangingPunct="1"/>
            <a:r>
              <a:rPr lang="en-US" altLang="x-none" dirty="0"/>
              <a:t>Function </a:t>
            </a:r>
            <a:r>
              <a:rPr lang="en-US" altLang="x-none" dirty="0" err="1">
                <a:latin typeface="Lucida Console" charset="0"/>
              </a:rPr>
              <a:t>isalpha</a:t>
            </a:r>
            <a:endParaRPr lang="en-US" altLang="x-none" dirty="0">
              <a:latin typeface="Lucida Console" charset="0"/>
            </a:endParaRPr>
          </a:p>
          <a:p>
            <a:pPr lvl="2" eaLnBrk="1" hangingPunct="1"/>
            <a:r>
              <a:rPr lang="en-US" altLang="x-none" dirty="0"/>
              <a:t>Returns </a:t>
            </a:r>
            <a:r>
              <a:rPr lang="en-US" altLang="x-none" dirty="0">
                <a:latin typeface="Lucida Console" charset="0"/>
              </a:rPr>
              <a:t>true</a:t>
            </a:r>
            <a:r>
              <a:rPr lang="en-US" altLang="x-none" dirty="0"/>
              <a:t> if argument is an uppercase or lowercase letter (</a:t>
            </a:r>
            <a:r>
              <a:rPr lang="en-US" altLang="x-none" dirty="0">
                <a:latin typeface="Lucida Console" charset="0"/>
              </a:rPr>
              <a:t>A</a:t>
            </a:r>
            <a:r>
              <a:rPr lang="en-US" altLang="x-none" dirty="0"/>
              <a:t>-</a:t>
            </a:r>
            <a:r>
              <a:rPr lang="en-US" altLang="x-none" dirty="0">
                <a:latin typeface="Lucida Console" charset="0"/>
              </a:rPr>
              <a:t>Z</a:t>
            </a:r>
            <a:r>
              <a:rPr lang="en-US" altLang="x-none" dirty="0"/>
              <a:t>, </a:t>
            </a:r>
            <a:r>
              <a:rPr lang="en-US" altLang="x-none" dirty="0">
                <a:latin typeface="Lucida Console" charset="0"/>
              </a:rPr>
              <a:t>a</a:t>
            </a:r>
            <a:r>
              <a:rPr lang="en-US" altLang="x-none" dirty="0"/>
              <a:t>-</a:t>
            </a:r>
            <a:r>
              <a:rPr lang="en-US" altLang="x-none" dirty="0">
                <a:latin typeface="Lucida Console" charset="0"/>
              </a:rPr>
              <a:t>z</a:t>
            </a:r>
            <a:r>
              <a:rPr lang="en-US" altLang="x-none" dirty="0"/>
              <a:t>)</a:t>
            </a:r>
          </a:p>
          <a:p>
            <a:pPr lvl="1" eaLnBrk="1" hangingPunct="1"/>
            <a:r>
              <a:rPr lang="en-US" altLang="x-none" dirty="0"/>
              <a:t>Function </a:t>
            </a:r>
            <a:r>
              <a:rPr lang="en-US" altLang="x-none" dirty="0" err="1">
                <a:latin typeface="Lucida Console" charset="0"/>
              </a:rPr>
              <a:t>isalnum</a:t>
            </a:r>
            <a:endParaRPr lang="en-US" altLang="x-none" dirty="0">
              <a:latin typeface="Lucida Console" charset="0"/>
            </a:endParaRPr>
          </a:p>
          <a:p>
            <a:pPr lvl="2" eaLnBrk="1" hangingPunct="1"/>
            <a:r>
              <a:rPr lang="en-US" altLang="x-none" dirty="0"/>
              <a:t>Returns </a:t>
            </a:r>
            <a:r>
              <a:rPr lang="en-US" altLang="x-none" dirty="0">
                <a:latin typeface="Lucida Console" charset="0"/>
              </a:rPr>
              <a:t>true</a:t>
            </a:r>
            <a:r>
              <a:rPr lang="en-US" altLang="x-none" dirty="0"/>
              <a:t> if argument is an uppercase letter, lowercase letter or digit (</a:t>
            </a:r>
            <a:r>
              <a:rPr lang="en-US" altLang="x-none" dirty="0">
                <a:latin typeface="Lucida Console" charset="0"/>
              </a:rPr>
              <a:t>A</a:t>
            </a:r>
            <a:r>
              <a:rPr lang="en-US" altLang="x-none" dirty="0"/>
              <a:t>-</a:t>
            </a:r>
            <a:r>
              <a:rPr lang="en-US" altLang="x-none" dirty="0">
                <a:latin typeface="Lucida Console" charset="0"/>
              </a:rPr>
              <a:t>Z</a:t>
            </a:r>
            <a:r>
              <a:rPr lang="en-US" altLang="x-none" dirty="0"/>
              <a:t>, </a:t>
            </a:r>
            <a:r>
              <a:rPr lang="en-US" altLang="x-none" dirty="0">
                <a:latin typeface="Lucida Console" charset="0"/>
              </a:rPr>
              <a:t>a</a:t>
            </a:r>
            <a:r>
              <a:rPr lang="en-US" altLang="x-none" dirty="0"/>
              <a:t>-</a:t>
            </a:r>
            <a:r>
              <a:rPr lang="en-US" altLang="x-none" dirty="0">
                <a:latin typeface="Lucida Console" charset="0"/>
              </a:rPr>
              <a:t>z</a:t>
            </a:r>
            <a:r>
              <a:rPr lang="en-US" altLang="x-none" dirty="0"/>
              <a:t>, </a:t>
            </a:r>
            <a:r>
              <a:rPr lang="en-US" altLang="x-none" dirty="0">
                <a:latin typeface="Lucida Console" charset="0"/>
              </a:rPr>
              <a:t>0</a:t>
            </a:r>
            <a:r>
              <a:rPr lang="en-US" altLang="x-none" dirty="0"/>
              <a:t>-</a:t>
            </a:r>
            <a:r>
              <a:rPr lang="en-US" altLang="x-none" dirty="0">
                <a:latin typeface="Lucida Console" charset="0"/>
              </a:rPr>
              <a:t>9</a:t>
            </a:r>
            <a:r>
              <a:rPr lang="en-US" altLang="x-none" dirty="0"/>
              <a:t>)</a:t>
            </a:r>
          </a:p>
          <a:p>
            <a:pPr lvl="1" eaLnBrk="1" hangingPunct="1"/>
            <a:r>
              <a:rPr lang="en-US" altLang="x-none" dirty="0"/>
              <a:t>Function </a:t>
            </a:r>
            <a:r>
              <a:rPr lang="en-US" altLang="x-none" dirty="0" err="1">
                <a:latin typeface="Lucida Console" charset="0"/>
              </a:rPr>
              <a:t>isxdigit</a:t>
            </a:r>
            <a:endParaRPr lang="en-US" altLang="x-none" dirty="0">
              <a:latin typeface="Lucida Console" charset="0"/>
            </a:endParaRPr>
          </a:p>
          <a:p>
            <a:pPr lvl="2" eaLnBrk="1" hangingPunct="1"/>
            <a:r>
              <a:rPr lang="en-US" altLang="x-none" dirty="0"/>
              <a:t>Returns </a:t>
            </a:r>
            <a:r>
              <a:rPr lang="en-US" altLang="x-none" dirty="0">
                <a:latin typeface="Lucida Console" charset="0"/>
              </a:rPr>
              <a:t>true</a:t>
            </a:r>
            <a:r>
              <a:rPr lang="en-US" altLang="x-none" dirty="0"/>
              <a:t> if argument is a hexadecimal digit (</a:t>
            </a:r>
            <a:r>
              <a:rPr lang="en-US" altLang="x-none" dirty="0">
                <a:latin typeface="Lucida Console" charset="0"/>
              </a:rPr>
              <a:t>A</a:t>
            </a:r>
            <a:r>
              <a:rPr lang="en-US" altLang="x-none" dirty="0"/>
              <a:t>-</a:t>
            </a:r>
            <a:r>
              <a:rPr lang="en-US" altLang="x-none" dirty="0">
                <a:latin typeface="Lucida Console" charset="0"/>
              </a:rPr>
              <a:t>F</a:t>
            </a:r>
            <a:r>
              <a:rPr lang="en-US" altLang="x-none" dirty="0"/>
              <a:t>, </a:t>
            </a:r>
            <a:r>
              <a:rPr lang="en-US" altLang="x-none" dirty="0">
                <a:latin typeface="Lucida Console" charset="0"/>
              </a:rPr>
              <a:t>a</a:t>
            </a:r>
            <a:r>
              <a:rPr lang="en-US" altLang="x-none" dirty="0"/>
              <a:t>-</a:t>
            </a:r>
            <a:r>
              <a:rPr lang="en-US" altLang="x-none" dirty="0">
                <a:latin typeface="Lucida Console" charset="0"/>
              </a:rPr>
              <a:t>f</a:t>
            </a:r>
            <a:r>
              <a:rPr lang="en-US" altLang="x-none" dirty="0"/>
              <a:t>, </a:t>
            </a:r>
            <a:r>
              <a:rPr lang="en-US" altLang="x-none" dirty="0">
                <a:latin typeface="Lucida Console" charset="0"/>
              </a:rPr>
              <a:t>0</a:t>
            </a:r>
            <a:r>
              <a:rPr lang="en-US" altLang="x-none" dirty="0"/>
              <a:t>-</a:t>
            </a:r>
            <a:r>
              <a:rPr lang="en-US" altLang="x-none" dirty="0">
                <a:latin typeface="Lucida Console" charset="0"/>
              </a:rPr>
              <a:t>9</a:t>
            </a:r>
            <a:r>
              <a:rPr lang="en-US" altLang="x-none" dirty="0"/>
              <a:t>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10363200" cy="1066800"/>
          </a:xfrm>
          <a:noFill/>
        </p:spPr>
        <p:txBody>
          <a:bodyPr/>
          <a:lstStyle/>
          <a:p>
            <a:pPr eaLnBrk="1" hangingPunct="1"/>
            <a:r>
              <a:rPr lang="en-US" altLang="x-none" dirty="0"/>
              <a:t>18.9 Character-Handling Library</a:t>
            </a:r>
          </a:p>
        </p:txBody>
      </p:sp>
    </p:spTree>
    <p:extLst>
      <p:ext uri="{BB962C8B-B14F-4D97-AF65-F5344CB8AC3E}">
        <p14:creationId xmlns:p14="http://schemas.microsoft.com/office/powerpoint/2010/main" val="630444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41438"/>
            <a:ext cx="8001000" cy="5211762"/>
          </a:xfrm>
        </p:spPr>
        <p:txBody>
          <a:bodyPr/>
          <a:lstStyle/>
          <a:p>
            <a:pPr eaLnBrk="1" hangingPunct="1"/>
            <a:r>
              <a:rPr lang="en-US" altLang="x-none"/>
              <a:t>Character-handling library functions (Cont.)</a:t>
            </a:r>
          </a:p>
          <a:p>
            <a:pPr lvl="1" eaLnBrk="1" hangingPunct="1"/>
            <a:r>
              <a:rPr lang="en-US" altLang="x-none" dirty="0"/>
              <a:t>Function </a:t>
            </a:r>
            <a:r>
              <a:rPr lang="en-US" altLang="x-none" dirty="0" err="1">
                <a:latin typeface="Lucida Console" charset="0"/>
              </a:rPr>
              <a:t>islower</a:t>
            </a:r>
            <a:endParaRPr lang="en-US" altLang="x-none" dirty="0">
              <a:latin typeface="Lucida Console" charset="0"/>
            </a:endParaRPr>
          </a:p>
          <a:p>
            <a:pPr lvl="2" eaLnBrk="1" hangingPunct="1"/>
            <a:r>
              <a:rPr lang="en-US" altLang="x-none" dirty="0"/>
              <a:t>Returns </a:t>
            </a:r>
            <a:r>
              <a:rPr lang="en-US" altLang="x-none" dirty="0">
                <a:latin typeface="Lucida Console" charset="0"/>
              </a:rPr>
              <a:t>true</a:t>
            </a:r>
            <a:r>
              <a:rPr lang="en-US" altLang="x-none" dirty="0"/>
              <a:t> if argument is a lowercase letter (</a:t>
            </a:r>
            <a:r>
              <a:rPr lang="en-US" altLang="x-none" dirty="0">
                <a:latin typeface="Lucida Console" charset="0"/>
              </a:rPr>
              <a:t>a</a:t>
            </a:r>
            <a:r>
              <a:rPr lang="en-US" altLang="x-none" dirty="0"/>
              <a:t>-</a:t>
            </a:r>
            <a:r>
              <a:rPr lang="en-US" altLang="x-none" dirty="0">
                <a:latin typeface="Lucida Console" charset="0"/>
              </a:rPr>
              <a:t>z</a:t>
            </a:r>
            <a:r>
              <a:rPr lang="en-US" altLang="x-none" dirty="0"/>
              <a:t>)</a:t>
            </a:r>
          </a:p>
          <a:p>
            <a:pPr lvl="1" eaLnBrk="1" hangingPunct="1"/>
            <a:r>
              <a:rPr lang="en-US" altLang="x-none" dirty="0"/>
              <a:t>Function </a:t>
            </a:r>
            <a:r>
              <a:rPr lang="en-US" altLang="x-none" dirty="0" err="1">
                <a:latin typeface="Lucida Console" charset="0"/>
              </a:rPr>
              <a:t>isupper</a:t>
            </a:r>
            <a:endParaRPr lang="en-US" altLang="x-none" dirty="0">
              <a:latin typeface="Lucida Console" charset="0"/>
            </a:endParaRPr>
          </a:p>
          <a:p>
            <a:pPr lvl="2" eaLnBrk="1" hangingPunct="1"/>
            <a:r>
              <a:rPr lang="en-US" altLang="x-none" dirty="0"/>
              <a:t>Returns </a:t>
            </a:r>
            <a:r>
              <a:rPr lang="en-US" altLang="x-none" dirty="0">
                <a:latin typeface="Lucida Console" charset="0"/>
              </a:rPr>
              <a:t>true</a:t>
            </a:r>
            <a:r>
              <a:rPr lang="en-US" altLang="x-none" dirty="0"/>
              <a:t> if argument is an uppercase letter (</a:t>
            </a:r>
            <a:r>
              <a:rPr lang="en-US" altLang="x-none" dirty="0">
                <a:latin typeface="Lucida Console" charset="0"/>
              </a:rPr>
              <a:t>A</a:t>
            </a:r>
            <a:r>
              <a:rPr lang="en-US" altLang="x-none" dirty="0"/>
              <a:t>-</a:t>
            </a:r>
            <a:r>
              <a:rPr lang="en-US" altLang="x-none" dirty="0">
                <a:latin typeface="Lucida Console" charset="0"/>
              </a:rPr>
              <a:t>Z</a:t>
            </a:r>
            <a:r>
              <a:rPr lang="en-US" altLang="x-none" dirty="0"/>
              <a:t>)</a:t>
            </a:r>
          </a:p>
          <a:p>
            <a:pPr lvl="1" eaLnBrk="1" hangingPunct="1"/>
            <a:r>
              <a:rPr lang="en-US" altLang="x-none" dirty="0"/>
              <a:t>Function </a:t>
            </a:r>
            <a:r>
              <a:rPr lang="en-US" altLang="x-none" dirty="0" err="1">
                <a:latin typeface="Lucida Console" charset="0"/>
              </a:rPr>
              <a:t>tolower</a:t>
            </a:r>
            <a:endParaRPr lang="en-US" altLang="x-none" dirty="0">
              <a:latin typeface="Lucida Console" charset="0"/>
            </a:endParaRPr>
          </a:p>
          <a:p>
            <a:pPr lvl="2" eaLnBrk="1" hangingPunct="1"/>
            <a:r>
              <a:rPr lang="en-US" altLang="x-none" dirty="0"/>
              <a:t>Returns its uppercase-letter argument as a lowercase letter</a:t>
            </a:r>
          </a:p>
          <a:p>
            <a:pPr lvl="2" eaLnBrk="1" hangingPunct="1"/>
            <a:r>
              <a:rPr lang="en-US" altLang="x-none" dirty="0"/>
              <a:t>Returns its argument unchanged if it is not an uppercase letter</a:t>
            </a:r>
          </a:p>
          <a:p>
            <a:pPr lvl="1" eaLnBrk="1" hangingPunct="1"/>
            <a:r>
              <a:rPr lang="en-US" altLang="x-none" dirty="0"/>
              <a:t>Function </a:t>
            </a:r>
            <a:r>
              <a:rPr lang="en-US" altLang="x-none" dirty="0" err="1">
                <a:latin typeface="Lucida Console" charset="0"/>
              </a:rPr>
              <a:t>toupper</a:t>
            </a:r>
            <a:endParaRPr lang="en-US" altLang="x-none" dirty="0">
              <a:latin typeface="Lucida Console" charset="0"/>
            </a:endParaRPr>
          </a:p>
          <a:p>
            <a:pPr lvl="2" eaLnBrk="1" hangingPunct="1"/>
            <a:r>
              <a:rPr lang="en-US" altLang="x-none" dirty="0"/>
              <a:t>Returns its lowercase-letter argument as an uppercase letter</a:t>
            </a:r>
          </a:p>
          <a:p>
            <a:pPr lvl="2" eaLnBrk="1" hangingPunct="1"/>
            <a:r>
              <a:rPr lang="en-US" altLang="x-none" dirty="0"/>
              <a:t>Returns its argument unchanged if it is not a lowercase letter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10363200" cy="1066800"/>
          </a:xfrm>
          <a:noFill/>
        </p:spPr>
        <p:txBody>
          <a:bodyPr/>
          <a:lstStyle/>
          <a:p>
            <a:pPr eaLnBrk="1" hangingPunct="1"/>
            <a:r>
              <a:rPr lang="en-US" altLang="x-none" dirty="0"/>
              <a:t>18.9 Character-Handling Library</a:t>
            </a:r>
          </a:p>
        </p:txBody>
      </p:sp>
    </p:spTree>
    <p:extLst>
      <p:ext uri="{BB962C8B-B14F-4D97-AF65-F5344CB8AC3E}">
        <p14:creationId xmlns:p14="http://schemas.microsoft.com/office/powerpoint/2010/main" val="462058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41438"/>
            <a:ext cx="8001000" cy="5211762"/>
          </a:xfrm>
        </p:spPr>
        <p:txBody>
          <a:bodyPr/>
          <a:lstStyle/>
          <a:p>
            <a:pPr eaLnBrk="1" hangingPunct="1"/>
            <a:r>
              <a:rPr lang="en-US" altLang="x-none" dirty="0"/>
              <a:t>Character-handling library functions (Cont.)</a:t>
            </a:r>
          </a:p>
          <a:p>
            <a:pPr lvl="1" eaLnBrk="1" hangingPunct="1"/>
            <a:r>
              <a:rPr lang="en-US" altLang="x-none" dirty="0"/>
              <a:t>Function </a:t>
            </a:r>
            <a:r>
              <a:rPr lang="en-US" altLang="x-none" dirty="0" err="1">
                <a:latin typeface="Lucida Console" charset="0"/>
              </a:rPr>
              <a:t>isspace</a:t>
            </a:r>
            <a:endParaRPr lang="en-US" altLang="x-none" dirty="0">
              <a:latin typeface="Lucida Console" charset="0"/>
            </a:endParaRPr>
          </a:p>
          <a:p>
            <a:pPr lvl="2" eaLnBrk="1" hangingPunct="1"/>
            <a:r>
              <a:rPr lang="en-US" altLang="x-none" dirty="0"/>
              <a:t>Returns </a:t>
            </a:r>
            <a:r>
              <a:rPr lang="en-US" altLang="x-none" dirty="0">
                <a:latin typeface="Lucida Console" charset="0"/>
              </a:rPr>
              <a:t>true</a:t>
            </a:r>
            <a:r>
              <a:rPr lang="en-US" altLang="x-none" dirty="0"/>
              <a:t> if argument is a white-space character</a:t>
            </a:r>
          </a:p>
          <a:p>
            <a:pPr lvl="3" eaLnBrk="1" hangingPunct="1"/>
            <a:r>
              <a:rPr lang="en-US" altLang="x-none" dirty="0"/>
              <a:t>Such as space (</a:t>
            </a:r>
            <a:r>
              <a:rPr lang="en-US" altLang="x-none" dirty="0">
                <a:latin typeface="Lucida Console" charset="0"/>
              </a:rPr>
              <a:t>' '</a:t>
            </a:r>
            <a:r>
              <a:rPr lang="en-US" altLang="x-none" dirty="0"/>
              <a:t>), form feed (</a:t>
            </a:r>
            <a:r>
              <a:rPr lang="en-US" altLang="x-none" dirty="0">
                <a:latin typeface="Lucida Console" charset="0"/>
              </a:rPr>
              <a:t>'\f'</a:t>
            </a:r>
            <a:r>
              <a:rPr lang="en-US" altLang="x-none" dirty="0"/>
              <a:t>), newline (</a:t>
            </a:r>
            <a:r>
              <a:rPr lang="en-US" altLang="x-none" dirty="0">
                <a:latin typeface="Lucida Console" charset="0"/>
              </a:rPr>
              <a:t>'\n'</a:t>
            </a:r>
            <a:r>
              <a:rPr lang="en-US" altLang="x-none" dirty="0"/>
              <a:t>), carriage return (</a:t>
            </a:r>
            <a:r>
              <a:rPr lang="en-US" altLang="x-none" dirty="0">
                <a:latin typeface="Lucida Console" charset="0"/>
              </a:rPr>
              <a:t>'\r'</a:t>
            </a:r>
            <a:r>
              <a:rPr lang="en-US" altLang="x-none" dirty="0"/>
              <a:t>), horizontal tab (</a:t>
            </a:r>
            <a:r>
              <a:rPr lang="en-US" altLang="x-none" dirty="0">
                <a:latin typeface="Lucida Console" charset="0"/>
              </a:rPr>
              <a:t>'\t'</a:t>
            </a:r>
            <a:r>
              <a:rPr lang="en-US" altLang="x-none" dirty="0"/>
              <a:t>), vertical tab (</a:t>
            </a:r>
            <a:r>
              <a:rPr lang="en-US" altLang="x-none" dirty="0">
                <a:latin typeface="Lucida Console" charset="0"/>
              </a:rPr>
              <a:t>'\v'</a:t>
            </a:r>
            <a:r>
              <a:rPr lang="en-US" altLang="x-none" dirty="0"/>
              <a:t>)</a:t>
            </a:r>
          </a:p>
          <a:p>
            <a:pPr lvl="1" eaLnBrk="1" hangingPunct="1"/>
            <a:r>
              <a:rPr lang="en-US" altLang="x-none" dirty="0"/>
              <a:t>Function </a:t>
            </a:r>
            <a:r>
              <a:rPr lang="en-US" altLang="x-none" dirty="0" err="1">
                <a:latin typeface="Lucida Console" charset="0"/>
              </a:rPr>
              <a:t>iscntrl</a:t>
            </a:r>
            <a:endParaRPr lang="en-US" altLang="x-none" dirty="0">
              <a:latin typeface="Lucida Console" charset="0"/>
            </a:endParaRPr>
          </a:p>
          <a:p>
            <a:pPr lvl="2" eaLnBrk="1" hangingPunct="1"/>
            <a:r>
              <a:rPr lang="en-US" altLang="x-none" dirty="0"/>
              <a:t>Returns </a:t>
            </a:r>
            <a:r>
              <a:rPr lang="en-US" altLang="x-none" dirty="0">
                <a:latin typeface="Lucida Console" charset="0"/>
              </a:rPr>
              <a:t>true</a:t>
            </a:r>
            <a:r>
              <a:rPr lang="en-US" altLang="x-none" dirty="0"/>
              <a:t> if argument is a control character</a:t>
            </a:r>
          </a:p>
          <a:p>
            <a:pPr lvl="3" eaLnBrk="1" hangingPunct="1"/>
            <a:r>
              <a:rPr lang="en-US" altLang="x-none" dirty="0"/>
              <a:t>Such as horizontal tab (</a:t>
            </a:r>
            <a:r>
              <a:rPr lang="en-US" altLang="x-none" dirty="0">
                <a:latin typeface="Lucida Console" charset="0"/>
              </a:rPr>
              <a:t>'\t'</a:t>
            </a:r>
            <a:r>
              <a:rPr lang="en-US" altLang="x-none" dirty="0"/>
              <a:t>), vertical tab (</a:t>
            </a:r>
            <a:r>
              <a:rPr lang="en-US" altLang="x-none" dirty="0">
                <a:latin typeface="Lucida Console" charset="0"/>
              </a:rPr>
              <a:t>'\v'</a:t>
            </a:r>
            <a:r>
              <a:rPr lang="en-US" altLang="x-none" dirty="0"/>
              <a:t>), form feed (</a:t>
            </a:r>
            <a:r>
              <a:rPr lang="en-US" altLang="x-none" dirty="0">
                <a:latin typeface="Lucida Console" charset="0"/>
              </a:rPr>
              <a:t>'\f'</a:t>
            </a:r>
            <a:r>
              <a:rPr lang="en-US" altLang="x-none" dirty="0"/>
              <a:t>), alert (</a:t>
            </a:r>
            <a:r>
              <a:rPr lang="en-US" altLang="x-none" dirty="0">
                <a:latin typeface="Lucida Console" charset="0"/>
              </a:rPr>
              <a:t>'\a'</a:t>
            </a:r>
            <a:r>
              <a:rPr lang="en-US" altLang="x-none" dirty="0"/>
              <a:t>), backspace (</a:t>
            </a:r>
            <a:r>
              <a:rPr lang="en-US" altLang="x-none" dirty="0">
                <a:latin typeface="Lucida Console" charset="0"/>
              </a:rPr>
              <a:t>'\b'</a:t>
            </a:r>
            <a:r>
              <a:rPr lang="en-US" altLang="x-none" dirty="0"/>
              <a:t>), carriage return (</a:t>
            </a:r>
            <a:r>
              <a:rPr lang="en-US" altLang="x-none" dirty="0">
                <a:latin typeface="Lucida Console" charset="0"/>
              </a:rPr>
              <a:t>'\r'</a:t>
            </a:r>
            <a:r>
              <a:rPr lang="en-US" altLang="x-none" dirty="0"/>
              <a:t>), newline (</a:t>
            </a:r>
            <a:r>
              <a:rPr lang="en-US" altLang="x-none" dirty="0">
                <a:latin typeface="Lucida Console" charset="0"/>
              </a:rPr>
              <a:t>'\n'</a:t>
            </a:r>
            <a:r>
              <a:rPr lang="en-US" altLang="x-none" dirty="0"/>
              <a:t>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10363200" cy="1066800"/>
          </a:xfrm>
          <a:noFill/>
        </p:spPr>
        <p:txBody>
          <a:bodyPr/>
          <a:lstStyle/>
          <a:p>
            <a:pPr eaLnBrk="1" hangingPunct="1"/>
            <a:r>
              <a:rPr lang="en-US" altLang="x-none" dirty="0"/>
              <a:t>18.9 Character-Handling Library</a:t>
            </a:r>
          </a:p>
        </p:txBody>
      </p:sp>
    </p:spTree>
    <p:extLst>
      <p:ext uri="{BB962C8B-B14F-4D97-AF65-F5344CB8AC3E}">
        <p14:creationId xmlns:p14="http://schemas.microsoft.com/office/powerpoint/2010/main" val="531451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41438"/>
            <a:ext cx="8001000" cy="5211762"/>
          </a:xfrm>
        </p:spPr>
        <p:txBody>
          <a:bodyPr/>
          <a:lstStyle/>
          <a:p>
            <a:pPr eaLnBrk="1" hangingPunct="1"/>
            <a:r>
              <a:rPr lang="en-US" altLang="x-none" dirty="0"/>
              <a:t>Character-handling library functions (Cont.)</a:t>
            </a:r>
          </a:p>
          <a:p>
            <a:pPr lvl="1" eaLnBrk="1" hangingPunct="1"/>
            <a:r>
              <a:rPr lang="en-US" altLang="x-none" dirty="0"/>
              <a:t>Function </a:t>
            </a:r>
            <a:r>
              <a:rPr lang="en-US" altLang="x-none" dirty="0" err="1">
                <a:latin typeface="Lucida Console" charset="0"/>
              </a:rPr>
              <a:t>ispunct</a:t>
            </a:r>
            <a:endParaRPr lang="en-US" altLang="x-none" dirty="0">
              <a:latin typeface="Lucida Console" charset="0"/>
            </a:endParaRPr>
          </a:p>
          <a:p>
            <a:pPr lvl="2" eaLnBrk="1" hangingPunct="1"/>
            <a:r>
              <a:rPr lang="en-US" altLang="x-none" dirty="0"/>
              <a:t>Returns </a:t>
            </a:r>
            <a:r>
              <a:rPr lang="en-US" altLang="x-none" dirty="0">
                <a:latin typeface="Lucida Console" charset="0"/>
              </a:rPr>
              <a:t>true</a:t>
            </a:r>
            <a:r>
              <a:rPr lang="en-US" altLang="x-none" dirty="0"/>
              <a:t> if argument is a printing character other than a space, digit or letter</a:t>
            </a:r>
          </a:p>
          <a:p>
            <a:pPr lvl="3" eaLnBrk="1" hangingPunct="1"/>
            <a:r>
              <a:rPr lang="en-US" altLang="x-none" dirty="0"/>
              <a:t>Such as </a:t>
            </a:r>
            <a:r>
              <a:rPr lang="en-US" altLang="x-none" dirty="0">
                <a:latin typeface="Lucida Console" charset="0"/>
              </a:rPr>
              <a:t>$</a:t>
            </a:r>
            <a:r>
              <a:rPr lang="en-US" altLang="x-none" dirty="0"/>
              <a:t>, </a:t>
            </a:r>
            <a:r>
              <a:rPr lang="en-US" altLang="x-none" dirty="0">
                <a:latin typeface="Lucida Console" charset="0"/>
              </a:rPr>
              <a:t>#</a:t>
            </a:r>
            <a:r>
              <a:rPr lang="en-US" altLang="x-none" dirty="0"/>
              <a:t>, </a:t>
            </a:r>
            <a:r>
              <a:rPr lang="en-US" altLang="x-none" dirty="0">
                <a:latin typeface="Lucida Console" charset="0"/>
              </a:rPr>
              <a:t>(</a:t>
            </a:r>
            <a:r>
              <a:rPr lang="en-US" altLang="x-none" dirty="0"/>
              <a:t>, </a:t>
            </a:r>
            <a:r>
              <a:rPr lang="en-US" altLang="x-none" dirty="0">
                <a:latin typeface="Lucida Console" charset="0"/>
              </a:rPr>
              <a:t>)</a:t>
            </a:r>
            <a:r>
              <a:rPr lang="en-US" altLang="x-none" dirty="0"/>
              <a:t>, </a:t>
            </a:r>
            <a:r>
              <a:rPr lang="en-US" altLang="x-none" dirty="0">
                <a:latin typeface="Lucida Console" charset="0"/>
              </a:rPr>
              <a:t>[</a:t>
            </a:r>
            <a:r>
              <a:rPr lang="en-US" altLang="x-none" dirty="0"/>
              <a:t>, </a:t>
            </a:r>
            <a:r>
              <a:rPr lang="en-US" altLang="x-none" dirty="0">
                <a:latin typeface="Lucida Console" charset="0"/>
              </a:rPr>
              <a:t>]</a:t>
            </a:r>
            <a:r>
              <a:rPr lang="en-US" altLang="x-none" dirty="0"/>
              <a:t>, </a:t>
            </a:r>
            <a:r>
              <a:rPr lang="en-US" altLang="x-none" dirty="0">
                <a:latin typeface="Lucida Console" charset="0"/>
              </a:rPr>
              <a:t>{</a:t>
            </a:r>
            <a:r>
              <a:rPr lang="en-US" altLang="x-none" dirty="0"/>
              <a:t>, </a:t>
            </a:r>
            <a:r>
              <a:rPr lang="en-US" altLang="x-none" dirty="0">
                <a:latin typeface="Lucida Console" charset="0"/>
              </a:rPr>
              <a:t>}</a:t>
            </a:r>
            <a:r>
              <a:rPr lang="en-US" altLang="x-none" dirty="0"/>
              <a:t>, </a:t>
            </a:r>
            <a:r>
              <a:rPr lang="en-US" altLang="x-none" dirty="0">
                <a:latin typeface="Lucida Console" charset="0"/>
              </a:rPr>
              <a:t>;</a:t>
            </a:r>
            <a:r>
              <a:rPr lang="en-US" altLang="x-none" dirty="0"/>
              <a:t>, </a:t>
            </a:r>
            <a:r>
              <a:rPr lang="en-US" altLang="x-none" dirty="0">
                <a:latin typeface="Lucida Console" charset="0"/>
              </a:rPr>
              <a:t>:</a:t>
            </a:r>
            <a:r>
              <a:rPr lang="en-US" altLang="x-none" dirty="0"/>
              <a:t> or </a:t>
            </a:r>
            <a:r>
              <a:rPr lang="en-US" altLang="x-none" dirty="0">
                <a:latin typeface="Lucida Console" charset="0"/>
              </a:rPr>
              <a:t>%</a:t>
            </a:r>
          </a:p>
          <a:p>
            <a:pPr lvl="1" eaLnBrk="1" hangingPunct="1"/>
            <a:r>
              <a:rPr lang="en-US" altLang="x-none" dirty="0"/>
              <a:t>Function </a:t>
            </a:r>
            <a:r>
              <a:rPr lang="en-US" altLang="x-none" dirty="0" err="1">
                <a:latin typeface="Lucida Console" charset="0"/>
              </a:rPr>
              <a:t>isprint</a:t>
            </a:r>
            <a:endParaRPr lang="en-US" altLang="x-none" dirty="0">
              <a:latin typeface="Lucida Console" charset="0"/>
            </a:endParaRPr>
          </a:p>
          <a:p>
            <a:pPr lvl="2" eaLnBrk="1" hangingPunct="1"/>
            <a:r>
              <a:rPr lang="en-US" altLang="x-none" dirty="0"/>
              <a:t>Returns </a:t>
            </a:r>
            <a:r>
              <a:rPr lang="en-US" altLang="x-none" dirty="0">
                <a:latin typeface="Lucida Console" charset="0"/>
              </a:rPr>
              <a:t>true</a:t>
            </a:r>
            <a:r>
              <a:rPr lang="en-US" altLang="x-none" dirty="0"/>
              <a:t> if argument is a displayable character (including the space character)</a:t>
            </a:r>
          </a:p>
          <a:p>
            <a:pPr lvl="1" eaLnBrk="1" hangingPunct="1"/>
            <a:r>
              <a:rPr lang="en-US" altLang="x-none" dirty="0"/>
              <a:t>Function </a:t>
            </a:r>
            <a:r>
              <a:rPr lang="en-US" altLang="x-none" dirty="0" err="1">
                <a:latin typeface="Lucida Console" charset="0"/>
              </a:rPr>
              <a:t>isgraph</a:t>
            </a:r>
            <a:endParaRPr lang="en-US" altLang="x-none" dirty="0">
              <a:latin typeface="Lucida Console" charset="0"/>
            </a:endParaRPr>
          </a:p>
          <a:p>
            <a:pPr lvl="2" eaLnBrk="1" hangingPunct="1"/>
            <a:r>
              <a:rPr lang="en-US" altLang="x-none" dirty="0"/>
              <a:t>Returns </a:t>
            </a:r>
            <a:r>
              <a:rPr lang="en-US" altLang="x-none" dirty="0">
                <a:latin typeface="Lucida Console" charset="0"/>
              </a:rPr>
              <a:t>true</a:t>
            </a:r>
            <a:r>
              <a:rPr lang="en-US" altLang="x-none" dirty="0"/>
              <a:t> if argument is a graphical, displayable character (not including the space character)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10363200" cy="1066800"/>
          </a:xfrm>
          <a:noFill/>
        </p:spPr>
        <p:txBody>
          <a:bodyPr/>
          <a:lstStyle/>
          <a:p>
            <a:pPr eaLnBrk="1" hangingPunct="1"/>
            <a:r>
              <a:rPr lang="en-US" altLang="x-none" dirty="0"/>
              <a:t>18.9 Character-Handling Library</a:t>
            </a:r>
          </a:p>
        </p:txBody>
      </p:sp>
    </p:spTree>
    <p:extLst>
      <p:ext uri="{BB962C8B-B14F-4D97-AF65-F5344CB8AC3E}">
        <p14:creationId xmlns:p14="http://schemas.microsoft.com/office/powerpoint/2010/main" val="1815545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0" y="291829"/>
            <a:ext cx="6140918" cy="6019800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// Fig. 18.17: fig18_17.cpp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// Using functions isdigit, isalpha, isalnum and isxdigit.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&lt;iostream&gt;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using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std::cout;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using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std::endl;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&lt;cctype&gt;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// character-handling function prototypes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main()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{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cout &lt;&lt;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"According to isdigit:\n"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isdigit(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'8'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"8 is a"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"8 is not a"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digit\n"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isdigit(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'#'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"# is a"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"# is not a"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digit\n"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;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17   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cout &lt;&lt;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"\nAccording to isalpha:\n"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isalpha(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'A'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"A is a"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"A is not a"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letter\n"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isalpha(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'b'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"b is a"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"b is not a"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letter\n"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isalpha(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'&amp;'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"&amp; is a"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"&amp; is not a"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letter\n"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isalpha(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'4'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"4 is a"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"4 is not a"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 letter\n";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27   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"/>
              <a:cs typeface="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140918" y="291829"/>
            <a:ext cx="6051082" cy="6019800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"\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nAccording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to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isalnum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isalnum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'A'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"A is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"A is not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digit or a letter\n"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isalnum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'8'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"8 is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"8 is not a"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digit or a letter\n"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isalnum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'#'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 ?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"# is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"# is not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 digit or a letter\n"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;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35   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"\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nAccording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to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isxdigit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isxdigit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'F'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"F is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"F is not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hexadecimal digit\n"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isxdigit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'J'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 ?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"J is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"J is not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 hexadecimal digit\n"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isxdigit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'7'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"7 is a"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"7 is not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42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hexadecimal digit\n"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isxdigit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'$'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 ?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"$ is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"$ is not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44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hexadecimal digit\n"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45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isxdigit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'f'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 ?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"f is a"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"f is not a"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46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hexadecimal digit"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;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47   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48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;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49   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50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// end main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"/>
              <a:cs typeface=""/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 flipV="1">
            <a:off x="3879715" y="3267932"/>
            <a:ext cx="3657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13314" y="3267932"/>
            <a:ext cx="2819400" cy="10795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>
                <a:cs typeface="AGaramond" charset="0"/>
              </a:rPr>
              <a:t>Use the conditional operator (</a:t>
            </a:r>
            <a:r>
              <a:rPr lang="en-US" altLang="x-none" b="1">
                <a:latin typeface="Courier New" charset="0"/>
                <a:cs typeface="AGaramond" charset="0"/>
              </a:rPr>
              <a:t>?:</a:t>
            </a:r>
            <a:r>
              <a:rPr lang="en-US" altLang="x-none">
                <a:cs typeface="AGaramond" charset="0"/>
              </a:rPr>
              <a:t>) with the return value of each function to determine the correct string to print</a:t>
            </a:r>
          </a:p>
        </p:txBody>
      </p:sp>
    </p:spTree>
    <p:extLst>
      <p:ext uri="{BB962C8B-B14F-4D97-AF65-F5344CB8AC3E}">
        <p14:creationId xmlns:p14="http://schemas.microsoft.com/office/powerpoint/2010/main" val="148183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ChangeArrowheads="1"/>
          </p:cNvSpPr>
          <p:nvPr/>
        </p:nvSpPr>
        <p:spPr bwMode="auto">
          <a:xfrm>
            <a:off x="684810" y="1284514"/>
            <a:ext cx="6843750" cy="557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3.1	Introduction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3.2	Program Components in C++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3.3	Math Library Functions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3.4	Functions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3.5	Function Definitions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3.6	Function Prototypes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3.7	Header Files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3.8	Random Number Generation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3.9	Example: A Game of Chance and Introducing </a:t>
            </a:r>
            <a:r>
              <a:rPr lang="en-US" altLang="x-none" noProof="1" smtClean="0">
                <a:latin typeface="Calibri" charset="0"/>
                <a:ea typeface="Calibri" charset="0"/>
                <a:cs typeface="Calibri" charset="0"/>
              </a:rPr>
              <a:t>enum</a:t>
            </a: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3.10	Storage Classes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3.11	Scope Rules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3.12	Recursion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3.13	Example Using Recursion: The Fibonacci Series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3.14	Recursion vs. Iteration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3.15	Functions with Empty Parameter Lists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3.16	Inline Functions</a:t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3.17	References and Reference Parameters</a:t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3.18	Default Arguments	</a:t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3.19	Unary Scope Resolution Operator</a:t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3.20	Function Overloading	</a:t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3.21	Function Templates </a:t>
            </a:r>
            <a:endParaRPr lang="en-US" altLang="x-none" noProof="1" smtClean="0">
              <a:latin typeface="Calibri" charset="0"/>
              <a:ea typeface="Calibri" charset="0"/>
              <a:cs typeface="Calibri" charset="0"/>
            </a:endParaRP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dirty="0" smtClean="0"/>
              <a:t>18.9          Character-Handling </a:t>
            </a:r>
            <a:r>
              <a:rPr lang="en-US" altLang="x-none" dirty="0"/>
              <a:t>Library</a:t>
            </a:r>
            <a:endParaRPr lang="en-US" altLang="x-none" noProof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4032" y="307910"/>
            <a:ext cx="7204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Topics To Be Covered In Chapter 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112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548647" y="924127"/>
            <a:ext cx="7010400" cy="48006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According to isdigit: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8 is a digit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# is not a digit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According to isalpha: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A is a letter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b is a letter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&amp; is not a letter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4 is not a letter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According to isalnum: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A is a digit or a letter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8 is a digit or a letter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Times New Roman" charset="0"/>
                <a:cs typeface="Times New Roman" charset="0"/>
              </a:rPr>
              <a:t># is not a digit or a letter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According to isxdigit: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F is a hexadecimal digit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J is not a hexadecimal digit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7 is a hexadecimal digit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$ is not a hexadecimal digit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f is a hexadecimal digit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18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0" y="0"/>
            <a:ext cx="6103088" cy="6858000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// Fig. 18.18: fig18_18.cpp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// Using functions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islower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isupper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tolower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and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toupper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.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using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;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using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;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cctype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&gt;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// character-handling function prototypes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main()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{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"According to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islower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islower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'p'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"p is a"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"p is not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 lowercase letter\n"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islower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'P'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"P is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"P is not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 lowercase letter\n"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islower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'5'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 ?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"5 is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"5 is not a"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lowercase letter\n"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islower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'!'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"! is a"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"! is not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lowercase letter\n"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;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21   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"\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nAccording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to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isupper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isupper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'D'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 ?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"D is an"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"D is not an"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uppercase letter\n"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isupper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'd'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 ?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"d is an"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"d is not an"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 uppercase letter\n"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isupper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'8'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"8 is an"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"8 is not an"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uppercase letter\n"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lvl="0">
              <a:defRPr/>
            </a:pPr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(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isupper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'$'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) ?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"$ is an"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: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"$ is not an"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)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lvl="0">
              <a:defRPr/>
            </a:pPr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uppercase letter\n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103088" y="0"/>
            <a:ext cx="6088912" cy="2530549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"\nu converted to uppercase is "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static_cast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&gt;(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toupper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'u'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"\n7 converted to uppercase is "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static_cast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&gt;(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toupper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'7'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"\n$ converted to uppercase is "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static_cast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&gt;(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toupper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'$'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 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"\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nL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converted to lowercase is "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static_cast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&gt;(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tolower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'L'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) &lt;&lt;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;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;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// end main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"/>
              <a:cs typeface="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03088" y="2752061"/>
            <a:ext cx="6088912" cy="37338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According to islower: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p is a lowercase letter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P is not a lowercase letter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5 is not a lowercase letter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! is not a lowercase letter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According to isupper: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D is an uppercase letter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d is not an uppercase letter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8 is not an uppercase letter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$ is not an uppercase letter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u converted to uppercase is U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7 converted to uppercase is 7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$ converted to uppercase is $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L converted to lowercase is l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3770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1" y="478465"/>
            <a:ext cx="6103088" cy="5638800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// Fig. 18.19: fig18_19.cpp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// Functions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isspace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iscntrl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ispunct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isprint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isgraph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.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using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;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using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;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cctype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&gt;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// character-handling function prototypes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main()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{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&lt;&lt;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"According to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isspace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:\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nNewline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isspace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'\n'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"is a"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"is not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whitespace character\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nHorizontal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tab "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isspace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'\t'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"is a"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"is not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 whitespace character\n"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isspace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'%'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 ?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"% is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"% is not a"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whitespace character\n"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;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19   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&lt;&lt;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"\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nAccording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to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iscntrl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:\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nNewline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iscntrl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'\n'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 ?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"is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"is not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 control character\n"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iscntrl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'$'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"$ is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"$ is not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 control character\n"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;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25   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"/>
              <a:cs typeface="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103089" y="478465"/>
            <a:ext cx="6088911" cy="5638800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&lt;&lt;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"\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nAccording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to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ispunct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ispunct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';'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"; is a"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"; is not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 punctuation character\n"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ispunct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'Y'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 ? "Y is a" 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"Y is not a"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punctuation character\n"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ispunct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'#'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 ? "# is a" :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"# is not a"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punctuation character\n"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;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33   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&lt;&lt;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"\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nAccording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to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isprint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isprint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'$'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"$ is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"$ is not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printing character\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nAlert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isprint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'\a'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"is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"is not a"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printing character\n"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;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39   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"\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nAccording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to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isgraph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:\n"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isgraph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'Q'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) ?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"Q is a"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"Q is not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42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printing character other than a space\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nSpace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(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isgraph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' '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 ?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"is a"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"is not a"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)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44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" printing character other than a space"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kumimoji="0" lang="en-US" altLang="x-non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;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45   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46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;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47    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charset="0"/>
                <a:ea typeface="Times New Roman" charset="0"/>
                <a:cs typeface="Times New Roman" charset="0"/>
              </a:rPr>
              <a:t>48   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kumimoji="0" lang="en-US" altLang="x-non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// end main</a:t>
            </a: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82553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636875" y="946297"/>
            <a:ext cx="7010400" cy="48768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According to isspace: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Newline is a whitespace character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Horizontal tab is a whitespace character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% is not a whitespace character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According to iscntrl: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Newline is a control character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$ is not a control character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According to ispunct: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; is a punctuation character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Y is not a punctuation character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# is a punctuation character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According to isprint: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$ is a printing character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Alert is not a printing character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According to isgraph: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Q is a printing character other than a space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Space is not a printing character other than a space</a:t>
            </a:r>
            <a:endParaRPr kumimoji="0" lang="en-US" altLang="x-none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0916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3.6	Function Prototypes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Function prototype contains</a:t>
            </a:r>
          </a:p>
          <a:p>
            <a:pPr lvl="1"/>
            <a:r>
              <a:rPr lang="en-US" altLang="x-none"/>
              <a:t>Function name</a:t>
            </a:r>
          </a:p>
          <a:p>
            <a:pPr lvl="1"/>
            <a:r>
              <a:rPr lang="en-US" altLang="x-none"/>
              <a:t>Parameters (number and data type)</a:t>
            </a:r>
          </a:p>
          <a:p>
            <a:pPr lvl="1"/>
            <a:r>
              <a:rPr lang="en-US" altLang="x-none"/>
              <a:t>Return type (</a:t>
            </a:r>
            <a:r>
              <a:rPr lang="en-US" altLang="x-none" b="1">
                <a:latin typeface="Courier New" charset="0"/>
              </a:rPr>
              <a:t>void</a:t>
            </a:r>
            <a:r>
              <a:rPr lang="en-US" altLang="x-none"/>
              <a:t> if returns nothing)</a:t>
            </a:r>
          </a:p>
          <a:p>
            <a:pPr lvl="1"/>
            <a:r>
              <a:rPr lang="en-US" altLang="x-none"/>
              <a:t>Only needed if function definition after function call</a:t>
            </a:r>
          </a:p>
          <a:p>
            <a:r>
              <a:rPr lang="en-US" altLang="x-none"/>
              <a:t>Prototype must match function definition</a:t>
            </a:r>
          </a:p>
          <a:p>
            <a:pPr lvl="1"/>
            <a:r>
              <a:rPr lang="en-US" altLang="x-none"/>
              <a:t>Function prototype</a:t>
            </a:r>
          </a:p>
          <a:p>
            <a:pPr lvl="2"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double maximum( double, double, double );</a:t>
            </a:r>
          </a:p>
          <a:p>
            <a:pPr lvl="1"/>
            <a:r>
              <a:rPr lang="en-US" altLang="x-none">
                <a:ea typeface="Courier New" charset="0"/>
                <a:cs typeface="Courier New" charset="0"/>
              </a:rPr>
              <a:t>Definition</a:t>
            </a:r>
          </a:p>
          <a:p>
            <a:pPr lvl="2"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double maximum( double x, double y, double z )</a:t>
            </a:r>
          </a:p>
          <a:p>
            <a:pPr lvl="2"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lvl="2"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…</a:t>
            </a:r>
          </a:p>
          <a:p>
            <a:pPr lvl="2"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9038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3.6	Function Prototypes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Function signature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Part of prototype with name and parameters</a:t>
            </a:r>
          </a:p>
          <a:p>
            <a:pPr lvl="2">
              <a:lnSpc>
                <a:spcPct val="90000"/>
              </a:lnSpc>
            </a:pP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double maximum( double, double, double );</a:t>
            </a:r>
          </a:p>
          <a:p>
            <a:pPr lvl="2">
              <a:lnSpc>
                <a:spcPct val="90000"/>
              </a:lnSpc>
            </a:pPr>
            <a:endParaRPr lang="en-US" altLang="x-non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x-none" dirty="0"/>
              <a:t>Argument Coercion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Force arguments to be of proper type</a:t>
            </a:r>
          </a:p>
          <a:p>
            <a:pPr lvl="2">
              <a:lnSpc>
                <a:spcPct val="90000"/>
              </a:lnSpc>
            </a:pPr>
            <a:r>
              <a:rPr lang="en-US" altLang="x-none" dirty="0"/>
              <a:t>Converting </a:t>
            </a: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dirty="0"/>
              <a:t> (4) to </a:t>
            </a:r>
            <a:r>
              <a:rPr lang="en-US" altLang="x-none" b="1" dirty="0">
                <a:latin typeface="Courier New" charset="0"/>
              </a:rPr>
              <a:t>double</a:t>
            </a:r>
            <a:r>
              <a:rPr lang="en-US" altLang="x-none" dirty="0"/>
              <a:t> (4.0)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x-none" sz="1800" b="1" dirty="0" err="1">
                <a:latin typeface="Courier New" charset="0"/>
              </a:rPr>
              <a:t>cout</a:t>
            </a:r>
            <a:r>
              <a:rPr lang="en-US" altLang="x-none" sz="1800" b="1" dirty="0">
                <a:latin typeface="Courier New" charset="0"/>
              </a:rPr>
              <a:t> &lt;&lt; </a:t>
            </a:r>
            <a:r>
              <a:rPr lang="en-US" altLang="x-none" sz="1800" b="1" dirty="0" err="1">
                <a:latin typeface="Courier New" charset="0"/>
              </a:rPr>
              <a:t>sqrt</a:t>
            </a:r>
            <a:r>
              <a:rPr lang="en-US" altLang="x-none" sz="1800" b="1" dirty="0">
                <a:latin typeface="Courier New" charset="0"/>
              </a:rPr>
              <a:t>(4)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Conversion rules</a:t>
            </a:r>
          </a:p>
          <a:p>
            <a:pPr lvl="2">
              <a:lnSpc>
                <a:spcPct val="90000"/>
              </a:lnSpc>
            </a:pPr>
            <a:r>
              <a:rPr lang="en-US" altLang="x-none" dirty="0"/>
              <a:t>Arguments usually converted automatically</a:t>
            </a:r>
          </a:p>
          <a:p>
            <a:pPr lvl="2">
              <a:lnSpc>
                <a:spcPct val="90000"/>
              </a:lnSpc>
            </a:pPr>
            <a:r>
              <a:rPr lang="en-US" altLang="x-none" dirty="0"/>
              <a:t>Changing from </a:t>
            </a:r>
            <a:r>
              <a:rPr lang="en-US" altLang="x-none" b="1" dirty="0">
                <a:latin typeface="Courier New" charset="0"/>
              </a:rPr>
              <a:t>double</a:t>
            </a:r>
            <a:r>
              <a:rPr lang="en-US" altLang="x-none" dirty="0"/>
              <a:t> to </a:t>
            </a: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dirty="0"/>
              <a:t> can truncate data</a:t>
            </a:r>
          </a:p>
          <a:p>
            <a:pPr lvl="3">
              <a:lnSpc>
                <a:spcPct val="90000"/>
              </a:lnSpc>
            </a:pPr>
            <a:r>
              <a:rPr lang="en-US" altLang="x-none" dirty="0"/>
              <a:t>3.4 to 3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Mixed type goes to highest type (promotion)</a:t>
            </a:r>
          </a:p>
          <a:p>
            <a:pPr lvl="2">
              <a:lnSpc>
                <a:spcPct val="90000"/>
              </a:lnSpc>
            </a:pPr>
            <a:r>
              <a:rPr lang="en-US" altLang="x-none" b="1" dirty="0" err="1" smtClean="0">
                <a:latin typeface="Courier New" charset="0"/>
              </a:rPr>
              <a:t>int</a:t>
            </a:r>
            <a:r>
              <a:rPr lang="en-US" altLang="x-none" b="1" dirty="0" smtClean="0">
                <a:latin typeface="Courier New" charset="0"/>
              </a:rPr>
              <a:t> </a:t>
            </a:r>
            <a:r>
              <a:rPr lang="en-US" altLang="x-none" b="1" dirty="0">
                <a:latin typeface="Courier New" charset="0"/>
              </a:rPr>
              <a:t>* double</a:t>
            </a:r>
          </a:p>
        </p:txBody>
      </p:sp>
      <p:grpSp>
        <p:nvGrpSpPr>
          <p:cNvPr id="229384" name="Group 8"/>
          <p:cNvGrpSpPr>
            <a:grpSpLocks/>
          </p:cNvGrpSpPr>
          <p:nvPr/>
        </p:nvGrpSpPr>
        <p:grpSpPr bwMode="auto">
          <a:xfrm>
            <a:off x="2991293" y="2307269"/>
            <a:ext cx="4038600" cy="566738"/>
            <a:chOff x="1584" y="2784"/>
            <a:chExt cx="2544" cy="357"/>
          </a:xfrm>
        </p:grpSpPr>
        <p:sp>
          <p:nvSpPr>
            <p:cNvPr id="229380" name="Text Box 4"/>
            <p:cNvSpPr txBox="1">
              <a:spLocks noChangeArrowheads="1"/>
            </p:cNvSpPr>
            <p:nvPr/>
          </p:nvSpPr>
          <p:spPr bwMode="auto">
            <a:xfrm>
              <a:off x="1968" y="2908"/>
              <a:ext cx="19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x-none" i="1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Function signature</a:t>
              </a:r>
            </a:p>
          </p:txBody>
        </p:sp>
        <p:sp>
          <p:nvSpPr>
            <p:cNvPr id="229381" name="Line 5"/>
            <p:cNvSpPr>
              <a:spLocks noChangeShapeType="1"/>
            </p:cNvSpPr>
            <p:nvPr/>
          </p:nvSpPr>
          <p:spPr bwMode="auto">
            <a:xfrm flipH="1">
              <a:off x="1584" y="2928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9382" name="Line 6"/>
            <p:cNvSpPr>
              <a:spLocks noChangeShapeType="1"/>
            </p:cNvSpPr>
            <p:nvPr/>
          </p:nvSpPr>
          <p:spPr bwMode="auto">
            <a:xfrm>
              <a:off x="1584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9383" name="Line 7"/>
            <p:cNvSpPr>
              <a:spLocks noChangeShapeType="1"/>
            </p:cNvSpPr>
            <p:nvPr/>
          </p:nvSpPr>
          <p:spPr bwMode="auto">
            <a:xfrm>
              <a:off x="4128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82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3.6	Function Prototypes</a:t>
            </a:r>
          </a:p>
        </p:txBody>
      </p:sp>
      <p:pic>
        <p:nvPicPr>
          <p:cNvPr id="5" name="Picture 4" descr="ch06imageslides_Page_028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7" t="5097" r="34368" b="28071"/>
          <a:stretch/>
        </p:blipFill>
        <p:spPr bwMode="auto">
          <a:xfrm>
            <a:off x="3216165" y="1143000"/>
            <a:ext cx="5759670" cy="475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590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3.15 Functions </a:t>
            </a:r>
            <a:r>
              <a:rPr lang="en-US" altLang="x-none" dirty="0"/>
              <a:t>with Empty Parameter Lists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Empty parameter lists</a:t>
            </a:r>
          </a:p>
          <a:p>
            <a:pPr lvl="1"/>
            <a:r>
              <a:rPr lang="en-US" altLang="x-none" b="1">
                <a:latin typeface="Courier New" charset="0"/>
              </a:rPr>
              <a:t>void</a:t>
            </a:r>
            <a:r>
              <a:rPr lang="en-US" altLang="x-none"/>
              <a:t> or leave parameter list empty</a:t>
            </a:r>
          </a:p>
          <a:p>
            <a:pPr lvl="1"/>
            <a:r>
              <a:rPr lang="en-US" altLang="x-none"/>
              <a:t>Indicates function takes no arguments</a:t>
            </a:r>
          </a:p>
          <a:p>
            <a:pPr lvl="1"/>
            <a:r>
              <a:rPr lang="en-US" altLang="x-none"/>
              <a:t>Function </a:t>
            </a:r>
            <a:r>
              <a:rPr lang="en-US" altLang="x-none" b="1">
                <a:latin typeface="Courier New" charset="0"/>
              </a:rPr>
              <a:t>print</a:t>
            </a:r>
            <a:r>
              <a:rPr lang="en-US" altLang="x-none"/>
              <a:t> takes no arguments and returns no value</a:t>
            </a:r>
          </a:p>
          <a:p>
            <a:pPr lvl="2"/>
            <a:r>
              <a:rPr lang="en-US" altLang="x-none" b="1">
                <a:latin typeface="Courier New" charset="0"/>
              </a:rPr>
              <a:t>void print();</a:t>
            </a:r>
          </a:p>
          <a:p>
            <a:pPr lvl="2"/>
            <a:r>
              <a:rPr lang="en-US" altLang="x-none" b="1">
                <a:latin typeface="Courier New" charset="0"/>
              </a:rPr>
              <a:t>void print( void );</a:t>
            </a:r>
            <a:endParaRPr lang="en-US" altLang="x-none"/>
          </a:p>
          <a:p>
            <a:pPr lvl="2"/>
            <a:endParaRPr lang="en-US" altLang="x-none"/>
          </a:p>
          <a:p>
            <a:endParaRPr lang="en-US" altLang="x-none"/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335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5759669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3.18: fig03_18.cpp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Functions that take no arguments.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</a:p>
          <a:p>
            <a:r>
              <a:rPr lang="en-US" altLang="x-none" dirty="0" smtClean="0">
                <a:solidFill>
                  <a:srgbClr val="000000"/>
                </a:solidFill>
                <a:latin typeface="Courier" charset="0"/>
                <a:ea typeface="Times New Roman" charset="0"/>
                <a:cs typeface="Times New Roman" charset="0"/>
              </a:rPr>
              <a:t>7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function1();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function2( void );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// function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prototype</a:t>
            </a: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function1();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call function1 with no arguments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function2();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call function2 with no arguments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end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main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function1 uses an empty parameter list to specify that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the function receives no arguments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function1()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"function1 takes no arguments"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function1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function2 uses a void parameter list to specify that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the function receives no arguments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function2(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"function2 also takes no arguments"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function2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06207" y="3266088"/>
            <a:ext cx="4183117" cy="685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function1 takes no arguments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function2 also takes no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arguments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59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3.7	Header Files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Header files contain</a:t>
            </a:r>
          </a:p>
          <a:p>
            <a:pPr lvl="1"/>
            <a:r>
              <a:rPr lang="en-US" altLang="x-none"/>
              <a:t>Function prototypes</a:t>
            </a:r>
          </a:p>
          <a:p>
            <a:pPr lvl="1"/>
            <a:r>
              <a:rPr lang="en-US" altLang="x-none"/>
              <a:t>Definitions of data types and constants</a:t>
            </a:r>
          </a:p>
          <a:p>
            <a:r>
              <a:rPr lang="en-US" altLang="x-none"/>
              <a:t>Header files ending with .h </a:t>
            </a:r>
          </a:p>
          <a:p>
            <a:pPr lvl="1"/>
            <a:r>
              <a:rPr lang="en-US" altLang="x-none"/>
              <a:t>Programmer-defined header files</a:t>
            </a:r>
          </a:p>
          <a:p>
            <a:pPr lvl="2">
              <a:buFontTx/>
              <a:buNone/>
            </a:pPr>
            <a:r>
              <a:rPr lang="en-US" altLang="x-none" b="1">
                <a:latin typeface="Courier New" charset="0"/>
              </a:rPr>
              <a:t>#include “myheader.h”</a:t>
            </a:r>
          </a:p>
          <a:p>
            <a:r>
              <a:rPr lang="en-US" altLang="x-none"/>
              <a:t>Library header files</a:t>
            </a:r>
          </a:p>
          <a:p>
            <a:pPr lvl="2">
              <a:buFontTx/>
              <a:buNone/>
            </a:pPr>
            <a:r>
              <a:rPr lang="en-US" altLang="x-none" b="1">
                <a:latin typeface="Courier New" charset="0"/>
              </a:rPr>
              <a:t>#include &lt;cmath&gt;</a:t>
            </a:r>
          </a:p>
          <a:p>
            <a:pPr lvl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964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3.1	Introduction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Divide and conquer </a:t>
            </a:r>
          </a:p>
          <a:p>
            <a:pPr lvl="1"/>
            <a:r>
              <a:rPr lang="en-US" altLang="x-none"/>
              <a:t>Construct a program from smaller pieces or components</a:t>
            </a:r>
          </a:p>
          <a:p>
            <a:pPr lvl="1"/>
            <a:r>
              <a:rPr lang="en-US" altLang="x-none"/>
              <a:t>Each piece more manageable than the original program</a:t>
            </a:r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0207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3.8	Random Number Generation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>
                <a:latin typeface="Courier New" charset="0"/>
              </a:rPr>
              <a:t>rand</a:t>
            </a:r>
            <a:r>
              <a:rPr lang="en-US" altLang="x-none"/>
              <a:t> function (</a:t>
            </a:r>
            <a:r>
              <a:rPr lang="en-US" altLang="x-none" b="1">
                <a:latin typeface="Courier New" charset="0"/>
              </a:rPr>
              <a:t>&lt;cstdlib&gt;</a:t>
            </a:r>
            <a:r>
              <a:rPr lang="en-US" altLang="x-none"/>
              <a:t>)</a:t>
            </a:r>
          </a:p>
          <a:p>
            <a:pPr lvl="1"/>
            <a:r>
              <a:rPr lang="en-US" altLang="x-none" b="1">
                <a:latin typeface="Courier New" charset="0"/>
              </a:rPr>
              <a:t>i = rand();</a:t>
            </a:r>
          </a:p>
          <a:p>
            <a:pPr lvl="1"/>
            <a:r>
              <a:rPr lang="en-US" altLang="x-none"/>
              <a:t>Generates unsigned integer between 0 and RAND_MAX (usually 32767)</a:t>
            </a:r>
          </a:p>
          <a:p>
            <a:r>
              <a:rPr lang="en-US" altLang="x-none"/>
              <a:t>Scaling and shifting</a:t>
            </a:r>
          </a:p>
          <a:p>
            <a:pPr lvl="1"/>
            <a:r>
              <a:rPr lang="en-US" altLang="x-none"/>
              <a:t>Modulus (remainder) operator: </a:t>
            </a:r>
            <a:r>
              <a:rPr lang="en-US" altLang="x-none" b="1">
                <a:latin typeface="Courier New" charset="0"/>
              </a:rPr>
              <a:t>%</a:t>
            </a:r>
          </a:p>
          <a:p>
            <a:pPr lvl="2"/>
            <a:r>
              <a:rPr lang="en-US" altLang="x-none" b="1">
                <a:latin typeface="Courier New" charset="0"/>
              </a:rPr>
              <a:t>10 % 3</a:t>
            </a:r>
            <a:r>
              <a:rPr lang="en-US" altLang="x-none"/>
              <a:t> is </a:t>
            </a:r>
            <a:r>
              <a:rPr lang="en-US" altLang="x-none" b="1">
                <a:latin typeface="Courier New" charset="0"/>
              </a:rPr>
              <a:t>1</a:t>
            </a:r>
          </a:p>
          <a:p>
            <a:pPr lvl="2"/>
            <a:r>
              <a:rPr lang="en-US" altLang="x-none" b="1">
                <a:latin typeface="Courier New" charset="0"/>
              </a:rPr>
              <a:t>x % y</a:t>
            </a:r>
            <a:r>
              <a:rPr lang="en-US" altLang="x-none"/>
              <a:t> is between </a:t>
            </a:r>
            <a:r>
              <a:rPr lang="en-US" altLang="x-none" b="1">
                <a:latin typeface="Courier New" charset="0"/>
              </a:rPr>
              <a:t>0</a:t>
            </a:r>
            <a:r>
              <a:rPr lang="en-US" altLang="x-none"/>
              <a:t> and </a:t>
            </a:r>
            <a:r>
              <a:rPr lang="en-US" altLang="x-none" b="1">
                <a:latin typeface="Courier New" charset="0"/>
              </a:rPr>
              <a:t>y – 1</a:t>
            </a:r>
          </a:p>
          <a:p>
            <a:pPr lvl="1"/>
            <a:r>
              <a:rPr lang="en-US" altLang="x-none"/>
              <a:t>Example</a:t>
            </a:r>
            <a:endParaRPr lang="en-US" altLang="x-none" sz="1900"/>
          </a:p>
          <a:p>
            <a:pPr lvl="3">
              <a:buFontTx/>
              <a:buNone/>
            </a:pPr>
            <a:r>
              <a:rPr lang="en-US" altLang="x-none" b="1">
                <a:latin typeface="Courier New" charset="0"/>
              </a:rPr>
              <a:t>i = rand() % 6 + 1;</a:t>
            </a:r>
          </a:p>
          <a:p>
            <a:pPr lvl="2"/>
            <a:r>
              <a:rPr lang="en-US" altLang="x-none" sz="1800" b="1">
                <a:latin typeface="Courier New" charset="0"/>
              </a:rPr>
              <a:t>“Rand() % 6”</a:t>
            </a:r>
            <a:r>
              <a:rPr lang="en-US" altLang="x-none" sz="1800"/>
              <a:t> generates a number between </a:t>
            </a:r>
            <a:r>
              <a:rPr lang="en-US" altLang="x-none" sz="1800" b="1">
                <a:latin typeface="Courier New" charset="0"/>
              </a:rPr>
              <a:t>0</a:t>
            </a:r>
            <a:r>
              <a:rPr lang="en-US" altLang="x-none" sz="1800"/>
              <a:t> and </a:t>
            </a:r>
            <a:r>
              <a:rPr lang="en-US" altLang="x-none" sz="1800" b="1">
                <a:latin typeface="Courier New" charset="0"/>
              </a:rPr>
              <a:t>5</a:t>
            </a:r>
            <a:r>
              <a:rPr lang="en-US" altLang="x-none" sz="1800"/>
              <a:t> (scaling)</a:t>
            </a:r>
          </a:p>
          <a:p>
            <a:pPr lvl="2"/>
            <a:r>
              <a:rPr lang="en-US" altLang="x-none" sz="1800" b="1">
                <a:latin typeface="Courier New" charset="0"/>
              </a:rPr>
              <a:t>“+ 1”</a:t>
            </a:r>
            <a:r>
              <a:rPr lang="en-US" altLang="x-none" sz="1800"/>
              <a:t> makes the range 1 to 6 (shift)</a:t>
            </a:r>
          </a:p>
          <a:p>
            <a:pPr lvl="1"/>
            <a:r>
              <a:rPr lang="en-US" altLang="x-none"/>
              <a:t>Next: program to roll dice</a:t>
            </a:r>
          </a:p>
        </p:txBody>
      </p:sp>
    </p:spTree>
    <p:extLst>
      <p:ext uri="{BB962C8B-B14F-4D97-AF65-F5344CB8AC3E}">
        <p14:creationId xmlns:p14="http://schemas.microsoft.com/office/powerpoint/2010/main" val="1658103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28"/>
          <p:cNvSpPr>
            <a:spLocks noChangeArrowheads="1"/>
          </p:cNvSpPr>
          <p:nvPr/>
        </p:nvSpPr>
        <p:spPr bwMode="auto">
          <a:xfrm>
            <a:off x="7085286" y="2892425"/>
            <a:ext cx="4949059" cy="1219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	6     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6         5         5         6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	5         1         1         5         3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	6         6         2         4         2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	6         2         3         4         1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3.7: fig03_07.cpp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Shifted, scaled integers produced by 1 + rand() % 6.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iomanip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cstdlib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contains function prototype for rand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loop 20 times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counter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counter &lt;=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counter++ ) 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   // pick random number from 1 to 6 and output it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+ rand() %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   // if counter divisible by 5, begin new line of output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counter %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}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for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structure</a:t>
            </a: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end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51910" name="Group 6"/>
          <p:cNvGrpSpPr>
            <a:grpSpLocks/>
          </p:cNvGrpSpPr>
          <p:nvPr/>
        </p:nvGrpSpPr>
        <p:grpSpPr bwMode="auto">
          <a:xfrm>
            <a:off x="3810000" y="3505200"/>
            <a:ext cx="4114800" cy="838200"/>
            <a:chOff x="2400" y="2208"/>
            <a:chExt cx="2592" cy="528"/>
          </a:xfrm>
        </p:grpSpPr>
        <p:sp>
          <p:nvSpPr>
            <p:cNvPr id="251908" name="Text Box 4"/>
            <p:cNvSpPr txBox="1">
              <a:spLocks noChangeArrowheads="1"/>
            </p:cNvSpPr>
            <p:nvPr/>
          </p:nvSpPr>
          <p:spPr bwMode="auto">
            <a:xfrm>
              <a:off x="3312" y="2208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Output of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rand()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scaled and shifted to be a number between 1 and 6.</a:t>
              </a:r>
            </a:p>
          </p:txBody>
        </p:sp>
        <p:sp>
          <p:nvSpPr>
            <p:cNvPr id="251909" name="Line 5"/>
            <p:cNvSpPr>
              <a:spLocks noChangeShapeType="1"/>
            </p:cNvSpPr>
            <p:nvPr/>
          </p:nvSpPr>
          <p:spPr bwMode="auto">
            <a:xfrm flipH="1">
              <a:off x="2400" y="230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09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3.8	Random Number Generation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Next</a:t>
            </a:r>
          </a:p>
          <a:p>
            <a:pPr lvl="1"/>
            <a:r>
              <a:rPr lang="en-US" altLang="x-none"/>
              <a:t>Program to show distribution of </a:t>
            </a:r>
            <a:r>
              <a:rPr lang="en-US" altLang="x-none" b="1">
                <a:latin typeface="Courier New" charset="0"/>
              </a:rPr>
              <a:t>rand()</a:t>
            </a:r>
          </a:p>
          <a:p>
            <a:pPr lvl="1"/>
            <a:r>
              <a:rPr lang="en-US" altLang="x-none"/>
              <a:t>Simulate 6000 rolls of a die</a:t>
            </a:r>
          </a:p>
          <a:p>
            <a:pPr lvl="1"/>
            <a:r>
              <a:rPr lang="en-US" altLang="x-none"/>
              <a:t>Print number of 1’s, 2’s, 3’s, etc. rolled</a:t>
            </a:r>
          </a:p>
          <a:p>
            <a:pPr lvl="1"/>
            <a:r>
              <a:rPr lang="en-US" altLang="x-none"/>
              <a:t>Should be roughly 1000 of each</a:t>
            </a:r>
          </a:p>
        </p:txBody>
      </p:sp>
    </p:spTree>
    <p:extLst>
      <p:ext uri="{BB962C8B-B14F-4D97-AF65-F5344CB8AC3E}">
        <p14:creationId xmlns:p14="http://schemas.microsoft.com/office/powerpoint/2010/main" val="1378073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5875283" cy="58674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3.8: fig03_08.cpp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Roll a six-sided die 6000 times.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iomanip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cstdlib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contains function prototype for rand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frequency1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frequency2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frequency3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frequency4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frequency5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frequency6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face;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represents one roll of the die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75283" y="0"/>
            <a:ext cx="6316717" cy="586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loop 6000 times and summarize results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roll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roll &lt;=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6000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roll++ ) {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face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+ rand() %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random number from 1 to 6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switch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face ) {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case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:      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rolled 1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++frequency1;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break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case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:      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rolled 2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++frequency2;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break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case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:     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// rolled 3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++frequency3;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break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case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:      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rolled 4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++frequency4;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break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case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:     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// rolled 5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++frequency5;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break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case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 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rolled 6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++frequency6;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break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default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 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invalid value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"Program should never get here!"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switch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for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7464973" y="5213350"/>
            <a:ext cx="3962400" cy="1308100"/>
            <a:chOff x="1200" y="1056"/>
            <a:chExt cx="2496" cy="824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016" y="1200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dirty="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Default case included even though it should never be reached. This is a matter of good coding style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1200" y="1056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82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5545" y="1019504"/>
            <a:ext cx="7010400" cy="3121572"/>
          </a:xfrm>
        </p:spPr>
        <p:txBody>
          <a:bodyPr/>
          <a:lstStyle/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62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display results in tabular format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"Face"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"Frequency"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"\n   1"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frequency1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"\n   2"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frequency2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"\n   3"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frequency3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"\n   4"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frequency4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"\n   5"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frequency5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"\n   6"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frequency6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 bwMode="auto">
          <a:xfrm>
            <a:off x="2585545" y="4141076"/>
            <a:ext cx="7010400" cy="1752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Face    Frequency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1         1003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2         1017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3          983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4          994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5         1004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6          999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39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3.8	Random Number Generation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Calling rand() repeatedly </a:t>
            </a:r>
          </a:p>
          <a:p>
            <a:pPr lvl="1"/>
            <a:r>
              <a:rPr lang="en-US" altLang="x-none"/>
              <a:t>Gives the same sequence of numbers</a:t>
            </a:r>
          </a:p>
          <a:p>
            <a:r>
              <a:rPr lang="en-US" altLang="x-none"/>
              <a:t>Pseudorandom numbers</a:t>
            </a:r>
          </a:p>
          <a:p>
            <a:pPr lvl="1"/>
            <a:r>
              <a:rPr lang="en-US" altLang="x-none"/>
              <a:t>Preset sequence of "random" numbers</a:t>
            </a:r>
          </a:p>
          <a:p>
            <a:pPr lvl="1"/>
            <a:r>
              <a:rPr lang="en-US" altLang="x-none"/>
              <a:t>Same sequence generated whenever program run</a:t>
            </a:r>
          </a:p>
          <a:p>
            <a:r>
              <a:rPr lang="en-US" altLang="x-none"/>
              <a:t>To get different random sequences</a:t>
            </a:r>
          </a:p>
          <a:p>
            <a:pPr lvl="1"/>
            <a:r>
              <a:rPr lang="en-US" altLang="x-none"/>
              <a:t>Provide a seed value</a:t>
            </a:r>
          </a:p>
          <a:p>
            <a:pPr lvl="2"/>
            <a:r>
              <a:rPr lang="en-US" altLang="x-none"/>
              <a:t>Like a random starting point in the sequence</a:t>
            </a:r>
          </a:p>
          <a:p>
            <a:pPr lvl="2"/>
            <a:r>
              <a:rPr lang="en-US" altLang="x-none"/>
              <a:t>The same seed will give the same sequence</a:t>
            </a:r>
          </a:p>
          <a:p>
            <a:pPr lvl="1"/>
            <a:r>
              <a:rPr lang="en-US" altLang="x-none" b="1">
                <a:latin typeface="Courier New" charset="0"/>
              </a:rPr>
              <a:t>srand(seed);</a:t>
            </a:r>
            <a:r>
              <a:rPr lang="en-US" altLang="x-none"/>
              <a:t> </a:t>
            </a:r>
          </a:p>
          <a:p>
            <a:pPr lvl="2"/>
            <a:r>
              <a:rPr lang="en-US" altLang="x-none" b="1">
                <a:latin typeface="Courier New" charset="0"/>
              </a:rPr>
              <a:t>&lt;cstdlib&gt;</a:t>
            </a:r>
          </a:p>
          <a:p>
            <a:pPr lvl="2"/>
            <a:r>
              <a:rPr lang="en-US" altLang="x-none"/>
              <a:t>Used before </a:t>
            </a:r>
            <a:r>
              <a:rPr lang="en-US" altLang="x-none" b="1">
                <a:latin typeface="Courier New" charset="0"/>
              </a:rPr>
              <a:t>rand()</a:t>
            </a:r>
            <a:r>
              <a:rPr lang="en-US" altLang="x-none"/>
              <a:t> to set the seed</a:t>
            </a:r>
          </a:p>
        </p:txBody>
      </p:sp>
    </p:spTree>
    <p:extLst>
      <p:ext uri="{BB962C8B-B14F-4D97-AF65-F5344CB8AC3E}">
        <p14:creationId xmlns:p14="http://schemas.microsoft.com/office/powerpoint/2010/main" val="1273823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5507421" cy="54102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Fig. 3.9: fig03_09.cpp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Randomizing die-rolling program.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&lt;iostream&gt;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std::cout;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std::cin;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&lt;iomanip&gt;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std::setw;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contains prototypes for functions srand and rand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&lt;cstdlib&gt;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main function begins program execution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unsigned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seed;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"Enter seed: 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cin &gt;&gt; seed;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srand( seed );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seed random number generator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grpSp>
        <p:nvGrpSpPr>
          <p:cNvPr id="258054" name="Group 6"/>
          <p:cNvGrpSpPr>
            <a:grpSpLocks/>
          </p:cNvGrpSpPr>
          <p:nvPr/>
        </p:nvGrpSpPr>
        <p:grpSpPr bwMode="auto">
          <a:xfrm>
            <a:off x="1905000" y="4114800"/>
            <a:ext cx="3505200" cy="838200"/>
            <a:chOff x="1200" y="2592"/>
            <a:chExt cx="2208" cy="528"/>
          </a:xfrm>
        </p:grpSpPr>
        <p:sp>
          <p:nvSpPr>
            <p:cNvPr id="258052" name="Text Box 4"/>
            <p:cNvSpPr txBox="1">
              <a:spLocks noChangeArrowheads="1"/>
            </p:cNvSpPr>
            <p:nvPr/>
          </p:nvSpPr>
          <p:spPr bwMode="auto">
            <a:xfrm>
              <a:off x="2112" y="2592"/>
              <a:ext cx="1296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Setting the seed with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srand()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258053" name="Line 5"/>
            <p:cNvSpPr>
              <a:spLocks noChangeShapeType="1"/>
            </p:cNvSpPr>
            <p:nvPr/>
          </p:nvSpPr>
          <p:spPr bwMode="auto">
            <a:xfrm flipH="1">
              <a:off x="1200" y="268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07421" y="0"/>
            <a:ext cx="6684579" cy="3505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loop 10 times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counter 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counter &lt;=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counter++ ) {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   // pick random number from 1 to 6 and output it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cout &lt;&lt; setw(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(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+ rand() %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   // if counter divisible by 5, begin new line of output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counter %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==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cout &lt;&lt; endl;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for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507421" y="3505200"/>
            <a:ext cx="6684579" cy="2667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Enter seed: 67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 6         1         4         6         2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 1         6         1         6         4</a:t>
            </a:r>
          </a:p>
          <a:p>
            <a:pPr fontAlgn="base">
              <a:spcAft>
                <a:spcPct val="0"/>
              </a:spcAft>
            </a:pPr>
            <a:endParaRPr lang="en-US" altLang="x-none">
              <a:solidFill>
                <a:srgbClr val="000000"/>
              </a:solidFill>
              <a:ea typeface="Courier New" charset="0"/>
              <a:cs typeface="Courier New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Enter seed: 432</a:t>
            </a:r>
            <a:endParaRPr lang="en-US" altLang="x-none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 4         6         3         1         6</a:t>
            </a:r>
            <a:endParaRPr lang="en-US" altLang="x-none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 3         1         5         4         2</a:t>
            </a:r>
          </a:p>
          <a:p>
            <a:pPr fontAlgn="base">
              <a:spcAft>
                <a:spcPct val="0"/>
              </a:spcAft>
            </a:pPr>
            <a:endParaRPr lang="en-US" altLang="x-none">
              <a:solidFill>
                <a:srgbClr val="000000"/>
              </a:solidFill>
              <a:ea typeface="Courier New" charset="0"/>
              <a:cs typeface="Courier New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Enter seed: 67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 6         1         4         6         2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 1         6         1         6         4</a:t>
            </a:r>
            <a:endParaRPr lang="en-US" altLang="x-none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7031421" y="2819400"/>
            <a:ext cx="4114800" cy="2743200"/>
            <a:chOff x="960" y="1824"/>
            <a:chExt cx="2592" cy="1728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1872" y="182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rand()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gives the same sequence if it has the same initial seed.</a:t>
              </a: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H="1">
              <a:off x="960" y="2064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>
              <a:off x="960" y="2064"/>
              <a:ext cx="912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45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3.8	Random Number Generation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Can use the current time to set the seed</a:t>
            </a:r>
          </a:p>
          <a:p>
            <a:pPr lvl="1"/>
            <a:r>
              <a:rPr lang="en-US" altLang="x-none"/>
              <a:t>No need to explicitly set seed every time</a:t>
            </a:r>
          </a:p>
          <a:p>
            <a:pPr lvl="1"/>
            <a:r>
              <a:rPr lang="en-US" altLang="x-none" b="1">
                <a:latin typeface="Courier New" charset="0"/>
              </a:rPr>
              <a:t>srand( time( 0 ) );</a:t>
            </a:r>
          </a:p>
          <a:p>
            <a:pPr lvl="1"/>
            <a:r>
              <a:rPr lang="en-US" altLang="x-none" b="1">
                <a:latin typeface="Courier New" charset="0"/>
              </a:rPr>
              <a:t>time( 0 );</a:t>
            </a:r>
          </a:p>
          <a:p>
            <a:pPr lvl="2"/>
            <a:r>
              <a:rPr lang="en-US" altLang="x-none" b="1">
                <a:latin typeface="Courier New" charset="0"/>
              </a:rPr>
              <a:t>&lt;ctime&gt;</a:t>
            </a:r>
          </a:p>
          <a:p>
            <a:pPr lvl="2"/>
            <a:r>
              <a:rPr lang="en-US" altLang="x-none"/>
              <a:t>Returns current time in seconds</a:t>
            </a:r>
          </a:p>
          <a:p>
            <a:r>
              <a:rPr lang="en-US" altLang="x-none"/>
              <a:t>General shifting and scaling</a:t>
            </a:r>
          </a:p>
          <a:p>
            <a:pPr lvl="1"/>
            <a:r>
              <a:rPr lang="en-US" altLang="x-none" i="1"/>
              <a:t>Number </a:t>
            </a:r>
            <a:r>
              <a:rPr lang="en-US" altLang="x-none" b="1">
                <a:latin typeface="Courier New" charset="0"/>
              </a:rPr>
              <a:t>=</a:t>
            </a:r>
            <a:r>
              <a:rPr lang="en-US" altLang="x-none" i="1"/>
              <a:t> shiftingValue </a:t>
            </a:r>
            <a:r>
              <a:rPr lang="en-US" altLang="x-none" b="1">
                <a:latin typeface="Courier New" charset="0"/>
              </a:rPr>
              <a:t>+</a:t>
            </a:r>
            <a:r>
              <a:rPr lang="en-US" altLang="x-none" i="1"/>
              <a:t> </a:t>
            </a:r>
            <a:r>
              <a:rPr lang="en-US" altLang="x-none" b="1">
                <a:latin typeface="Courier New" charset="0"/>
              </a:rPr>
              <a:t>rand()</a:t>
            </a:r>
            <a:r>
              <a:rPr lang="en-US" altLang="x-none" i="1"/>
              <a:t> </a:t>
            </a:r>
            <a:r>
              <a:rPr lang="en-US" altLang="x-none" b="1">
                <a:latin typeface="Courier New" charset="0"/>
              </a:rPr>
              <a:t>%</a:t>
            </a:r>
            <a:r>
              <a:rPr lang="en-US" altLang="x-none" i="1"/>
              <a:t> scalingFactor</a:t>
            </a:r>
          </a:p>
          <a:p>
            <a:pPr lvl="1"/>
            <a:r>
              <a:rPr lang="en-US" altLang="x-none"/>
              <a:t>shiftingValue = first number in desired range</a:t>
            </a:r>
          </a:p>
          <a:p>
            <a:pPr lvl="1"/>
            <a:r>
              <a:rPr lang="en-US" altLang="x-none"/>
              <a:t>scalingFactor = width of desired range</a:t>
            </a:r>
          </a:p>
          <a:p>
            <a:pPr lvl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1163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883" y="76200"/>
            <a:ext cx="11529848" cy="1066800"/>
          </a:xfrm>
        </p:spPr>
        <p:txBody>
          <a:bodyPr/>
          <a:lstStyle/>
          <a:p>
            <a:r>
              <a:rPr lang="en-US" altLang="x-none" sz="4000" dirty="0"/>
              <a:t>3.9	Example: Game of Chance and Introducing </a:t>
            </a:r>
            <a:r>
              <a:rPr lang="en-US" altLang="x-none" sz="4000" dirty="0" err="1"/>
              <a:t>enum</a:t>
            </a:r>
            <a:endParaRPr lang="en-US" altLang="x-none" sz="4000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Enumeration</a:t>
            </a:r>
          </a:p>
          <a:p>
            <a:pPr lvl="1"/>
            <a:r>
              <a:rPr lang="en-US" altLang="x-none"/>
              <a:t>Set of integers with identifiers</a:t>
            </a:r>
          </a:p>
          <a:p>
            <a:pPr lvl="1">
              <a:buFontTx/>
              <a:buNone/>
            </a:pPr>
            <a:r>
              <a:rPr lang="en-US" altLang="x-none" sz="2000" b="1">
                <a:latin typeface="Courier New" charset="0"/>
              </a:rPr>
              <a:t>enum</a:t>
            </a:r>
            <a:r>
              <a:rPr lang="en-US" altLang="x-none" sz="2000"/>
              <a:t> </a:t>
            </a:r>
            <a:r>
              <a:rPr lang="en-US" altLang="x-none" sz="2000" i="1"/>
              <a:t>typeName</a:t>
            </a:r>
            <a:r>
              <a:rPr lang="en-US" altLang="x-none" sz="2000"/>
              <a:t> </a:t>
            </a:r>
            <a:r>
              <a:rPr lang="en-US" altLang="x-none" sz="2000" b="1">
                <a:latin typeface="Courier New" charset="0"/>
              </a:rPr>
              <a:t>{</a:t>
            </a:r>
            <a:r>
              <a:rPr lang="en-US" altLang="x-none" sz="2000" i="1"/>
              <a:t>constant1</a:t>
            </a:r>
            <a:r>
              <a:rPr lang="en-US" altLang="x-none" sz="2000"/>
              <a:t>, </a:t>
            </a:r>
            <a:r>
              <a:rPr lang="en-US" altLang="x-none" sz="2000" i="1"/>
              <a:t>constant2</a:t>
            </a:r>
            <a:r>
              <a:rPr lang="en-US" altLang="x-none" sz="2000"/>
              <a:t>…</a:t>
            </a:r>
            <a:r>
              <a:rPr lang="en-US" altLang="x-none" sz="2000" b="1">
                <a:latin typeface="Courier New" charset="0"/>
              </a:rPr>
              <a:t>};</a:t>
            </a:r>
            <a:endParaRPr lang="en-US" altLang="x-none"/>
          </a:p>
          <a:p>
            <a:pPr lvl="1"/>
            <a:r>
              <a:rPr lang="en-US" altLang="x-none"/>
              <a:t>Constants start at 0 (default), incremented by 1</a:t>
            </a:r>
          </a:p>
          <a:p>
            <a:pPr lvl="1"/>
            <a:r>
              <a:rPr lang="en-US" altLang="x-none"/>
              <a:t>Constants need unique names</a:t>
            </a:r>
          </a:p>
          <a:p>
            <a:pPr lvl="1"/>
            <a:r>
              <a:rPr lang="en-US" altLang="x-none"/>
              <a:t>Cannot assign integer to enumeration variable</a:t>
            </a:r>
          </a:p>
          <a:p>
            <a:pPr lvl="2"/>
            <a:r>
              <a:rPr lang="en-US" altLang="x-none"/>
              <a:t>Must use a previously defined enumeration type</a:t>
            </a:r>
          </a:p>
          <a:p>
            <a:r>
              <a:rPr lang="en-US" altLang="x-none"/>
              <a:t>Example</a:t>
            </a:r>
          </a:p>
          <a:p>
            <a:pPr lvl="1">
              <a:buFontTx/>
              <a:buNone/>
            </a:pPr>
            <a:r>
              <a:rPr lang="en-US" altLang="x-none" sz="1800" b="1">
                <a:latin typeface="Courier New" charset="0"/>
              </a:rPr>
              <a:t>enum Status {CONTINUE, WON, LOST};</a:t>
            </a:r>
          </a:p>
          <a:p>
            <a:pPr lvl="1">
              <a:buFontTx/>
              <a:buNone/>
            </a:pPr>
            <a:r>
              <a:rPr lang="en-US" altLang="x-none" sz="1800" b="1">
                <a:latin typeface="Courier New" charset="0"/>
              </a:rPr>
              <a:t>Status enumVar; </a:t>
            </a:r>
          </a:p>
          <a:p>
            <a:pPr lvl="1">
              <a:buFontTx/>
              <a:buNone/>
            </a:pPr>
            <a:r>
              <a:rPr lang="en-US" altLang="x-none" sz="1800" b="1">
                <a:latin typeface="Courier New" charset="0"/>
              </a:rPr>
              <a:t>enumVar = WON; // cannot do enumVar = 1</a:t>
            </a:r>
            <a:endParaRPr lang="en-US" altLang="x-none" sz="1900" b="1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26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Enumeration constants can have preset values</a:t>
            </a:r>
          </a:p>
          <a:p>
            <a:pPr lvl="1">
              <a:buFontTx/>
              <a:buNone/>
            </a:pPr>
            <a:r>
              <a:rPr lang="en-US" altLang="x-none" b="1">
                <a:latin typeface="Courier New" charset="0"/>
              </a:rPr>
              <a:t>enum Months { JAN = 1, FEB, MAR, APR, MAY, JUN, JUL, AUG, SEP, OCT, NOV, DEC};</a:t>
            </a:r>
          </a:p>
          <a:p>
            <a:pPr lvl="1"/>
            <a:r>
              <a:rPr lang="en-US" altLang="x-none"/>
              <a:t>Starts at 1, increments by 1</a:t>
            </a:r>
          </a:p>
          <a:p>
            <a:r>
              <a:rPr lang="en-US" altLang="x-none"/>
              <a:t>Next: craps simulator</a:t>
            </a:r>
          </a:p>
          <a:p>
            <a:pPr lvl="1"/>
            <a:r>
              <a:rPr lang="en-US" altLang="x-none"/>
              <a:t>Roll two dice</a:t>
            </a:r>
          </a:p>
          <a:p>
            <a:pPr lvl="1"/>
            <a:r>
              <a:rPr lang="en-US" altLang="x-none"/>
              <a:t>7 or 11 on first throw: player wins</a:t>
            </a:r>
          </a:p>
          <a:p>
            <a:pPr lvl="1"/>
            <a:r>
              <a:rPr lang="en-US" altLang="x-none"/>
              <a:t>2, 3, or 12 on first throw: player loses</a:t>
            </a:r>
          </a:p>
          <a:p>
            <a:pPr lvl="1"/>
            <a:r>
              <a:rPr lang="en-US" altLang="x-none"/>
              <a:t>4, 5, 6, 8, 9, 10</a:t>
            </a:r>
          </a:p>
          <a:p>
            <a:pPr lvl="2"/>
            <a:r>
              <a:rPr lang="en-US" altLang="x-none"/>
              <a:t>Value becomes player's "point"</a:t>
            </a:r>
          </a:p>
          <a:p>
            <a:pPr lvl="2"/>
            <a:r>
              <a:rPr lang="en-US" altLang="x-none"/>
              <a:t>Player must roll his point before rolling 7 to win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883" y="76200"/>
            <a:ext cx="11529848" cy="1066800"/>
          </a:xfrm>
        </p:spPr>
        <p:txBody>
          <a:bodyPr/>
          <a:lstStyle/>
          <a:p>
            <a:r>
              <a:rPr lang="en-US" altLang="x-none" sz="4000" dirty="0"/>
              <a:t>3.9	Example: Game of Chance and Introducing </a:t>
            </a:r>
            <a:r>
              <a:rPr lang="en-US" altLang="x-none" sz="4000" dirty="0" err="1"/>
              <a:t>enum</a:t>
            </a:r>
            <a:endParaRPr lang="en-US" altLang="x-none" sz="4000" dirty="0"/>
          </a:p>
        </p:txBody>
      </p:sp>
    </p:spTree>
    <p:extLst>
      <p:ext uri="{BB962C8B-B14F-4D97-AF65-F5344CB8AC3E}">
        <p14:creationId xmlns:p14="http://schemas.microsoft.com/office/powerpoint/2010/main" val="78872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3.2	Program Components in C++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Modules: functions and classes</a:t>
            </a:r>
          </a:p>
          <a:p>
            <a:r>
              <a:rPr lang="en-US" altLang="x-none" dirty="0"/>
              <a:t>Programs use new and “prepackaged” modules</a:t>
            </a:r>
          </a:p>
          <a:p>
            <a:pPr lvl="1"/>
            <a:r>
              <a:rPr lang="en-US" altLang="x-none" dirty="0"/>
              <a:t>New: programmer-defined functions, classes</a:t>
            </a:r>
          </a:p>
          <a:p>
            <a:pPr lvl="1"/>
            <a:r>
              <a:rPr lang="en-US" altLang="x-none" dirty="0"/>
              <a:t>Prepackaged: from the standard library </a:t>
            </a:r>
          </a:p>
          <a:p>
            <a:r>
              <a:rPr lang="en-US" altLang="x-none" dirty="0"/>
              <a:t>Functions invoked by function call</a:t>
            </a:r>
          </a:p>
          <a:p>
            <a:pPr lvl="1"/>
            <a:r>
              <a:rPr lang="en-US" altLang="x-none" dirty="0"/>
              <a:t>Function name and information (arguments) it needs</a:t>
            </a:r>
          </a:p>
          <a:p>
            <a:r>
              <a:rPr lang="en-US" altLang="x-none" dirty="0"/>
              <a:t>Function definitions</a:t>
            </a:r>
          </a:p>
          <a:p>
            <a:pPr lvl="1"/>
            <a:r>
              <a:rPr lang="en-US" altLang="x-none" dirty="0"/>
              <a:t>Only written once</a:t>
            </a:r>
          </a:p>
          <a:p>
            <a:pPr lvl="1"/>
            <a:r>
              <a:rPr lang="en-US" altLang="x-none" dirty="0"/>
              <a:t>Hidden from other </a:t>
            </a:r>
            <a:r>
              <a:rPr lang="en-US" altLang="x-none" dirty="0" smtClean="0"/>
              <a:t>functions</a:t>
            </a:r>
          </a:p>
          <a:p>
            <a:r>
              <a:rPr lang="en-US" altLang="x-none" dirty="0"/>
              <a:t>Boss to worker analogy</a:t>
            </a:r>
          </a:p>
          <a:p>
            <a:pPr lvl="1"/>
            <a:r>
              <a:rPr lang="en-US" altLang="x-none" dirty="0"/>
              <a:t>A boss (the calling function or caller) asks a worker (the called function) to perform a task and return (i.e., report back) the results when the task is done</a:t>
            </a:r>
            <a:r>
              <a:rPr lang="en-US" altLang="x-none" dirty="0" smtClean="0"/>
              <a:t>.</a:t>
            </a:r>
            <a:endParaRPr lang="en-US" altLang="x-none" dirty="0"/>
          </a:p>
          <a:p>
            <a:endParaRPr lang="en-US" altLang="x-none" dirty="0"/>
          </a:p>
          <a:p>
            <a:pPr lvl="1"/>
            <a:endParaRPr lang="en-US" altLang="x-none" dirty="0"/>
          </a:p>
        </p:txBody>
      </p:sp>
      <p:pic>
        <p:nvPicPr>
          <p:cNvPr id="5" name="Picture 4" descr="ch06imageslides_Page_007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8837" r="28045" b="48329"/>
          <a:stretch/>
        </p:blipFill>
        <p:spPr bwMode="auto">
          <a:xfrm>
            <a:off x="6295696" y="3297620"/>
            <a:ext cx="5665076" cy="237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151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6285186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3.10: fig03_10.cpp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Craps.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contains function prototypes for functions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srand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and rand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cstdlib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ctime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contains prototype for function time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rollDice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enumeration constants represent game status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enum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Status {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CONTINUE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WON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LOST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};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sum;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myPoint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Status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gameStatus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can contain CONTINUE, WON or LOST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60102" name="Group 6"/>
          <p:cNvGrpSpPr>
            <a:grpSpLocks/>
          </p:cNvGrpSpPr>
          <p:nvPr/>
        </p:nvGrpSpPr>
        <p:grpSpPr bwMode="auto">
          <a:xfrm>
            <a:off x="2057400" y="1981200"/>
            <a:ext cx="4114800" cy="838200"/>
            <a:chOff x="1296" y="1248"/>
            <a:chExt cx="2592" cy="528"/>
          </a:xfrm>
        </p:grpSpPr>
        <p:sp>
          <p:nvSpPr>
            <p:cNvPr id="260100" name="Text Box 4"/>
            <p:cNvSpPr txBox="1">
              <a:spLocks noChangeArrowheads="1"/>
            </p:cNvSpPr>
            <p:nvPr/>
          </p:nvSpPr>
          <p:spPr bwMode="auto">
            <a:xfrm>
              <a:off x="2208" y="1248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Function to roll 2 dice and return the result as an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int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260101" name="Line 5"/>
            <p:cNvSpPr>
              <a:spLocks noChangeShapeType="1"/>
            </p:cNvSpPr>
            <p:nvPr/>
          </p:nvSpPr>
          <p:spPr bwMode="auto">
            <a:xfrm flipH="1">
              <a:off x="1296" y="134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60105" name="Group 9"/>
          <p:cNvGrpSpPr>
            <a:grpSpLocks/>
          </p:cNvGrpSpPr>
          <p:nvPr/>
        </p:nvGrpSpPr>
        <p:grpSpPr bwMode="auto">
          <a:xfrm>
            <a:off x="1752600" y="3048000"/>
            <a:ext cx="4114800" cy="838200"/>
            <a:chOff x="960" y="1776"/>
            <a:chExt cx="2592" cy="528"/>
          </a:xfrm>
        </p:grpSpPr>
        <p:sp>
          <p:nvSpPr>
            <p:cNvPr id="260103" name="Text Box 7"/>
            <p:cNvSpPr txBox="1">
              <a:spLocks noChangeArrowheads="1"/>
            </p:cNvSpPr>
            <p:nvPr/>
          </p:nvSpPr>
          <p:spPr bwMode="auto">
            <a:xfrm>
              <a:off x="1872" y="1776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Enumeration to keep track of the current game.</a:t>
              </a:r>
            </a:p>
          </p:txBody>
        </p:sp>
        <p:sp>
          <p:nvSpPr>
            <p:cNvPr id="260104" name="Line 8"/>
            <p:cNvSpPr>
              <a:spLocks noChangeShapeType="1"/>
            </p:cNvSpPr>
            <p:nvPr/>
          </p:nvSpPr>
          <p:spPr bwMode="auto">
            <a:xfrm flipH="1">
              <a:off x="960" y="187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285186" y="-1"/>
            <a:ext cx="5906814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randomize random number generator using current time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srand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time(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);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sum =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rollDice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();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first roll of the dice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determine game status and point based on sum of dice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switch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sum ) {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   // win on first roll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case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: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case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11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: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gameStatus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WON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break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   // lose on first roll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case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: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case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: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case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12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: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gameStatus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LOST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break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45    </a:t>
            </a: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46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   // remember point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default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gameStatus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CONTINUE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myPoint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sum;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"Point is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myPoint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break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    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optional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switch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7893268" y="696310"/>
            <a:ext cx="4114800" cy="838200"/>
            <a:chOff x="1152" y="432"/>
            <a:chExt cx="2592" cy="528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2064" y="432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switch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statement determines outcome based on die roll.</a:t>
              </a: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H="1">
              <a:off x="1152" y="52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97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6148552" cy="6858000"/>
          </a:xfrm>
        </p:spPr>
        <p:txBody>
          <a:bodyPr/>
          <a:lstStyle/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55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while game not complete ...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while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gameStatus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CONTINUE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{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sum =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rollDice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();  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roll dice again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59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determine game status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sum ==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myPoint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win by making point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gameStatus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WON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else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sum ==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 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lose by rolling 7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gameStatus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LOST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while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68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display won or lost message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gameStatus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WON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"Player wins"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else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"Player loses"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main</a:t>
            </a: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77</a:t>
            </a: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78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roll dice, calculate sum and display results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79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rollDice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die1, die2,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workSum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die1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+ rand() %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pick random die1 value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die2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+ rand() %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pick random die2 value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workSum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die1 + die2;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sum die1 and die2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"Player rolled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die1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+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die2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" = 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workSum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workSum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return sum of dice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rollDice</a:t>
            </a:r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886607" y="3954517"/>
            <a:ext cx="4114800" cy="838200"/>
            <a:chOff x="1248" y="1104"/>
            <a:chExt cx="2592" cy="528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160" y="110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Function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rollDice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takes no arguments, so has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void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in the parameter list.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1248" y="120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611007" y="459828"/>
            <a:ext cx="4740166" cy="30611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Player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rolled 2 + 5 = 7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Player wins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</a:p>
          <a:p>
            <a:pPr fontAlgn="base"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ea typeface="Courier New" charset="0"/>
              <a:cs typeface="Courier New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Player rolled 6 + 6 = 12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Player loses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</a:p>
          <a:p>
            <a:pPr fontAlgn="base"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Player rolled 3 + 3 = 6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Point is 6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Player rolled 5 + 3 = 8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Player rolled 4 + 5 = 9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Player rolled 2 + 1 = 3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Player rolled 1 + 5 = 6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Player wins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611007" y="4080641"/>
            <a:ext cx="4740166" cy="2667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Player rolled 1 + 3 = 4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Point is 4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Player rolled 4 + 6 = 10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Player rolled 2 + 4 = 6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Player rolled 6 + 4 = 10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Player rolled 2 + 3 = 5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Player rolled 2 + 4 = 6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Player rolled 1 + 1 = 2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Player rolled 4 + 4 = 8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Player rolled 4 + 3 = 7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ea typeface="Courier New" charset="0"/>
                <a:cs typeface="Courier New" charset="0"/>
              </a:rPr>
              <a:t>Player loses</a:t>
            </a:r>
            <a:r>
              <a:rPr lang="en-US" altLang="x-none" smtClean="0"/>
              <a:t> </a:t>
            </a:r>
            <a:endParaRPr lang="en-US" altLang="x-none"/>
          </a:p>
        </p:txBody>
      </p:sp>
      <p:sp>
        <p:nvSpPr>
          <p:cNvPr id="2" name="TextBox 1"/>
          <p:cNvSpPr txBox="1"/>
          <p:nvPr/>
        </p:nvSpPr>
        <p:spPr>
          <a:xfrm>
            <a:off x="6611007" y="9049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Calibri" charset="0"/>
                <a:ea typeface="Calibri" charset="0"/>
                <a:cs typeface="Calibri" charset="0"/>
              </a:rPr>
              <a:t>Sample Run 1</a:t>
            </a:r>
            <a:endParaRPr lang="en-US" i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1007" y="3711309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alibri" charset="0"/>
                <a:ea typeface="Calibri" charset="0"/>
                <a:cs typeface="Calibri" charset="0"/>
              </a:rPr>
              <a:t>Sample Run 2</a:t>
            </a:r>
            <a:endParaRPr lang="en-US" i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8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3.10 Storage </a:t>
            </a:r>
            <a:r>
              <a:rPr lang="en-US" altLang="x-none" dirty="0"/>
              <a:t>Classes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Variables have attributes</a:t>
            </a:r>
          </a:p>
          <a:p>
            <a:pPr lvl="1"/>
            <a:r>
              <a:rPr lang="en-US" altLang="x-none"/>
              <a:t>Have seen name, type, size, value</a:t>
            </a:r>
          </a:p>
          <a:p>
            <a:pPr lvl="1"/>
            <a:r>
              <a:rPr lang="en-US" altLang="x-none"/>
              <a:t>Storage class</a:t>
            </a:r>
          </a:p>
          <a:p>
            <a:pPr lvl="2"/>
            <a:r>
              <a:rPr lang="en-US" altLang="x-none"/>
              <a:t>How long variable exists in memory</a:t>
            </a:r>
          </a:p>
          <a:p>
            <a:pPr lvl="1"/>
            <a:r>
              <a:rPr lang="en-US" altLang="x-none"/>
              <a:t>Scope</a:t>
            </a:r>
          </a:p>
          <a:p>
            <a:pPr lvl="2"/>
            <a:r>
              <a:rPr lang="en-US" altLang="x-none"/>
              <a:t>Where variable can be referenced in program</a:t>
            </a:r>
          </a:p>
          <a:p>
            <a:pPr lvl="1"/>
            <a:r>
              <a:rPr lang="en-US" altLang="x-none"/>
              <a:t>Linkage</a:t>
            </a:r>
          </a:p>
          <a:p>
            <a:pPr lvl="2"/>
            <a:r>
              <a:rPr lang="en-US" altLang="x-none"/>
              <a:t>For multiple-file program (see Ch. 6), which files can use it</a:t>
            </a:r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7645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3.10 Storage </a:t>
            </a:r>
            <a:r>
              <a:rPr lang="en-US" altLang="x-none" dirty="0"/>
              <a:t>Classes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Automatic storage class</a:t>
            </a:r>
          </a:p>
          <a:p>
            <a:pPr lvl="1"/>
            <a:r>
              <a:rPr lang="en-US" altLang="x-none"/>
              <a:t>Variable created when program enters its block</a:t>
            </a:r>
          </a:p>
          <a:p>
            <a:pPr lvl="1"/>
            <a:r>
              <a:rPr lang="en-US" altLang="x-none"/>
              <a:t>Variable destroyed when program leaves block</a:t>
            </a:r>
          </a:p>
          <a:p>
            <a:pPr lvl="1"/>
            <a:r>
              <a:rPr lang="en-US" altLang="x-none"/>
              <a:t>Only local variables of functions can be automatic</a:t>
            </a:r>
          </a:p>
          <a:p>
            <a:pPr lvl="2"/>
            <a:r>
              <a:rPr lang="en-US" altLang="x-none"/>
              <a:t>Automatic by default</a:t>
            </a:r>
          </a:p>
          <a:p>
            <a:pPr lvl="2"/>
            <a:r>
              <a:rPr lang="en-US" altLang="x-none"/>
              <a:t>keyword </a:t>
            </a:r>
            <a:r>
              <a:rPr lang="en-US" altLang="x-none" b="1">
                <a:latin typeface="Courier New" charset="0"/>
              </a:rPr>
              <a:t>auto</a:t>
            </a:r>
            <a:r>
              <a:rPr lang="en-US" altLang="x-none" b="1"/>
              <a:t> </a:t>
            </a:r>
            <a:r>
              <a:rPr lang="en-US" altLang="x-none"/>
              <a:t>explicitly declares automatic</a:t>
            </a:r>
          </a:p>
          <a:p>
            <a:pPr lvl="1"/>
            <a:r>
              <a:rPr lang="en-US" altLang="x-none" b="1">
                <a:latin typeface="Courier New" charset="0"/>
              </a:rPr>
              <a:t>register</a:t>
            </a:r>
            <a:r>
              <a:rPr lang="en-US" altLang="x-none"/>
              <a:t> keyword</a:t>
            </a:r>
          </a:p>
          <a:p>
            <a:pPr lvl="2"/>
            <a:r>
              <a:rPr lang="en-US" altLang="x-none"/>
              <a:t>Hint to place variable in high-speed register</a:t>
            </a:r>
          </a:p>
          <a:p>
            <a:pPr lvl="2"/>
            <a:r>
              <a:rPr lang="en-US" altLang="x-none"/>
              <a:t>Good for often-used items (loop counters)</a:t>
            </a:r>
          </a:p>
          <a:p>
            <a:pPr lvl="2"/>
            <a:r>
              <a:rPr lang="en-US" altLang="x-none"/>
              <a:t>Often unnecessary, compiler optimizes</a:t>
            </a:r>
          </a:p>
          <a:p>
            <a:pPr lvl="1"/>
            <a:r>
              <a:rPr lang="en-US" altLang="x-none"/>
              <a:t>Specify either </a:t>
            </a:r>
            <a:r>
              <a:rPr lang="en-US" altLang="x-none" b="1">
                <a:latin typeface="Courier New" charset="0"/>
              </a:rPr>
              <a:t>register</a:t>
            </a:r>
            <a:r>
              <a:rPr lang="en-US" altLang="x-none"/>
              <a:t> or </a:t>
            </a:r>
            <a:r>
              <a:rPr lang="en-US" altLang="x-none" b="1">
                <a:latin typeface="Courier New" charset="0"/>
              </a:rPr>
              <a:t>auto</a:t>
            </a:r>
            <a:r>
              <a:rPr lang="en-US" altLang="x-none"/>
              <a:t>, not both</a:t>
            </a:r>
          </a:p>
          <a:p>
            <a:pPr lvl="2"/>
            <a:r>
              <a:rPr lang="en-US" altLang="x-none" b="1">
                <a:latin typeface="Courier New" charset="0"/>
              </a:rPr>
              <a:t>register int counter = 1;</a:t>
            </a:r>
          </a:p>
        </p:txBody>
      </p:sp>
    </p:spTree>
    <p:extLst>
      <p:ext uri="{BB962C8B-B14F-4D97-AF65-F5344CB8AC3E}">
        <p14:creationId xmlns:p14="http://schemas.microsoft.com/office/powerpoint/2010/main" val="206142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3.10 Storage </a:t>
            </a:r>
            <a:r>
              <a:rPr lang="en-US" altLang="x-none" dirty="0"/>
              <a:t>Classes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Static storage class</a:t>
            </a:r>
          </a:p>
          <a:p>
            <a:pPr lvl="1"/>
            <a:r>
              <a:rPr lang="en-US" altLang="x-none"/>
              <a:t>Variables exist for entire program</a:t>
            </a:r>
          </a:p>
          <a:p>
            <a:pPr lvl="2"/>
            <a:r>
              <a:rPr lang="en-US" altLang="x-none"/>
              <a:t>For functions, name exists for entire program</a:t>
            </a:r>
          </a:p>
          <a:p>
            <a:pPr lvl="1"/>
            <a:r>
              <a:rPr lang="en-US" altLang="x-none"/>
              <a:t>May not be accessible, scope rules still apply (more later)</a:t>
            </a:r>
          </a:p>
          <a:p>
            <a:r>
              <a:rPr lang="en-US" altLang="x-none" b="1">
                <a:latin typeface="Courier New" charset="0"/>
              </a:rPr>
              <a:t>static</a:t>
            </a:r>
            <a:r>
              <a:rPr lang="en-US" altLang="x-none"/>
              <a:t> keyword</a:t>
            </a:r>
          </a:p>
          <a:p>
            <a:pPr lvl="1"/>
            <a:r>
              <a:rPr lang="en-US" altLang="x-none"/>
              <a:t>Local variables in function</a:t>
            </a:r>
          </a:p>
          <a:p>
            <a:pPr lvl="1"/>
            <a:r>
              <a:rPr lang="en-US" altLang="x-none"/>
              <a:t>Keeps value between function calls </a:t>
            </a:r>
          </a:p>
          <a:p>
            <a:pPr lvl="1"/>
            <a:r>
              <a:rPr lang="en-US" altLang="x-none"/>
              <a:t>Only known in own function</a:t>
            </a:r>
          </a:p>
          <a:p>
            <a:r>
              <a:rPr lang="en-US" altLang="x-none" b="1">
                <a:latin typeface="Courier New" charset="0"/>
              </a:rPr>
              <a:t>extern</a:t>
            </a:r>
            <a:r>
              <a:rPr lang="en-US" altLang="x-none"/>
              <a:t> keyword</a:t>
            </a:r>
          </a:p>
          <a:p>
            <a:pPr lvl="1"/>
            <a:r>
              <a:rPr lang="en-US" altLang="x-none"/>
              <a:t>Default for global variables/functions</a:t>
            </a:r>
          </a:p>
          <a:p>
            <a:pPr lvl="2"/>
            <a:r>
              <a:rPr lang="en-US" altLang="x-none"/>
              <a:t>Globals: defined outside of a function block</a:t>
            </a:r>
          </a:p>
          <a:p>
            <a:pPr lvl="1"/>
            <a:r>
              <a:rPr lang="en-US" altLang="x-none"/>
              <a:t>Known in any function that comes after it</a:t>
            </a:r>
          </a:p>
        </p:txBody>
      </p:sp>
    </p:spTree>
    <p:extLst>
      <p:ext uri="{BB962C8B-B14F-4D97-AF65-F5344CB8AC3E}">
        <p14:creationId xmlns:p14="http://schemas.microsoft.com/office/powerpoint/2010/main" val="1032903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3.11 Scope </a:t>
            </a:r>
            <a:r>
              <a:rPr lang="en-US" altLang="x-none" dirty="0"/>
              <a:t>Rules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Scope</a:t>
            </a:r>
          </a:p>
          <a:p>
            <a:pPr lvl="1"/>
            <a:r>
              <a:rPr lang="en-US" altLang="x-none"/>
              <a:t>Portion of program where identifier can be used</a:t>
            </a:r>
          </a:p>
          <a:p>
            <a:r>
              <a:rPr lang="en-US" altLang="x-none"/>
              <a:t>File scope </a:t>
            </a:r>
          </a:p>
          <a:p>
            <a:pPr lvl="1"/>
            <a:r>
              <a:rPr lang="en-US" altLang="x-none"/>
              <a:t>Defined outside a function, known in all functions</a:t>
            </a:r>
          </a:p>
          <a:p>
            <a:pPr lvl="1"/>
            <a:r>
              <a:rPr lang="en-US" altLang="x-none"/>
              <a:t>Global variables, function definitions and prototypes</a:t>
            </a:r>
          </a:p>
          <a:p>
            <a:r>
              <a:rPr lang="en-US" altLang="x-none"/>
              <a:t>Function scope</a:t>
            </a:r>
          </a:p>
          <a:p>
            <a:pPr lvl="1"/>
            <a:r>
              <a:rPr lang="en-US" altLang="x-none"/>
              <a:t>Can only be referenced inside defining function</a:t>
            </a:r>
          </a:p>
          <a:p>
            <a:pPr lvl="1"/>
            <a:r>
              <a:rPr lang="en-US" altLang="x-none"/>
              <a:t>Only labels, e.g., identifiers with a colon (</a:t>
            </a:r>
            <a:r>
              <a:rPr lang="en-US" altLang="x-none" b="1">
                <a:latin typeface="Courier New" charset="0"/>
              </a:rPr>
              <a:t>case:</a:t>
            </a:r>
            <a:r>
              <a:rPr lang="en-US" altLang="x-non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4856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3.11 Scope </a:t>
            </a:r>
            <a:r>
              <a:rPr lang="en-US" altLang="x-none" dirty="0"/>
              <a:t>Rules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Block scope</a:t>
            </a:r>
          </a:p>
          <a:p>
            <a:pPr lvl="1"/>
            <a:r>
              <a:rPr lang="en-US" altLang="x-none"/>
              <a:t>Begins at declaration, ends at right brace </a:t>
            </a:r>
            <a:r>
              <a:rPr lang="en-US" altLang="x-none" b="1">
                <a:latin typeface="Courier New" charset="0"/>
              </a:rPr>
              <a:t>}</a:t>
            </a:r>
          </a:p>
          <a:p>
            <a:pPr lvl="2"/>
            <a:r>
              <a:rPr lang="en-US" altLang="x-none"/>
              <a:t>Can only be referenced in this range</a:t>
            </a:r>
          </a:p>
          <a:p>
            <a:pPr lvl="1"/>
            <a:r>
              <a:rPr lang="en-US" altLang="x-none"/>
              <a:t>Local variables, function parameters</a:t>
            </a:r>
          </a:p>
          <a:p>
            <a:pPr lvl="1"/>
            <a:r>
              <a:rPr lang="en-US" altLang="x-none" b="1">
                <a:latin typeface="Courier New" charset="0"/>
              </a:rPr>
              <a:t>static</a:t>
            </a:r>
            <a:r>
              <a:rPr lang="en-US" altLang="x-none"/>
              <a:t> variables still have block scope</a:t>
            </a:r>
          </a:p>
          <a:p>
            <a:pPr lvl="2"/>
            <a:r>
              <a:rPr lang="en-US" altLang="x-none"/>
              <a:t>Storage class separate from scope</a:t>
            </a:r>
          </a:p>
          <a:p>
            <a:r>
              <a:rPr lang="en-US" altLang="x-none"/>
              <a:t>Function-prototype scope</a:t>
            </a:r>
          </a:p>
          <a:p>
            <a:pPr lvl="1"/>
            <a:r>
              <a:rPr lang="en-US" altLang="x-none"/>
              <a:t>Parameter list of prototype</a:t>
            </a:r>
          </a:p>
          <a:p>
            <a:pPr lvl="1"/>
            <a:r>
              <a:rPr lang="en-US" altLang="x-none"/>
              <a:t>Names in prototype optional</a:t>
            </a:r>
          </a:p>
          <a:p>
            <a:pPr lvl="2"/>
            <a:r>
              <a:rPr lang="en-US" altLang="x-none"/>
              <a:t>Compiler ignores</a:t>
            </a:r>
          </a:p>
          <a:p>
            <a:pPr lvl="1"/>
            <a:r>
              <a:rPr lang="en-US" altLang="x-none"/>
              <a:t>In a single prototype, name can be used once</a:t>
            </a:r>
          </a:p>
        </p:txBody>
      </p:sp>
    </p:spTree>
    <p:extLst>
      <p:ext uri="{BB962C8B-B14F-4D97-AF65-F5344CB8AC3E}">
        <p14:creationId xmlns:p14="http://schemas.microsoft.com/office/powerpoint/2010/main" val="1812378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" y="0"/>
            <a:ext cx="5959366" cy="6526924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3.12: fig03_12.cpp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A scoping example.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useLocal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useStaticLocal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useGlobal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function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x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global variable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x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local variable to 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"local x in main's outer scope is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x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{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start new scope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x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"local x in main's inner scope is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endParaRPr lang="en-US" altLang="x-none" dirty="0" smtClean="0">
              <a:solidFill>
                <a:srgbClr val="000000"/>
              </a:solidFill>
              <a:ea typeface="Courier New" charset="0"/>
              <a:cs typeface="Courier New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&lt;&lt;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x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new scope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"local x in main's outer scope is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x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82630" name="Group 6"/>
          <p:cNvGrpSpPr>
            <a:grpSpLocks/>
          </p:cNvGrpSpPr>
          <p:nvPr/>
        </p:nvGrpSpPr>
        <p:grpSpPr bwMode="auto">
          <a:xfrm>
            <a:off x="1447800" y="1752600"/>
            <a:ext cx="4114800" cy="838200"/>
            <a:chOff x="912" y="1152"/>
            <a:chExt cx="2592" cy="528"/>
          </a:xfrm>
        </p:grpSpPr>
        <p:sp>
          <p:nvSpPr>
            <p:cNvPr id="282628" name="Text Box 4"/>
            <p:cNvSpPr txBox="1">
              <a:spLocks noChangeArrowheads="1"/>
            </p:cNvSpPr>
            <p:nvPr/>
          </p:nvSpPr>
          <p:spPr bwMode="auto">
            <a:xfrm>
              <a:off x="1824" y="1152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Declared outside of function; global variable with file scope.</a:t>
              </a:r>
            </a:p>
          </p:txBody>
        </p:sp>
        <p:sp>
          <p:nvSpPr>
            <p:cNvPr id="282629" name="Line 5"/>
            <p:cNvSpPr>
              <a:spLocks noChangeShapeType="1"/>
            </p:cNvSpPr>
            <p:nvPr/>
          </p:nvSpPr>
          <p:spPr bwMode="auto">
            <a:xfrm flipH="1">
              <a:off x="912" y="1392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82633" name="Group 9"/>
          <p:cNvGrpSpPr>
            <a:grpSpLocks/>
          </p:cNvGrpSpPr>
          <p:nvPr/>
        </p:nvGrpSpPr>
        <p:grpSpPr bwMode="auto">
          <a:xfrm>
            <a:off x="1752600" y="2667000"/>
            <a:ext cx="4114800" cy="838200"/>
            <a:chOff x="1104" y="1680"/>
            <a:chExt cx="2592" cy="528"/>
          </a:xfrm>
        </p:grpSpPr>
        <p:sp>
          <p:nvSpPr>
            <p:cNvPr id="282631" name="Text Box 7"/>
            <p:cNvSpPr txBox="1">
              <a:spLocks noChangeArrowheads="1"/>
            </p:cNvSpPr>
            <p:nvPr/>
          </p:nvSpPr>
          <p:spPr bwMode="auto">
            <a:xfrm>
              <a:off x="2016" y="1680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Local variable with function scope.</a:t>
              </a:r>
            </a:p>
          </p:txBody>
        </p:sp>
        <p:sp>
          <p:nvSpPr>
            <p:cNvPr id="282632" name="Line 8"/>
            <p:cNvSpPr>
              <a:spLocks noChangeShapeType="1"/>
            </p:cNvSpPr>
            <p:nvPr/>
          </p:nvSpPr>
          <p:spPr bwMode="auto">
            <a:xfrm flipH="1">
              <a:off x="1104" y="1872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82636" name="Group 12"/>
          <p:cNvGrpSpPr>
            <a:grpSpLocks/>
          </p:cNvGrpSpPr>
          <p:nvPr/>
        </p:nvGrpSpPr>
        <p:grpSpPr bwMode="auto">
          <a:xfrm>
            <a:off x="1981200" y="3886200"/>
            <a:ext cx="4114800" cy="914400"/>
            <a:chOff x="1248" y="2160"/>
            <a:chExt cx="2592" cy="576"/>
          </a:xfrm>
        </p:grpSpPr>
        <p:sp>
          <p:nvSpPr>
            <p:cNvPr id="282634" name="Text Box 10"/>
            <p:cNvSpPr txBox="1">
              <a:spLocks noChangeArrowheads="1"/>
            </p:cNvSpPr>
            <p:nvPr/>
          </p:nvSpPr>
          <p:spPr bwMode="auto">
            <a:xfrm>
              <a:off x="2160" y="2160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Create a new block, giving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x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block scope. When the block ends, this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x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is destroyed.</a:t>
              </a:r>
            </a:p>
          </p:txBody>
        </p:sp>
        <p:sp>
          <p:nvSpPr>
            <p:cNvPr id="282635" name="Line 11"/>
            <p:cNvSpPr>
              <a:spLocks noChangeShapeType="1"/>
            </p:cNvSpPr>
            <p:nvPr/>
          </p:nvSpPr>
          <p:spPr bwMode="auto">
            <a:xfrm flipH="1">
              <a:off x="1248" y="230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4" name="Rectangle 1027"/>
          <p:cNvSpPr txBox="1">
            <a:spLocks noChangeArrowheads="1"/>
          </p:cNvSpPr>
          <p:nvPr/>
        </p:nvSpPr>
        <p:spPr bwMode="auto">
          <a:xfrm>
            <a:off x="5867400" y="0"/>
            <a:ext cx="6324600" cy="65269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useLocal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();   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useLocal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has local x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useStaticLocal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();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useStaticLocal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has static local x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useGlobal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();  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useGlobal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uses global x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useLocal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();  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//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useLocal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reinitializes its local x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useStaticLocal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();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static local x retains its prior value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useGlobal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();  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global x also retains its value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nlocal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x in main is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x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useLocal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reinitializes local variable x during each call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44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useLocal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x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25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initialized each time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useLocal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is called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"local x is 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x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on entering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useLocal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++x;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"local x is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x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on exiting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useLocal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53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useLocal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7543800" y="4114800"/>
            <a:ext cx="3962400" cy="1323975"/>
            <a:chOff x="1152" y="720"/>
            <a:chExt cx="2496" cy="834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1968" y="720"/>
              <a:ext cx="1680" cy="8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Automatic variable (local variable of function). This is destroyed when the function exits, and reinitialized when the function begins.</a:t>
              </a:r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H="1" flipV="1">
              <a:off x="1152" y="720"/>
              <a:ext cx="81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37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5959366"/>
          </a:xfrm>
        </p:spPr>
        <p:txBody>
          <a:bodyPr/>
          <a:lstStyle/>
          <a:p>
            <a:pPr marL="228600" indent="-228600"/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56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useStaticLocal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initializes static local variable x only the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marL="228600" indent="-228600"/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57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first time the function is called; value of x is saved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marL="228600" indent="-228600"/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58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between calls to this function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marL="228600" indent="-228600"/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59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useStaticLocal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marL="228600" indent="-228600"/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marL="228600" indent="-228600"/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61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initialized only first time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useStaticLocal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is called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marL="228600" indent="-228600"/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static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x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50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marL="228600" indent="-228600"/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63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marL="228600" indent="-228600"/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"local static x is 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x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marL="228600" indent="-228600"/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on entering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useStaticLocal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marL="228600" indent="-228600"/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++x;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marL="228600" indent="-228600"/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"local static x is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x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marL="228600" indent="-228600"/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on exiting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useStaticLocal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marL="228600" indent="-228600"/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marL="228600" indent="-228600"/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useStaticLocal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marL="228600" indent="-228600"/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71</a:t>
            </a: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72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useGlobal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modifies global variable x during each call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73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useGlobal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"global x is 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x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on entering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useGlobal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x *=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"global x is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x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on exiting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useGlobal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useGlobal</a:t>
            </a:r>
            <a:endParaRPr lang="en-US" altLang="x-none" dirty="0">
              <a:solidFill>
                <a:srgbClr val="5F5F5F"/>
              </a:solidFill>
              <a:latin typeface="AvantGarde" charset="0"/>
              <a:ea typeface="Times New Roman" charset="0"/>
              <a:cs typeface="Times New Roman" charset="0"/>
            </a:endParaRPr>
          </a:p>
          <a:p>
            <a:pPr marL="228600" indent="-228600">
              <a:buFontTx/>
              <a:buAutoNum type="arabicPlain" startAt="71"/>
            </a:pP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marL="228600" indent="-228600"/>
            <a:endParaRPr lang="en-US" altLang="x-none" dirty="0"/>
          </a:p>
        </p:txBody>
      </p:sp>
      <p:grpSp>
        <p:nvGrpSpPr>
          <p:cNvPr id="285702" name="Group 6"/>
          <p:cNvGrpSpPr>
            <a:grpSpLocks/>
          </p:cNvGrpSpPr>
          <p:nvPr/>
        </p:nvGrpSpPr>
        <p:grpSpPr bwMode="auto">
          <a:xfrm>
            <a:off x="1828800" y="1676400"/>
            <a:ext cx="4419600" cy="1835150"/>
            <a:chOff x="1152" y="1056"/>
            <a:chExt cx="2784" cy="1156"/>
          </a:xfrm>
        </p:grpSpPr>
        <p:sp>
          <p:nvSpPr>
            <p:cNvPr id="285700" name="Text Box 4"/>
            <p:cNvSpPr txBox="1">
              <a:spLocks noChangeArrowheads="1"/>
            </p:cNvSpPr>
            <p:nvPr/>
          </p:nvSpPr>
          <p:spPr bwMode="auto">
            <a:xfrm>
              <a:off x="2256" y="1532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Static local variable of function; it is initialized only once, and retains its value between function calls.</a:t>
              </a:r>
            </a:p>
          </p:txBody>
        </p:sp>
        <p:sp>
          <p:nvSpPr>
            <p:cNvPr id="285701" name="Line 5"/>
            <p:cNvSpPr>
              <a:spLocks noChangeShapeType="1"/>
            </p:cNvSpPr>
            <p:nvPr/>
          </p:nvSpPr>
          <p:spPr bwMode="auto">
            <a:xfrm flipH="1" flipV="1">
              <a:off x="1152" y="1056"/>
              <a:ext cx="110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118945" y="4195708"/>
            <a:ext cx="4114800" cy="1079500"/>
            <a:chOff x="2064" y="480"/>
            <a:chExt cx="2592" cy="68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976" y="480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This function does not declare any variables. It uses the global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x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declared in the beginning of the program.</a:t>
              </a: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2064" y="57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330965" y="451945"/>
            <a:ext cx="4724400" cy="2895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local x in main's outer scope is 5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local x in main's inner scope is 7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local x in main's outer scope is 5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local x is 25 on entering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useLocal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local x is 26 on exiting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useLocal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local static x is 50 on entering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useStaticLocal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local static x is 51 on exiting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useStaticLocal</a:t>
            </a:r>
            <a:endParaRPr lang="en-US" altLang="x-none" dirty="0">
              <a:solidFill>
                <a:srgbClr val="000000"/>
              </a:solidFill>
              <a:ea typeface="Courier New" charset="0"/>
              <a:cs typeface="Courier New" charset="0"/>
            </a:endParaRPr>
          </a:p>
          <a:p>
            <a:pPr fontAlgn="base"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ea typeface="Courier New" charset="0"/>
              <a:cs typeface="Courier New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global x is 1 on entering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useGlobal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global x is 10 on exiting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useGlobal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2" name="Rectangle 1027"/>
          <p:cNvSpPr txBox="1">
            <a:spLocks noChangeArrowheads="1"/>
          </p:cNvSpPr>
          <p:nvPr/>
        </p:nvSpPr>
        <p:spPr bwMode="auto">
          <a:xfrm>
            <a:off x="7330965" y="3347545"/>
            <a:ext cx="4724400" cy="244365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local x is 25 on entering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useLocal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local x is 26 on exiting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useLocal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local static x is 51 on entering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useStaticLocal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local static x is 52 on exiting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useStaticLocal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global x is 10 on entering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useGlobal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global x is 100 on exiting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useGlobal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local x in main is 5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0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3.19 Unitary </a:t>
            </a:r>
            <a:r>
              <a:rPr lang="en-US" altLang="x-none" dirty="0"/>
              <a:t>Scope Resolution Operator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Unary scope resolution operator (</a:t>
            </a:r>
            <a:r>
              <a:rPr lang="en-US" altLang="x-none" b="1">
                <a:latin typeface="Courier New" charset="0"/>
              </a:rPr>
              <a:t>::</a:t>
            </a:r>
            <a:r>
              <a:rPr lang="en-US" altLang="x-none"/>
              <a:t>)</a:t>
            </a:r>
          </a:p>
          <a:p>
            <a:pPr lvl="1"/>
            <a:r>
              <a:rPr lang="en-US" altLang="x-none"/>
              <a:t>Access global variable if local variable has same name</a:t>
            </a:r>
          </a:p>
          <a:p>
            <a:pPr lvl="1"/>
            <a:r>
              <a:rPr lang="en-US" altLang="x-none"/>
              <a:t>Not needed if names are different</a:t>
            </a:r>
          </a:p>
          <a:p>
            <a:pPr lvl="1"/>
            <a:r>
              <a:rPr lang="en-US" altLang="x-none"/>
              <a:t>Use </a:t>
            </a:r>
            <a:r>
              <a:rPr lang="en-US" altLang="x-none" b="1">
                <a:latin typeface="Courier New" charset="0"/>
              </a:rPr>
              <a:t>::variable</a:t>
            </a:r>
          </a:p>
          <a:p>
            <a:pPr lvl="2"/>
            <a:r>
              <a:rPr lang="en-US" altLang="x-none" b="1">
                <a:latin typeface="Courier New" charset="0"/>
              </a:rPr>
              <a:t>y = ::x + 3;</a:t>
            </a:r>
          </a:p>
          <a:p>
            <a:pPr lvl="1"/>
            <a:r>
              <a:rPr lang="en-US" altLang="x-none"/>
              <a:t>Good to avoid using same names for locals and globals</a:t>
            </a:r>
          </a:p>
        </p:txBody>
      </p:sp>
    </p:spTree>
    <p:extLst>
      <p:ext uri="{BB962C8B-B14F-4D97-AF65-F5344CB8AC3E}">
        <p14:creationId xmlns:p14="http://schemas.microsoft.com/office/powerpoint/2010/main" val="186213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3.3	Math Library Functions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Perform common mathematical calculations</a:t>
            </a:r>
          </a:p>
          <a:p>
            <a:pPr lvl="1"/>
            <a:r>
              <a:rPr lang="en-US" altLang="x-none"/>
              <a:t>Include the header file </a:t>
            </a:r>
            <a:r>
              <a:rPr lang="en-US" altLang="x-none" b="1">
                <a:latin typeface="Courier New" charset="0"/>
              </a:rPr>
              <a:t>&lt;cmath&gt;</a:t>
            </a:r>
          </a:p>
          <a:p>
            <a:r>
              <a:rPr lang="en-US" altLang="x-none"/>
              <a:t>Functions called by writing</a:t>
            </a:r>
          </a:p>
          <a:p>
            <a:pPr lvl="1"/>
            <a:r>
              <a:rPr lang="en-US" altLang="x-none"/>
              <a:t>functionName (argument);</a:t>
            </a:r>
          </a:p>
          <a:p>
            <a:pPr lvl="1">
              <a:buFontTx/>
              <a:buNone/>
            </a:pPr>
            <a:r>
              <a:rPr lang="en-US" altLang="x-none"/>
              <a:t>or</a:t>
            </a:r>
          </a:p>
          <a:p>
            <a:pPr lvl="1"/>
            <a:r>
              <a:rPr lang="en-US" altLang="x-none"/>
              <a:t>functionName(argument1, argument2, …);</a:t>
            </a:r>
          </a:p>
          <a:p>
            <a:r>
              <a:rPr lang="en-US" altLang="x-none"/>
              <a:t>Example</a:t>
            </a:r>
          </a:p>
          <a:p>
            <a:pPr lvl="1">
              <a:buFontTx/>
              <a:buNone/>
            </a:pPr>
            <a:r>
              <a:rPr lang="en-US" altLang="x-none" b="1">
                <a:latin typeface="Courier New" charset="0"/>
              </a:rPr>
              <a:t>	cout &lt;&lt; sqrt( 900.0 );</a:t>
            </a:r>
          </a:p>
          <a:p>
            <a:pPr lvl="1"/>
            <a:r>
              <a:rPr lang="en-US" altLang="x-none"/>
              <a:t>sqrt (square root) function The preceding statement would print 30</a:t>
            </a:r>
          </a:p>
          <a:p>
            <a:pPr lvl="1"/>
            <a:r>
              <a:rPr lang="en-US" altLang="x-none"/>
              <a:t>All functions in math library return a </a:t>
            </a:r>
            <a:r>
              <a:rPr lang="en-US" altLang="x-none" b="1">
                <a:latin typeface="Courier New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1722713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5241" y="-1"/>
            <a:ext cx="6264166" cy="6180083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3.24: fig03_24.cpp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Using the unary scope resolution operator.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iomanip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setprecision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define global constant PI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 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PI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3.14159265358979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define local constant PI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 float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PI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static_cast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float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&gt;( ::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PI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display values of local and global PI constants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setprecision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 Local float value of PI =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PI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nGlobal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double value of PI =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::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PI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termination</a:t>
            </a: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305160" name="Group 8"/>
          <p:cNvGrpSpPr>
            <a:grpSpLocks/>
          </p:cNvGrpSpPr>
          <p:nvPr/>
        </p:nvGrpSpPr>
        <p:grpSpPr bwMode="auto">
          <a:xfrm>
            <a:off x="7307317" y="1331913"/>
            <a:ext cx="3336925" cy="2554288"/>
            <a:chOff x="2352" y="839"/>
            <a:chExt cx="2102" cy="1609"/>
          </a:xfrm>
        </p:grpSpPr>
        <p:sp>
          <p:nvSpPr>
            <p:cNvPr id="305158" name="Text Box 6"/>
            <p:cNvSpPr txBox="1">
              <a:spLocks noChangeArrowheads="1"/>
            </p:cNvSpPr>
            <p:nvPr/>
          </p:nvSpPr>
          <p:spPr bwMode="auto">
            <a:xfrm>
              <a:off x="2774" y="839"/>
              <a:ext cx="1680" cy="12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Access the global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PI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with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::PI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x-none" sz="1600">
                <a:solidFill>
                  <a:srgbClr val="000000"/>
                </a:solidFill>
                <a:ea typeface="Times New Roman" charset="0"/>
                <a:cs typeface="Times New Roman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Cast the global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PI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to a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float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for the local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PI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 This example will show the difference between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float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and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double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305159" name="Line 7"/>
            <p:cNvSpPr>
              <a:spLocks noChangeShapeType="1"/>
            </p:cNvSpPr>
            <p:nvPr/>
          </p:nvSpPr>
          <p:spPr bwMode="auto">
            <a:xfrm flipH="1">
              <a:off x="2352" y="2135"/>
              <a:ext cx="1183" cy="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85241" y="6180082"/>
            <a:ext cx="6264166" cy="667406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Local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float value of PI = 3.1415927410125732</a:t>
            </a:r>
            <a:endParaRPr lang="en-US" altLang="x-none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Global double value of PI = 3.14159265358979</a:t>
            </a:r>
            <a:endParaRPr lang="en-US" altLang="x-none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 </a:t>
            </a:r>
          </a:p>
          <a:p>
            <a:pPr fontAlgn="base"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3.17 References </a:t>
            </a:r>
            <a:r>
              <a:rPr lang="en-US" altLang="x-none" dirty="0"/>
              <a:t>and Reference Parameters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Call by value</a:t>
            </a:r>
          </a:p>
          <a:p>
            <a:pPr lvl="1"/>
            <a:r>
              <a:rPr lang="en-US" altLang="x-none"/>
              <a:t>Copy of data passed to function</a:t>
            </a:r>
          </a:p>
          <a:p>
            <a:pPr lvl="1"/>
            <a:r>
              <a:rPr lang="en-US" altLang="x-none"/>
              <a:t>Changes to copy do not change original</a:t>
            </a:r>
          </a:p>
          <a:p>
            <a:pPr lvl="1"/>
            <a:r>
              <a:rPr lang="en-US" altLang="x-none"/>
              <a:t>Prevent unwanted side effects</a:t>
            </a:r>
          </a:p>
          <a:p>
            <a:r>
              <a:rPr lang="en-US" altLang="x-none"/>
              <a:t>Call by reference </a:t>
            </a:r>
          </a:p>
          <a:p>
            <a:pPr lvl="1"/>
            <a:r>
              <a:rPr lang="en-US" altLang="x-none"/>
              <a:t>Function can directly access data</a:t>
            </a:r>
          </a:p>
          <a:p>
            <a:pPr lvl="1"/>
            <a:r>
              <a:rPr lang="en-US" altLang="x-none"/>
              <a:t>Changes affect original</a:t>
            </a:r>
          </a:p>
          <a:p>
            <a:pPr lvl="1"/>
            <a:endParaRPr lang="en-US" altLang="x-none"/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29889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3.17 References </a:t>
            </a:r>
            <a:r>
              <a:rPr lang="en-US" altLang="x-none" dirty="0"/>
              <a:t>and Reference Parameters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Reference parameter</a:t>
            </a:r>
          </a:p>
          <a:p>
            <a:pPr lvl="1"/>
            <a:r>
              <a:rPr lang="en-US" altLang="x-none"/>
              <a:t>Alias for argument in function call</a:t>
            </a:r>
          </a:p>
          <a:p>
            <a:pPr lvl="2"/>
            <a:r>
              <a:rPr lang="en-US" altLang="x-none"/>
              <a:t>Passes parameter by reference</a:t>
            </a:r>
          </a:p>
          <a:p>
            <a:pPr lvl="1"/>
            <a:r>
              <a:rPr lang="en-US" altLang="x-none"/>
              <a:t>Use </a:t>
            </a:r>
            <a:r>
              <a:rPr lang="en-US" altLang="x-none" b="1">
                <a:latin typeface="Courier New" charset="0"/>
              </a:rPr>
              <a:t>&amp;</a:t>
            </a:r>
            <a:r>
              <a:rPr lang="en-US" altLang="x-none"/>
              <a:t> after data type in prototype</a:t>
            </a:r>
          </a:p>
          <a:p>
            <a:pPr lvl="2"/>
            <a:r>
              <a:rPr lang="en-US" altLang="x-none" b="1">
                <a:latin typeface="Courier New" charset="0"/>
              </a:rPr>
              <a:t>void myFunction( int &amp;data )</a:t>
            </a:r>
          </a:p>
          <a:p>
            <a:pPr lvl="2"/>
            <a:r>
              <a:rPr lang="en-US" altLang="x-none"/>
              <a:t>Read “</a:t>
            </a:r>
            <a:r>
              <a:rPr lang="en-US" altLang="x-none" b="1">
                <a:latin typeface="Courier New" charset="0"/>
              </a:rPr>
              <a:t>data</a:t>
            </a:r>
            <a:r>
              <a:rPr lang="en-US" altLang="x-none"/>
              <a:t> is a reference to an </a:t>
            </a:r>
            <a:r>
              <a:rPr lang="en-US" altLang="x-none" b="1">
                <a:latin typeface="Courier New" charset="0"/>
              </a:rPr>
              <a:t>int</a:t>
            </a:r>
            <a:r>
              <a:rPr lang="en-US" altLang="x-none"/>
              <a:t>”</a:t>
            </a:r>
          </a:p>
          <a:p>
            <a:pPr lvl="1"/>
            <a:r>
              <a:rPr lang="en-US" altLang="x-none"/>
              <a:t>Function call format the same</a:t>
            </a:r>
          </a:p>
          <a:p>
            <a:pPr lvl="2"/>
            <a:r>
              <a:rPr lang="en-US" altLang="x-none"/>
              <a:t>However, original can now be changed</a:t>
            </a:r>
          </a:p>
        </p:txBody>
      </p:sp>
    </p:spTree>
    <p:extLst>
      <p:ext uri="{BB962C8B-B14F-4D97-AF65-F5344CB8AC3E}">
        <p14:creationId xmlns:p14="http://schemas.microsoft.com/office/powerpoint/2010/main" val="21073003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5898711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3.20: fig03_20.cpp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Comparing pass-by-value and pass-by-reference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with references.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squareByValue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squareByReference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&amp; );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x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z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demonstrate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squareByValue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"x =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x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before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squareByValue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\n"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"Value returned by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squareByValue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: "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squareByValue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x )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"x =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x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after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squareByValue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\n"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endParaRPr lang="en-US" altLang="x-none" dirty="0" smtClean="0">
              <a:solidFill>
                <a:srgbClr val="000000"/>
              </a:solidFill>
              <a:ea typeface="Courier New" charset="0"/>
              <a:cs typeface="Courier New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            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</a:t>
            </a: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demonstrate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squareByReference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"z = 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z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before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squareByReference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endParaRPr lang="en-US" altLang="x-none" dirty="0" smtClean="0">
              <a:solidFill>
                <a:srgbClr val="000000"/>
              </a:solidFill>
              <a:ea typeface="Courier New" charset="0"/>
              <a:cs typeface="Courier New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squareByReference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z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"z = 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z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after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squareByReference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endParaRPr lang="en-US" altLang="x-none" dirty="0" smtClean="0">
              <a:solidFill>
                <a:srgbClr val="000000"/>
              </a:solidFill>
              <a:ea typeface="Courier New" charset="0"/>
              <a:cs typeface="Courier New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97990" name="Group 6"/>
          <p:cNvGrpSpPr>
            <a:grpSpLocks/>
          </p:cNvGrpSpPr>
          <p:nvPr/>
        </p:nvGrpSpPr>
        <p:grpSpPr bwMode="auto">
          <a:xfrm>
            <a:off x="2286000" y="857250"/>
            <a:ext cx="2667000" cy="1276350"/>
            <a:chOff x="1440" y="540"/>
            <a:chExt cx="1680" cy="804"/>
          </a:xfrm>
        </p:grpSpPr>
        <p:sp>
          <p:nvSpPr>
            <p:cNvPr id="297988" name="Text Box 4"/>
            <p:cNvSpPr txBox="1">
              <a:spLocks noChangeArrowheads="1"/>
            </p:cNvSpPr>
            <p:nvPr/>
          </p:nvSpPr>
          <p:spPr bwMode="auto">
            <a:xfrm>
              <a:off x="1440" y="540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Notice the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&amp;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operator, indicating pass-by-reference.</a:t>
              </a:r>
            </a:p>
          </p:txBody>
        </p:sp>
        <p:sp>
          <p:nvSpPr>
            <p:cNvPr id="297989" name="Line 5"/>
            <p:cNvSpPr>
              <a:spLocks noChangeShapeType="1"/>
            </p:cNvSpPr>
            <p:nvPr/>
          </p:nvSpPr>
          <p:spPr bwMode="auto">
            <a:xfrm flipH="1">
              <a:off x="1824" y="91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898711" y="0"/>
            <a:ext cx="6293289" cy="41410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squareByValue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multiplies number by itself, stores the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result in number and returns the new value of number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squareByValue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number )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number *= number;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caller's argument not modified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squareByValue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squareByReference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multiplies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numberRef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by itself and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stores the result in the variable to which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numberRef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refers in function main 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squareByReference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&amp;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numberRef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numberRef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*=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numberRef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caller's argument modified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squareByReference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8614706" y="1084700"/>
            <a:ext cx="2887663" cy="985838"/>
            <a:chOff x="1953" y="1597"/>
            <a:chExt cx="1819" cy="621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092" y="1692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Changes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number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, but original parameter (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x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) is not modified.</a:t>
              </a: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H="1" flipV="1">
              <a:off x="1953" y="1597"/>
              <a:ext cx="861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9206844" y="3023476"/>
            <a:ext cx="2667000" cy="1268413"/>
            <a:chOff x="1924" y="2809"/>
            <a:chExt cx="1680" cy="799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924" y="2928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Changes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numberRef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, an alias for the original parameter. Thus,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z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is changed.</a:t>
              </a: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 flipV="1">
              <a:off x="2189" y="2809"/>
              <a:ext cx="543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216868" y="4652251"/>
            <a:ext cx="5880539" cy="1600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x = 2 before squareByValue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Value returned by squareByValue: 4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x = 2 after squareByValue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z = 4 before squareByReference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z = 16 after squareByReference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734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3.17 References </a:t>
            </a:r>
            <a:r>
              <a:rPr lang="en-US" altLang="x-none" dirty="0"/>
              <a:t>and Reference Parameters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Pointers (chapter 5)</a:t>
            </a:r>
          </a:p>
          <a:p>
            <a:pPr lvl="1"/>
            <a:r>
              <a:rPr lang="en-US" altLang="x-none" dirty="0"/>
              <a:t>Another way to </a:t>
            </a:r>
            <a:r>
              <a:rPr lang="en-US" altLang="x-none" dirty="0" smtClean="0"/>
              <a:t>pass-by-reference</a:t>
            </a:r>
            <a:endParaRPr lang="en-US" altLang="x-none" dirty="0"/>
          </a:p>
          <a:p>
            <a:r>
              <a:rPr lang="en-US" altLang="x-none" dirty="0"/>
              <a:t>References as aliases to other variables</a:t>
            </a:r>
          </a:p>
          <a:p>
            <a:pPr lvl="1"/>
            <a:r>
              <a:rPr lang="en-US" altLang="x-none" dirty="0"/>
              <a:t>Refer to same variable</a:t>
            </a:r>
          </a:p>
          <a:p>
            <a:pPr lvl="1"/>
            <a:r>
              <a:rPr lang="en-US" altLang="x-none" dirty="0"/>
              <a:t>Can be used within a function</a:t>
            </a:r>
          </a:p>
          <a:p>
            <a:pPr lvl="2">
              <a:buFontTx/>
              <a:buNone/>
            </a:pPr>
            <a:r>
              <a:rPr lang="en-US" altLang="x-none" sz="1400" b="1" dirty="0" err="1">
                <a:latin typeface="Courier New" charset="0"/>
              </a:rPr>
              <a:t>int</a:t>
            </a:r>
            <a:r>
              <a:rPr lang="en-US" altLang="x-none" sz="1400" b="1" dirty="0">
                <a:latin typeface="Courier New" charset="0"/>
              </a:rPr>
              <a:t> count = 1; // declare integer variable count</a:t>
            </a:r>
          </a:p>
          <a:p>
            <a:pPr lvl="2">
              <a:buFontTx/>
              <a:buNone/>
            </a:pPr>
            <a:r>
              <a:rPr lang="en-US" altLang="x-none" sz="1400" b="1" dirty="0" err="1">
                <a:latin typeface="Courier New" charset="0"/>
              </a:rPr>
              <a:t>i</a:t>
            </a:r>
            <a:r>
              <a:rPr lang="en-US" altLang="x-none" sz="1400" b="1" dirty="0" err="1" smtClean="0">
                <a:latin typeface="Courier New" charset="0"/>
              </a:rPr>
              <a:t>nt</a:t>
            </a:r>
            <a:r>
              <a:rPr lang="en-US" altLang="x-none" sz="1400" b="1" dirty="0" smtClean="0">
                <a:latin typeface="Courier New" charset="0"/>
              </a:rPr>
              <a:t> </a:t>
            </a:r>
            <a:r>
              <a:rPr lang="en-US" altLang="x-none" sz="1400" b="1" dirty="0">
                <a:latin typeface="Courier New" charset="0"/>
              </a:rPr>
              <a:t>&amp;</a:t>
            </a:r>
            <a:r>
              <a:rPr lang="en-US" altLang="x-none" sz="1400" b="1" dirty="0" err="1">
                <a:latin typeface="Courier New" charset="0"/>
              </a:rPr>
              <a:t>cRef</a:t>
            </a:r>
            <a:r>
              <a:rPr lang="en-US" altLang="x-none" sz="1400" b="1" dirty="0">
                <a:latin typeface="Courier New" charset="0"/>
              </a:rPr>
              <a:t> = count; // create </a:t>
            </a:r>
            <a:r>
              <a:rPr lang="en-US" altLang="x-none" sz="1400" b="1" dirty="0" err="1">
                <a:latin typeface="Courier New" charset="0"/>
              </a:rPr>
              <a:t>cRef</a:t>
            </a:r>
            <a:r>
              <a:rPr lang="en-US" altLang="x-none" sz="1400" b="1" dirty="0">
                <a:latin typeface="Courier New" charset="0"/>
              </a:rPr>
              <a:t> as an alias for count</a:t>
            </a:r>
          </a:p>
          <a:p>
            <a:pPr lvl="2">
              <a:buFontTx/>
              <a:buNone/>
            </a:pPr>
            <a:r>
              <a:rPr lang="en-US" altLang="x-none" sz="1400" b="1" dirty="0">
                <a:latin typeface="Courier New" charset="0"/>
              </a:rPr>
              <a:t>++</a:t>
            </a:r>
            <a:r>
              <a:rPr lang="en-US" altLang="x-none" sz="1400" b="1" dirty="0" err="1">
                <a:latin typeface="Courier New" charset="0"/>
              </a:rPr>
              <a:t>cRef</a:t>
            </a:r>
            <a:r>
              <a:rPr lang="en-US" altLang="x-none" sz="1400" b="1" dirty="0">
                <a:latin typeface="Courier New" charset="0"/>
              </a:rPr>
              <a:t>; // increment count (using its alias)</a:t>
            </a:r>
          </a:p>
          <a:p>
            <a:r>
              <a:rPr lang="en-US" altLang="x-none" dirty="0"/>
              <a:t>References must be initialized when declared</a:t>
            </a:r>
          </a:p>
          <a:p>
            <a:pPr lvl="1"/>
            <a:r>
              <a:rPr lang="en-US" altLang="x-none" dirty="0"/>
              <a:t>Otherwise, compiler error</a:t>
            </a:r>
          </a:p>
          <a:p>
            <a:pPr lvl="1"/>
            <a:r>
              <a:rPr lang="en-US" altLang="x-none" dirty="0"/>
              <a:t>Dangling reference</a:t>
            </a:r>
          </a:p>
          <a:p>
            <a:pPr lvl="2"/>
            <a:r>
              <a:rPr lang="en-US" altLang="x-none" dirty="0"/>
              <a:t>Reference to undefined variable</a:t>
            </a:r>
          </a:p>
          <a:p>
            <a:pPr lvl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8808437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889" y="304800"/>
            <a:ext cx="7010400" cy="48006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Fig. 3.21: fig03_21.cpp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References must be initialized.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&lt;iostream&gt;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std::cout;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x 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// y refers to (is an alias for) x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&amp;y = x;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"x = 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&lt;&lt; x &lt;&lt; endl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"y = 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&lt;&lt; y &lt;&lt; 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y 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"x = 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&lt;&lt; x &lt;&lt; endl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"y = "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&lt;&lt; y &lt;&lt; 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2427889" y="5105400"/>
            <a:ext cx="7010400" cy="1143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x = 3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y = 3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x = 7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y = 7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  <p:grpSp>
        <p:nvGrpSpPr>
          <p:cNvPr id="301063" name="Group 7"/>
          <p:cNvGrpSpPr>
            <a:grpSpLocks/>
          </p:cNvGrpSpPr>
          <p:nvPr/>
        </p:nvGrpSpPr>
        <p:grpSpPr bwMode="auto">
          <a:xfrm>
            <a:off x="4256689" y="2362200"/>
            <a:ext cx="4114800" cy="838200"/>
            <a:chOff x="1152" y="1296"/>
            <a:chExt cx="2592" cy="528"/>
          </a:xfrm>
        </p:grpSpPr>
        <p:sp>
          <p:nvSpPr>
            <p:cNvPr id="301061" name="Text Box 5"/>
            <p:cNvSpPr txBox="1">
              <a:spLocks noChangeArrowheads="1"/>
            </p:cNvSpPr>
            <p:nvPr/>
          </p:nvSpPr>
          <p:spPr bwMode="auto">
            <a:xfrm>
              <a:off x="2064" y="1296"/>
              <a:ext cx="1680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y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declared as a reference to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x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301062" name="Line 6"/>
            <p:cNvSpPr>
              <a:spLocks noChangeShapeType="1"/>
            </p:cNvSpPr>
            <p:nvPr/>
          </p:nvSpPr>
          <p:spPr bwMode="auto">
            <a:xfrm flipH="1">
              <a:off x="1152" y="139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0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32993" y="725213"/>
            <a:ext cx="7010400" cy="43434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Fig. 3.22: fig03_22.cpp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References must be initialized.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&lt;iostream&gt;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std::cout;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x 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CC0000"/>
                </a:solidFill>
                <a:ea typeface="Courier New" charset="0"/>
                <a:cs typeface="Courier New" charset="0"/>
              </a:rPr>
              <a:t>int &amp;y;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Error: y must be initialized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"x = 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&lt;&lt; x &lt;&lt; endl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"y = 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&lt;&lt; y &lt;&lt; 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y 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"x = "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&lt;&lt; x &lt;&lt; endl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"y = 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&lt;&lt; y &lt;&lt; 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2532993" y="5068613"/>
            <a:ext cx="7010400" cy="67003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 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D:\cpphtp4_examples\ch03\Fig03_22.cpp(11) : error C2530: 'y' : </a:t>
            </a:r>
            <a:endParaRPr lang="en-US" altLang="x-none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references must be initialized</a:t>
            </a:r>
            <a:endParaRPr lang="en-US" altLang="x-none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  <p:grpSp>
        <p:nvGrpSpPr>
          <p:cNvPr id="302087" name="Group 7"/>
          <p:cNvGrpSpPr>
            <a:grpSpLocks/>
          </p:cNvGrpSpPr>
          <p:nvPr/>
        </p:nvGrpSpPr>
        <p:grpSpPr bwMode="auto">
          <a:xfrm>
            <a:off x="3904593" y="2325413"/>
            <a:ext cx="4997450" cy="838200"/>
            <a:chOff x="864" y="1008"/>
            <a:chExt cx="3148" cy="528"/>
          </a:xfrm>
        </p:grpSpPr>
        <p:sp>
          <p:nvSpPr>
            <p:cNvPr id="302085" name="Text Box 5"/>
            <p:cNvSpPr txBox="1">
              <a:spLocks noChangeArrowheads="1"/>
            </p:cNvSpPr>
            <p:nvPr/>
          </p:nvSpPr>
          <p:spPr bwMode="auto">
            <a:xfrm>
              <a:off x="1776" y="1008"/>
              <a:ext cx="2236" cy="21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Uninitialized reference – compiler error.</a:t>
              </a:r>
            </a:p>
          </p:txBody>
        </p:sp>
        <p:sp>
          <p:nvSpPr>
            <p:cNvPr id="302086" name="Line 6"/>
            <p:cNvSpPr>
              <a:spLocks noChangeShapeType="1"/>
            </p:cNvSpPr>
            <p:nvPr/>
          </p:nvSpPr>
          <p:spPr bwMode="auto">
            <a:xfrm flipH="1">
              <a:off x="864" y="110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1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3.18 Default </a:t>
            </a:r>
            <a:r>
              <a:rPr lang="en-US" altLang="x-none" dirty="0"/>
              <a:t>Arguments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Function call with omitted parameters</a:t>
            </a:r>
          </a:p>
          <a:p>
            <a:pPr lvl="1"/>
            <a:r>
              <a:rPr lang="en-US" altLang="x-none"/>
              <a:t>If not enough parameters, rightmost go to their defaults</a:t>
            </a:r>
          </a:p>
          <a:p>
            <a:pPr lvl="1"/>
            <a:r>
              <a:rPr lang="en-US" altLang="x-none"/>
              <a:t>Default values</a:t>
            </a:r>
          </a:p>
          <a:p>
            <a:pPr lvl="2"/>
            <a:r>
              <a:rPr lang="en-US" altLang="x-none"/>
              <a:t>Can be constants, global variables, or function calls</a:t>
            </a:r>
          </a:p>
          <a:p>
            <a:r>
              <a:rPr lang="en-US" altLang="x-none"/>
              <a:t>Set defaults in function prototype</a:t>
            </a:r>
          </a:p>
          <a:p>
            <a:pPr>
              <a:buFontTx/>
              <a:buNone/>
            </a:pPr>
            <a:r>
              <a:rPr lang="en-US" altLang="x-none" sz="1600" b="1">
                <a:latin typeface="Courier New" charset="0"/>
              </a:rPr>
              <a:t>	int myFunction( int x = 1, int y = 2, int z = 3 );</a:t>
            </a:r>
          </a:p>
          <a:p>
            <a:pPr lvl="1"/>
            <a:r>
              <a:rPr lang="en-US" altLang="x-none" b="1">
                <a:latin typeface="Courier New" charset="0"/>
              </a:rPr>
              <a:t>myFunction(3)</a:t>
            </a:r>
          </a:p>
          <a:p>
            <a:pPr lvl="2"/>
            <a:r>
              <a:rPr lang="en-US" altLang="x-none" b="1">
                <a:latin typeface="Courier New" charset="0"/>
              </a:rPr>
              <a:t>x = 3</a:t>
            </a:r>
            <a:r>
              <a:rPr lang="en-US" altLang="x-none"/>
              <a:t>, </a:t>
            </a:r>
            <a:r>
              <a:rPr lang="en-US" altLang="x-none" b="1">
                <a:latin typeface="Courier New" charset="0"/>
              </a:rPr>
              <a:t>y</a:t>
            </a:r>
            <a:r>
              <a:rPr lang="en-US" altLang="x-none"/>
              <a:t> and </a:t>
            </a:r>
            <a:r>
              <a:rPr lang="en-US" altLang="x-none" b="1">
                <a:latin typeface="Courier New" charset="0"/>
              </a:rPr>
              <a:t>z</a:t>
            </a:r>
            <a:r>
              <a:rPr lang="en-US" altLang="x-none"/>
              <a:t> get defaults (rightmost)</a:t>
            </a:r>
          </a:p>
          <a:p>
            <a:pPr lvl="1"/>
            <a:r>
              <a:rPr lang="en-US" altLang="x-none" b="1">
                <a:latin typeface="Courier New" charset="0"/>
              </a:rPr>
              <a:t>myFunction(3, 5)</a:t>
            </a:r>
            <a:endParaRPr lang="en-US" altLang="x-none"/>
          </a:p>
          <a:p>
            <a:pPr lvl="2"/>
            <a:r>
              <a:rPr lang="en-US" altLang="x-none" b="1">
                <a:latin typeface="Courier New" charset="0"/>
              </a:rPr>
              <a:t>x = 3</a:t>
            </a:r>
            <a:r>
              <a:rPr lang="en-US" altLang="x-none"/>
              <a:t>, </a:t>
            </a:r>
            <a:r>
              <a:rPr lang="en-US" altLang="x-none" b="1">
                <a:latin typeface="Courier New" charset="0"/>
              </a:rPr>
              <a:t>y = 5</a:t>
            </a:r>
            <a:r>
              <a:rPr lang="en-US" altLang="x-none"/>
              <a:t> and </a:t>
            </a:r>
            <a:r>
              <a:rPr lang="en-US" altLang="x-none" b="1">
                <a:latin typeface="Courier New" charset="0"/>
              </a:rPr>
              <a:t>z</a:t>
            </a:r>
            <a:r>
              <a:rPr lang="en-US" altLang="x-none"/>
              <a:t> gets default</a:t>
            </a:r>
          </a:p>
          <a:p>
            <a:pPr lvl="2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5598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6390290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3.23: fig03_23.cpp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prototype that specifies default arguments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boxVolume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length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width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height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no arguments--use default values for all dimensions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"The default box volume is: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boxVolume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();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specify length; default width and height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"\n\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nThe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volume of a box with length 10,\n"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"width 1 and height 1 is: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boxVolume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);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specify length and width; default height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"\n\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nThe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volume of a box with length 10,\n"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"width 5 and height 1 is: 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boxVolume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specify all arguments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"\n\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nThe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volume of a box with length 10,\n"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"width 5 and height 2 is: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boxVolume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boxVolume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calculates the volume of a box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boxVolume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length,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width,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height )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length * width * height;              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boxVolume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303110" name="Group 6"/>
          <p:cNvGrpSpPr>
            <a:grpSpLocks/>
          </p:cNvGrpSpPr>
          <p:nvPr/>
        </p:nvGrpSpPr>
        <p:grpSpPr bwMode="auto">
          <a:xfrm>
            <a:off x="2438400" y="1066800"/>
            <a:ext cx="4114800" cy="838200"/>
            <a:chOff x="1536" y="672"/>
            <a:chExt cx="2592" cy="528"/>
          </a:xfrm>
        </p:grpSpPr>
        <p:sp>
          <p:nvSpPr>
            <p:cNvPr id="303108" name="Text Box 4"/>
            <p:cNvSpPr txBox="1">
              <a:spLocks noChangeArrowheads="1"/>
            </p:cNvSpPr>
            <p:nvPr/>
          </p:nvSpPr>
          <p:spPr bwMode="auto">
            <a:xfrm>
              <a:off x="2448" y="67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Set defaults in function prototype.</a:t>
              </a:r>
            </a:p>
          </p:txBody>
        </p:sp>
        <p:sp>
          <p:nvSpPr>
            <p:cNvPr id="303109" name="Line 5"/>
            <p:cNvSpPr>
              <a:spLocks noChangeShapeType="1"/>
            </p:cNvSpPr>
            <p:nvPr/>
          </p:nvSpPr>
          <p:spPr bwMode="auto">
            <a:xfrm flipH="1">
              <a:off x="1536" y="76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303113" name="Group 9"/>
          <p:cNvGrpSpPr>
            <a:grpSpLocks/>
          </p:cNvGrpSpPr>
          <p:nvPr/>
        </p:nvGrpSpPr>
        <p:grpSpPr bwMode="auto">
          <a:xfrm>
            <a:off x="5302469" y="1983937"/>
            <a:ext cx="4114800" cy="1231900"/>
            <a:chOff x="2976" y="1672"/>
            <a:chExt cx="2592" cy="776"/>
          </a:xfrm>
        </p:grpSpPr>
        <p:sp>
          <p:nvSpPr>
            <p:cNvPr id="303111" name="Text Box 7"/>
            <p:cNvSpPr txBox="1">
              <a:spLocks noChangeArrowheads="1"/>
            </p:cNvSpPr>
            <p:nvPr/>
          </p:nvSpPr>
          <p:spPr bwMode="auto">
            <a:xfrm>
              <a:off x="3888" y="1672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Function calls with some parameters missing – the rightmost parameters get their defaults.</a:t>
              </a:r>
            </a:p>
          </p:txBody>
        </p:sp>
        <p:sp>
          <p:nvSpPr>
            <p:cNvPr id="303112" name="Line 8"/>
            <p:cNvSpPr>
              <a:spLocks noChangeShapeType="1"/>
            </p:cNvSpPr>
            <p:nvPr/>
          </p:nvSpPr>
          <p:spPr bwMode="auto">
            <a:xfrm flipH="1">
              <a:off x="2976" y="201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553200" y="3429000"/>
            <a:ext cx="5370786" cy="2438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The default box volume is: 1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The volume of a box with length 10,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width 1 and height 1 is: 10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The volume of a box with length 10,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width 5 and height 1 is: 50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The volume of a box with length 10,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width 5 and height 2 is: 100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2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3.16 Inline </a:t>
            </a:r>
            <a:r>
              <a:rPr lang="en-US" altLang="x-none" dirty="0"/>
              <a:t>Functions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Inline functions </a:t>
            </a:r>
          </a:p>
          <a:p>
            <a:pPr lvl="1"/>
            <a:r>
              <a:rPr lang="en-US" altLang="x-none"/>
              <a:t>Keyword </a:t>
            </a:r>
            <a:r>
              <a:rPr lang="en-US" altLang="x-none" b="1">
                <a:latin typeface="Courier New" charset="0"/>
              </a:rPr>
              <a:t>inline</a:t>
            </a:r>
            <a:r>
              <a:rPr lang="en-US" altLang="x-none"/>
              <a:t> before function</a:t>
            </a:r>
          </a:p>
          <a:p>
            <a:pPr lvl="1"/>
            <a:r>
              <a:rPr lang="en-US" altLang="x-none"/>
              <a:t>Asks the compiler to copy code into program instead of making function call</a:t>
            </a:r>
          </a:p>
          <a:p>
            <a:pPr lvl="2"/>
            <a:r>
              <a:rPr lang="en-US" altLang="x-none"/>
              <a:t>Reduce function-call overhead</a:t>
            </a:r>
          </a:p>
          <a:p>
            <a:pPr lvl="2"/>
            <a:r>
              <a:rPr lang="en-US" altLang="x-none"/>
              <a:t>Compiler can ignore </a:t>
            </a:r>
            <a:r>
              <a:rPr lang="en-US" altLang="x-none" b="1">
                <a:latin typeface="Courier New" charset="0"/>
              </a:rPr>
              <a:t>inline</a:t>
            </a:r>
          </a:p>
          <a:p>
            <a:pPr lvl="1"/>
            <a:r>
              <a:rPr lang="en-US" altLang="x-none"/>
              <a:t>Good for small, often-used functions</a:t>
            </a:r>
          </a:p>
          <a:p>
            <a:r>
              <a:rPr lang="en-US" altLang="x-none"/>
              <a:t>Example</a:t>
            </a:r>
          </a:p>
          <a:p>
            <a:pPr lvl="3">
              <a:buFontTx/>
              <a:buNone/>
            </a:pPr>
            <a:r>
              <a:rPr lang="en-US" altLang="x-none" b="1">
                <a:latin typeface="Courier New" charset="0"/>
                <a:ea typeface="Times New Roman" charset="0"/>
                <a:cs typeface="Times New Roman" charset="0"/>
              </a:rPr>
              <a:t>inline double cube( const double s )</a:t>
            </a:r>
          </a:p>
          <a:p>
            <a:pPr lvl="4">
              <a:buFontTx/>
              <a:buNone/>
            </a:pPr>
            <a:r>
              <a:rPr lang="en-US" altLang="x-none" b="1">
                <a:latin typeface="Courier New" charset="0"/>
                <a:ea typeface="Times New Roman" charset="0"/>
                <a:cs typeface="Times New Roman" charset="0"/>
              </a:rPr>
              <a:t>{ return s * s * s; }</a:t>
            </a:r>
            <a:r>
              <a:rPr lang="en-US" altLang="x-none" b="1">
                <a:latin typeface="Courier New" charset="0"/>
              </a:rPr>
              <a:t> </a:t>
            </a:r>
          </a:p>
          <a:p>
            <a:pPr lvl="1"/>
            <a:r>
              <a:rPr lang="en-US" altLang="x-none" b="1">
                <a:latin typeface="Courier New" charset="0"/>
              </a:rPr>
              <a:t>const</a:t>
            </a:r>
            <a:r>
              <a:rPr lang="en-US" altLang="x-none"/>
              <a:t> tells compiler that function does not modify </a:t>
            </a:r>
            <a:r>
              <a:rPr lang="en-US" altLang="x-none" b="1">
                <a:latin typeface="Courier New" charset="0"/>
              </a:rPr>
              <a:t>s</a:t>
            </a:r>
          </a:p>
          <a:p>
            <a:pPr lvl="2"/>
            <a:r>
              <a:rPr lang="en-US" altLang="x-none"/>
              <a:t>Discussed in chapters 6-7</a:t>
            </a:r>
          </a:p>
        </p:txBody>
      </p:sp>
    </p:spTree>
    <p:extLst>
      <p:ext uri="{BB962C8B-B14F-4D97-AF65-F5344CB8AC3E}">
        <p14:creationId xmlns:p14="http://schemas.microsoft.com/office/powerpoint/2010/main" val="64895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697" y="152400"/>
            <a:ext cx="7252138" cy="1066800"/>
          </a:xfrm>
        </p:spPr>
        <p:txBody>
          <a:bodyPr/>
          <a:lstStyle/>
          <a:p>
            <a:pPr algn="l"/>
            <a:r>
              <a:rPr lang="en-US" altLang="x-none" sz="4000"/>
              <a:t>3.3	Math Library Functions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697" y="1219200"/>
            <a:ext cx="5612524" cy="5257800"/>
          </a:xfrm>
        </p:spPr>
        <p:txBody>
          <a:bodyPr/>
          <a:lstStyle/>
          <a:p>
            <a:r>
              <a:rPr lang="en-US" altLang="x-none" dirty="0"/>
              <a:t>Function arguments can be</a:t>
            </a:r>
          </a:p>
          <a:p>
            <a:pPr lvl="1"/>
            <a:r>
              <a:rPr lang="en-US" altLang="x-none" dirty="0"/>
              <a:t>Constants</a:t>
            </a:r>
          </a:p>
          <a:p>
            <a:pPr lvl="2"/>
            <a:r>
              <a:rPr lang="en-US" altLang="x-none" b="1" dirty="0" err="1">
                <a:latin typeface="Courier New" charset="0"/>
              </a:rPr>
              <a:t>sqrt</a:t>
            </a:r>
            <a:r>
              <a:rPr lang="en-US" altLang="x-none" b="1" dirty="0">
                <a:latin typeface="Courier New" charset="0"/>
              </a:rPr>
              <a:t>( 4 );</a:t>
            </a:r>
          </a:p>
          <a:p>
            <a:pPr lvl="1"/>
            <a:r>
              <a:rPr lang="en-US" altLang="x-none" dirty="0"/>
              <a:t>Variables</a:t>
            </a:r>
          </a:p>
          <a:p>
            <a:pPr lvl="2"/>
            <a:r>
              <a:rPr lang="en-US" altLang="x-none" b="1" dirty="0" err="1">
                <a:latin typeface="Courier New" charset="0"/>
              </a:rPr>
              <a:t>sqrt</a:t>
            </a:r>
            <a:r>
              <a:rPr lang="en-US" altLang="x-none" b="1" dirty="0">
                <a:latin typeface="Courier New" charset="0"/>
              </a:rPr>
              <a:t>( x );</a:t>
            </a:r>
          </a:p>
          <a:p>
            <a:pPr lvl="1"/>
            <a:r>
              <a:rPr lang="en-US" altLang="x-none" dirty="0"/>
              <a:t>Expressions</a:t>
            </a:r>
          </a:p>
          <a:p>
            <a:pPr lvl="2"/>
            <a:r>
              <a:rPr lang="en-US" altLang="x-none" b="1" dirty="0" err="1">
                <a:latin typeface="Courier New" charset="0"/>
              </a:rPr>
              <a:t>sqrt</a:t>
            </a:r>
            <a:r>
              <a:rPr lang="en-US" altLang="x-none" b="1" dirty="0">
                <a:latin typeface="Courier New" charset="0"/>
              </a:rPr>
              <a:t>( </a:t>
            </a:r>
            <a:r>
              <a:rPr lang="en-US" altLang="x-none" b="1" dirty="0" err="1">
                <a:latin typeface="Courier New" charset="0"/>
              </a:rPr>
              <a:t>sqrt</a:t>
            </a:r>
            <a:r>
              <a:rPr lang="en-US" altLang="x-none" b="1" dirty="0">
                <a:latin typeface="Courier New" charset="0"/>
              </a:rPr>
              <a:t>( x ) ) ;</a:t>
            </a:r>
          </a:p>
          <a:p>
            <a:pPr lvl="2"/>
            <a:r>
              <a:rPr lang="en-US" altLang="x-none" b="1" dirty="0" err="1">
                <a:latin typeface="Courier New" charset="0"/>
              </a:rPr>
              <a:t>sqrt</a:t>
            </a:r>
            <a:r>
              <a:rPr lang="en-US" altLang="x-none" b="1" dirty="0">
                <a:latin typeface="Courier New" charset="0"/>
              </a:rPr>
              <a:t>( 3 - 6x );</a:t>
            </a:r>
          </a:p>
          <a:p>
            <a:endParaRPr lang="en-US" altLang="x-none" dirty="0"/>
          </a:p>
        </p:txBody>
      </p:sp>
      <p:pic>
        <p:nvPicPr>
          <p:cNvPr id="5" name="Picture 4" descr="ch06imageslides_Page_008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5" t="5854" r="27931" b="13494"/>
          <a:stretch/>
        </p:blipFill>
        <p:spPr bwMode="auto">
          <a:xfrm>
            <a:off x="6222123" y="294290"/>
            <a:ext cx="5591504" cy="447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h06imageslides_Page_009.png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5" t="15259" r="27701" b="50000"/>
          <a:stretch/>
        </p:blipFill>
        <p:spPr bwMode="auto">
          <a:xfrm>
            <a:off x="6243143" y="4645574"/>
            <a:ext cx="5580994" cy="192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8034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3.19: fig03_19.cpp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Using an inline function to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calculate the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volume of a cube.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cin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Definition of inline function cube. Definition of function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appears before function is called, so a function prototype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is not required. First line of function definition acts as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the prototype.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inline 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cube(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 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side )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side * side * side;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calculate cube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cube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endParaRPr lang="en-US" altLang="x-none" dirty="0" smtClean="0">
              <a:solidFill>
                <a:srgbClr val="5F5F5F"/>
              </a:solidFill>
              <a:latin typeface="AvantGarde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"Enter the side length of your cube: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sideValue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cin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&gt;&gt;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sideValue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calculate cube of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sideValue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and display result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"Volume of cube with side "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sideValue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" is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cube(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sideValue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10096" y="3429000"/>
            <a:ext cx="4887310" cy="685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Enter the side length of your cube: 3.5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Volume of cube with side 3.5 is 42.875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451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3.20 Function </a:t>
            </a:r>
            <a:r>
              <a:rPr lang="en-US" altLang="x-none" dirty="0"/>
              <a:t>Overloading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Function overloading</a:t>
            </a:r>
          </a:p>
          <a:p>
            <a:pPr lvl="1"/>
            <a:r>
              <a:rPr lang="en-US" altLang="x-none" dirty="0"/>
              <a:t>Functions with same name and different parameters</a:t>
            </a:r>
          </a:p>
          <a:p>
            <a:pPr lvl="1"/>
            <a:r>
              <a:rPr lang="en-US" altLang="x-none" dirty="0"/>
              <a:t>Should perform similar tasks </a:t>
            </a:r>
          </a:p>
          <a:p>
            <a:pPr lvl="2"/>
            <a:r>
              <a:rPr lang="en-US" altLang="x-none" dirty="0"/>
              <a:t>I</a:t>
            </a:r>
            <a:r>
              <a:rPr lang="en-US" altLang="x-none" dirty="0" smtClean="0"/>
              <a:t>.e</a:t>
            </a:r>
            <a:r>
              <a:rPr lang="en-US" altLang="x-none" dirty="0"/>
              <a:t>., function to square </a:t>
            </a: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dirty="0" err="1"/>
              <a:t>s</a:t>
            </a:r>
            <a:r>
              <a:rPr lang="en-US" altLang="x-none" dirty="0"/>
              <a:t> and function to square </a:t>
            </a:r>
            <a:r>
              <a:rPr lang="en-US" altLang="x-none" b="1" dirty="0">
                <a:latin typeface="Courier New" charset="0"/>
              </a:rPr>
              <a:t>float</a:t>
            </a:r>
            <a:r>
              <a:rPr lang="en-US" altLang="x-none" dirty="0"/>
              <a:t>s</a:t>
            </a:r>
          </a:p>
          <a:p>
            <a:pPr lvl="2">
              <a:buFontTx/>
              <a:buNone/>
            </a:pPr>
            <a:r>
              <a:rPr lang="en-US" altLang="x-none" sz="1800" dirty="0"/>
              <a:t>	</a:t>
            </a:r>
            <a:r>
              <a:rPr lang="en-US" altLang="x-none" sz="1800" b="1" dirty="0" err="1">
                <a:latin typeface="Courier New" charset="0"/>
              </a:rPr>
              <a:t>int</a:t>
            </a:r>
            <a:r>
              <a:rPr lang="en-US" altLang="x-none" sz="1800" b="1" dirty="0">
                <a:latin typeface="Courier New" charset="0"/>
              </a:rPr>
              <a:t> square( </a:t>
            </a:r>
            <a:r>
              <a:rPr lang="en-US" altLang="x-none" sz="1800" b="1" dirty="0" err="1">
                <a:latin typeface="Courier New" charset="0"/>
              </a:rPr>
              <a:t>int</a:t>
            </a:r>
            <a:r>
              <a:rPr lang="en-US" altLang="x-none" sz="1800" b="1" dirty="0">
                <a:latin typeface="Courier New" charset="0"/>
              </a:rPr>
              <a:t> x) {return x * x;}</a:t>
            </a:r>
          </a:p>
          <a:p>
            <a:pPr lvl="2">
              <a:buFontTx/>
              <a:buNone/>
            </a:pPr>
            <a:r>
              <a:rPr lang="en-US" altLang="x-none" sz="1800" b="1" dirty="0">
                <a:latin typeface="Courier New" charset="0"/>
              </a:rPr>
              <a:t>	float square(float x) { return x * x; }</a:t>
            </a:r>
            <a:endParaRPr lang="en-US" altLang="x-none" dirty="0"/>
          </a:p>
          <a:p>
            <a:r>
              <a:rPr lang="en-US" altLang="x-none" dirty="0"/>
              <a:t>Overloaded functions distinguished by signature</a:t>
            </a:r>
          </a:p>
          <a:p>
            <a:pPr lvl="1"/>
            <a:r>
              <a:rPr lang="en-US" altLang="x-none" dirty="0"/>
              <a:t>Based on name and parameter types (order matters)</a:t>
            </a:r>
          </a:p>
          <a:p>
            <a:pPr lvl="1"/>
            <a:r>
              <a:rPr lang="en-US" altLang="x-none" dirty="0"/>
              <a:t>Name mangling</a:t>
            </a:r>
          </a:p>
          <a:p>
            <a:pPr lvl="2"/>
            <a:r>
              <a:rPr lang="en-US" altLang="x-none" dirty="0"/>
              <a:t>Encodes function identifier with parameters</a:t>
            </a:r>
          </a:p>
          <a:p>
            <a:pPr lvl="1"/>
            <a:r>
              <a:rPr lang="en-US" altLang="x-none" dirty="0"/>
              <a:t>Type-safe linkage</a:t>
            </a:r>
          </a:p>
          <a:p>
            <a:pPr lvl="2"/>
            <a:r>
              <a:rPr lang="en-US" altLang="x-none" dirty="0"/>
              <a:t>Ensures proper overloaded function called</a:t>
            </a:r>
          </a:p>
        </p:txBody>
      </p:sp>
    </p:spTree>
    <p:extLst>
      <p:ext uri="{BB962C8B-B14F-4D97-AF65-F5344CB8AC3E}">
        <p14:creationId xmlns:p14="http://schemas.microsoft.com/office/powerpoint/2010/main" val="4197688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3.25: fig03_25.cpp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Using overloaded functions.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square for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values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square(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x )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"Called square with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argument: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x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x * x;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version of function square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square for double values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square(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y )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"Called square with double argument: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y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y * y;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double version of function square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intResult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square(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calls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version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doubleResult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square(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7.5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calls double version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"\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nThe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square of integer 7 is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intResult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nThe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square of double 7.5 is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doubleResult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 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307207" name="Group 7"/>
          <p:cNvGrpSpPr>
            <a:grpSpLocks/>
          </p:cNvGrpSpPr>
          <p:nvPr/>
        </p:nvGrpSpPr>
        <p:grpSpPr bwMode="auto">
          <a:xfrm>
            <a:off x="2209800" y="940676"/>
            <a:ext cx="4114800" cy="2667000"/>
            <a:chOff x="1392" y="672"/>
            <a:chExt cx="2592" cy="1680"/>
          </a:xfrm>
        </p:grpSpPr>
        <p:sp>
          <p:nvSpPr>
            <p:cNvPr id="307204" name="Text Box 4"/>
            <p:cNvSpPr txBox="1">
              <a:spLocks noChangeArrowheads="1"/>
            </p:cNvSpPr>
            <p:nvPr/>
          </p:nvSpPr>
          <p:spPr bwMode="auto">
            <a:xfrm>
              <a:off x="2304" y="672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dirty="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Overloaded functions have the same name, but the different parameters distinguish them.</a:t>
              </a:r>
            </a:p>
          </p:txBody>
        </p:sp>
        <p:sp>
          <p:nvSpPr>
            <p:cNvPr id="307205" name="Line 5"/>
            <p:cNvSpPr>
              <a:spLocks noChangeShapeType="1"/>
            </p:cNvSpPr>
            <p:nvPr/>
          </p:nvSpPr>
          <p:spPr bwMode="auto">
            <a:xfrm flipH="1">
              <a:off x="1392" y="1056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07206" name="Line 6"/>
            <p:cNvSpPr>
              <a:spLocks noChangeShapeType="1"/>
            </p:cNvSpPr>
            <p:nvPr/>
          </p:nvSpPr>
          <p:spPr bwMode="auto">
            <a:xfrm flipH="1">
              <a:off x="1680" y="1056"/>
              <a:ext cx="624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157545" y="2921876"/>
            <a:ext cx="4834759" cy="1371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Called square with int argument: 7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Called square with double argument: 7.5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The square of integer 7 is 49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The square of double 7.5 is 56.25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7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5410200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3.26: fig03_26.cpp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function square for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values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square(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x )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x * x;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square for double values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square(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y )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y * y;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that receives arguments of types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, float, char and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nothing1(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a,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float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b,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c,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*d )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empty function body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function that receives arguments of types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char,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, float * and double 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*nothing2(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a,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b,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float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*c,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*d )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main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93675" y="3021725"/>
            <a:ext cx="4939862" cy="1371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_main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@nothing2$qcipfpd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@nothing1$qifcpi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@square$qd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@square$qi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7052769" y="2756339"/>
            <a:ext cx="4981575" cy="2057400"/>
            <a:chOff x="558" y="1584"/>
            <a:chExt cx="3138" cy="1296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016" y="1584"/>
              <a:ext cx="1680" cy="12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Mangled names produced in assembly language.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x-none" sz="1600">
                <a:solidFill>
                  <a:srgbClr val="000000"/>
                </a:solidFill>
                <a:ea typeface="Times New Roman" charset="0"/>
                <a:cs typeface="Times New Roman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$q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separates the function name from its parameters.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c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is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char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,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d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is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double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,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is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int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,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pf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is a pointer to a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float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, etc.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558" y="1680"/>
              <a:ext cx="1458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37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3.12 Recursion</a:t>
            </a:r>
            <a:endParaRPr lang="en-US" altLang="x-none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Recursive functions</a:t>
            </a:r>
          </a:p>
          <a:p>
            <a:pPr lvl="1"/>
            <a:r>
              <a:rPr lang="en-US" altLang="x-none"/>
              <a:t>Functions that call themselves</a:t>
            </a:r>
          </a:p>
          <a:p>
            <a:pPr lvl="1"/>
            <a:r>
              <a:rPr lang="en-US" altLang="x-none"/>
              <a:t>Can only solve a base case</a:t>
            </a:r>
          </a:p>
          <a:p>
            <a:r>
              <a:rPr lang="en-US" altLang="x-none"/>
              <a:t>If not base case</a:t>
            </a:r>
          </a:p>
          <a:p>
            <a:pPr lvl="1"/>
            <a:r>
              <a:rPr lang="en-US" altLang="x-none"/>
              <a:t>Break problem into smaller problem(s)</a:t>
            </a:r>
          </a:p>
          <a:p>
            <a:pPr lvl="1"/>
            <a:r>
              <a:rPr lang="en-US" altLang="x-none"/>
              <a:t>Launch new copy of function to work on the smaller problem (recursive call/recursive step)</a:t>
            </a:r>
          </a:p>
          <a:p>
            <a:pPr lvl="2"/>
            <a:r>
              <a:rPr lang="en-US" altLang="x-none"/>
              <a:t>Slowly converges towards base case</a:t>
            </a:r>
          </a:p>
          <a:p>
            <a:pPr lvl="2"/>
            <a:r>
              <a:rPr lang="en-US" altLang="x-none"/>
              <a:t>Function makes call to itself inside the return statement</a:t>
            </a:r>
          </a:p>
          <a:p>
            <a:pPr lvl="1"/>
            <a:r>
              <a:rPr lang="en-US" altLang="x-none"/>
              <a:t>Eventually base case gets solved</a:t>
            </a:r>
          </a:p>
          <a:p>
            <a:pPr lvl="2"/>
            <a:r>
              <a:rPr lang="en-US" altLang="x-none"/>
              <a:t>Answer works way back up, solves entire problem</a:t>
            </a:r>
          </a:p>
          <a:p>
            <a:pPr>
              <a:buFontTx/>
              <a:buNone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52772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3.12 Recursion</a:t>
            </a:r>
            <a:endParaRPr lang="en-US" altLang="x-none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Example: factorial</a:t>
            </a:r>
          </a:p>
          <a:p>
            <a:pPr>
              <a:buFontTx/>
              <a:buNone/>
            </a:pPr>
            <a:r>
              <a:rPr lang="en-US" altLang="x-none" i="1" dirty="0"/>
              <a:t>		n! = n * ( n – 1 ) * ( n – 2 ) * … * 1</a:t>
            </a:r>
          </a:p>
          <a:p>
            <a:pPr lvl="1"/>
            <a:r>
              <a:rPr lang="en-US" altLang="x-none" dirty="0"/>
              <a:t>Recursive relationship ( n! = n * ( n – 1 )! )</a:t>
            </a:r>
          </a:p>
          <a:p>
            <a:pPr>
              <a:buFontTx/>
              <a:buNone/>
            </a:pPr>
            <a:r>
              <a:rPr lang="en-US" altLang="x-none" i="1" dirty="0"/>
              <a:t>		5! = 5 * 4!</a:t>
            </a:r>
          </a:p>
          <a:p>
            <a:pPr>
              <a:buFontTx/>
              <a:buNone/>
            </a:pPr>
            <a:r>
              <a:rPr lang="en-US" altLang="x-none" i="1" dirty="0"/>
              <a:t>		4! = 4 * 3!…</a:t>
            </a:r>
          </a:p>
          <a:p>
            <a:pPr lvl="1"/>
            <a:r>
              <a:rPr lang="en-US" altLang="x-none" dirty="0"/>
              <a:t>Base case (1! = 0! = 1)</a:t>
            </a:r>
          </a:p>
          <a:p>
            <a:endParaRPr lang="en-US" altLang="x-none" dirty="0"/>
          </a:p>
        </p:txBody>
      </p:sp>
      <p:pic>
        <p:nvPicPr>
          <p:cNvPr id="5" name="Picture 4" descr="ch06imageslides_Page_110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" t="6801" r="23448" b="18416"/>
          <a:stretch/>
        </p:blipFill>
        <p:spPr bwMode="auto">
          <a:xfrm>
            <a:off x="5449496" y="2322785"/>
            <a:ext cx="6742504" cy="441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1199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6505903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3.14: fig03_14.cpp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Recursive factorial function.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iomanip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unsigned long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factorial(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unsigned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long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Loop 10 times. During each iteration, calculate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factorial(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) and display result.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++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"! =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&lt;&lt; factorial(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main</a:t>
            </a: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recursive definition of function factorial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unsigned long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factorial(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unsigned long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number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base case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number &lt;=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                         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recursive step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else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number * factorial( number -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factorial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88774" name="Group 6"/>
          <p:cNvGrpSpPr>
            <a:grpSpLocks/>
          </p:cNvGrpSpPr>
          <p:nvPr/>
        </p:nvGrpSpPr>
        <p:grpSpPr bwMode="auto">
          <a:xfrm>
            <a:off x="3252951" y="1077310"/>
            <a:ext cx="4114800" cy="838200"/>
            <a:chOff x="2064" y="1056"/>
            <a:chExt cx="2592" cy="528"/>
          </a:xfrm>
        </p:grpSpPr>
        <p:sp>
          <p:nvSpPr>
            <p:cNvPr id="288772" name="Text Box 4"/>
            <p:cNvSpPr txBox="1">
              <a:spLocks noChangeArrowheads="1"/>
            </p:cNvSpPr>
            <p:nvPr/>
          </p:nvSpPr>
          <p:spPr bwMode="auto">
            <a:xfrm>
              <a:off x="2976" y="1056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dirty="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Data type </a:t>
              </a:r>
              <a:r>
                <a:rPr lang="en-US" altLang="x-none" sz="1600" b="1" dirty="0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unsigned long</a:t>
              </a:r>
              <a:r>
                <a:rPr lang="en-US" altLang="x-none" sz="1600" dirty="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can hold an integer from 0 to 4 billion.</a:t>
              </a:r>
            </a:p>
          </p:txBody>
        </p:sp>
        <p:sp>
          <p:nvSpPr>
            <p:cNvPr id="288773" name="Line 5"/>
            <p:cNvSpPr>
              <a:spLocks noChangeShapeType="1"/>
            </p:cNvSpPr>
            <p:nvPr/>
          </p:nvSpPr>
          <p:spPr bwMode="auto">
            <a:xfrm flipH="1">
              <a:off x="2064" y="115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9" name="Group 1031"/>
          <p:cNvGrpSpPr>
            <a:grpSpLocks/>
          </p:cNvGrpSpPr>
          <p:nvPr/>
        </p:nvGrpSpPr>
        <p:grpSpPr bwMode="auto">
          <a:xfrm>
            <a:off x="2525110" y="4734910"/>
            <a:ext cx="4114800" cy="1079500"/>
            <a:chOff x="1584" y="288"/>
            <a:chExt cx="2592" cy="680"/>
          </a:xfrm>
        </p:grpSpPr>
        <p:sp>
          <p:nvSpPr>
            <p:cNvPr id="10" name="Text Box 1029"/>
            <p:cNvSpPr txBox="1">
              <a:spLocks noChangeArrowheads="1"/>
            </p:cNvSpPr>
            <p:nvPr/>
          </p:nvSpPr>
          <p:spPr bwMode="auto">
            <a:xfrm>
              <a:off x="2496" y="288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The base case occurs when we have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0!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</a:t>
              </a:r>
              <a:r>
                <a:rPr lang="en-US" altLang="x-none" sz="1600" dirty="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or </a:t>
              </a:r>
              <a:r>
                <a:rPr lang="en-US" altLang="x-none" sz="1600" b="1" dirty="0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1!</a:t>
              </a:r>
              <a:r>
                <a:rPr lang="en-US" altLang="x-none" sz="1600" dirty="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 All other cases must be split up (recursive step).</a:t>
              </a:r>
            </a:p>
          </p:txBody>
        </p:sp>
        <p:sp>
          <p:nvSpPr>
            <p:cNvPr id="11" name="Line 1030"/>
            <p:cNvSpPr>
              <a:spLocks noChangeShapeType="1"/>
            </p:cNvSpPr>
            <p:nvPr/>
          </p:nvSpPr>
          <p:spPr bwMode="auto">
            <a:xfrm flipH="1">
              <a:off x="1584" y="38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2" name="Rectangle 1028"/>
          <p:cNvSpPr>
            <a:spLocks noChangeArrowheads="1"/>
          </p:cNvSpPr>
          <p:nvPr/>
        </p:nvSpPr>
        <p:spPr bwMode="auto">
          <a:xfrm>
            <a:off x="7367751" y="2639410"/>
            <a:ext cx="4214648" cy="2590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0! = 1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1! = 1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2! = 2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3! = 6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4! = 24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5! = 120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6! = 720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7! = 5040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8! = 40320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9! = 362880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10! = 3628800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4289" y="76200"/>
            <a:ext cx="11498317" cy="1066800"/>
          </a:xfrm>
        </p:spPr>
        <p:txBody>
          <a:bodyPr/>
          <a:lstStyle/>
          <a:p>
            <a:r>
              <a:rPr lang="en-US" altLang="x-none" dirty="0"/>
              <a:t>3.13 Example Using Recursion: Fibonacci Series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Fibonacci series: 0, 1, 1, 2, 3, 5, 8...</a:t>
            </a:r>
          </a:p>
          <a:p>
            <a:pPr lvl="1"/>
            <a:r>
              <a:rPr lang="en-US" altLang="x-none"/>
              <a:t>Each number sum of two previous ones</a:t>
            </a:r>
          </a:p>
          <a:p>
            <a:pPr lvl="1"/>
            <a:r>
              <a:rPr lang="en-US" altLang="x-none"/>
              <a:t>Example of a recursive formula:</a:t>
            </a:r>
          </a:p>
          <a:p>
            <a:pPr lvl="2"/>
            <a:r>
              <a:rPr lang="en-US" altLang="x-none" i="1"/>
              <a:t>fib(n) = fib(n-1) + fib(n-2)</a:t>
            </a:r>
          </a:p>
          <a:p>
            <a:r>
              <a:rPr lang="en-US" altLang="x-none"/>
              <a:t>C++ code for Fibonacci function</a:t>
            </a:r>
          </a:p>
          <a:p>
            <a:pPr lvl="1">
              <a:buFontTx/>
              <a:buNone/>
            </a:pPr>
            <a:r>
              <a:rPr lang="en-US" altLang="x-none" sz="1600" b="1">
                <a:latin typeface="Courier New" charset="0"/>
              </a:rPr>
              <a:t>long fibonacci( long n )</a:t>
            </a:r>
          </a:p>
          <a:p>
            <a:pPr lvl="1">
              <a:buFontTx/>
              <a:buNone/>
            </a:pPr>
            <a:r>
              <a:rPr lang="en-US" altLang="x-none" sz="1600" b="1">
                <a:latin typeface="Courier New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x-none" sz="1600" b="1">
                <a:latin typeface="Courier New" charset="0"/>
              </a:rPr>
              <a:t>	if ( n == 0 || n == 1 )  // base case</a:t>
            </a:r>
          </a:p>
          <a:p>
            <a:pPr lvl="1">
              <a:buFontTx/>
              <a:buNone/>
            </a:pPr>
            <a:r>
              <a:rPr lang="en-US" altLang="x-none" sz="1600" b="1">
                <a:latin typeface="Courier New" charset="0"/>
              </a:rPr>
              <a:t> 	    return n;</a:t>
            </a:r>
          </a:p>
          <a:p>
            <a:pPr lvl="1">
              <a:buFontTx/>
              <a:buNone/>
            </a:pPr>
            <a:r>
              <a:rPr lang="en-US" altLang="x-none" sz="1600" b="1">
                <a:latin typeface="Courier New" charset="0"/>
              </a:rPr>
              <a:t>  else </a:t>
            </a:r>
          </a:p>
          <a:p>
            <a:pPr lvl="1">
              <a:buFontTx/>
              <a:buNone/>
            </a:pPr>
            <a:r>
              <a:rPr lang="en-US" altLang="x-none" sz="1600" b="1">
                <a:latin typeface="Courier New" charset="0"/>
              </a:rPr>
              <a:t>   return fibonacci( n - 1 ) + </a:t>
            </a:r>
          </a:p>
          <a:p>
            <a:pPr lvl="1">
              <a:buFontTx/>
              <a:buNone/>
            </a:pPr>
            <a:r>
              <a:rPr lang="en-US" altLang="x-none" sz="1600" b="1">
                <a:latin typeface="Courier New" charset="0"/>
              </a:rPr>
              <a:t>          fibonacci( n – 2 );</a:t>
            </a:r>
          </a:p>
          <a:p>
            <a:pPr lvl="1">
              <a:buFontTx/>
              <a:buNone/>
            </a:pPr>
            <a:r>
              <a:rPr lang="en-US" altLang="x-none" sz="1600" b="1">
                <a:latin typeface="Courier New" charset="0"/>
              </a:rPr>
              <a:t>}</a:t>
            </a:r>
            <a:endParaRPr lang="en-US" altLang="x-none" sz="1600"/>
          </a:p>
        </p:txBody>
      </p:sp>
      <p:pic>
        <p:nvPicPr>
          <p:cNvPr id="5" name="Picture 4" descr="ch06imageslides_Page_116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8836" r="24711" b="33714"/>
          <a:stretch/>
        </p:blipFill>
        <p:spPr bwMode="auto">
          <a:xfrm>
            <a:off x="5654566" y="3114005"/>
            <a:ext cx="6463861" cy="343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774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9903" y="76200"/>
            <a:ext cx="11382704" cy="1066800"/>
          </a:xfrm>
        </p:spPr>
        <p:txBody>
          <a:bodyPr/>
          <a:lstStyle/>
          <a:p>
            <a:r>
              <a:rPr lang="en-US" altLang="x-none"/>
              <a:t>3.13 Example Using Recursion: Fibonacci Series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Order of operations</a:t>
            </a:r>
          </a:p>
          <a:p>
            <a:pPr lvl="1"/>
            <a:r>
              <a:rPr lang="en-US" altLang="x-none" sz="1800" b="1">
                <a:latin typeface="Courier New" charset="0"/>
                <a:ea typeface="Courier New" charset="0"/>
                <a:cs typeface="Courier New" charset="0"/>
              </a:rPr>
              <a:t>return fibonacci( n - 1 ) + fibonacci( n - 2 );</a:t>
            </a:r>
          </a:p>
          <a:p>
            <a:r>
              <a:rPr lang="en-US" altLang="x-none"/>
              <a:t>Do not know which one executed first</a:t>
            </a:r>
          </a:p>
          <a:p>
            <a:pPr lvl="1"/>
            <a:r>
              <a:rPr lang="en-US" altLang="x-none"/>
              <a:t>C++ does not specify</a:t>
            </a:r>
          </a:p>
          <a:p>
            <a:pPr lvl="1"/>
            <a:r>
              <a:rPr lang="en-US" altLang="x-none"/>
              <a:t>Only </a:t>
            </a:r>
            <a:r>
              <a:rPr lang="en-US" altLang="x-none" b="1">
                <a:latin typeface="Courier New" charset="0"/>
              </a:rPr>
              <a:t>&amp;&amp;,</a:t>
            </a:r>
            <a:r>
              <a:rPr lang="en-US" altLang="x-none"/>
              <a:t> </a:t>
            </a:r>
            <a:r>
              <a:rPr lang="en-US" altLang="x-none" b="1">
                <a:latin typeface="Courier New" charset="0"/>
              </a:rPr>
              <a:t>||</a:t>
            </a:r>
            <a:r>
              <a:rPr lang="en-US" altLang="x-none"/>
              <a:t> and </a:t>
            </a:r>
            <a:r>
              <a:rPr lang="en-US" altLang="x-none" b="1">
                <a:latin typeface="Courier New" charset="0"/>
              </a:rPr>
              <a:t>?:</a:t>
            </a:r>
            <a:r>
              <a:rPr lang="en-US" altLang="x-none"/>
              <a:t> guaranteed left-to-right evaluation</a:t>
            </a:r>
          </a:p>
          <a:p>
            <a:r>
              <a:rPr lang="en-US" altLang="x-none"/>
              <a:t>Recursive function calls</a:t>
            </a:r>
          </a:p>
          <a:p>
            <a:pPr lvl="1"/>
            <a:r>
              <a:rPr lang="en-US" altLang="x-none"/>
              <a:t>Each level of recursion doubles the number of function calls</a:t>
            </a:r>
          </a:p>
          <a:p>
            <a:pPr lvl="2"/>
            <a:r>
              <a:rPr lang="en-US" altLang="x-none"/>
              <a:t>30</a:t>
            </a:r>
            <a:r>
              <a:rPr lang="en-US" altLang="x-none" baseline="30000"/>
              <a:t>th</a:t>
            </a:r>
            <a:r>
              <a:rPr lang="en-US" altLang="x-none"/>
              <a:t> number = 2^30 ~ 4 billion function calls</a:t>
            </a:r>
          </a:p>
          <a:p>
            <a:pPr lvl="1"/>
            <a:r>
              <a:rPr lang="en-US" altLang="x-none"/>
              <a:t>Exponential complexity</a:t>
            </a:r>
            <a:endParaRPr lang="en-US" altLang="x-none" sz="1900" b="1">
              <a:latin typeface="Courier New" charset="0"/>
            </a:endParaRPr>
          </a:p>
          <a:p>
            <a:pPr lvl="1"/>
            <a:endParaRPr lang="en-US" altLang="x-none" sz="1800" b="1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355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298324" y="0"/>
            <a:ext cx="5893676" cy="358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recursive definition of function fibonacci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unsigned long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fibonacci(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unsigned long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n )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base case       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n ==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|| n ==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n;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recursive step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   else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fibonacci( n -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+ fibonacci( n -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fibonacci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2908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6358759" cy="56388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Fig. 3.15: fig03_15.cpp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Recursive fibonacci function.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&lt;iostream&gt;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std::cout;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std::cin;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unsigned long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fibonacci(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unsigned long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// function prototype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unsigned long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result, number;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// obtain integer from user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"Enter an integer: 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cin &gt;&gt; number;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// calculate fibonacci value for number input by user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result = fibonacci( number );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// display result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"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Fibonacci("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&lt;&lt; number &lt;&lt;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 ") = "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&lt;&lt; result &lt;&lt; 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grpSp>
        <p:nvGrpSpPr>
          <p:cNvPr id="290822" name="Group 1030"/>
          <p:cNvGrpSpPr>
            <a:grpSpLocks/>
          </p:cNvGrpSpPr>
          <p:nvPr/>
        </p:nvGrpSpPr>
        <p:grpSpPr bwMode="auto">
          <a:xfrm>
            <a:off x="3402724" y="1038226"/>
            <a:ext cx="4114800" cy="1323975"/>
            <a:chOff x="2064" y="654"/>
            <a:chExt cx="2592" cy="834"/>
          </a:xfrm>
        </p:grpSpPr>
        <p:sp>
          <p:nvSpPr>
            <p:cNvPr id="290820" name="Text Box 1028"/>
            <p:cNvSpPr txBox="1">
              <a:spLocks noChangeArrowheads="1"/>
            </p:cNvSpPr>
            <p:nvPr/>
          </p:nvSpPr>
          <p:spPr bwMode="auto">
            <a:xfrm>
              <a:off x="2976" y="654"/>
              <a:ext cx="1680" cy="8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The Fibonacci numbers get large very quickly, and are all non-negative integers. Thus, we use the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unsigned long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data type.</a:t>
              </a:r>
            </a:p>
          </p:txBody>
        </p:sp>
        <p:sp>
          <p:nvSpPr>
            <p:cNvPr id="290821" name="Line 1029"/>
            <p:cNvSpPr>
              <a:spLocks noChangeShapeType="1"/>
            </p:cNvSpPr>
            <p:nvPr/>
          </p:nvSpPr>
          <p:spPr bwMode="auto">
            <a:xfrm flipH="1">
              <a:off x="2064" y="75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582104" y="3581400"/>
            <a:ext cx="2448910" cy="3276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Enter an integer: 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Fibonacci(0) = 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latin typeface="Courier" charset="0"/>
                <a:ea typeface="Times New Roman" charset="0"/>
                <a:cs typeface="Times New Roman" charset="0"/>
              </a:rPr>
              <a:t> </a:t>
            </a: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Enter an integer: 1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Fibonacci(1) = 1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latin typeface="Courier" charset="0"/>
                <a:ea typeface="Times New Roman" charset="0"/>
                <a:cs typeface="Times New Roman" charset="0"/>
              </a:rPr>
              <a:t> </a:t>
            </a: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Enter an integer: 2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Fibonacci(2) = 1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latin typeface="Courier" charset="0"/>
                <a:ea typeface="Times New Roman" charset="0"/>
                <a:cs typeface="Times New Roman" charset="0"/>
              </a:rPr>
              <a:t> </a:t>
            </a: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Enter an integer: 3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Fibonacci(3) =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2</a:t>
            </a:r>
          </a:p>
          <a:p>
            <a:pPr fontAlgn="base"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latin typeface="Courier" charset="0"/>
              <a:ea typeface="Courier New" charset="0"/>
              <a:cs typeface="Courier New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Enter an integer: 4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Fibonacci(4) =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3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224141" y="3581400"/>
            <a:ext cx="2448910" cy="3276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Enter an integer: 5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Fibonacci(5) = 5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latin typeface="Courier" charset="0"/>
                <a:ea typeface="Times New Roman" charset="0"/>
                <a:cs typeface="Times New Roman" charset="0"/>
              </a:rPr>
              <a:t> </a:t>
            </a: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Enter an integer: 6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Fibonacci(6) = 8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latin typeface="Courier" charset="0"/>
                <a:ea typeface="Times New Roman" charset="0"/>
                <a:cs typeface="Times New Roman" charset="0"/>
              </a:rPr>
              <a:t> </a:t>
            </a: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Enter an integer: 10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Fibonacci(10) = 55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latin typeface="Courier" charset="0"/>
                <a:ea typeface="Times New Roman" charset="0"/>
                <a:cs typeface="Times New Roman" charset="0"/>
              </a:rPr>
              <a:t> </a:t>
            </a: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Enter an integer: 20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Fibonacci(20) = 6765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latin typeface="Courier" charset="0"/>
                <a:ea typeface="Times New Roman" charset="0"/>
                <a:cs typeface="Times New Roman" charset="0"/>
              </a:rPr>
              <a:t> </a:t>
            </a: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Enter an integer: 30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Fibonacci(30) = 832040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3.4	Functions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Functions</a:t>
            </a:r>
          </a:p>
          <a:p>
            <a:pPr lvl="1"/>
            <a:r>
              <a:rPr lang="en-US" altLang="x-none"/>
              <a:t>Modularize a program</a:t>
            </a:r>
          </a:p>
          <a:p>
            <a:pPr lvl="1"/>
            <a:r>
              <a:rPr lang="en-US" altLang="x-none"/>
              <a:t>Software reusability</a:t>
            </a:r>
          </a:p>
          <a:p>
            <a:pPr lvl="2"/>
            <a:r>
              <a:rPr lang="en-US" altLang="x-none"/>
              <a:t>Call function multiple times </a:t>
            </a:r>
          </a:p>
          <a:p>
            <a:r>
              <a:rPr lang="en-US" altLang="x-none"/>
              <a:t>Local variables</a:t>
            </a:r>
          </a:p>
          <a:p>
            <a:pPr lvl="1"/>
            <a:r>
              <a:rPr lang="en-US" altLang="x-none"/>
              <a:t>Known only in the function in which they are defined</a:t>
            </a:r>
          </a:p>
          <a:p>
            <a:pPr lvl="1"/>
            <a:r>
              <a:rPr lang="en-US" altLang="x-none"/>
              <a:t>All variables declared in function definitions are local variables</a:t>
            </a:r>
          </a:p>
          <a:p>
            <a:r>
              <a:rPr lang="en-US" altLang="x-none"/>
              <a:t>Parameters</a:t>
            </a:r>
          </a:p>
          <a:p>
            <a:pPr lvl="1"/>
            <a:r>
              <a:rPr lang="en-US" altLang="x-none"/>
              <a:t>Local variables passed to function when called</a:t>
            </a:r>
          </a:p>
          <a:p>
            <a:pPr lvl="1"/>
            <a:r>
              <a:rPr lang="en-US" altLang="x-none"/>
              <a:t>Provide outside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298694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3.14 Recursion </a:t>
            </a:r>
            <a:r>
              <a:rPr lang="en-US" altLang="x-none" dirty="0"/>
              <a:t>vs. Iteration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Repetition</a:t>
            </a:r>
          </a:p>
          <a:p>
            <a:pPr lvl="1"/>
            <a:r>
              <a:rPr lang="en-US" altLang="x-none"/>
              <a:t>Iteration: explicit loop</a:t>
            </a:r>
          </a:p>
          <a:p>
            <a:pPr lvl="1"/>
            <a:r>
              <a:rPr lang="en-US" altLang="x-none"/>
              <a:t>Recursion: repeated function calls</a:t>
            </a:r>
          </a:p>
          <a:p>
            <a:r>
              <a:rPr lang="en-US" altLang="x-none"/>
              <a:t>Termination</a:t>
            </a:r>
          </a:p>
          <a:p>
            <a:pPr lvl="1"/>
            <a:r>
              <a:rPr lang="en-US" altLang="x-none"/>
              <a:t>Iteration: loop condition fails</a:t>
            </a:r>
          </a:p>
          <a:p>
            <a:pPr lvl="1"/>
            <a:r>
              <a:rPr lang="en-US" altLang="x-none"/>
              <a:t>Recursion: base case recognized</a:t>
            </a:r>
          </a:p>
          <a:p>
            <a:r>
              <a:rPr lang="en-US" altLang="x-none"/>
              <a:t>Both can have infinite loops</a:t>
            </a:r>
          </a:p>
          <a:p>
            <a:r>
              <a:rPr lang="en-US" altLang="x-none"/>
              <a:t>Balance between performance (iteration) and good software engineering (recursion)</a:t>
            </a:r>
          </a:p>
        </p:txBody>
      </p:sp>
    </p:spTree>
    <p:extLst>
      <p:ext uri="{BB962C8B-B14F-4D97-AF65-F5344CB8AC3E}">
        <p14:creationId xmlns:p14="http://schemas.microsoft.com/office/powerpoint/2010/main" val="11098853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3.21 Function </a:t>
            </a:r>
            <a:r>
              <a:rPr lang="en-US" altLang="x-none" dirty="0"/>
              <a:t>Templates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Compact way to make overloaded functions</a:t>
            </a:r>
          </a:p>
          <a:p>
            <a:pPr lvl="1"/>
            <a:r>
              <a:rPr lang="en-US" altLang="x-none"/>
              <a:t>Generate separate function for different data types</a:t>
            </a:r>
          </a:p>
          <a:p>
            <a:r>
              <a:rPr lang="en-US" altLang="x-none"/>
              <a:t>Format</a:t>
            </a:r>
          </a:p>
          <a:p>
            <a:pPr lvl="1"/>
            <a:r>
              <a:rPr lang="en-US" altLang="x-none"/>
              <a:t>Begin with keyword </a:t>
            </a:r>
            <a:r>
              <a:rPr lang="en-US" altLang="x-none" b="1">
                <a:latin typeface="Courier New" charset="0"/>
              </a:rPr>
              <a:t>template</a:t>
            </a:r>
          </a:p>
          <a:p>
            <a:pPr lvl="1"/>
            <a:r>
              <a:rPr lang="en-US" altLang="x-none"/>
              <a:t>Formal type parameters in brackets </a:t>
            </a:r>
            <a:r>
              <a:rPr lang="en-US" altLang="x-none" b="1">
                <a:latin typeface="Courier New" charset="0"/>
              </a:rPr>
              <a:t>&lt;&gt;</a:t>
            </a:r>
          </a:p>
          <a:p>
            <a:pPr lvl="2"/>
            <a:r>
              <a:rPr lang="en-US" altLang="x-none"/>
              <a:t>Every type parameter preceded by </a:t>
            </a:r>
            <a:r>
              <a:rPr lang="en-US" altLang="x-none" b="1">
                <a:latin typeface="Courier New" charset="0"/>
              </a:rPr>
              <a:t>typename</a:t>
            </a:r>
            <a:r>
              <a:rPr lang="en-US" altLang="x-none"/>
              <a:t> or </a:t>
            </a:r>
            <a:r>
              <a:rPr lang="en-US" altLang="x-none" b="1">
                <a:latin typeface="Courier New" charset="0"/>
              </a:rPr>
              <a:t>class</a:t>
            </a:r>
            <a:r>
              <a:rPr lang="en-US" altLang="x-none"/>
              <a:t> (synonyms)</a:t>
            </a:r>
          </a:p>
          <a:p>
            <a:pPr lvl="2"/>
            <a:r>
              <a:rPr lang="en-US" altLang="x-none"/>
              <a:t>Placeholders for built-in types (i.e., </a:t>
            </a:r>
            <a:r>
              <a:rPr lang="en-US" altLang="x-none" b="1">
                <a:latin typeface="Courier New" charset="0"/>
              </a:rPr>
              <a:t>int</a:t>
            </a:r>
            <a:r>
              <a:rPr lang="en-US" altLang="x-none"/>
              <a:t>) or user-defined types</a:t>
            </a:r>
          </a:p>
          <a:p>
            <a:pPr lvl="2"/>
            <a:r>
              <a:rPr lang="en-US" altLang="x-none"/>
              <a:t>Specify arguments types, return types, declare variables</a:t>
            </a:r>
          </a:p>
          <a:p>
            <a:pPr lvl="1"/>
            <a:r>
              <a:rPr lang="en-US" altLang="x-none"/>
              <a:t>Function definition like normal, except formal types used</a:t>
            </a:r>
          </a:p>
        </p:txBody>
      </p:sp>
    </p:spTree>
    <p:extLst>
      <p:ext uri="{BB962C8B-B14F-4D97-AF65-F5344CB8AC3E}">
        <p14:creationId xmlns:p14="http://schemas.microsoft.com/office/powerpoint/2010/main" val="1526655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3.21 Function </a:t>
            </a:r>
            <a:r>
              <a:rPr lang="en-US" altLang="x-none" dirty="0"/>
              <a:t>Templates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Example</a:t>
            </a:r>
            <a:endParaRPr lang="en-US" altLang="x-none" sz="2000" b="1">
              <a:solidFill>
                <a:srgbClr val="000000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lvl="3">
              <a:buFontTx/>
              <a:buNone/>
            </a:pPr>
            <a:r>
              <a:rPr lang="en-US" altLang="x-none" sz="1600" b="1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template &lt; class T &gt; // or template&lt; typename T &gt;</a:t>
            </a:r>
          </a:p>
          <a:p>
            <a:pPr lvl="3">
              <a:buFontTx/>
              <a:buNone/>
            </a:pPr>
            <a:r>
              <a:rPr lang="en-US" altLang="x-none" sz="1600" b="1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T square( T value1 )</a:t>
            </a:r>
          </a:p>
          <a:p>
            <a:pPr lvl="3">
              <a:buFontTx/>
              <a:buNone/>
            </a:pPr>
            <a:r>
              <a:rPr lang="en-US" altLang="x-none" sz="1600" b="1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{</a:t>
            </a:r>
          </a:p>
          <a:p>
            <a:pPr lvl="3">
              <a:buFontTx/>
              <a:buNone/>
            </a:pPr>
            <a:r>
              <a:rPr lang="en-US" altLang="x-none" sz="1600" b="1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   return value1 * value1;</a:t>
            </a:r>
          </a:p>
          <a:p>
            <a:pPr lvl="3">
              <a:buFontTx/>
              <a:buNone/>
            </a:pPr>
            <a:r>
              <a:rPr lang="en-US" altLang="x-none" sz="1600" b="1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}</a:t>
            </a:r>
          </a:p>
          <a:p>
            <a:pPr lvl="1"/>
            <a:r>
              <a:rPr lang="en-US" altLang="x-none" b="1">
                <a:latin typeface="Courier New" charset="0"/>
              </a:rPr>
              <a:t>T</a:t>
            </a:r>
            <a:r>
              <a:rPr lang="en-US" altLang="x-none"/>
              <a:t> is a formal type, used as parameter type</a:t>
            </a:r>
          </a:p>
          <a:p>
            <a:pPr lvl="2"/>
            <a:r>
              <a:rPr lang="en-US" altLang="x-none"/>
              <a:t>Above function returns variable of same type as parameter</a:t>
            </a:r>
          </a:p>
          <a:p>
            <a:pPr lvl="1"/>
            <a:r>
              <a:rPr lang="en-US" altLang="x-none"/>
              <a:t>In function call, T replaced by real type</a:t>
            </a:r>
            <a:endParaRPr lang="en-US" altLang="x-none" sz="1800"/>
          </a:p>
          <a:p>
            <a:pPr lvl="2"/>
            <a:r>
              <a:rPr lang="en-US" altLang="x-none"/>
              <a:t>If </a:t>
            </a:r>
            <a:r>
              <a:rPr lang="en-US" altLang="x-none" b="1">
                <a:latin typeface="Courier New" charset="0"/>
              </a:rPr>
              <a:t>int</a:t>
            </a:r>
            <a:r>
              <a:rPr lang="en-US" altLang="x-none"/>
              <a:t>, all </a:t>
            </a:r>
            <a:r>
              <a:rPr lang="en-US" altLang="x-none" b="1">
                <a:latin typeface="Courier New" charset="0"/>
              </a:rPr>
              <a:t>T</a:t>
            </a:r>
            <a:r>
              <a:rPr lang="en-US" altLang="x-none"/>
              <a:t>'s become </a:t>
            </a:r>
            <a:r>
              <a:rPr lang="en-US" altLang="x-none" b="1">
                <a:latin typeface="Courier New" charset="0"/>
              </a:rPr>
              <a:t>int</a:t>
            </a:r>
            <a:r>
              <a:rPr lang="en-US" altLang="x-none"/>
              <a:t>s</a:t>
            </a:r>
          </a:p>
          <a:p>
            <a:pPr lvl="3">
              <a:buFontTx/>
              <a:buNone/>
            </a:pPr>
            <a:r>
              <a:rPr lang="en-US" altLang="x-none" sz="1600" b="1">
                <a:latin typeface="Courier New" charset="0"/>
              </a:rPr>
              <a:t>int x;</a:t>
            </a:r>
          </a:p>
          <a:p>
            <a:pPr lvl="3">
              <a:buFontTx/>
              <a:buNone/>
            </a:pPr>
            <a:r>
              <a:rPr lang="en-US" altLang="x-none" sz="1600" b="1">
                <a:latin typeface="Courier New" charset="0"/>
              </a:rPr>
              <a:t>int y = square(x);</a:t>
            </a:r>
          </a:p>
          <a:p>
            <a:pPr lvl="2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46596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5486400" cy="54102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3.27: fig03_27.cpp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Using a function template.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cin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definition of function template maximum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template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class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T &gt;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or template &lt;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typename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T 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T maximum( T value1, T value2, T value3 )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T max = value1;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value2 &gt; max )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max = value2;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value3 &gt; max )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max = value3;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max;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template maximum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11" name="Rectangle 1027"/>
          <p:cNvSpPr txBox="1">
            <a:spLocks noChangeArrowheads="1"/>
          </p:cNvSpPr>
          <p:nvPr/>
        </p:nvSpPr>
        <p:spPr bwMode="auto">
          <a:xfrm>
            <a:off x="5486400" y="0"/>
            <a:ext cx="67056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demonstrate maximum with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values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int1, int2, int3;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"Input three integer values: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cin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&gt;&gt; int1 &gt;&gt; int2 &gt;&gt; int3;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invoke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version of maximum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"The maximum integer value is: "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maximum( int1, int2, int3 );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demonstrate maximum with double values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double1, double2, double3;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"\n\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nInput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three double values: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cin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&gt;&gt; double1 &gt;&gt; double2 &gt;&gt; double3;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invoke double version of maximum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"The maximum double value is: "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maximum( double1, double2, double3 );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46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demonstrate maximum with char values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char1, char2, char3;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"\n\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nInput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three characters: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cin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&gt;&gt; char1 &gt;&gt; char2 &gt;&gt; char3;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53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invoke char version of maximum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"The maximum character value is: "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maximum( char1, char2, char3 )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12" name="Group 1031"/>
          <p:cNvGrpSpPr>
            <a:grpSpLocks/>
          </p:cNvGrpSpPr>
          <p:nvPr/>
        </p:nvGrpSpPr>
        <p:grpSpPr bwMode="auto">
          <a:xfrm>
            <a:off x="9220200" y="1009650"/>
            <a:ext cx="2667000" cy="3486150"/>
            <a:chOff x="2352" y="636"/>
            <a:chExt cx="1680" cy="2196"/>
          </a:xfrm>
        </p:grpSpPr>
        <p:sp>
          <p:nvSpPr>
            <p:cNvPr id="13" name="Text Box 1028"/>
            <p:cNvSpPr txBox="1">
              <a:spLocks noChangeArrowheads="1"/>
            </p:cNvSpPr>
            <p:nvPr/>
          </p:nvSpPr>
          <p:spPr bwMode="auto">
            <a:xfrm>
              <a:off x="2352" y="636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maximum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called with various data types.</a:t>
              </a:r>
            </a:p>
          </p:txBody>
        </p:sp>
        <p:sp>
          <p:nvSpPr>
            <p:cNvPr id="14" name="Line 1029"/>
            <p:cNvSpPr>
              <a:spLocks noChangeShapeType="1"/>
            </p:cNvSpPr>
            <p:nvPr/>
          </p:nvSpPr>
          <p:spPr bwMode="auto">
            <a:xfrm flipH="1">
              <a:off x="2352" y="100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Line 1030"/>
            <p:cNvSpPr>
              <a:spLocks noChangeShapeType="1"/>
            </p:cNvSpPr>
            <p:nvPr/>
          </p:nvSpPr>
          <p:spPr bwMode="auto">
            <a:xfrm flipH="1">
              <a:off x="2784" y="1008"/>
              <a:ext cx="48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314374" name="Group 6"/>
          <p:cNvGrpSpPr>
            <a:grpSpLocks/>
          </p:cNvGrpSpPr>
          <p:nvPr/>
        </p:nvGrpSpPr>
        <p:grpSpPr bwMode="auto">
          <a:xfrm>
            <a:off x="1981200" y="1295400"/>
            <a:ext cx="4114800" cy="838200"/>
            <a:chOff x="1248" y="816"/>
            <a:chExt cx="2592" cy="528"/>
          </a:xfrm>
        </p:grpSpPr>
        <p:sp>
          <p:nvSpPr>
            <p:cNvPr id="314372" name="Text Box 4"/>
            <p:cNvSpPr txBox="1">
              <a:spLocks noChangeArrowheads="1"/>
            </p:cNvSpPr>
            <p:nvPr/>
          </p:nvSpPr>
          <p:spPr bwMode="auto">
            <a:xfrm>
              <a:off x="2160" y="816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dirty="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Formal type parameter </a:t>
              </a:r>
              <a:r>
                <a:rPr lang="en-US" altLang="x-none" sz="1600" b="1" dirty="0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T</a:t>
              </a:r>
              <a:r>
                <a:rPr lang="en-US" altLang="x-none" sz="1600" dirty="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placeholder for type of data to be tested by </a:t>
              </a:r>
              <a:r>
                <a:rPr lang="en-US" altLang="x-none" sz="1600" b="1" dirty="0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maximum</a:t>
              </a:r>
              <a:r>
                <a:rPr lang="en-US" altLang="x-none" sz="1600" dirty="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314373" name="Line 5"/>
            <p:cNvSpPr>
              <a:spLocks noChangeShapeType="1"/>
            </p:cNvSpPr>
            <p:nvPr/>
          </p:nvSpPr>
          <p:spPr bwMode="auto">
            <a:xfrm flipH="1">
              <a:off x="1248" y="91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314377" name="Group 9"/>
          <p:cNvGrpSpPr>
            <a:grpSpLocks/>
          </p:cNvGrpSpPr>
          <p:nvPr/>
        </p:nvGrpSpPr>
        <p:grpSpPr bwMode="auto">
          <a:xfrm>
            <a:off x="2590800" y="2590801"/>
            <a:ext cx="3733800" cy="1139825"/>
            <a:chOff x="1632" y="1632"/>
            <a:chExt cx="2352" cy="718"/>
          </a:xfrm>
        </p:grpSpPr>
        <p:sp>
          <p:nvSpPr>
            <p:cNvPr id="314375" name="Text Box 7"/>
            <p:cNvSpPr txBox="1">
              <a:spLocks noChangeArrowheads="1"/>
            </p:cNvSpPr>
            <p:nvPr/>
          </p:nvSpPr>
          <p:spPr bwMode="auto">
            <a:xfrm>
              <a:off x="2304" y="182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maximum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expects all parameters to be of the same type.</a:t>
              </a:r>
            </a:p>
          </p:txBody>
        </p:sp>
        <p:sp>
          <p:nvSpPr>
            <p:cNvPr id="314376" name="Line 8"/>
            <p:cNvSpPr>
              <a:spLocks noChangeShapeType="1"/>
            </p:cNvSpPr>
            <p:nvPr/>
          </p:nvSpPr>
          <p:spPr bwMode="auto">
            <a:xfrm flipH="1" flipV="1">
              <a:off x="1632" y="1632"/>
              <a:ext cx="67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4876801"/>
            <a:ext cx="5486400" cy="1981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Input three integer values: 1 2 3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The maximum integer value is: 3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Input three double values: 3.3 2.2 1.1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The maximum double value is: 3.3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Input three characters: A C B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The maximum character value is: C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6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3.5	Function Definitions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Function prototype</a:t>
            </a:r>
          </a:p>
          <a:p>
            <a:pPr lvl="1"/>
            <a:r>
              <a:rPr lang="en-US" altLang="x-none"/>
              <a:t>Tells compiler argument type and return type of function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int square( int );</a:t>
            </a:r>
          </a:p>
          <a:p>
            <a:pPr lvl="2" eaLnBrk="0" hangingPunct="0">
              <a:spcBef>
                <a:spcPct val="0"/>
              </a:spcBef>
            </a:pPr>
            <a:r>
              <a:rPr lang="en-US" altLang="x-none"/>
              <a:t>Function takes an </a:t>
            </a:r>
            <a:r>
              <a:rPr lang="en-US" altLang="x-none" b="1">
                <a:latin typeface="Courier New" charset="0"/>
              </a:rPr>
              <a:t>int</a:t>
            </a:r>
            <a:r>
              <a:rPr lang="en-US" altLang="x-none"/>
              <a:t> and returns an </a:t>
            </a:r>
            <a:r>
              <a:rPr lang="en-US" altLang="x-none" b="1">
                <a:latin typeface="Courier New" charset="0"/>
              </a:rPr>
              <a:t>int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x-none"/>
              <a:t>Explained in more detail later</a:t>
            </a:r>
          </a:p>
          <a:p>
            <a:pPr eaLnBrk="0" hangingPunct="0">
              <a:spcBef>
                <a:spcPct val="0"/>
              </a:spcBef>
            </a:pPr>
            <a:endParaRPr lang="en-US" altLang="x-none"/>
          </a:p>
          <a:p>
            <a:pPr eaLnBrk="0" hangingPunct="0">
              <a:spcBef>
                <a:spcPct val="0"/>
              </a:spcBef>
            </a:pPr>
            <a:r>
              <a:rPr lang="en-US" altLang="x-none"/>
              <a:t>Calling/invoking a function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x-none" b="1">
                <a:latin typeface="Courier New" charset="0"/>
              </a:rPr>
              <a:t>square(x);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x-none"/>
              <a:t>Parentheses an operator used to call function</a:t>
            </a:r>
          </a:p>
          <a:p>
            <a:pPr lvl="2" eaLnBrk="0" hangingPunct="0">
              <a:spcBef>
                <a:spcPct val="0"/>
              </a:spcBef>
            </a:pPr>
            <a:r>
              <a:rPr lang="en-US" altLang="x-none"/>
              <a:t>Pass argument x</a:t>
            </a:r>
          </a:p>
          <a:p>
            <a:pPr lvl="2" eaLnBrk="0" hangingPunct="0">
              <a:spcBef>
                <a:spcPct val="0"/>
              </a:spcBef>
            </a:pPr>
            <a:r>
              <a:rPr lang="en-US" altLang="x-none"/>
              <a:t>Function gets its own copy of arguments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x-none"/>
              <a:t>After finished, passes back result</a:t>
            </a:r>
          </a:p>
        </p:txBody>
      </p:sp>
    </p:spTree>
    <p:extLst>
      <p:ext uri="{BB962C8B-B14F-4D97-AF65-F5344CB8AC3E}">
        <p14:creationId xmlns:p14="http://schemas.microsoft.com/office/powerpoint/2010/main" val="29795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3.5	Function Definitions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Format for function definition</a:t>
            </a:r>
          </a:p>
          <a:p>
            <a:pPr lvl="1">
              <a:buFontTx/>
              <a:buNone/>
            </a:pPr>
            <a:r>
              <a:rPr lang="en-US" altLang="x-none"/>
              <a:t>	</a:t>
            </a:r>
            <a:r>
              <a:rPr lang="en-US" altLang="x-none" i="1"/>
              <a:t>return-value-type  function-name</a:t>
            </a:r>
            <a:r>
              <a:rPr lang="en-US" altLang="x-none" b="1">
                <a:latin typeface="Courier New" charset="0"/>
              </a:rPr>
              <a:t>(</a:t>
            </a:r>
            <a:r>
              <a:rPr lang="en-US" altLang="x-none" i="1"/>
              <a:t> parameter-list </a:t>
            </a:r>
            <a:r>
              <a:rPr lang="en-US" altLang="x-none" b="1">
                <a:latin typeface="Courier New" charset="0"/>
              </a:rPr>
              <a:t>)</a:t>
            </a:r>
            <a:r>
              <a:rPr lang="en-US" altLang="x-none" i="1"/>
              <a:t/>
            </a:r>
            <a:br>
              <a:rPr lang="en-US" altLang="x-none" i="1"/>
            </a:br>
            <a:r>
              <a:rPr lang="en-US" altLang="x-none" b="1">
                <a:latin typeface="Courier New" charset="0"/>
              </a:rPr>
              <a:t>{</a:t>
            </a:r>
            <a:br>
              <a:rPr lang="en-US" altLang="x-none" b="1">
                <a:latin typeface="Courier New" charset="0"/>
              </a:rPr>
            </a:br>
            <a:r>
              <a:rPr lang="en-US" altLang="x-none" i="1"/>
              <a:t>   declarations and statements</a:t>
            </a:r>
            <a:br>
              <a:rPr lang="en-US" altLang="x-none" i="1"/>
            </a:br>
            <a:r>
              <a:rPr lang="en-US" altLang="x-none" b="1">
                <a:latin typeface="Courier New" charset="0"/>
              </a:rPr>
              <a:t>}</a:t>
            </a:r>
          </a:p>
          <a:p>
            <a:pPr lvl="1"/>
            <a:r>
              <a:rPr lang="en-US" altLang="x-none"/>
              <a:t>Parameter list</a:t>
            </a:r>
          </a:p>
          <a:p>
            <a:pPr lvl="2"/>
            <a:r>
              <a:rPr lang="en-US" altLang="x-none"/>
              <a:t>Comma separated list of arguments</a:t>
            </a:r>
          </a:p>
          <a:p>
            <a:pPr lvl="3"/>
            <a:r>
              <a:rPr lang="en-US" altLang="x-none"/>
              <a:t>Data type needed for each argument</a:t>
            </a:r>
          </a:p>
          <a:p>
            <a:pPr lvl="2"/>
            <a:r>
              <a:rPr lang="en-US" altLang="x-none"/>
              <a:t>If no arguments, use </a:t>
            </a:r>
            <a:r>
              <a:rPr lang="en-US" altLang="x-none" b="1">
                <a:latin typeface="Courier New" charset="0"/>
              </a:rPr>
              <a:t>void</a:t>
            </a:r>
            <a:r>
              <a:rPr lang="en-US" altLang="x-none"/>
              <a:t> or leave blank</a:t>
            </a:r>
          </a:p>
          <a:p>
            <a:pPr lvl="1"/>
            <a:r>
              <a:rPr lang="en-US" altLang="x-none"/>
              <a:t>Return-value-type</a:t>
            </a:r>
          </a:p>
          <a:p>
            <a:pPr lvl="2"/>
            <a:r>
              <a:rPr lang="en-US" altLang="x-none"/>
              <a:t>Data type of result returned (use </a:t>
            </a:r>
            <a:r>
              <a:rPr lang="en-US" altLang="x-none" b="1">
                <a:latin typeface="Courier New" charset="0"/>
              </a:rPr>
              <a:t>void</a:t>
            </a:r>
            <a:r>
              <a:rPr lang="en-US" altLang="x-none"/>
              <a:t> if nothing returned)</a:t>
            </a:r>
          </a:p>
        </p:txBody>
      </p:sp>
    </p:spTree>
    <p:extLst>
      <p:ext uri="{BB962C8B-B14F-4D97-AF65-F5344CB8AC3E}">
        <p14:creationId xmlns:p14="http://schemas.microsoft.com/office/powerpoint/2010/main" val="192607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Times New Roman" charset="0"/>
            <a:cs typeface="Times New Roman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9284</TotalTime>
  <Words>9695</Words>
  <Application>Microsoft Macintosh PowerPoint</Application>
  <PresentationFormat>Widescreen</PresentationFormat>
  <Paragraphs>1626</Paragraphs>
  <Slides>73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AGaramond</vt:lpstr>
      <vt:lpstr>AvantGarde</vt:lpstr>
      <vt:lpstr>Calibri</vt:lpstr>
      <vt:lpstr>Calibri Light</vt:lpstr>
      <vt:lpstr>Courier</vt:lpstr>
      <vt:lpstr>Courier New</vt:lpstr>
      <vt:lpstr>Helvetica</vt:lpstr>
      <vt:lpstr>Lucida Console</vt:lpstr>
      <vt:lpstr>Times New Roman</vt:lpstr>
      <vt:lpstr>Arial</vt:lpstr>
      <vt:lpstr>Office Theme</vt:lpstr>
      <vt:lpstr>ppt_template_07-25-2002</vt:lpstr>
      <vt:lpstr>CPE 150: Introduction to Programming</vt:lpstr>
      <vt:lpstr>PowerPoint Presentation</vt:lpstr>
      <vt:lpstr>3.1 Introduction</vt:lpstr>
      <vt:lpstr>3.2 Program Components in C++</vt:lpstr>
      <vt:lpstr>3.3 Math Library Functions</vt:lpstr>
      <vt:lpstr>3.3 Math Library Functions</vt:lpstr>
      <vt:lpstr>3.4 Functions</vt:lpstr>
      <vt:lpstr>3.5 Function Definitions</vt:lpstr>
      <vt:lpstr>3.5 Function Definitions</vt:lpstr>
      <vt:lpstr>3.5 Function Definitions</vt:lpstr>
      <vt:lpstr>PowerPoint Presentation</vt:lpstr>
      <vt:lpstr>PowerPoint Presentation</vt:lpstr>
      <vt:lpstr>18.9 Character-Handling Library</vt:lpstr>
      <vt:lpstr>18.9 Character-Handling Library</vt:lpstr>
      <vt:lpstr>18.9 Character-Handling Library</vt:lpstr>
      <vt:lpstr>18.9 Character-Handling Library</vt:lpstr>
      <vt:lpstr>18.9 Character-Handling Library</vt:lpstr>
      <vt:lpstr>18.9 Character-Handling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3.6 Function Prototypes</vt:lpstr>
      <vt:lpstr>3.6 Function Prototypes</vt:lpstr>
      <vt:lpstr>3.6 Function Prototypes</vt:lpstr>
      <vt:lpstr>3.15 Functions with Empty Parameter Lists</vt:lpstr>
      <vt:lpstr>PowerPoint Presentation</vt:lpstr>
      <vt:lpstr>3.7 Header Files</vt:lpstr>
      <vt:lpstr>3.8 Random Number Generation</vt:lpstr>
      <vt:lpstr>PowerPoint Presentation</vt:lpstr>
      <vt:lpstr>3.8 Random Number Generation</vt:lpstr>
      <vt:lpstr>PowerPoint Presentation</vt:lpstr>
      <vt:lpstr>PowerPoint Presentation</vt:lpstr>
      <vt:lpstr>3.8 Random Number Generation</vt:lpstr>
      <vt:lpstr>PowerPoint Presentation</vt:lpstr>
      <vt:lpstr>3.8 Random Number Generation</vt:lpstr>
      <vt:lpstr>3.9 Example: Game of Chance and Introducing enum</vt:lpstr>
      <vt:lpstr>3.9 Example: Game of Chance and Introducing enum</vt:lpstr>
      <vt:lpstr>PowerPoint Presentation</vt:lpstr>
      <vt:lpstr>PowerPoint Presentation</vt:lpstr>
      <vt:lpstr>3.10 Storage Classes</vt:lpstr>
      <vt:lpstr>3.10 Storage Classes</vt:lpstr>
      <vt:lpstr>3.10 Storage Classes</vt:lpstr>
      <vt:lpstr>3.11 Scope Rules</vt:lpstr>
      <vt:lpstr>3.11 Scope Rules</vt:lpstr>
      <vt:lpstr>PowerPoint Presentation</vt:lpstr>
      <vt:lpstr>PowerPoint Presentation</vt:lpstr>
      <vt:lpstr>3.19 Unitary Scope Resolution Operator</vt:lpstr>
      <vt:lpstr>PowerPoint Presentation</vt:lpstr>
      <vt:lpstr>3.17 References and Reference Parameters</vt:lpstr>
      <vt:lpstr>3.17 References and Reference Parameters</vt:lpstr>
      <vt:lpstr>PowerPoint Presentation</vt:lpstr>
      <vt:lpstr>3.17 References and Reference Parameters</vt:lpstr>
      <vt:lpstr>PowerPoint Presentation</vt:lpstr>
      <vt:lpstr>PowerPoint Presentation</vt:lpstr>
      <vt:lpstr>3.18 Default Arguments</vt:lpstr>
      <vt:lpstr>PowerPoint Presentation</vt:lpstr>
      <vt:lpstr>3.16 Inline Functions</vt:lpstr>
      <vt:lpstr>PowerPoint Presentation</vt:lpstr>
      <vt:lpstr>3.20 Function Overloading</vt:lpstr>
      <vt:lpstr>PowerPoint Presentation</vt:lpstr>
      <vt:lpstr>PowerPoint Presentation</vt:lpstr>
      <vt:lpstr>3.12 Recursion</vt:lpstr>
      <vt:lpstr>3.12 Recursion</vt:lpstr>
      <vt:lpstr>PowerPoint Presentation</vt:lpstr>
      <vt:lpstr>3.13 Example Using Recursion: Fibonacci Series</vt:lpstr>
      <vt:lpstr>3.13 Example Using Recursion: Fibonacci Series</vt:lpstr>
      <vt:lpstr>PowerPoint Presentation</vt:lpstr>
      <vt:lpstr>3.14 Recursion vs. Iteration</vt:lpstr>
      <vt:lpstr>3.21 Function Templates</vt:lpstr>
      <vt:lpstr>3.21 Function Templates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CPRE 201 Introduction to C++</dc:title>
  <dc:creator>Tamrawi, Ahmed</dc:creator>
  <cp:lastModifiedBy>Tamrawi, Ahmed</cp:lastModifiedBy>
  <cp:revision>557</cp:revision>
  <cp:lastPrinted>2017-02-07T13:12:50Z</cp:lastPrinted>
  <dcterms:created xsi:type="dcterms:W3CDTF">2016-12-01T16:36:07Z</dcterms:created>
  <dcterms:modified xsi:type="dcterms:W3CDTF">2017-07-20T06:14:56Z</dcterms:modified>
</cp:coreProperties>
</file>